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5" r:id="rId7"/>
    <p:sldId id="266" r:id="rId8"/>
    <p:sldId id="272" r:id="rId9"/>
    <p:sldId id="270" r:id="rId10"/>
    <p:sldId id="262" r:id="rId11"/>
    <p:sldId id="271" r:id="rId12"/>
    <p:sldId id="273" r:id="rId13"/>
    <p:sldId id="278" r:id="rId14"/>
    <p:sldId id="280" r:id="rId15"/>
    <p:sldId id="281" r:id="rId16"/>
    <p:sldId id="282" r:id="rId17"/>
    <p:sldId id="285" r:id="rId18"/>
    <p:sldId id="286" r:id="rId19"/>
    <p:sldId id="288" r:id="rId20"/>
    <p:sldId id="289" r:id="rId21"/>
    <p:sldId id="290" r:id="rId22"/>
    <p:sldId id="291" r:id="rId23"/>
    <p:sldId id="292" r:id="rId24"/>
    <p:sldId id="294" r:id="rId25"/>
    <p:sldId id="296" r:id="rId26"/>
    <p:sldId id="299" r:id="rId27"/>
    <p:sldId id="300" r:id="rId28"/>
    <p:sldId id="298" r:id="rId29"/>
    <p:sldId id="301" r:id="rId30"/>
    <p:sldId id="302" r:id="rId31"/>
    <p:sldId id="277"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6" d="100"/>
          <a:sy n="46" d="100"/>
        </p:scale>
        <p:origin x="-1824" y="-7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1F80CD9-C2B3-4555-B83F-8576A2E47D22}" type="datetimeFigureOut">
              <a:rPr lang="ru-RU"/>
              <a:pPr>
                <a:defRPr/>
              </a:pPr>
              <a:t>15.11.2020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DC76C57-9EAB-42A2-834D-6DA0E6847AF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669CF16-81AD-40A5-9377-37F7FA5DC611}" type="datetimeFigureOut">
              <a:rPr lang="ru-RU"/>
              <a:pPr>
                <a:defRPr/>
              </a:pPr>
              <a:t>15.11.2020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A3FD1A-E05B-40A2-BC97-B8765038831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948F83A-182A-40D0-B9F9-267CD83EB712}" type="datetimeFigureOut">
              <a:rPr lang="ru-RU"/>
              <a:pPr>
                <a:defRPr/>
              </a:pPr>
              <a:t>15.11.2020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1EA24B-13B7-4613-A02C-33424ECE25C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5A8FA0-A3F0-45C9-9427-9345475230A8}" type="datetimeFigureOut">
              <a:rPr lang="ru-RU"/>
              <a:pPr>
                <a:defRPr/>
              </a:pPr>
              <a:t>15.11.2020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1AA853-D0D1-495D-B127-FF818B0EA23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D8C35FA-D2B0-489A-92FF-4BA099F84E96}" type="datetimeFigureOut">
              <a:rPr lang="ru-RU"/>
              <a:pPr>
                <a:defRPr/>
              </a:pPr>
              <a:t>15.11.2020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7D1629C-3157-40DD-A931-56869FB00D0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CD0BE15-CBBA-456D-A597-D65656854240}" type="datetimeFigureOut">
              <a:rPr lang="ru-RU"/>
              <a:pPr>
                <a:defRPr/>
              </a:pPr>
              <a:t>15.11.2020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B829A0-4F87-4191-AE23-D13EE47F00E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700F36B-E721-4652-AC09-CC8A209B7790}" type="datetimeFigureOut">
              <a:rPr lang="ru-RU"/>
              <a:pPr>
                <a:defRPr/>
              </a:pPr>
              <a:t>15.11.2020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DDBCEC0-6B45-400F-BAD5-4508CFC7D18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EFF50D3-EE94-4697-BC87-1B4CB177EB7A}" type="datetimeFigureOut">
              <a:rPr lang="ru-RU"/>
              <a:pPr>
                <a:defRPr/>
              </a:pPr>
              <a:t>15.11.2020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C54302B-BAC8-416D-9AE3-402C0D5586A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9A7EE4F-4E18-420D-ACCB-73EBC07142BF}" type="datetimeFigureOut">
              <a:rPr lang="ru-RU"/>
              <a:pPr>
                <a:defRPr/>
              </a:pPr>
              <a:t>15.11.2020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0CC0B2E-D140-425E-8B12-CBE0B256834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2FA6C74-D0D5-4AC5-A42D-7369D4AA5EFA}" type="datetimeFigureOut">
              <a:rPr lang="ru-RU"/>
              <a:pPr>
                <a:defRPr/>
              </a:pPr>
              <a:t>15.11.2020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E98848F-0CEE-4449-A118-E9A3E0FE332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2C9D75A-015D-4395-9427-77E24AC3AF4A}" type="datetimeFigureOut">
              <a:rPr lang="ru-RU"/>
              <a:pPr>
                <a:defRPr/>
              </a:pPr>
              <a:t>15.11.2020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C34E88F-A9EB-4C50-9E0D-0F8387B21CD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B3DF7FD-F988-49D6-B2C4-620C9322B858}" type="datetimeFigureOut">
              <a:rPr lang="ru-RU"/>
              <a:pPr>
                <a:defRPr/>
              </a:pPr>
              <a:t>15.11.2020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468D369-92B5-40B9-AA31-C3946F4BBA4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314" name="Заголовок 1"/>
          <p:cNvSpPr>
            <a:spLocks noGrp="1"/>
          </p:cNvSpPr>
          <p:nvPr>
            <p:ph type="ctrTitle"/>
          </p:nvPr>
        </p:nvSpPr>
        <p:spPr>
          <a:xfrm>
            <a:off x="1428750" y="1714500"/>
            <a:ext cx="6500813" cy="2357438"/>
          </a:xfrm>
        </p:spPr>
        <p:txBody>
          <a:bodyPr/>
          <a:lstStyle/>
          <a:p>
            <a:r>
              <a:rPr lang="ru-RU" b="1" smtClean="0">
                <a:latin typeface="Times New Roman" pitchFamily="18" charset="0"/>
                <a:cs typeface="Times New Roman" pitchFamily="18" charset="0"/>
              </a:rPr>
              <a:t/>
            </a:r>
            <a:br>
              <a:rPr lang="ru-RU" b="1" smtClean="0">
                <a:latin typeface="Times New Roman" pitchFamily="18" charset="0"/>
                <a:cs typeface="Times New Roman" pitchFamily="18" charset="0"/>
              </a:rPr>
            </a:br>
            <a:r>
              <a:rPr lang="ru-RU" b="1" smtClean="0">
                <a:latin typeface="Times New Roman" pitchFamily="18" charset="0"/>
                <a:cs typeface="Times New Roman" pitchFamily="18" charset="0"/>
              </a:rPr>
              <a:t>Физическое воспитание дошкольников</a:t>
            </a:r>
          </a:p>
        </p:txBody>
      </p:sp>
      <p:sp>
        <p:nvSpPr>
          <p:cNvPr id="13315" name="Подзаголовок 2"/>
          <p:cNvSpPr>
            <a:spLocks noGrp="1"/>
          </p:cNvSpPr>
          <p:nvPr>
            <p:ph type="subTitle" idx="1"/>
          </p:nvPr>
        </p:nvSpPr>
        <p:spPr>
          <a:xfrm>
            <a:off x="2286000" y="4214813"/>
            <a:ext cx="5486400" cy="2000250"/>
          </a:xfrm>
        </p:spPr>
        <p:txBody>
          <a:bodyPr/>
          <a:lstStyle/>
          <a:p>
            <a:pPr algn="l"/>
            <a:r>
              <a:rPr lang="ru-RU" sz="2800" b="1" smtClean="0">
                <a:solidFill>
                  <a:schemeClr val="tx1"/>
                </a:solidFill>
                <a:latin typeface="Times New Roman" pitchFamily="18" charset="0"/>
                <a:cs typeface="Times New Roman" pitchFamily="18" charset="0"/>
              </a:rPr>
              <a:t>Выполнила: </a:t>
            </a:r>
          </a:p>
          <a:p>
            <a:pPr algn="l"/>
            <a:r>
              <a:rPr lang="ru-RU" sz="2800" b="1" smtClean="0">
                <a:solidFill>
                  <a:schemeClr val="tx1"/>
                </a:solidFill>
                <a:latin typeface="Times New Roman" pitchFamily="18" charset="0"/>
                <a:cs typeface="Times New Roman" pitchFamily="18" charset="0"/>
              </a:rPr>
              <a:t>Алякина Ольга Ивановна</a:t>
            </a:r>
            <a:endParaRPr lang="ru-RU" sz="280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642938" y="571500"/>
            <a:ext cx="7858125" cy="5554663"/>
          </a:xfrm>
        </p:spPr>
        <p:txBody>
          <a:bodyPr rtlCol="0">
            <a:noAutofit/>
          </a:bodyPr>
          <a:lstStyle/>
          <a:p>
            <a:pPr marL="0" indent="-51435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с включением оздоровительных пробежек;</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подвижные игры;</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физические упражнения на прогулке -подвижные игры, бессюжетные народные игры с предметами (такие, как бабки, серсо, </a:t>
            </a:r>
            <a:r>
              <a:rPr lang="ru-RU" sz="2000" dirty="0" err="1" smtClean="0">
                <a:latin typeface="Times New Roman" pitchFamily="18" charset="0"/>
                <a:cs typeface="Times New Roman" pitchFamily="18" charset="0"/>
              </a:rPr>
              <a:t>кольцеброс</a:t>
            </a:r>
            <a:r>
              <a:rPr lang="ru-RU" sz="2000" dirty="0" smtClean="0">
                <a:latin typeface="Times New Roman" pitchFamily="18" charset="0"/>
                <a:cs typeface="Times New Roman" pitchFamily="18" charset="0"/>
              </a:rPr>
              <a:t>, кегли). В старших </a:t>
            </a:r>
            <a:r>
              <a:rPr lang="ru-RU" sz="2000" dirty="0" err="1" smtClean="0">
                <a:latin typeface="Times New Roman" pitchFamily="18" charset="0"/>
                <a:cs typeface="Times New Roman" pitchFamily="18" charset="0"/>
              </a:rPr>
              <a:t>группах-элементы</a:t>
            </a:r>
            <a:r>
              <a:rPr lang="ru-RU" sz="2000" dirty="0" smtClean="0">
                <a:latin typeface="Times New Roman" pitchFamily="18" charset="0"/>
                <a:cs typeface="Times New Roman" pitchFamily="18" charset="0"/>
              </a:rPr>
              <a:t> спортивных игр (таких, как волейбол, баскетбол, городки, бадминтон, настольный теннис, футбол, хоккей). В жаркую погоду игры с водой, спортивные </a:t>
            </a:r>
            <a:r>
              <a:rPr lang="ru-RU" sz="2000" dirty="0" err="1" smtClean="0">
                <a:latin typeface="Times New Roman" pitchFamily="18" charset="0"/>
                <a:cs typeface="Times New Roman" pitchFamily="18" charset="0"/>
              </a:rPr>
              <a:t>упражнения-езда</a:t>
            </a:r>
            <a:r>
              <a:rPr lang="ru-RU" sz="2000" dirty="0" smtClean="0">
                <a:latin typeface="Times New Roman" pitchFamily="18" charset="0"/>
                <a:cs typeface="Times New Roman" pitchFamily="18" charset="0"/>
              </a:rPr>
              <a:t> на велосипеде; зимой - скольжение по ледяным дорожкам, ходьба на лыжах.</a:t>
            </a:r>
          </a:p>
          <a:p>
            <a:pPr marL="171450" indent="-514350" algn="just" fontAlgn="auto">
              <a:spcBef>
                <a:spcPts val="0"/>
              </a:spcBef>
              <a:spcAft>
                <a:spcPts val="0"/>
              </a:spcAft>
              <a:buFont typeface="Wingdings" pitchFamily="2" charset="2"/>
              <a:buChar char="ü"/>
              <a:defRPr/>
            </a:pPr>
            <a:r>
              <a:rPr lang="ru-RU" sz="2000" b="1" dirty="0" smtClean="0">
                <a:latin typeface="Times New Roman" pitchFamily="18" charset="0"/>
                <a:cs typeface="Times New Roman" pitchFamily="18" charset="0"/>
              </a:rPr>
              <a:t>Активный отдых:</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физкультурный досуг повышает интерес к занятиям, оказывает благотворное воздействие на организм ребёнка, закрепляет двигательные умения и навыки, развивают двигательные качества (быстроту, ловкость), способствует воспитанию чувства коллективизма, дружбы, развивает выдержку, внимание, смелость, упорство, организованность</a:t>
            </a:r>
            <a:r>
              <a:rPr lang="ru-RU" sz="2000" dirty="0" smtClean="0"/>
              <a:t>.</a:t>
            </a:r>
            <a:endParaRPr lang="ru-RU" sz="20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физкультурные праздники включаю подвижные и спортивные игры, народные игры, игры с пением, танцы, аттракционы,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71500" y="642938"/>
            <a:ext cx="7929563" cy="5483225"/>
          </a:xfrm>
        </p:spPr>
        <p:txBody>
          <a:bodyPr rtlCol="0">
            <a:noAutofit/>
          </a:bodyPr>
          <a:lstStyle/>
          <a:p>
            <a:pPr marL="0" algn="just" fontAlgn="auto">
              <a:spcBef>
                <a:spcPts val="0"/>
              </a:spcBef>
              <a:spcAft>
                <a:spcPts val="0"/>
              </a:spcAft>
              <a:buFont typeface="Arial" pitchFamily="34" charset="0"/>
              <a:buNone/>
              <a:defRPr/>
            </a:pPr>
            <a:r>
              <a:rPr lang="ru-RU" sz="2000" dirty="0" err="1" smtClean="0">
                <a:latin typeface="Times New Roman" pitchFamily="18" charset="0"/>
                <a:cs typeface="Times New Roman" pitchFamily="18" charset="0"/>
              </a:rPr>
              <a:t>общеразвивающие</a:t>
            </a:r>
            <a:r>
              <a:rPr lang="ru-RU" sz="2000" dirty="0" smtClean="0">
                <a:latin typeface="Times New Roman" pitchFamily="18" charset="0"/>
                <a:cs typeface="Times New Roman" pitchFamily="18" charset="0"/>
              </a:rPr>
              <a:t> упражнения</a:t>
            </a:r>
            <a:r>
              <a:rPr lang="ru-RU" sz="2000" dirty="0">
                <a:latin typeface="Times New Roman" pitchFamily="18" charset="0"/>
                <a:cs typeface="Times New Roman" pitchFamily="18" charset="0"/>
              </a:rPr>
              <a:t>, упражнения с элементами акробатики, музыкально </a:t>
            </a:r>
            <a:r>
              <a:rPr lang="ru-RU" sz="2000" dirty="0" smtClean="0">
                <a:latin typeface="Times New Roman" pitchFamily="18" charset="0"/>
                <a:cs typeface="Times New Roman" pitchFamily="18" charset="0"/>
              </a:rPr>
              <a:t>ритмические движения </a:t>
            </a:r>
            <a:r>
              <a:rPr lang="ru-RU" sz="2000" dirty="0">
                <a:latin typeface="Times New Roman" pitchFamily="18" charset="0"/>
                <a:cs typeface="Times New Roman" pitchFamily="18" charset="0"/>
              </a:rPr>
              <a:t>используются игровые приемы, музыкально ритмические </a:t>
            </a:r>
            <a:r>
              <a:rPr lang="ru-RU" sz="2000" dirty="0" smtClean="0">
                <a:latin typeface="Times New Roman" pitchFamily="18" charset="0"/>
                <a:cs typeface="Times New Roman" pitchFamily="18" charset="0"/>
              </a:rPr>
              <a:t>движения, игровые </a:t>
            </a:r>
            <a:r>
              <a:rPr lang="ru-RU" sz="2000" dirty="0">
                <a:latin typeface="Times New Roman" pitchFamily="18" charset="0"/>
                <a:cs typeface="Times New Roman" pitchFamily="18" charset="0"/>
              </a:rPr>
              <a:t>приёмы, игровые упражнения, загадки.</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дни здоровья;</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just" fontAlgn="auto">
              <a:lnSpc>
                <a:spcPct val="110000"/>
              </a:lnSpc>
              <a:spcBef>
                <a:spcPts val="0"/>
              </a:spcBef>
              <a:spcAft>
                <a:spcPts val="0"/>
              </a:spcAft>
              <a:buFont typeface="Wingdings" pitchFamily="2" charset="2"/>
              <a:buChar char="ü"/>
              <a:defRPr/>
            </a:pPr>
            <a:r>
              <a:rPr lang="ru-RU" sz="2000" b="1" dirty="0" smtClean="0">
                <a:latin typeface="Times New Roman" pitchFamily="18" charset="0"/>
                <a:cs typeface="Times New Roman" pitchFamily="18" charset="0"/>
              </a:rPr>
              <a:t>Самостоятельная двигательная активность детей </a:t>
            </a:r>
            <a:r>
              <a:rPr lang="ru-RU" sz="2000" dirty="0" smtClean="0">
                <a:latin typeface="Times New Roman" pitchFamily="18" charset="0"/>
                <a:cs typeface="Times New Roman" pitchFamily="18" charset="0"/>
              </a:rPr>
              <a:t>- проводится на прогулке.</a:t>
            </a:r>
            <a:r>
              <a:rPr lang="ru-RU" sz="2000" dirty="0" smtClean="0"/>
              <a:t>  О</a:t>
            </a:r>
            <a:r>
              <a:rPr lang="ru-RU" sz="2000" dirty="0" smtClean="0">
                <a:latin typeface="Times New Roman" pitchFamily="18" charset="0"/>
                <a:cs typeface="Times New Roman" pitchFamily="18" charset="0"/>
              </a:rPr>
              <a:t>рганизуют культурно-игровую среду: достаточное место для движений; оптимальное количество, разнообразие, сменяемость пособий. Закрепление в режиме дня времени для самостоятельной двигательной деятельности детей в обязательном порядке: во время утреннего приёма, до занятий и между ними, на прогулке, после сна в вечернее время.</a:t>
            </a:r>
          </a:p>
          <a:p>
            <a:pPr marL="0" algn="just" fontAlgn="auto">
              <a:spcBef>
                <a:spcPts val="0"/>
              </a:spcBef>
              <a:spcAft>
                <a:spcPts val="0"/>
              </a:spcAft>
              <a:buFont typeface="Wingdings" pitchFamily="2" charset="2"/>
              <a:buChar char="ü"/>
              <a:defRPr/>
            </a:pPr>
            <a:endParaRPr lang="ru-RU" sz="2000" dirty="0" smtClean="0">
              <a:latin typeface="Times New Roman" pitchFamily="18" charset="0"/>
              <a:cs typeface="Times New Roman" pitchFamily="18" charset="0"/>
            </a:endParaRPr>
          </a:p>
          <a:p>
            <a:pPr marL="0" algn="just" fontAlgn="auto">
              <a:spcBef>
                <a:spcPts val="0"/>
              </a:spcBef>
              <a:spcAft>
                <a:spcPts val="0"/>
              </a:spcAft>
              <a:buFont typeface="Wingdings" pitchFamily="2" charset="2"/>
              <a:buChar char="ü"/>
              <a:defRPr/>
            </a:pPr>
            <a:r>
              <a:rPr lang="ru-RU" sz="2000" dirty="0" smtClean="0">
                <a:latin typeface="Times New Roman" pitchFamily="18" charset="0"/>
                <a:cs typeface="Times New Roman" pitchFamily="18" charset="0"/>
              </a:rPr>
              <a:t>Задания на дом - форма работы с родителями.</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just" fontAlgn="auto">
              <a:spcBef>
                <a:spcPts val="0"/>
              </a:spcBef>
              <a:spcAft>
                <a:spcPts val="0"/>
              </a:spcAft>
              <a:buFont typeface="Wingdings" pitchFamily="2" charset="2"/>
              <a:buChar char="ü"/>
              <a:defRPr/>
            </a:pPr>
            <a:r>
              <a:rPr lang="ru-RU" sz="2000" dirty="0" smtClean="0">
                <a:latin typeface="Times New Roman" pitchFamily="18" charset="0"/>
                <a:cs typeface="Times New Roman" pitchFamily="18" charset="0"/>
              </a:rPr>
              <a:t>Индивидуальная работа с детьми - проводится на прогулке.</a:t>
            </a:r>
          </a:p>
          <a:p>
            <a:pPr fontAlgn="auto">
              <a:spcAft>
                <a:spcPts val="0"/>
              </a:spcAft>
              <a:buFont typeface="Arial" pitchFamily="34" charset="0"/>
              <a:buChar char="•"/>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4578" name="Заголовок 1"/>
          <p:cNvSpPr>
            <a:spLocks noGrp="1"/>
          </p:cNvSpPr>
          <p:nvPr>
            <p:ph type="title"/>
          </p:nvPr>
        </p:nvSpPr>
        <p:spPr>
          <a:xfrm>
            <a:off x="457200" y="274638"/>
            <a:ext cx="8229600" cy="1296987"/>
          </a:xfrm>
        </p:spPr>
        <p:txBody>
          <a:bodyPr/>
          <a:lstStyle/>
          <a:p>
            <a:r>
              <a:rPr lang="ru-RU" sz="2400" b="1" u="sng" smtClean="0">
                <a:latin typeface="Times New Roman" pitchFamily="18" charset="0"/>
                <a:cs typeface="Times New Roman" pitchFamily="18" charset="0"/>
              </a:rPr>
              <a:t>Особенности развития физических качеств у детей дошкольного возраста</a:t>
            </a:r>
            <a:endParaRPr lang="ru-RU" sz="2400" b="1" u="sng" smtClean="0"/>
          </a:p>
        </p:txBody>
      </p:sp>
      <p:sp>
        <p:nvSpPr>
          <p:cNvPr id="24579" name="Содержимое 2"/>
          <p:cNvSpPr>
            <a:spLocks noGrp="1"/>
          </p:cNvSpPr>
          <p:nvPr>
            <p:ph idx="1"/>
          </p:nvPr>
        </p:nvSpPr>
        <p:spPr>
          <a:xfrm>
            <a:off x="500063" y="1285875"/>
            <a:ext cx="8001000" cy="4840288"/>
          </a:xfrm>
        </p:spPr>
        <p:txBody>
          <a:bodyPr/>
          <a:lstStyle/>
          <a:p>
            <a:pPr marL="0" algn="just">
              <a:spcBef>
                <a:spcPct val="0"/>
              </a:spcBef>
              <a:buFont typeface="Arial" charset="0"/>
              <a:buNone/>
            </a:pPr>
            <a:r>
              <a:rPr lang="ru-RU" sz="2400" b="1" smtClean="0">
                <a:latin typeface="Times New Roman" pitchFamily="18" charset="0"/>
                <a:cs typeface="Times New Roman" pitchFamily="18" charset="0"/>
              </a:rPr>
              <a:t>   </a:t>
            </a:r>
            <a:r>
              <a:rPr lang="ru-RU" sz="2000" b="1" smtClean="0">
                <a:latin typeface="Times New Roman" pitchFamily="18" charset="0"/>
                <a:cs typeface="Times New Roman" pitchFamily="18" charset="0"/>
              </a:rPr>
              <a:t>Физические качества</a:t>
            </a:r>
            <a:r>
              <a:rPr lang="ru-RU" sz="2000" smtClean="0">
                <a:latin typeface="Times New Roman" pitchFamily="18" charset="0"/>
                <a:cs typeface="Times New Roman" pitchFamily="18" charset="0"/>
              </a:rPr>
              <a:t> — это различные стороны двигательных возможностей человека, степень овладения определенными двигательными способностями. </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ctr">
              <a:spcBef>
                <a:spcPct val="0"/>
              </a:spcBef>
              <a:buFont typeface="Arial" charset="0"/>
              <a:buNone/>
            </a:pPr>
            <a:r>
              <a:rPr lang="ru-RU" sz="2000" b="1" smtClean="0">
                <a:latin typeface="Times New Roman" pitchFamily="18" charset="0"/>
                <a:cs typeface="Times New Roman" pitchFamily="18" charset="0"/>
              </a:rPr>
              <a:t>К физическим качествам относятся:</a:t>
            </a:r>
          </a:p>
          <a:p>
            <a:pPr marL="0" algn="just">
              <a:spcBef>
                <a:spcPct val="0"/>
              </a:spcBef>
              <a:buFont typeface="Arial" charset="0"/>
              <a:buNone/>
            </a:pPr>
            <a:r>
              <a:rPr lang="ru-RU" sz="2000" b="1" smtClean="0">
                <a:latin typeface="Times New Roman" pitchFamily="18" charset="0"/>
                <a:cs typeface="Times New Roman" pitchFamily="18" charset="0"/>
              </a:rPr>
              <a:t>   Под быстротой </a:t>
            </a:r>
            <a:r>
              <a:rPr lang="ru-RU" sz="2000" smtClean="0">
                <a:latin typeface="Times New Roman" pitchFamily="18" charset="0"/>
                <a:cs typeface="Times New Roman" pitchFamily="18" charset="0"/>
              </a:rPr>
              <a:t>понимается способность ребенка выполнять двигательное действие за минимальное время.</a:t>
            </a:r>
          </a:p>
          <a:p>
            <a:pPr marL="0" algn="just">
              <a:spcBef>
                <a:spcPct val="0"/>
              </a:spcBef>
              <a:buFont typeface="Arial" charset="0"/>
              <a:buNone/>
            </a:pPr>
            <a:r>
              <a:rPr lang="ru-RU" sz="2000" smtClean="0">
                <a:latin typeface="Times New Roman" pitchFamily="18" charset="0"/>
                <a:cs typeface="Times New Roman" pitchFamily="18" charset="0"/>
              </a:rPr>
              <a:t>  Развитию у детей быстроты способствует обучение основным видам движения: при выполнении упражнений с ускорением, упражнений на скорость, упражнений с изменением темпа движений, проведение подвижных игр. </a:t>
            </a:r>
          </a:p>
          <a:p>
            <a:pPr marL="0" algn="just">
              <a:spcBef>
                <a:spcPct val="0"/>
              </a:spcBef>
              <a:buFont typeface="Arial" charset="0"/>
              <a:buNone/>
            </a:pPr>
            <a:r>
              <a:rPr lang="ru-RU" sz="2000" b="1" smtClean="0">
                <a:latin typeface="Times New Roman" pitchFamily="18" charset="0"/>
                <a:cs typeface="Times New Roman" pitchFamily="18" charset="0"/>
              </a:rPr>
              <a:t>   Сила</a:t>
            </a:r>
            <a:r>
              <a:rPr lang="ru-RU" sz="2000" smtClean="0">
                <a:latin typeface="Times New Roman" pitchFamily="18" charset="0"/>
                <a:cs typeface="Times New Roman" pitchFamily="18" charset="0"/>
              </a:rPr>
              <a:t> - это физическое качество необходимо для преодоления внешнего сопротивления или противодействия ему путем мышечных усилий. </a:t>
            </a:r>
          </a:p>
          <a:p>
            <a:pPr marL="0" algn="just">
              <a:spcBef>
                <a:spcPct val="0"/>
              </a:spcBef>
              <a:buFont typeface="Arial" charset="0"/>
              <a:buNone/>
            </a:pPr>
            <a:r>
              <a:rPr lang="ru-RU" sz="2000" smtClean="0">
                <a:latin typeface="Times New Roman" pitchFamily="18" charset="0"/>
                <a:cs typeface="Times New Roman" pitchFamily="18" charset="0"/>
              </a:rPr>
              <a:t>  При отборе упражнений уделяется особое внимание тем, которые вызывают кратковременные скоростно-силовые напряжения:</a:t>
            </a:r>
          </a:p>
          <a:p>
            <a:pPr marL="0">
              <a:spcBef>
                <a:spcPct val="0"/>
              </a:spcBef>
              <a:buFont typeface="Arial" charset="0"/>
              <a:buNone/>
            </a:pPr>
            <a:endParaRPr lang="ru-RU" sz="2600" b="1" smtClean="0">
              <a:latin typeface="Times New Roman" pitchFamily="18" charset="0"/>
              <a:cs typeface="Times New Roman" pitchFamily="18" charset="0"/>
            </a:endParaRPr>
          </a:p>
          <a:p>
            <a:pPr marL="0" algn="just">
              <a:spcBef>
                <a:spcPct val="0"/>
              </a:spcBef>
              <a:buFont typeface="Arial" charset="0"/>
              <a:buNone/>
            </a:pPr>
            <a:endParaRPr lang="ru-RU" sz="2400" b="1" smtClean="0">
              <a:latin typeface="Times New Roman" pitchFamily="18" charset="0"/>
              <a:cs typeface="Times New Roman" pitchFamily="18" charset="0"/>
            </a:endParaRPr>
          </a:p>
          <a:p>
            <a:pPr marL="0" algn="just">
              <a:spcBef>
                <a:spcPct val="0"/>
              </a:spcBef>
              <a:buFont typeface="Arial" charset="0"/>
              <a:buNone/>
            </a:pPr>
            <a:r>
              <a:rPr lang="ru-RU" sz="2400" b="1" smtClean="0">
                <a:latin typeface="Times New Roman" pitchFamily="18" charset="0"/>
                <a:cs typeface="Times New Roman" pitchFamily="18" charset="0"/>
              </a:rPr>
              <a:t>       </a:t>
            </a:r>
            <a:endParaRPr lang="ru-RU" sz="240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5602" name="Содержимое 2"/>
          <p:cNvSpPr>
            <a:spLocks noGrp="1"/>
          </p:cNvSpPr>
          <p:nvPr>
            <p:ph idx="1"/>
          </p:nvPr>
        </p:nvSpPr>
        <p:spPr>
          <a:xfrm>
            <a:off x="642938" y="642938"/>
            <a:ext cx="7858125" cy="5483225"/>
          </a:xfrm>
        </p:spPr>
        <p:txBody>
          <a:bodyPr/>
          <a:lstStyle/>
          <a:p>
            <a:pPr marL="0" algn="just">
              <a:spcBef>
                <a:spcPct val="0"/>
              </a:spcBef>
              <a:buFont typeface="Arial" charset="0"/>
              <a:buNone/>
            </a:pPr>
            <a:r>
              <a:rPr lang="ru-RU" sz="2000" smtClean="0">
                <a:latin typeface="Times New Roman" pitchFamily="18" charset="0"/>
                <a:cs typeface="Times New Roman" pitchFamily="18" charset="0"/>
              </a:rPr>
              <a:t>упражнения в беге, метаниях, прыжках, лазании по вертикальной и наклонной лестнице. </a:t>
            </a:r>
          </a:p>
          <a:p>
            <a:pPr marL="0" algn="just">
              <a:spcBef>
                <a:spcPct val="0"/>
              </a:spcBef>
              <a:buFont typeface="Arial" charset="0"/>
              <a:buNone/>
            </a:pPr>
            <a:r>
              <a:rPr lang="ru-RU" sz="2000" b="1" smtClean="0">
                <a:latin typeface="Times New Roman" pitchFamily="18" charset="0"/>
                <a:cs typeface="Times New Roman" pitchFamily="18" charset="0"/>
              </a:rPr>
              <a:t>   Выносливость – э</a:t>
            </a:r>
            <a:r>
              <a:rPr lang="ru-RU" sz="2000" smtClean="0">
                <a:latin typeface="Times New Roman" pitchFamily="18" charset="0"/>
                <a:cs typeface="Times New Roman" pitchFamily="18" charset="0"/>
              </a:rPr>
              <a:t>то способность ребенка наиболее длительное время выполнять физические упражнения допустимой сложности.</a:t>
            </a:r>
          </a:p>
          <a:p>
            <a:pPr marL="0" algn="just">
              <a:spcBef>
                <a:spcPct val="0"/>
              </a:spcBef>
              <a:buFont typeface="Arial" charset="0"/>
              <a:buNone/>
            </a:pPr>
            <a:r>
              <a:rPr lang="ru-RU" sz="2000" smtClean="0">
                <a:latin typeface="Times New Roman" pitchFamily="18" charset="0"/>
                <a:cs typeface="Times New Roman" pitchFamily="18" charset="0"/>
              </a:rPr>
              <a:t>   Для развития необходимо более широко использовать ходьбу, бег, лазание, катание на велосипеде и т.д.</a:t>
            </a:r>
          </a:p>
          <a:p>
            <a:pPr marL="0" algn="just">
              <a:spcBef>
                <a:spcPct val="0"/>
              </a:spcBef>
              <a:buFont typeface="Arial" charset="0"/>
              <a:buNone/>
            </a:pPr>
            <a:r>
              <a:rPr lang="ru-RU" sz="2000" b="1" smtClean="0">
                <a:latin typeface="Times New Roman" pitchFamily="18" charset="0"/>
                <a:cs typeface="Times New Roman" pitchFamily="18" charset="0"/>
              </a:rPr>
              <a:t>   Гибкость</a:t>
            </a:r>
            <a:r>
              <a:rPr lang="ru-RU" sz="2000" smtClean="0">
                <a:latin typeface="Times New Roman" pitchFamily="18" charset="0"/>
                <a:cs typeface="Times New Roman" pitchFamily="18" charset="0"/>
              </a:rPr>
              <a:t> – это способность отдельных частей тела человека достигать наивысшей амплитуды   размаха, в нужном направлении.</a:t>
            </a:r>
          </a:p>
          <a:p>
            <a:pPr marL="0" algn="just">
              <a:spcBef>
                <a:spcPct val="0"/>
              </a:spcBef>
              <a:buFont typeface="Arial" charset="0"/>
              <a:buNone/>
            </a:pPr>
            <a:r>
              <a:rPr lang="ru-RU" sz="2000" smtClean="0">
                <a:latin typeface="Times New Roman" pitchFamily="18" charset="0"/>
                <a:cs typeface="Times New Roman" pitchFamily="18" charset="0"/>
              </a:rPr>
              <a:t>   Упражнения на развитие гибкости эффективнее сначала выполнять с небольшим размахом, например, сделать несколько полуприседания, и только потом приступать к выполнению глубокого приседания. </a:t>
            </a:r>
          </a:p>
          <a:p>
            <a:pPr marL="0" algn="just">
              <a:spcBef>
                <a:spcPct val="0"/>
              </a:spcBef>
              <a:buFont typeface="Arial" charset="0"/>
              <a:buNone/>
            </a:pPr>
            <a:r>
              <a:rPr lang="ru-RU" sz="2000" smtClean="0">
                <a:latin typeface="Times New Roman" pitchFamily="18" charset="0"/>
                <a:cs typeface="Times New Roman" pitchFamily="18" charset="0"/>
              </a:rPr>
              <a:t>   Под </a:t>
            </a:r>
            <a:r>
              <a:rPr lang="ru-RU" sz="2000" b="1" smtClean="0">
                <a:latin typeface="Times New Roman" pitchFamily="18" charset="0"/>
                <a:cs typeface="Times New Roman" pitchFamily="18" charset="0"/>
              </a:rPr>
              <a:t>ловкостью</a:t>
            </a:r>
            <a:r>
              <a:rPr lang="ru-RU" sz="2000" smtClean="0">
                <a:latin typeface="Times New Roman" pitchFamily="18" charset="0"/>
                <a:cs typeface="Times New Roman" pitchFamily="18" charset="0"/>
              </a:rPr>
              <a:t> нужно понимать способность человека легко осваивать новые движения и перестраивать их в соответствии с внезапно меняющейся обстановкой.</a:t>
            </a:r>
          </a:p>
          <a:p>
            <a:pPr marL="0" algn="just">
              <a:spcBef>
                <a:spcPct val="0"/>
              </a:spcBef>
              <a:buFont typeface="Arial" charset="0"/>
              <a:buNone/>
            </a:pPr>
            <a:r>
              <a:rPr lang="ru-RU" sz="2000" smtClean="0">
                <a:latin typeface="Times New Roman" pitchFamily="18" charset="0"/>
                <a:cs typeface="Times New Roman" pitchFamily="18" charset="0"/>
              </a:rPr>
              <a:t>Для развития ловкости необходимо систематически сменять упражнения или применять их в других вариациях, что приводит к новизне и повышению трудности выполнения упражнений на координацию.</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just">
              <a:spcBef>
                <a:spcPct val="0"/>
              </a:spcBef>
              <a:buFont typeface="Arial" charset="0"/>
              <a:buNone/>
            </a:pPr>
            <a:r>
              <a:rPr lang="ru-RU" sz="2000" smtClean="0">
                <a:latin typeface="Times New Roman" pitchFamily="18" charset="0"/>
                <a:cs typeface="Times New Roman" pitchFamily="18" charset="0"/>
              </a:rPr>
              <a:t> </a:t>
            </a:r>
          </a:p>
          <a:p>
            <a:pPr marL="0" algn="just">
              <a:spcBef>
                <a:spcPct val="0"/>
              </a:spcBef>
              <a:buFont typeface="Arial" charset="0"/>
              <a:buNone/>
            </a:pPr>
            <a:endParaRPr lang="ru-RU" sz="2400" smtClean="0">
              <a:latin typeface="Times New Roman" pitchFamily="18" charset="0"/>
              <a:cs typeface="Times New Roman" pitchFamily="18" charset="0"/>
            </a:endParaRPr>
          </a:p>
          <a:p>
            <a:pPr marL="0" algn="just">
              <a:spcBef>
                <a:spcPct val="0"/>
              </a:spcBef>
              <a:buFont typeface="Arial" charset="0"/>
              <a:buNone/>
            </a:pPr>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6626" name="Заголовок 1"/>
          <p:cNvSpPr>
            <a:spLocks noGrp="1"/>
          </p:cNvSpPr>
          <p:nvPr>
            <p:ph type="title"/>
          </p:nvPr>
        </p:nvSpPr>
        <p:spPr>
          <a:xfrm>
            <a:off x="457200" y="642938"/>
            <a:ext cx="8229600" cy="785812"/>
          </a:xfrm>
        </p:spPr>
        <p:txBody>
          <a:bodyPr/>
          <a:lstStyle/>
          <a:p>
            <a:r>
              <a:rPr lang="ru-RU" sz="2700" smtClean="0">
                <a:latin typeface="Times New Roman" pitchFamily="18" charset="0"/>
                <a:cs typeface="Times New Roman" pitchFamily="18" charset="0"/>
              </a:rPr>
              <a:t/>
            </a:r>
            <a:br>
              <a:rPr lang="ru-RU" sz="2700" smtClean="0">
                <a:latin typeface="Times New Roman" pitchFamily="18" charset="0"/>
                <a:cs typeface="Times New Roman" pitchFamily="18" charset="0"/>
              </a:rPr>
            </a:br>
            <a:r>
              <a:rPr lang="ru-RU" sz="2400" b="1" u="sng" smtClean="0">
                <a:latin typeface="Times New Roman" pitchFamily="18" charset="0"/>
                <a:cs typeface="Times New Roman" pitchFamily="18" charset="0"/>
              </a:rPr>
              <a:t>Формирование личности дошкольника в процессе занятий физическими упражнениями.</a:t>
            </a:r>
            <a:r>
              <a:rPr lang="ru-RU" u="sng" smtClean="0">
                <a:latin typeface="Times New Roman" pitchFamily="18" charset="0"/>
                <a:cs typeface="Times New Roman" pitchFamily="18" charset="0"/>
              </a:rPr>
              <a:t/>
            </a:r>
            <a:br>
              <a:rPr lang="ru-RU" u="sng" smtClean="0">
                <a:latin typeface="Times New Roman" pitchFamily="18" charset="0"/>
                <a:cs typeface="Times New Roman" pitchFamily="18" charset="0"/>
              </a:rPr>
            </a:br>
            <a:endParaRPr lang="ru-RU" u="sng" smtClean="0"/>
          </a:p>
        </p:txBody>
      </p:sp>
      <p:sp>
        <p:nvSpPr>
          <p:cNvPr id="26627" name="Содержимое 2"/>
          <p:cNvSpPr>
            <a:spLocks noGrp="1"/>
          </p:cNvSpPr>
          <p:nvPr>
            <p:ph idx="1"/>
          </p:nvPr>
        </p:nvSpPr>
        <p:spPr>
          <a:xfrm>
            <a:off x="571500" y="1428750"/>
            <a:ext cx="7929563" cy="4643438"/>
          </a:xfrm>
        </p:spPr>
        <p:txBody>
          <a:bodyPr/>
          <a:lstStyle/>
          <a:p>
            <a:pPr marL="0" algn="just">
              <a:spcBef>
                <a:spcPct val="0"/>
              </a:spcBef>
              <a:buFont typeface="Arial" charset="0"/>
              <a:buNone/>
            </a:pPr>
            <a:r>
              <a:rPr lang="ru-RU" sz="2400" b="1" smtClean="0">
                <a:latin typeface="Times New Roman" pitchFamily="18" charset="0"/>
                <a:cs typeface="Times New Roman" pitchFamily="18" charset="0"/>
              </a:rPr>
              <a:t>   </a:t>
            </a:r>
            <a:r>
              <a:rPr lang="ru-RU" sz="2000" b="1" smtClean="0">
                <a:latin typeface="Times New Roman" pitchFamily="18" charset="0"/>
                <a:cs typeface="Times New Roman" pitchFamily="18" charset="0"/>
              </a:rPr>
              <a:t>Личность</a:t>
            </a:r>
            <a:r>
              <a:rPr lang="ru-RU" sz="2000" smtClean="0">
                <a:latin typeface="Times New Roman" pitchFamily="18" charset="0"/>
                <a:cs typeface="Times New Roman" pitchFamily="18" charset="0"/>
              </a:rPr>
              <a:t> – это целостная психологическая структура, формирующаяся в процессе жизни человека на основе усвоения или общественных форм сознания и поведения. В ней выражена сила индивидуализированных всеобщих устремлений, потребностей и целей, творческое начало, готовность и умение создавать новое.</a:t>
            </a:r>
          </a:p>
          <a:p>
            <a:pPr marL="0" algn="just">
              <a:spcBef>
                <a:spcPct val="0"/>
              </a:spcBef>
              <a:buFont typeface="Arial" charset="0"/>
              <a:buNone/>
            </a:pPr>
            <a:r>
              <a:rPr lang="ru-RU" sz="2000" b="1" smtClean="0">
                <a:latin typeface="Times New Roman" pitchFamily="18" charset="0"/>
                <a:cs typeface="Times New Roman" pitchFamily="18" charset="0"/>
              </a:rPr>
              <a:t>   Дошкольный возраст </a:t>
            </a:r>
            <a:r>
              <a:rPr lang="ru-RU" sz="2000" smtClean="0">
                <a:latin typeface="Times New Roman" pitchFamily="18" charset="0"/>
                <a:cs typeface="Times New Roman" pitchFamily="18" charset="0"/>
              </a:rPr>
              <a:t>– это период первоначального складывания личности, период развития личностных механизмов поведения. </a:t>
            </a:r>
          </a:p>
          <a:p>
            <a:pPr marL="0" algn="just">
              <a:spcBef>
                <a:spcPct val="0"/>
              </a:spcBef>
              <a:buFont typeface="Arial" charset="0"/>
              <a:buNone/>
            </a:pPr>
            <a:r>
              <a:rPr lang="ru-RU" sz="2000" b="1" smtClean="0">
                <a:latin typeface="Times New Roman" pitchFamily="18" charset="0"/>
                <a:cs typeface="Times New Roman" pitchFamily="18" charset="0"/>
              </a:rPr>
              <a:t>   Главная цель развития личности</a:t>
            </a:r>
            <a:r>
              <a:rPr lang="ru-RU" sz="2000" smtClean="0">
                <a:latin typeface="Times New Roman" pitchFamily="18" charset="0"/>
                <a:cs typeface="Times New Roman" pitchFamily="18" charset="0"/>
              </a:rPr>
              <a:t> – реализация ребёнком своего «Я», а также переживания себя в качестве социального индивида – успешно может решаться в процессе занятий физическими упражнениями в детском саду.</a:t>
            </a:r>
          </a:p>
          <a:p>
            <a:pPr marL="0" algn="just">
              <a:spcBef>
                <a:spcPct val="0"/>
              </a:spcBef>
              <a:buFont typeface="Arial" charset="0"/>
              <a:buNone/>
            </a:pPr>
            <a:r>
              <a:rPr lang="ru-RU" sz="2000" b="1" smtClean="0">
                <a:latin typeface="Times New Roman" pitchFamily="18" charset="0"/>
                <a:cs typeface="Times New Roman" pitchFamily="18" charset="0"/>
              </a:rPr>
              <a:t>   Важнейшая особенность творчества дошкольника</a:t>
            </a:r>
            <a:r>
              <a:rPr lang="ru-RU" sz="2000" smtClean="0">
                <a:latin typeface="Times New Roman" pitchFamily="18" charset="0"/>
                <a:cs typeface="Times New Roman" pitchFamily="18" charset="0"/>
              </a:rPr>
              <a:t> – насыщенность яркими, положительными эмоциями, благодаря чему оно обладает большой притягательной силой и ведёт к развитию новых мотивов деятельности, формирующих эвристическую личность.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7650" name="Содержимое 2"/>
          <p:cNvSpPr>
            <a:spLocks noGrp="1"/>
          </p:cNvSpPr>
          <p:nvPr>
            <p:ph idx="1"/>
          </p:nvPr>
        </p:nvSpPr>
        <p:spPr>
          <a:xfrm>
            <a:off x="642938" y="714375"/>
            <a:ext cx="7786687" cy="5411788"/>
          </a:xfrm>
        </p:spPr>
        <p:txBody>
          <a:bodyPr/>
          <a:lstStyle/>
          <a:p>
            <a:pPr marL="0" algn="just">
              <a:spcBef>
                <a:spcPct val="0"/>
              </a:spcBef>
              <a:buFont typeface="Arial" charset="0"/>
              <a:buNone/>
            </a:pPr>
            <a:r>
              <a:rPr lang="ru-RU" sz="2400" b="1" smtClean="0">
                <a:latin typeface="Times New Roman" pitchFamily="18" charset="0"/>
                <a:cs typeface="Times New Roman" pitchFamily="18" charset="0"/>
              </a:rPr>
              <a:t> </a:t>
            </a:r>
            <a:r>
              <a:rPr lang="ru-RU" sz="2000" b="1" smtClean="0">
                <a:latin typeface="Times New Roman" pitchFamily="18" charset="0"/>
                <a:cs typeface="Times New Roman" pitchFamily="18" charset="0"/>
              </a:rPr>
              <a:t>  Двигательное творчество </a:t>
            </a:r>
            <a:r>
              <a:rPr lang="ru-RU" sz="2000" smtClean="0">
                <a:latin typeface="Times New Roman" pitchFamily="18" charset="0"/>
                <a:cs typeface="Times New Roman" pitchFamily="18" charset="0"/>
              </a:rPr>
              <a:t>раскрывает ребёнку моторные характеристики собственного тела, учит относиться к движению как к предмету игрового экспериментирования.  </a:t>
            </a:r>
          </a:p>
          <a:p>
            <a:pPr marL="0" algn="just">
              <a:spcBef>
                <a:spcPct val="0"/>
              </a:spcBef>
              <a:buFont typeface="Arial" charset="0"/>
              <a:buNone/>
            </a:pPr>
            <a:r>
              <a:rPr lang="ru-RU" sz="2000" b="1" smtClean="0">
                <a:latin typeface="Times New Roman" pitchFamily="18" charset="0"/>
                <a:cs typeface="Times New Roman" pitchFamily="18" charset="0"/>
              </a:rPr>
              <a:t>   Основное средство его формирования</a:t>
            </a:r>
            <a:r>
              <a:rPr lang="ru-RU" sz="2000" smtClean="0">
                <a:latin typeface="Times New Roman" pitchFamily="18" charset="0"/>
                <a:cs typeface="Times New Roman" pitchFamily="18" charset="0"/>
              </a:rPr>
              <a:t> – эмоционально окрашенная двигательная активность, с помощью которой дети в воображаемую ситуацию, через движение тела учатся выражать свои эмоции и состояния, искать творческие композиции.</a:t>
            </a:r>
          </a:p>
          <a:p>
            <a:pPr marL="0" algn="just">
              <a:spcBef>
                <a:spcPct val="0"/>
              </a:spcBef>
              <a:buFont typeface="Arial" charset="0"/>
              <a:buNone/>
            </a:pPr>
            <a:r>
              <a:rPr lang="ru-RU" sz="2000" smtClean="0">
                <a:latin typeface="Times New Roman" pitchFamily="18" charset="0"/>
                <a:cs typeface="Times New Roman" pitchFamily="18" charset="0"/>
              </a:rPr>
              <a:t>В дошкольном возрасте начинает </a:t>
            </a:r>
            <a:r>
              <a:rPr lang="ru-RU" sz="2000" b="1" smtClean="0">
                <a:latin typeface="Times New Roman" pitchFamily="18" charset="0"/>
                <a:cs typeface="Times New Roman" pitchFamily="18" charset="0"/>
              </a:rPr>
              <a:t>складываться самооценка </a:t>
            </a:r>
            <a:r>
              <a:rPr lang="ru-RU" sz="2000" smtClean="0">
                <a:latin typeface="Times New Roman" pitchFamily="18" charset="0"/>
                <a:cs typeface="Times New Roman" pitchFamily="18" charset="0"/>
              </a:rPr>
              <a:t>– наиболее сложный продукт развития сознательности ребёнка, проявляющейся в оценке личности самого себя.</a:t>
            </a:r>
          </a:p>
          <a:p>
            <a:pPr marL="0" algn="just">
              <a:spcBef>
                <a:spcPct val="0"/>
              </a:spcBef>
              <a:buFont typeface="Arial" charset="0"/>
              <a:buNone/>
            </a:pPr>
            <a:r>
              <a:rPr lang="ru-RU" sz="2000" b="1" smtClean="0">
                <a:latin typeface="Times New Roman" pitchFamily="18" charset="0"/>
                <a:cs typeface="Times New Roman" pitchFamily="18" charset="0"/>
              </a:rPr>
              <a:t>   Воспитания воли</a:t>
            </a:r>
            <a:r>
              <a:rPr lang="ru-RU" sz="2000" smtClean="0">
                <a:latin typeface="Times New Roman" pitchFamily="18" charset="0"/>
                <a:cs typeface="Times New Roman" pitchFamily="18" charset="0"/>
              </a:rPr>
              <a:t> дошкольника могут служить условия, побуждающие к преодолению трудностей. Ценным  являются подвижные и спортивные игры, физические упражнения, основанные на продолжительном и многоразовом повторении однообразных двигательных действий.</a:t>
            </a:r>
          </a:p>
          <a:p>
            <a:pPr marL="0" algn="just">
              <a:spcBef>
                <a:spcPct val="0"/>
              </a:spcBef>
              <a:buFont typeface="Arial" charset="0"/>
              <a:buNone/>
            </a:pPr>
            <a:r>
              <a:rPr lang="ru-RU" sz="2000" smtClean="0">
                <a:latin typeface="Times New Roman" pitchFamily="18" charset="0"/>
                <a:cs typeface="Times New Roman" pitchFamily="18" charset="0"/>
              </a:rPr>
              <a:t>   Двигательная деятельность активизирует </a:t>
            </a:r>
            <a:r>
              <a:rPr lang="ru-RU" sz="2000" b="1" smtClean="0">
                <a:latin typeface="Times New Roman" pitchFamily="18" charset="0"/>
                <a:cs typeface="Times New Roman" pitchFamily="18" charset="0"/>
              </a:rPr>
              <a:t>нравственное развитие личности</a:t>
            </a:r>
            <a:r>
              <a:rPr lang="ru-RU" sz="2000" smtClean="0">
                <a:latin typeface="Times New Roman" pitchFamily="18" charset="0"/>
                <a:cs typeface="Times New Roman" pitchFamily="18" charset="0"/>
              </a:rPr>
              <a:t> ребёнка, формирует положительные личностные качества,</a:t>
            </a:r>
          </a:p>
          <a:p>
            <a:pPr marL="0" algn="just">
              <a:spcBef>
                <a:spcPct val="0"/>
              </a:spcBef>
              <a:buFont typeface="Arial" charset="0"/>
              <a:buNone/>
            </a:pPr>
            <a:endParaRPr lang="ru-RU" sz="200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00063" y="714375"/>
            <a:ext cx="8001000" cy="5411788"/>
          </a:xfrm>
        </p:spPr>
        <p:txBody>
          <a:bodyPr rtlCol="0">
            <a:noAutofit/>
          </a:bodyPr>
          <a:lstStyle/>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как сочувствие, стремление к оказанию помощи, дружеской поддержки, чувство справедливости, честности, порядочности.</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Обучение физическими упражнениями </a:t>
            </a:r>
            <a:r>
              <a:rPr lang="ru-RU" sz="2000" dirty="0" smtClean="0">
                <a:latin typeface="Times New Roman" pitchFamily="18" charset="0"/>
                <a:cs typeface="Times New Roman" pitchFamily="18" charset="0"/>
              </a:rPr>
              <a:t>требует у ребёнка собранности, внимания, конкретности представления, активности мысли, развития </a:t>
            </a:r>
            <a:r>
              <a:rPr lang="ru-RU" sz="2000" b="1" dirty="0" smtClean="0">
                <a:latin typeface="Times New Roman" pitchFamily="18" charset="0"/>
                <a:cs typeface="Times New Roman" pitchFamily="18" charset="0"/>
              </a:rPr>
              <a:t>памяти</a:t>
            </a:r>
            <a:r>
              <a:rPr lang="ru-RU" sz="2000" dirty="0" smtClean="0">
                <a:latin typeface="Times New Roman" pitchFamily="18" charset="0"/>
                <a:cs typeface="Times New Roman" pitchFamily="18" charset="0"/>
              </a:rPr>
              <a:t>:</a:t>
            </a:r>
            <a:r>
              <a:rPr lang="ru-RU" sz="2000" dirty="0" smtClean="0"/>
              <a:t> </a:t>
            </a:r>
            <a:r>
              <a:rPr lang="ru-RU" sz="2000" b="1" dirty="0" smtClean="0">
                <a:latin typeface="Times New Roman" pitchFamily="18" charset="0"/>
                <a:cs typeface="Times New Roman" pitchFamily="18" charset="0"/>
              </a:rPr>
              <a:t>эмоциональной</a:t>
            </a:r>
            <a:r>
              <a:rPr lang="ru-RU" sz="2000" dirty="0" smtClean="0">
                <a:latin typeface="Times New Roman" pitchFamily="18" charset="0"/>
                <a:cs typeface="Times New Roman" pitchFamily="18" charset="0"/>
              </a:rPr>
              <a:t>, если процесс обучения вызывает заинтересованность и связанный с этим эмоциональный отклик; </a:t>
            </a:r>
            <a:r>
              <a:rPr lang="ru-RU" sz="2000" b="1" dirty="0" smtClean="0">
                <a:latin typeface="Times New Roman" pitchFamily="18" charset="0"/>
                <a:cs typeface="Times New Roman" pitchFamily="18" charset="0"/>
              </a:rPr>
              <a:t>образной </a:t>
            </a:r>
            <a:r>
              <a:rPr lang="ru-RU" sz="2000" dirty="0" smtClean="0">
                <a:latin typeface="Times New Roman" pitchFamily="18" charset="0"/>
                <a:cs typeface="Times New Roman" pitchFamily="18" charset="0"/>
              </a:rPr>
              <a:t>– при восприятии наглядного образца движений педагога и выполнения упражнений детьми; </a:t>
            </a:r>
            <a:r>
              <a:rPr lang="ru-RU" sz="2000" b="1" dirty="0" smtClean="0">
                <a:latin typeface="Times New Roman" pitchFamily="18" charset="0"/>
                <a:cs typeface="Times New Roman" pitchFamily="18" charset="0"/>
              </a:rPr>
              <a:t>словесно-логической</a:t>
            </a:r>
            <a:r>
              <a:rPr lang="ru-RU" sz="2000" dirty="0" smtClean="0">
                <a:latin typeface="Times New Roman" pitchFamily="18" charset="0"/>
                <a:cs typeface="Times New Roman" pitchFamily="18" charset="0"/>
              </a:rPr>
              <a:t> – при осмыслении задач и запоминании последовательности выполнения всех элементов упражнения, содержания, и действия в подвижной игре и самостоятельного их выполнения; </a:t>
            </a:r>
            <a:r>
              <a:rPr lang="ru-RU" sz="2000" b="1" dirty="0" smtClean="0">
                <a:latin typeface="Times New Roman" pitchFamily="18" charset="0"/>
                <a:cs typeface="Times New Roman" pitchFamily="18" charset="0"/>
              </a:rPr>
              <a:t>двигательной – моторной </a:t>
            </a:r>
            <a:r>
              <a:rPr lang="ru-RU" sz="2000" dirty="0" smtClean="0">
                <a:latin typeface="Times New Roman" pitchFamily="18" charset="0"/>
                <a:cs typeface="Times New Roman" pitchFamily="18" charset="0"/>
              </a:rPr>
              <a:t>– в связи с практическим выполнением упражнений самими детьми; </a:t>
            </a:r>
            <a:r>
              <a:rPr lang="ru-RU" sz="2000" b="1" dirty="0" smtClean="0">
                <a:latin typeface="Times New Roman" pitchFamily="18" charset="0"/>
                <a:cs typeface="Times New Roman" pitchFamily="18" charset="0"/>
              </a:rPr>
              <a:t>произвольной,</a:t>
            </a:r>
            <a:r>
              <a:rPr lang="ru-RU" sz="2000" dirty="0" smtClean="0">
                <a:latin typeface="Times New Roman" pitchFamily="18" charset="0"/>
                <a:cs typeface="Times New Roman" pitchFamily="18" charset="0"/>
              </a:rPr>
              <a:t> без которой невозможно сознательное, самостоятельное выполнение упражнений.</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Таким образом</a:t>
            </a:r>
            <a:r>
              <a:rPr lang="ru-RU" sz="2000" dirty="0" smtClean="0">
                <a:latin typeface="Times New Roman" pitchFamily="18" charset="0"/>
                <a:cs typeface="Times New Roman" pitchFamily="18" charset="0"/>
              </a:rPr>
              <a:t>, в процессе обучения движениям у детей развиваются умственные способности, нравственные и эстетические чувства, формируется сознательное отношение к своей деятельности.</a:t>
            </a:r>
          </a:p>
          <a:p>
            <a:pPr fontAlgn="auto">
              <a:spcAft>
                <a:spcPts val="0"/>
              </a:spcAft>
              <a:buFont typeface="Arial" pitchFamily="34" charset="0"/>
              <a:buNone/>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571500"/>
            <a:ext cx="8229600" cy="642938"/>
          </a:xfrm>
        </p:spPr>
        <p:txBody>
          <a:bodyPr rtlCol="0">
            <a:normAutofit fontScale="90000"/>
          </a:bodyPr>
          <a:lstStyle/>
          <a:p>
            <a:pPr fontAlgn="auto">
              <a:spcAft>
                <a:spcPts val="0"/>
              </a:spcAft>
              <a:defRPr/>
            </a:pPr>
            <a:r>
              <a:rPr lang="ru-RU" sz="2700" b="1" u="sng" dirty="0" smtClean="0">
                <a:latin typeface="Times New Roman" pitchFamily="18" charset="0"/>
                <a:cs typeface="Times New Roman" pitchFamily="18" charset="0"/>
              </a:rPr>
              <a:t>Построение системы эффективного закаливания в ДОУ.</a:t>
            </a:r>
            <a:endParaRPr lang="ru-RU" u="sng" dirty="0"/>
          </a:p>
        </p:txBody>
      </p:sp>
      <p:sp>
        <p:nvSpPr>
          <p:cNvPr id="3" name="Содержимое 2"/>
          <p:cNvSpPr>
            <a:spLocks noGrp="1"/>
          </p:cNvSpPr>
          <p:nvPr>
            <p:ph idx="1"/>
          </p:nvPr>
        </p:nvSpPr>
        <p:spPr>
          <a:xfrm>
            <a:off x="642938" y="1071563"/>
            <a:ext cx="7858125" cy="5054600"/>
          </a:xfrm>
        </p:spPr>
        <p:txBody>
          <a:bodyPr rtlCol="0">
            <a:noAutofit/>
          </a:bodyPr>
          <a:lstStyle/>
          <a:p>
            <a:pPr marL="0" algn="just" fontAlgn="auto">
              <a:spcBef>
                <a:spcPts val="0"/>
              </a:spcBef>
              <a:spcAft>
                <a:spcPts val="0"/>
              </a:spcAft>
              <a:buFont typeface="Arial" pitchFamily="34" charset="0"/>
              <a:buNone/>
              <a:defRPr/>
            </a:pPr>
            <a:r>
              <a:rPr lang="ru-RU" sz="2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Закаливание</a:t>
            </a:r>
            <a:r>
              <a:rPr lang="ru-RU" sz="2000" dirty="0" smtClean="0">
                <a:latin typeface="Times New Roman" pitchFamily="18" charset="0"/>
                <a:cs typeface="Times New Roman" pitchFamily="18" charset="0"/>
              </a:rPr>
              <a:t> – это система мероприятий, направленных на повышение устойчивости защиты и приспособления организма ребенка ко многим факторам внешней среды с тем, чтобы суточные и сезонные, периодические и внезапные изменения температуры, атмосферного давления, магнитных и электрических полей Земли др. не вызывали у детей резких отклонений в протекании физиологических процессов, вследствие которых возможны заболевания.</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ctr"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Принципы закаливания</a:t>
            </a:r>
          </a:p>
          <a:p>
            <a:pPr marL="114300" indent="-457200" algn="just" fontAlgn="auto">
              <a:spcBef>
                <a:spcPts val="0"/>
              </a:spcBef>
              <a:spcAft>
                <a:spcPts val="0"/>
              </a:spcAft>
              <a:buFont typeface="Arial" pitchFamily="34" charset="0"/>
              <a:buAutoNum type="arabicPeriod"/>
              <a:defRPr/>
            </a:pPr>
            <a:r>
              <a:rPr lang="ru-RU" sz="2000" dirty="0" smtClean="0">
                <a:latin typeface="Times New Roman" pitchFamily="18" charset="0"/>
                <a:cs typeface="Times New Roman" pitchFamily="18" charset="0"/>
              </a:rPr>
              <a:t>Принцип </a:t>
            </a:r>
            <a:r>
              <a:rPr lang="ru-RU" sz="2000" b="1" dirty="0" smtClean="0">
                <a:latin typeface="Times New Roman" pitchFamily="18" charset="0"/>
                <a:cs typeface="Times New Roman" pitchFamily="18" charset="0"/>
              </a:rPr>
              <a:t>постепенности </a:t>
            </a:r>
            <a:r>
              <a:rPr lang="ru-RU" sz="2000" dirty="0" smtClean="0">
                <a:latin typeface="Times New Roman" pitchFamily="18" charset="0"/>
                <a:cs typeface="Times New Roman" pitchFamily="18" charset="0"/>
              </a:rPr>
              <a:t>увеличения закаливающих воздействий.</a:t>
            </a:r>
          </a:p>
          <a:p>
            <a:pPr marL="114300" indent="-45720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2. </a:t>
            </a:r>
            <a:r>
              <a:rPr lang="ru-RU" sz="2000" b="1" dirty="0" smtClean="0">
                <a:latin typeface="Times New Roman" pitchFamily="18" charset="0"/>
                <a:cs typeface="Times New Roman" pitchFamily="18" charset="0"/>
              </a:rPr>
              <a:t>Систематичность</a:t>
            </a:r>
            <a:r>
              <a:rPr lang="ru-RU" sz="2000" dirty="0" smtClean="0">
                <a:latin typeface="Times New Roman" pitchFamily="18" charset="0"/>
                <a:cs typeface="Times New Roman" pitchFamily="18" charset="0"/>
              </a:rPr>
              <a:t> закаливания – это регулярное повторение закаливающих воздействий. </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3. </a:t>
            </a:r>
            <a:r>
              <a:rPr lang="ru-RU" sz="2000" b="1" dirty="0" smtClean="0">
                <a:latin typeface="Times New Roman" pitchFamily="18" charset="0"/>
                <a:cs typeface="Times New Roman" pitchFamily="18" charset="0"/>
              </a:rPr>
              <a:t>Учет индивидуальных, возрастных особенностей организма ребенка </a:t>
            </a:r>
            <a:r>
              <a:rPr lang="ru-RU" sz="2000" dirty="0" smtClean="0">
                <a:latin typeface="Times New Roman" pitchFamily="18" charset="0"/>
                <a:cs typeface="Times New Roman" pitchFamily="18" charset="0"/>
              </a:rPr>
              <a:t>– состояние его здоровья, физического и психического развития, типологических особенностей нервной системы,</a:t>
            </a:r>
          </a:p>
          <a:p>
            <a:pPr marL="0" algn="just" fontAlgn="auto">
              <a:spcBef>
                <a:spcPts val="0"/>
              </a:spcBef>
              <a:spcAft>
                <a:spcPts val="0"/>
              </a:spcAft>
              <a:buFont typeface="Arial" pitchFamily="34" charset="0"/>
              <a:buNone/>
              <a:defRPr/>
            </a:pP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642938" y="714375"/>
            <a:ext cx="7786687" cy="5411788"/>
          </a:xfrm>
        </p:spPr>
        <p:txBody>
          <a:bodyPr rtlCol="0">
            <a:noAutofit/>
          </a:bodyPr>
          <a:lstStyle/>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чувствительности к действиям закаливающих агентов. </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4. Наличие обязательной эмоционально </a:t>
            </a:r>
            <a:r>
              <a:rPr lang="ru-RU" sz="2000" b="1" dirty="0" smtClean="0">
                <a:latin typeface="Times New Roman" pitchFamily="18" charset="0"/>
                <a:cs typeface="Times New Roman" pitchFamily="18" charset="0"/>
              </a:rPr>
              <a:t>положительной реакции </a:t>
            </a:r>
            <a:r>
              <a:rPr lang="ru-RU" sz="2000" dirty="0" smtClean="0">
                <a:latin typeface="Times New Roman" pitchFamily="18" charset="0"/>
                <a:cs typeface="Times New Roman" pitchFamily="18" charset="0"/>
              </a:rPr>
              <a:t>малыша на любую закаливающую процедуру.</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5. </a:t>
            </a:r>
            <a:r>
              <a:rPr lang="ru-RU" sz="2000" b="1" dirty="0" smtClean="0">
                <a:latin typeface="Times New Roman" pitchFamily="18" charset="0"/>
                <a:cs typeface="Times New Roman" pitchFamily="18" charset="0"/>
              </a:rPr>
              <a:t>Многофакторность</a:t>
            </a:r>
            <a:r>
              <a:rPr lang="ru-RU" sz="2000" dirty="0" smtClean="0">
                <a:latin typeface="Times New Roman" pitchFamily="18" charset="0"/>
                <a:cs typeface="Times New Roman" pitchFamily="18" charset="0"/>
              </a:rPr>
              <a:t> закаливания – использование различных агентов: холода, тепла, механического воздействия воздуха, воды и др. </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Воздушные</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закаливающие процедуры входят в обычный режим дня: - </a:t>
            </a:r>
            <a:r>
              <a:rPr lang="ru-RU" sz="2000" dirty="0" smtClean="0">
                <a:latin typeface="Times New Roman" pitchFamily="18" charset="0"/>
                <a:cs typeface="Times New Roman" pitchFamily="18" charset="0"/>
              </a:rPr>
              <a:t>воздушные ванны при переодевании ребёнка и во время утренней гимнастики;</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сон в хорошо проветренной спальне с доступом свежего воздуха (открытые фрамуги, форточки) ;</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поддержание оптимального температурного режима в помещении (температура +18. 20°С)</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ежедневные прогулки на свежем воздухе по 3-4 часа на свежем воздухе в любую погоду тренируют терморегуляторный механизм ребёнка, адаптируют его к колебаниям температуры, влажности, движению воздуха;</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endParaRPr lang="ru-RU" sz="2400" dirty="0" smtClean="0">
              <a:latin typeface="Times New Roman" pitchFamily="18" charset="0"/>
              <a:cs typeface="Times New Roman" pitchFamily="18" charset="0"/>
            </a:endParaRPr>
          </a:p>
          <a:p>
            <a:pPr fontAlgn="auto">
              <a:spcAft>
                <a:spcPts val="0"/>
              </a:spcAft>
              <a:buFont typeface="Arial" pitchFamily="34" charset="0"/>
              <a:buNone/>
              <a:defRPr/>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642938" y="500063"/>
            <a:ext cx="8001000" cy="5626100"/>
          </a:xfrm>
        </p:spPr>
        <p:txBody>
          <a:bodyPr rtlCol="0">
            <a:noAutofit/>
          </a:bodyPr>
          <a:lstStyle/>
          <a:p>
            <a:pPr marL="0" algn="just" fontAlgn="auto">
              <a:spcBef>
                <a:spcPts val="0"/>
              </a:spcBef>
              <a:spcAft>
                <a:spcPts val="0"/>
              </a:spcAft>
              <a:buFont typeface="Arial" pitchFamily="34" charset="0"/>
              <a:buNone/>
              <a:defRPr/>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одежда должна быть лёгкой, не стесняющей движений, с минимальным содержанием искусственных и синтетических материалов;</a:t>
            </a:r>
          </a:p>
          <a:p>
            <a:pPr marL="0" algn="just" fontAlgn="auto">
              <a:spcBef>
                <a:spcPts val="0"/>
              </a:spcBef>
              <a:spcAft>
                <a:spcPts val="0"/>
              </a:spcAft>
              <a:buFont typeface="Arial" pitchFamily="34" charset="0"/>
              <a:buNone/>
              <a:defRPr/>
            </a:pPr>
            <a:endParaRPr lang="ru-RU" sz="2000" b="1"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Закаливание</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солнцем</a:t>
            </a:r>
            <a:r>
              <a:rPr lang="ru-RU" sz="2000" dirty="0" smtClean="0">
                <a:latin typeface="Times New Roman" pitchFamily="18" charset="0"/>
                <a:cs typeface="Times New Roman" pitchFamily="18" charset="0"/>
              </a:rPr>
              <a:t> начинают со световоздушных ванн в тени деревьев, затем местные солнечные ванны, оставляют открытыми отдельные участки тела, руки, ноги. Длительность приёма ванн постепенно увеличивается, проводятся они под контролем самочувствия ребёнка. Голова ребёнка должна быть постоянно закрыта от солнечных лучей светлой панамой. В жаркий летний лень малышам обязательно требуется питьё. Наилучшее время для приёма ванн — с 10 до 11 часов утра.</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Закаливание водой</a:t>
            </a:r>
            <a:r>
              <a:rPr lang="ru-RU" sz="2000" dirty="0" smtClean="0">
                <a:latin typeface="Times New Roman" pitchFamily="18" charset="0"/>
                <a:cs typeface="Times New Roman" pitchFamily="18" charset="0"/>
              </a:rPr>
              <a:t> в ежедневных процедурах: мытьё рук после сна или пользования туалетом тёплой водой с мылом. Затем попеременное умывание рук до локтей, лица, шеи, верхней части груди тёплой и прохладной водой; полоскание горла кипячёной водой после приёма пищи с постепенным снижением её температуры с 36 до 22 °С на 1°С каждые 5 дней.</a:t>
            </a:r>
          </a:p>
          <a:p>
            <a:pPr fontAlgn="auto">
              <a:spcAft>
                <a:spcPts val="0"/>
              </a:spcAft>
              <a:buFont typeface="Arial" pitchFamily="34" charset="0"/>
              <a:buNone/>
              <a:defRPr/>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38" name="Заголовок 1"/>
          <p:cNvSpPr>
            <a:spLocks noGrp="1"/>
          </p:cNvSpPr>
          <p:nvPr>
            <p:ph type="title"/>
          </p:nvPr>
        </p:nvSpPr>
        <p:spPr>
          <a:xfrm>
            <a:off x="457200" y="428625"/>
            <a:ext cx="8229600" cy="785813"/>
          </a:xfrm>
        </p:spPr>
        <p:txBody>
          <a:bodyPr/>
          <a:lstStyle/>
          <a:p>
            <a:r>
              <a:rPr lang="ru-RU" sz="2400" b="1" smtClean="0">
                <a:latin typeface="Times New Roman" pitchFamily="18" charset="0"/>
                <a:cs typeface="Times New Roman" pitchFamily="18" charset="0"/>
              </a:rPr>
              <a:t/>
            </a:r>
            <a:br>
              <a:rPr lang="ru-RU" sz="2400" b="1" smtClean="0">
                <a:latin typeface="Times New Roman" pitchFamily="18" charset="0"/>
                <a:cs typeface="Times New Roman" pitchFamily="18" charset="0"/>
              </a:rPr>
            </a:br>
            <a:r>
              <a:rPr lang="ru-RU" sz="2400" b="1" smtClean="0">
                <a:latin typeface="Times New Roman" pitchFamily="18" charset="0"/>
                <a:cs typeface="Times New Roman" pitchFamily="18" charset="0"/>
              </a:rPr>
              <a:t>План</a:t>
            </a:r>
          </a:p>
        </p:txBody>
      </p:sp>
      <p:sp>
        <p:nvSpPr>
          <p:cNvPr id="14339" name="Содержимое 2"/>
          <p:cNvSpPr>
            <a:spLocks noGrp="1"/>
          </p:cNvSpPr>
          <p:nvPr>
            <p:ph idx="1"/>
          </p:nvPr>
        </p:nvSpPr>
        <p:spPr>
          <a:xfrm>
            <a:off x="714375" y="1143000"/>
            <a:ext cx="7572375" cy="4983163"/>
          </a:xfrm>
        </p:spPr>
        <p:txBody>
          <a:bodyPr/>
          <a:lstStyle/>
          <a:p>
            <a:pPr algn="just">
              <a:buFont typeface="Wingdings" pitchFamily="2" charset="2"/>
              <a:buChar char="ü"/>
            </a:pPr>
            <a:r>
              <a:rPr lang="ru-RU" sz="2400" smtClean="0">
                <a:latin typeface="Times New Roman" pitchFamily="18" charset="0"/>
                <a:cs typeface="Times New Roman" pitchFamily="18" charset="0"/>
              </a:rPr>
              <a:t>Организация физического воспитания в дошкольном учреждении.</a:t>
            </a:r>
          </a:p>
          <a:p>
            <a:pPr algn="just">
              <a:buFont typeface="Wingdings" pitchFamily="2" charset="2"/>
              <a:buChar char="ü"/>
            </a:pPr>
            <a:r>
              <a:rPr lang="ru-RU" sz="2400" smtClean="0">
                <a:latin typeface="Times New Roman" pitchFamily="18" charset="0"/>
                <a:cs typeface="Times New Roman" pitchFamily="18" charset="0"/>
              </a:rPr>
              <a:t>Особенности развития физических качеств у детей дошкольного возраста.</a:t>
            </a:r>
          </a:p>
          <a:p>
            <a:pPr algn="just">
              <a:buFont typeface="Wingdings" pitchFamily="2" charset="2"/>
              <a:buChar char="ü"/>
            </a:pPr>
            <a:r>
              <a:rPr lang="ru-RU" sz="2400" smtClean="0">
                <a:latin typeface="Times New Roman" pitchFamily="18" charset="0"/>
                <a:cs typeface="Times New Roman" pitchFamily="18" charset="0"/>
              </a:rPr>
              <a:t>Формирование личности дошкольника в процессе занятий физическими упражнениями.</a:t>
            </a:r>
          </a:p>
          <a:p>
            <a:pPr algn="just">
              <a:buFont typeface="Wingdings" pitchFamily="2" charset="2"/>
              <a:buChar char="ü"/>
            </a:pPr>
            <a:r>
              <a:rPr lang="ru-RU" sz="2400" smtClean="0">
                <a:latin typeface="Times New Roman" pitchFamily="18" charset="0"/>
                <a:cs typeface="Times New Roman" pitchFamily="18" charset="0"/>
              </a:rPr>
              <a:t>Построение системы эффективного закаливания в ДОУ.</a:t>
            </a:r>
          </a:p>
          <a:p>
            <a:pPr algn="just">
              <a:buFont typeface="Wingdings" pitchFamily="2" charset="2"/>
              <a:buChar char="ü"/>
            </a:pPr>
            <a:r>
              <a:rPr lang="ru-RU" sz="2400" smtClean="0">
                <a:latin typeface="Times New Roman" pitchFamily="18" charset="0"/>
                <a:cs typeface="Times New Roman" pitchFamily="18" charset="0"/>
              </a:rPr>
              <a:t>Система организации эколого – оздоровительной работы с детьми. </a:t>
            </a:r>
          </a:p>
          <a:p>
            <a:pPr algn="just">
              <a:buFont typeface="Wingdings" pitchFamily="2" charset="2"/>
              <a:buChar char="ü"/>
            </a:pPr>
            <a:r>
              <a:rPr lang="ru-RU" sz="2400" smtClean="0">
                <a:latin typeface="Times New Roman" pitchFamily="18" charset="0"/>
                <a:cs typeface="Times New Roman" pitchFamily="18" charset="0"/>
              </a:rPr>
              <a:t>Здоровьесберегающие образовательные технологии в детском саду.</a:t>
            </a:r>
            <a:endParaRPr lang="ru-RU"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71500" y="571500"/>
            <a:ext cx="8001000" cy="5715000"/>
          </a:xfrm>
        </p:spPr>
        <p:txBody>
          <a:bodyPr rtlCol="0">
            <a:noAutofit/>
          </a:bodyPr>
          <a:lstStyle/>
          <a:p>
            <a:pPr marL="0" algn="just" fontAlgn="auto">
              <a:spcBef>
                <a:spcPts val="0"/>
              </a:spcBef>
              <a:spcAft>
                <a:spcPts val="0"/>
              </a:spcAft>
              <a:buFont typeface="Arial" pitchFamily="34" charset="0"/>
              <a:buNone/>
              <a:defRPr/>
            </a:pPr>
            <a:r>
              <a:rPr lang="ru-RU" sz="2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Обтирание</a:t>
            </a:r>
            <a:r>
              <a:rPr lang="ru-RU" sz="2000" dirty="0" smtClean="0">
                <a:latin typeface="Times New Roman" pitchFamily="18" charset="0"/>
                <a:cs typeface="Times New Roman" pitchFamily="18" charset="0"/>
              </a:rPr>
              <a:t> - оно производится мокрым полотенцем или губкой. Обтирают шею, грудь, руки и спину. После этого кожу растирают сухим полотенцем до красноты по ходу движения крови к сердцу. Для обтирания вначале используется теплая вода: для детей дошкольного возраста 25-28 градусов. Температуру воды следует постепенно понижать на 1 градус через каждые три дня, температуру воды доводят до 19 градусов. </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Принятие душа</a:t>
            </a:r>
            <a:r>
              <a:rPr lang="ru-RU" sz="2000" dirty="0" smtClean="0">
                <a:latin typeface="Times New Roman" pitchFamily="18" charset="0"/>
                <a:cs typeface="Times New Roman" pitchFamily="18" charset="0"/>
              </a:rPr>
              <a:t>  рекомендуется детям с уже окрепшим здоровьем. Ребенку должно быть не менее 1, 5 года. Эта водная процедура благотворно воздействует на нервную систему, способствует спокойному сну, повышению аппетита. Температура воды в зимний период поначалу должна быть не менее 36 градусов. Летом 33 -35 градусов. Каждую неделю температуру следует понижать на 1 градус.</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Обливание ног </a:t>
            </a:r>
            <a:r>
              <a:rPr lang="ru-RU" sz="2000" dirty="0" smtClean="0">
                <a:latin typeface="Times New Roman" pitchFamily="18" charset="0"/>
                <a:cs typeface="Times New Roman" pitchFamily="18" charset="0"/>
              </a:rPr>
              <a:t>– еще одна разновидность водных процедур. Для этого понадобится таз. Ребенку поливают ноги водой (ноги ставят в таз). Начальная температура воды 28-30 градусов. Конечная температура должна быть не ниже 10 градусов. После обливания, следует сухим полотенцем тщательно вытереть ноги.</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a:t>
            </a:r>
          </a:p>
          <a:p>
            <a:pPr marL="0" algn="just" fontAlgn="auto">
              <a:spcBef>
                <a:spcPts val="0"/>
              </a:spcBef>
              <a:spcAft>
                <a:spcPts val="0"/>
              </a:spcAft>
              <a:buFont typeface="Arial" pitchFamily="34" charset="0"/>
              <a:buChar char="•"/>
              <a:defRPr/>
            </a:pPr>
            <a:endParaRPr lang="ru-RU" sz="2400" dirty="0" smtClean="0">
              <a:latin typeface="Times New Roman" pitchFamily="18" charset="0"/>
              <a:cs typeface="Times New Roman" pitchFamily="18" charset="0"/>
            </a:endParaRPr>
          </a:p>
          <a:p>
            <a:pPr fontAlgn="auto">
              <a:spcAft>
                <a:spcPts val="0"/>
              </a:spcAft>
              <a:buFont typeface="Arial" pitchFamily="34" charset="0"/>
              <a:buNone/>
              <a:defRPr/>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796925"/>
          </a:xfrm>
        </p:spPr>
        <p:txBody>
          <a:bodyPr rtlCol="0">
            <a:normAutofit fontScale="90000"/>
          </a:bodyPr>
          <a:lstStyle/>
          <a:p>
            <a:pPr fontAlgn="auto">
              <a:spcAft>
                <a:spcPts val="0"/>
              </a:spcAft>
              <a:defRPr/>
            </a:pP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Содержимое 2"/>
          <p:cNvSpPr>
            <a:spLocks noGrp="1"/>
          </p:cNvSpPr>
          <p:nvPr>
            <p:ph idx="1"/>
          </p:nvPr>
        </p:nvSpPr>
        <p:spPr>
          <a:xfrm>
            <a:off x="571500" y="571500"/>
            <a:ext cx="8001000" cy="5715000"/>
          </a:xfrm>
        </p:spPr>
        <p:txBody>
          <a:bodyPr rtlCol="0">
            <a:noAutofit/>
          </a:bodyPr>
          <a:lstStyle/>
          <a:p>
            <a:pPr marL="0" algn="ctr"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Основные правила закаливания ребенка.</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1. Приступать к закаливанию можно в любое время года.</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2. Закаливание эффективно только тогда, когда его проводят систематически; без постоянного подкрепления достигнутые результаты снижаются.</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3. Нельзя резко увеличивать продолжительность и силу закаливающих воздействий. Нарушение принципа постепенности может вызвать переохлаждение и заболевание ребенка.</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4. Закаливающие процедуры нельзя начинать, если ребенок болен.</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5. Эффективность закаливающих процедур увеличивается, если их проводят комплексно.</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6. Процедура должна нравиться ребенку, вызывать положительные эмоции.</a:t>
            </a:r>
          </a:p>
          <a:p>
            <a:pPr marL="0" algn="just" fontAlgn="auto">
              <a:spcBef>
                <a:spcPts val="0"/>
              </a:spcBef>
              <a:spcAft>
                <a:spcPts val="0"/>
              </a:spcAft>
              <a:buFont typeface="Arial" pitchFamily="34" charset="0"/>
              <a:buNone/>
              <a:defRPr/>
            </a:pPr>
            <a:endParaRPr lang="ru-RU" sz="1200" b="1"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Методы закаливания в младшей группе: </a:t>
            </a:r>
            <a:r>
              <a:rPr lang="ru-RU" sz="2000" dirty="0" smtClean="0">
                <a:latin typeface="Times New Roman" pitchFamily="18" charset="0"/>
                <a:cs typeface="Times New Roman" pitchFamily="18" charset="0"/>
              </a:rPr>
              <a:t>утренняя гимнастика; одежда в группе и на улице по погоде; прогулки каждый день с подвижными играми; хождение босиком до и после сна; гимнастика и хождение по ребристым дорожкам; фитонциды – лук, чеснок; умывание холодной водой.</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fontAlgn="auto">
              <a:spcAft>
                <a:spcPts val="0"/>
              </a:spcAft>
              <a:buFont typeface="Arial" pitchFamily="34" charset="0"/>
              <a:buNone/>
              <a:defRPr/>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428625"/>
            <a:ext cx="8229600" cy="1000125"/>
          </a:xfrm>
        </p:spPr>
        <p:txBody>
          <a:bodyPr rtlCol="0">
            <a:normAutofit fontScale="90000"/>
          </a:bodyPr>
          <a:lstStyle/>
          <a:p>
            <a:pPr fontAlgn="auto">
              <a:spcAft>
                <a:spcPts val="0"/>
              </a:spcAft>
              <a:defRPr/>
            </a:pP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u="sng" dirty="0" smtClean="0">
                <a:latin typeface="Times New Roman" pitchFamily="18" charset="0"/>
                <a:cs typeface="Times New Roman" pitchFamily="18" charset="0"/>
              </a:rPr>
              <a:t>Система организации эколого – оздоровительной работы с детьми.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4819" name="Содержимое 2"/>
          <p:cNvSpPr>
            <a:spLocks noGrp="1"/>
          </p:cNvSpPr>
          <p:nvPr>
            <p:ph idx="1"/>
          </p:nvPr>
        </p:nvSpPr>
        <p:spPr>
          <a:xfrm>
            <a:off x="642938" y="1357313"/>
            <a:ext cx="7858125" cy="4786312"/>
          </a:xfrm>
        </p:spPr>
        <p:txBody>
          <a:bodyPr/>
          <a:lstStyle/>
          <a:p>
            <a:pPr marL="0" algn="just">
              <a:spcBef>
                <a:spcPct val="0"/>
              </a:spcBef>
              <a:buFont typeface="Arial" charset="0"/>
              <a:buNone/>
            </a:pPr>
            <a:r>
              <a:rPr lang="ru-RU" sz="2400" smtClean="0">
                <a:latin typeface="Times New Roman" pitchFamily="18" charset="0"/>
                <a:cs typeface="Times New Roman" pitchFamily="18" charset="0"/>
              </a:rPr>
              <a:t>   Организация работы осуществляется по нескольким компонентам:</a:t>
            </a:r>
          </a:p>
          <a:p>
            <a:pPr marL="0" algn="just">
              <a:spcBef>
                <a:spcPct val="0"/>
              </a:spcBef>
              <a:buFont typeface="Arial" charset="0"/>
              <a:buNone/>
            </a:pPr>
            <a:r>
              <a:rPr lang="ru-RU" sz="2400" b="1" smtClean="0">
                <a:latin typeface="Times New Roman" pitchFamily="18" charset="0"/>
                <a:cs typeface="Times New Roman" pitchFamily="18" charset="0"/>
              </a:rPr>
              <a:t>   1 компонент</a:t>
            </a:r>
            <a:r>
              <a:rPr lang="ru-RU" sz="2400" smtClean="0">
                <a:latin typeface="Times New Roman" pitchFamily="18" charset="0"/>
                <a:cs typeface="Times New Roman" pitchFamily="18" charset="0"/>
              </a:rPr>
              <a:t>  - «Мониторинг уровня здоровья воспитанников».</a:t>
            </a:r>
          </a:p>
          <a:p>
            <a:pPr marL="0" algn="just">
              <a:spcBef>
                <a:spcPct val="0"/>
              </a:spcBef>
              <a:buFont typeface="Arial" charset="0"/>
              <a:buNone/>
            </a:pPr>
            <a:r>
              <a:rPr lang="ru-RU" sz="2400" smtClean="0">
                <a:latin typeface="Times New Roman" pitchFamily="18" charset="0"/>
                <a:cs typeface="Times New Roman" pitchFamily="18" charset="0"/>
              </a:rPr>
              <a:t>  </a:t>
            </a:r>
            <a:r>
              <a:rPr lang="ru-RU" sz="2000" b="1" smtClean="0">
                <a:latin typeface="Times New Roman" pitchFamily="18" charset="0"/>
                <a:cs typeface="Times New Roman" pitchFamily="18" charset="0"/>
              </a:rPr>
              <a:t>Основная функция</a:t>
            </a:r>
            <a:r>
              <a:rPr lang="ru-RU" sz="2000" smtClean="0">
                <a:latin typeface="Times New Roman" pitchFamily="18" charset="0"/>
                <a:cs typeface="Times New Roman" pitchFamily="18" charset="0"/>
              </a:rPr>
              <a:t> – информационно аналитическая и контрольно – оценочная. Она включает комплексную оценку здоровья воспитанников, которая осуществляется под руководством старшей медицинской сестры.</a:t>
            </a:r>
          </a:p>
          <a:p>
            <a:pPr marL="0" algn="just">
              <a:spcBef>
                <a:spcPct val="0"/>
              </a:spcBef>
              <a:buFont typeface="Arial" charset="0"/>
              <a:buNone/>
            </a:pPr>
            <a:endParaRPr lang="ru-RU" sz="2400" b="1" smtClean="0">
              <a:latin typeface="Times New Roman" pitchFamily="18" charset="0"/>
              <a:cs typeface="Times New Roman" pitchFamily="18" charset="0"/>
            </a:endParaRPr>
          </a:p>
          <a:p>
            <a:pPr marL="0" algn="just">
              <a:spcBef>
                <a:spcPct val="0"/>
              </a:spcBef>
              <a:buFont typeface="Arial" charset="0"/>
              <a:buNone/>
            </a:pPr>
            <a:r>
              <a:rPr lang="ru-RU" sz="2400" b="1" smtClean="0">
                <a:latin typeface="Times New Roman" pitchFamily="18" charset="0"/>
                <a:cs typeface="Times New Roman" pitchFamily="18" charset="0"/>
              </a:rPr>
              <a:t>   2 компонент</a:t>
            </a:r>
            <a:r>
              <a:rPr lang="ru-RU" sz="2400" smtClean="0">
                <a:latin typeface="Times New Roman" pitchFamily="18" charset="0"/>
                <a:cs typeface="Times New Roman" pitchFamily="18" charset="0"/>
              </a:rPr>
              <a:t> – «Организация  методической работы с педагогами».  </a:t>
            </a:r>
          </a:p>
          <a:p>
            <a:pPr marL="0" algn="just">
              <a:spcBef>
                <a:spcPct val="0"/>
              </a:spcBef>
              <a:buFont typeface="Arial" charset="0"/>
              <a:buNone/>
            </a:pPr>
            <a:r>
              <a:rPr lang="ru-RU" sz="2000" smtClean="0">
                <a:latin typeface="Times New Roman" pitchFamily="18" charset="0"/>
                <a:cs typeface="Times New Roman" pitchFamily="18" charset="0"/>
              </a:rPr>
              <a:t>Этапы работы:</a:t>
            </a:r>
          </a:p>
          <a:p>
            <a:pPr marL="0" algn="just">
              <a:spcBef>
                <a:spcPct val="0"/>
              </a:spcBef>
              <a:buFontTx/>
              <a:buChar char="-"/>
            </a:pPr>
            <a:r>
              <a:rPr lang="ru-RU" sz="2000" smtClean="0">
                <a:latin typeface="Times New Roman" pitchFamily="18" charset="0"/>
                <a:cs typeface="Times New Roman" pitchFamily="18" charset="0"/>
              </a:rPr>
              <a:t>организационно-теоретический – ознакомление с научно-методической литературой, изучение инноваций в эколого -</a:t>
            </a:r>
          </a:p>
          <a:p>
            <a:pPr marL="0" algn="just">
              <a:spcBef>
                <a:spcPct val="0"/>
              </a:spcBef>
              <a:buFont typeface="Arial" charset="0"/>
              <a:buNone/>
            </a:pPr>
            <a:endParaRPr lang="ru-RU" sz="200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642938" y="571500"/>
            <a:ext cx="7858125" cy="5572125"/>
          </a:xfrm>
        </p:spPr>
        <p:txBody>
          <a:bodyPr rtlCol="0">
            <a:noAutofit/>
          </a:bodyPr>
          <a:lstStyle/>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оздоровительном образовании: теоретические консультации, участие в районных методических объединениях; </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методический, где осуществляется овладение методикой экологического образования и оздоровления через диалоги, коллоквиумы, проблемно-проектировочные и моделирующие семинары, круглый стол;</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практический, разнообразные формы и методы работы с детьми через презентации, педсоветы, стажировки, проекты, разработки диагностических и технологических карт;</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аналитический -  предполагает анализ результатов и обобщение передового педагогического  опыта по проблеме.</a:t>
            </a:r>
          </a:p>
          <a:p>
            <a:pPr marL="0" algn="just" fontAlgn="auto">
              <a:spcBef>
                <a:spcPts val="0"/>
              </a:spcBef>
              <a:spcAft>
                <a:spcPts val="0"/>
              </a:spcAft>
              <a:buFont typeface="Arial" pitchFamily="34" charset="0"/>
              <a:buNone/>
              <a:defRPr/>
            </a:pPr>
            <a:endParaRPr lang="ru-RU" sz="2400" b="1"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3 компонент</a:t>
            </a:r>
            <a:r>
              <a:rPr lang="ru-RU" sz="2400" dirty="0" smtClean="0">
                <a:latin typeface="Times New Roman" pitchFamily="18" charset="0"/>
                <a:cs typeface="Times New Roman" pitchFamily="18" charset="0"/>
              </a:rPr>
              <a:t> - «Построение эколого – оздоровительного пространства в ДОУ». </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В ДОУ созданы и функционируют:  физкультурный зал с современным, а также нетрадиционным спортивным оборудованием;   спортивные уголки и экологические центры в группах, уголки уединения; спортивная площадка на участке ДОУ; </a:t>
            </a:r>
          </a:p>
          <a:p>
            <a:pPr fontAlgn="auto">
              <a:spcAft>
                <a:spcPts val="0"/>
              </a:spcAft>
              <a:buFont typeface="Arial" pitchFamily="34" charset="0"/>
              <a:buNone/>
              <a:defRPr/>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6866" name="Содержимое 2"/>
          <p:cNvSpPr>
            <a:spLocks noGrp="1"/>
          </p:cNvSpPr>
          <p:nvPr>
            <p:ph idx="1"/>
          </p:nvPr>
        </p:nvSpPr>
        <p:spPr>
          <a:xfrm>
            <a:off x="571500" y="571500"/>
            <a:ext cx="8001000" cy="5715000"/>
          </a:xfrm>
        </p:spPr>
        <p:txBody>
          <a:bodyPr/>
          <a:lstStyle/>
          <a:p>
            <a:pPr marL="0" algn="just">
              <a:spcBef>
                <a:spcPct val="0"/>
              </a:spcBef>
              <a:buFont typeface="Arial" charset="0"/>
              <a:buNone/>
            </a:pPr>
            <a:r>
              <a:rPr lang="ru-RU" sz="2000" smtClean="0">
                <a:latin typeface="Times New Roman" pitchFamily="18" charset="0"/>
                <a:cs typeface="Times New Roman" pitchFamily="18" charset="0"/>
              </a:rPr>
              <a:t>в группах сеансы ароматерапии; музыкальный зал; медицинский блок;  мини – лаборатория; огород и  цветник.</a:t>
            </a:r>
          </a:p>
          <a:p>
            <a:pPr marL="0" algn="just">
              <a:spcBef>
                <a:spcPct val="0"/>
              </a:spcBef>
              <a:buFont typeface="Arial" charset="0"/>
              <a:buNone/>
            </a:pPr>
            <a:endParaRPr lang="ru-RU" sz="2400" b="1" smtClean="0">
              <a:latin typeface="Times New Roman" pitchFamily="18" charset="0"/>
              <a:cs typeface="Times New Roman" pitchFamily="18" charset="0"/>
            </a:endParaRPr>
          </a:p>
          <a:p>
            <a:pPr marL="0" algn="just">
              <a:spcBef>
                <a:spcPct val="0"/>
              </a:spcBef>
              <a:buFont typeface="Arial" charset="0"/>
              <a:buNone/>
            </a:pPr>
            <a:r>
              <a:rPr lang="ru-RU" sz="2400" b="1" smtClean="0">
                <a:latin typeface="Times New Roman" pitchFamily="18" charset="0"/>
                <a:cs typeface="Times New Roman" pitchFamily="18" charset="0"/>
              </a:rPr>
              <a:t>   4 компонент</a:t>
            </a:r>
            <a:r>
              <a:rPr lang="ru-RU" sz="2400" smtClean="0">
                <a:latin typeface="Times New Roman" pitchFamily="18" charset="0"/>
                <a:cs typeface="Times New Roman" pitchFamily="18" charset="0"/>
              </a:rPr>
              <a:t> - «Эколого – оздоровительное образование воспитанников».</a:t>
            </a:r>
          </a:p>
          <a:p>
            <a:pPr marL="0" algn="just">
              <a:spcBef>
                <a:spcPct val="0"/>
              </a:spcBef>
              <a:buFont typeface="Arial" charset="0"/>
              <a:buNone/>
            </a:pPr>
            <a:r>
              <a:rPr lang="ru-RU" sz="2000" smtClean="0">
                <a:latin typeface="Times New Roman" pitchFamily="18" charset="0"/>
                <a:cs typeface="Times New Roman" pitchFamily="18" charset="0"/>
              </a:rPr>
              <a:t>В эколого-оздоровительном  образовании ребенка это, прежде всего -  моделирование объектов природы; решение логических задач «Как вести себя в природе»; наблюдения в разное время года, мини-проекты и т. д. </a:t>
            </a:r>
          </a:p>
          <a:p>
            <a:pPr marL="0" algn="just">
              <a:spcBef>
                <a:spcPct val="0"/>
              </a:spcBef>
              <a:buFont typeface="Arial" charset="0"/>
              <a:buNone/>
            </a:pPr>
            <a:endParaRPr lang="ru-RU" sz="2400" b="1" smtClean="0">
              <a:latin typeface="Times New Roman" pitchFamily="18" charset="0"/>
              <a:cs typeface="Times New Roman" pitchFamily="18" charset="0"/>
            </a:endParaRPr>
          </a:p>
          <a:p>
            <a:pPr marL="0" algn="just">
              <a:spcBef>
                <a:spcPct val="0"/>
              </a:spcBef>
              <a:buFont typeface="Arial" charset="0"/>
              <a:buNone/>
            </a:pPr>
            <a:r>
              <a:rPr lang="ru-RU" sz="2400" b="1" smtClean="0">
                <a:latin typeface="Times New Roman" pitchFamily="18" charset="0"/>
                <a:cs typeface="Times New Roman" pitchFamily="18" charset="0"/>
              </a:rPr>
              <a:t>   5 компонент - «</a:t>
            </a:r>
            <a:r>
              <a:rPr lang="ru-RU" sz="2400" smtClean="0">
                <a:latin typeface="Times New Roman" pitchFamily="18" charset="0"/>
                <a:cs typeface="Times New Roman" pitchFamily="18" charset="0"/>
              </a:rPr>
              <a:t>Эколого-оздоровительное просвещение родителей и работа с социумом»:</a:t>
            </a:r>
          </a:p>
          <a:p>
            <a:pPr marL="0" algn="just">
              <a:spcBef>
                <a:spcPct val="0"/>
              </a:spcBef>
              <a:buFont typeface="Arial" charset="0"/>
              <a:buNone/>
            </a:pPr>
            <a:r>
              <a:rPr lang="ru-RU" sz="2400" smtClean="0">
                <a:latin typeface="Times New Roman" pitchFamily="18" charset="0"/>
                <a:cs typeface="Times New Roman" pitchFamily="18" charset="0"/>
              </a:rPr>
              <a:t>-   </a:t>
            </a:r>
            <a:r>
              <a:rPr lang="ru-RU" sz="2000" smtClean="0">
                <a:latin typeface="Times New Roman" pitchFamily="18" charset="0"/>
                <a:cs typeface="Times New Roman" pitchFamily="18" charset="0"/>
              </a:rPr>
              <a:t>информационное – через дискуссии, тренинги, папки – передвижки,  деловые игры, консультации, информационные стенды, анкетирование, памятки, рекомендации.</a:t>
            </a:r>
          </a:p>
          <a:p>
            <a:pPr marL="0" algn="just">
              <a:spcBef>
                <a:spcPct val="0"/>
              </a:spcBef>
              <a:buFont typeface="Arial" charset="0"/>
              <a:buNone/>
            </a:pPr>
            <a:r>
              <a:rPr lang="ru-RU" sz="2000" smtClean="0">
                <a:latin typeface="Times New Roman" pitchFamily="18" charset="0"/>
                <a:cs typeface="Times New Roman" pitchFamily="18" charset="0"/>
              </a:rPr>
              <a:t>-  практическое. Совместная деятельность детей и взрослых осуществляется через природоохранные акции, праздники, досуги.</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just">
              <a:spcBef>
                <a:spcPct val="0"/>
              </a:spcBef>
              <a:buFont typeface="Arial" charset="0"/>
              <a:buNone/>
            </a:pPr>
            <a:endParaRPr lang="ru-RU" sz="240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428625"/>
            <a:ext cx="8229600" cy="1143000"/>
          </a:xfrm>
        </p:spPr>
        <p:txBody>
          <a:bodyPr rtlCol="0">
            <a:normAutofit fontScale="90000"/>
          </a:bodyPr>
          <a:lstStyle/>
          <a:p>
            <a:pPr fontAlgn="auto">
              <a:spcAft>
                <a:spcPts val="0"/>
              </a:spcAft>
              <a:defRPr/>
            </a:pP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t>
            </a:r>
            <a:r>
              <a:rPr lang="ru-RU" sz="2700" b="1" u="sng" dirty="0" err="1" smtClean="0">
                <a:latin typeface="Times New Roman" pitchFamily="18" charset="0"/>
                <a:cs typeface="Times New Roman" pitchFamily="18" charset="0"/>
              </a:rPr>
              <a:t>Здоровьесберегающие</a:t>
            </a:r>
            <a:r>
              <a:rPr lang="ru-RU" sz="2700" b="1" u="sng" dirty="0" smtClean="0">
                <a:latin typeface="Times New Roman" pitchFamily="18" charset="0"/>
                <a:cs typeface="Times New Roman" pitchFamily="18" charset="0"/>
              </a:rPr>
              <a:t> образовательные технологии </a:t>
            </a:r>
            <a:br>
              <a:rPr lang="ru-RU" sz="2700" b="1" u="sng" dirty="0" smtClean="0">
                <a:latin typeface="Times New Roman" pitchFamily="18" charset="0"/>
                <a:cs typeface="Times New Roman" pitchFamily="18" charset="0"/>
              </a:rPr>
            </a:br>
            <a:r>
              <a:rPr lang="ru-RU" sz="2700" b="1" u="sng" dirty="0" smtClean="0">
                <a:latin typeface="Times New Roman" pitchFamily="18" charset="0"/>
                <a:cs typeface="Times New Roman" pitchFamily="18" charset="0"/>
              </a:rPr>
              <a:t>в детском саду.</a:t>
            </a:r>
            <a:r>
              <a:rPr lang="ru-RU" dirty="0" smtClean="0"/>
              <a:t/>
            </a:r>
            <a:br>
              <a:rPr lang="ru-RU" dirty="0" smtClean="0"/>
            </a:br>
            <a:endParaRPr lang="ru-RU" dirty="0"/>
          </a:p>
        </p:txBody>
      </p:sp>
      <p:sp>
        <p:nvSpPr>
          <p:cNvPr id="3" name="Содержимое 2"/>
          <p:cNvSpPr>
            <a:spLocks noGrp="1"/>
          </p:cNvSpPr>
          <p:nvPr>
            <p:ph idx="1"/>
          </p:nvPr>
        </p:nvSpPr>
        <p:spPr>
          <a:xfrm>
            <a:off x="571500" y="1143000"/>
            <a:ext cx="8001000" cy="5214938"/>
          </a:xfrm>
        </p:spPr>
        <p:txBody>
          <a:bodyPr rtlCol="0">
            <a:noAutofit/>
          </a:bodyPr>
          <a:lstStyle/>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Здоровьесберегающие</a:t>
            </a:r>
            <a:r>
              <a:rPr lang="ru-RU" sz="2000" b="1" dirty="0" smtClean="0">
                <a:latin typeface="Times New Roman" pitchFamily="18" charset="0"/>
                <a:cs typeface="Times New Roman" pitchFamily="18" charset="0"/>
              </a:rPr>
              <a:t> технологии</a:t>
            </a:r>
            <a:r>
              <a:rPr lang="ru-RU" sz="2000" dirty="0" smtClean="0">
                <a:latin typeface="Times New Roman" pitchFamily="18" charset="0"/>
                <a:cs typeface="Times New Roman" pitchFamily="18" charset="0"/>
              </a:rPr>
              <a:t> — это инструмент реализации профилактических мероприятий, нацеленных на сбережение, поддержание и обогащение ресурса здоровья воспитанников дошкольных образовательных организаций.</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Для разных возрастных групп существует своя направленность и длительность физкультурных занятий:</a:t>
            </a:r>
          </a:p>
          <a:p>
            <a:pPr marL="0" algn="just" fontAlgn="auto">
              <a:spcBef>
                <a:spcPts val="0"/>
              </a:spcBef>
              <a:spcAft>
                <a:spcPts val="0"/>
              </a:spcAft>
              <a:buFont typeface="Arial" pitchFamily="34" charset="0"/>
              <a:buChar char="•"/>
              <a:defRPr/>
            </a:pPr>
            <a:r>
              <a:rPr lang="ru-RU" sz="2000" b="1" dirty="0" smtClean="0">
                <a:latin typeface="Times New Roman" pitchFamily="18" charset="0"/>
                <a:cs typeface="Times New Roman" pitchFamily="18" charset="0"/>
              </a:rPr>
              <a:t>Младших дошкольников</a:t>
            </a:r>
            <a:r>
              <a:rPr lang="ru-RU" sz="2000" dirty="0" smtClean="0">
                <a:latin typeface="Times New Roman" pitchFamily="18" charset="0"/>
                <a:cs typeface="Times New Roman" pitchFamily="18" charset="0"/>
              </a:rPr>
              <a:t> важно научить элементарным приёмам безопасности и грамотной страховке на случай падения, развивать навыки ориентации в пространстве, привить вкус к регулярным занятиям физической культурой. Утренняя гимнастика длится 4–5 минут, все упражнения показывает воспитатель. Занятия физической культурой проводятся трижды в неделю по 10  - 15 минут.</a:t>
            </a:r>
          </a:p>
          <a:p>
            <a:pPr marL="0" algn="just" fontAlgn="auto">
              <a:spcBef>
                <a:spcPts val="0"/>
              </a:spcBef>
              <a:spcAft>
                <a:spcPts val="0"/>
              </a:spcAft>
              <a:buFont typeface="Arial" pitchFamily="34" charset="0"/>
              <a:buChar char="•"/>
              <a:defRPr/>
            </a:pPr>
            <a:r>
              <a:rPr lang="ru-RU" sz="2000" dirty="0" smtClean="0">
                <a:latin typeface="Times New Roman" pitchFamily="18" charset="0"/>
                <a:cs typeface="Times New Roman" pitchFamily="18" charset="0"/>
              </a:rPr>
              <a:t>Для воспитанников </a:t>
            </a:r>
            <a:r>
              <a:rPr lang="ru-RU" sz="2000" b="1" dirty="0" smtClean="0">
                <a:latin typeface="Times New Roman" pitchFamily="18" charset="0"/>
                <a:cs typeface="Times New Roman" pitchFamily="18" charset="0"/>
              </a:rPr>
              <a:t>средней группы</a:t>
            </a:r>
            <a:r>
              <a:rPr lang="ru-RU" sz="2000" dirty="0" smtClean="0">
                <a:latin typeface="Times New Roman" pitchFamily="18" charset="0"/>
                <a:cs typeface="Times New Roman" pitchFamily="18" charset="0"/>
              </a:rPr>
              <a:t> актуальны будут упражнения, развивающие физическую силу и выносливость. Продолжительность утренней гимнастики увеличивается до 7 минут, физкультура — три раза в неделю по 20–25 минут.</a:t>
            </a:r>
          </a:p>
          <a:p>
            <a:pPr marL="0" algn="just" fontAlgn="auto">
              <a:spcBef>
                <a:spcPts val="0"/>
              </a:spcBef>
              <a:spcAft>
                <a:spcPts val="0"/>
              </a:spcAft>
              <a:buFont typeface="Arial" pitchFamily="34" charset="0"/>
              <a:buChar char="•"/>
              <a:defRPr/>
            </a:pPr>
            <a:endParaRPr lang="ru-RU" sz="2000" dirty="0" smtClean="0">
              <a:latin typeface="Times New Roman" pitchFamily="18" charset="0"/>
              <a:cs typeface="Times New Roman" pitchFamily="18" charset="0"/>
            </a:endParaRPr>
          </a:p>
          <a:p>
            <a:pPr fontAlgn="auto">
              <a:spcAft>
                <a:spcPts val="0"/>
              </a:spcAft>
              <a:buFont typeface="Arial" pitchFamily="34" charset="0"/>
              <a:buNone/>
              <a:defRPr/>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00063" y="500063"/>
            <a:ext cx="8143875" cy="5626100"/>
          </a:xfrm>
        </p:spPr>
        <p:txBody>
          <a:bodyPr rtlCol="0">
            <a:noAutofit/>
          </a:bodyPr>
          <a:lstStyle/>
          <a:p>
            <a:pPr marL="0" algn="just" fontAlgn="auto">
              <a:spcBef>
                <a:spcPts val="0"/>
              </a:spcBef>
              <a:spcAft>
                <a:spcPts val="0"/>
              </a:spcAft>
              <a:buFont typeface="Arial" pitchFamily="34" charset="0"/>
              <a:buChar char="•"/>
              <a:defRPr/>
            </a:pPr>
            <a:r>
              <a:rPr lang="ru-RU" sz="2000" b="1" dirty="0" smtClean="0">
                <a:latin typeface="Times New Roman" pitchFamily="18" charset="0"/>
                <a:cs typeface="Times New Roman" pitchFamily="18" charset="0"/>
              </a:rPr>
              <a:t>Старших дошкольников</a:t>
            </a:r>
            <a:r>
              <a:rPr lang="ru-RU" sz="2000" dirty="0" smtClean="0">
                <a:latin typeface="Times New Roman" pitchFamily="18" charset="0"/>
                <a:cs typeface="Times New Roman" pitchFamily="18" charset="0"/>
              </a:rPr>
              <a:t> необходимо нацеливать на совершенствование своих двигательных способностей, стимулировать проявления самостоятельности. Утренний оздоровительный комплекс длится от 10 до 15 минут в подготовительной группе, продолжительность занятий по физкультуре 30 минут трижды в неделю.</a:t>
            </a:r>
          </a:p>
          <a:p>
            <a:pPr marL="0" algn="just" fontAlgn="auto">
              <a:spcBef>
                <a:spcPts val="0"/>
              </a:spcBef>
              <a:spcAft>
                <a:spcPts val="0"/>
              </a:spcAft>
              <a:buFont typeface="Arial" pitchFamily="34" charset="0"/>
              <a:buChar char="•"/>
              <a:defRPr/>
            </a:pPr>
            <a:endParaRPr lang="ru-RU" sz="2000" dirty="0" smtClean="0">
              <a:latin typeface="Times New Roman" pitchFamily="18" charset="0"/>
              <a:cs typeface="Times New Roman" pitchFamily="18" charset="0"/>
            </a:endParaRPr>
          </a:p>
          <a:p>
            <a:pPr marL="0" algn="ctr"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Технологические приёмы</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Динамические паузы </a:t>
            </a:r>
            <a:r>
              <a:rPr lang="ru-RU" sz="2000" dirty="0" smtClean="0">
                <a:latin typeface="Times New Roman" pitchFamily="18" charset="0"/>
                <a:cs typeface="Times New Roman" pitchFamily="18" charset="0"/>
              </a:rPr>
              <a:t>— проводятся в течение десяти минут во время занятий по мере утомляемости детей. Можно комбинировать гимнастические упражнения для глаз, дыхания, на тренировку мелкой моторики. Цель подобных упражнений — понижение умственного и эмоционального напряжения и профилактика переутомления.</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Пальчиковая гимнастика</a:t>
            </a:r>
            <a:r>
              <a:rPr lang="ru-RU" sz="2000" dirty="0" smtClean="0">
                <a:latin typeface="Times New Roman" pitchFamily="18" charset="0"/>
                <a:cs typeface="Times New Roman" pitchFamily="18" charset="0"/>
              </a:rPr>
              <a:t> — рекомендована в индивидуальной или групповой форме ежедневно, особенно необходимо проводить с детьми, имеющими речевые проблемы.</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Дыхательная гимнастика </a:t>
            </a:r>
            <a:r>
              <a:rPr lang="ru-RU" sz="2000" dirty="0" smtClean="0">
                <a:latin typeface="Times New Roman" pitchFamily="18" charset="0"/>
                <a:cs typeface="Times New Roman" pitchFamily="18" charset="0"/>
              </a:rPr>
              <a:t>– система ритмических упражнений, состоящая из поочерёдной смены фаз вдоха через нос и выдоха через рот, обязательной паузой после выдоха, применяется как часть разнообразных форм оздоровительных процедур для всех детей.</a:t>
            </a:r>
          </a:p>
          <a:p>
            <a:pPr fontAlgn="auto">
              <a:spcAft>
                <a:spcPts val="0"/>
              </a:spcAft>
              <a:buFont typeface="Arial" pitchFamily="34" charset="0"/>
              <a:buNone/>
              <a:defRPr/>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71500" y="714375"/>
            <a:ext cx="7929563" cy="5411788"/>
          </a:xfrm>
        </p:spPr>
        <p:txBody>
          <a:bodyPr rtlCol="0">
            <a:noAutofit/>
          </a:bodyPr>
          <a:lstStyle/>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Гимнастика для глаз </a:t>
            </a:r>
            <a:r>
              <a:rPr lang="ru-RU" sz="2000" dirty="0" smtClean="0">
                <a:latin typeface="Times New Roman" pitchFamily="18" charset="0"/>
                <a:cs typeface="Times New Roman" pitchFamily="18" charset="0"/>
              </a:rPr>
              <a:t>— используется для всех детей в качестве профилактики зрительного утомления, расслабления глазных мышц, практикуется ежедневно на занятиях по 3–5 минут. </a:t>
            </a:r>
          </a:p>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Комплекс гимнастики для глаз (каждое упражнение повторять три раза):</a:t>
            </a:r>
            <a:endParaRPr lang="ru-RU" sz="16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Поочерёдно зажмуривать и открывать глаза с периодичностью 3–5 секунд.</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Скоростное моргание в течение 10–15 секунд, затем остановиться на 7–10.</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Круговыми движениями указательного пальца массажировать закрытый глаз.</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Спокойные плавные горизонтальные движения глазами справа налево и наоборот, движения глазами по вертикали вверх-вниз.</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Необходимо вообразить вращающееся колесо, «поймать» взглядом точку и следить за её движением.</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Сконцентрировать взгляд на кончике носа, зафиксировать и держать до возникновения чувства утомления, затем расслабиться.</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Смотреть на указательный палец вытянутой правой руки до пяти секунд, закрыть левый глаз и, сгибая и разгибая правую руку, т. е. меняя расстояние продолжать сосредотачивать взгляд на указательном пальце правой руки. Сменить руки и повторить до восьми раз.</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«Точка на стекле». На уровне глаз поставить точку диаметром до пяти миллиметров, затем концентрировать взгляд в течение двух секунд на объекте за стеклом, находящимся за меткой, потом перевести взгляд на точку, затем вновь на объект. Это упражнение практикуем в течение семи минут.</a:t>
            </a:r>
          </a:p>
          <a:p>
            <a:pPr fontAlgn="auto">
              <a:spcAft>
                <a:spcPts val="0"/>
              </a:spcAft>
              <a:buFont typeface="Arial" pitchFamily="34" charset="0"/>
              <a:buNone/>
              <a:defRPr/>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71500" y="571500"/>
            <a:ext cx="8001000" cy="5715000"/>
          </a:xfrm>
        </p:spPr>
        <p:txBody>
          <a:bodyPr rtlCol="0">
            <a:noAutofit/>
          </a:bodyPr>
          <a:lstStyle/>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Для осанки:</a:t>
            </a:r>
            <a:endParaRPr lang="ru-RU" sz="16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Принимаем ровную осанку, идём с высоко поднятыми руками.</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Лёгкий бег на носках.</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Ходьба на носках, сочетая с разведением рук в стороны, сдвигая лопатки.</a:t>
            </a:r>
          </a:p>
          <a:p>
            <a:pPr marL="0" algn="just" fontAlgn="auto">
              <a:spcBef>
                <a:spcPts val="0"/>
              </a:spcBef>
              <a:spcAft>
                <a:spcPts val="0"/>
              </a:spcAft>
              <a:buFont typeface="Arial" pitchFamily="34" charset="0"/>
              <a:buNone/>
              <a:defRPr/>
            </a:pPr>
            <a:r>
              <a:rPr lang="ru-RU" sz="1600" b="1" dirty="0" smtClean="0">
                <a:latin typeface="Times New Roman" pitchFamily="18" charset="0"/>
                <a:cs typeface="Times New Roman" pitchFamily="18" charset="0"/>
              </a:rPr>
              <a:t>     Профилактика плоскостопия:</a:t>
            </a:r>
            <a:endParaRPr lang="ru-RU" sz="16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Неглубокое приседание на наружных сводах стопы.</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Встать на носки, сгибая колени, из положения пятки наружу, носки внутрь.</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Поднять ногу из положения стоя с разворотом стопы наружу, затем внутрь.</a:t>
            </a:r>
          </a:p>
          <a:p>
            <a:pPr marL="0" algn="just" fontAlgn="auto">
              <a:spcBef>
                <a:spcPts val="0"/>
              </a:spcBef>
              <a:spcAft>
                <a:spcPts val="0"/>
              </a:spcAft>
              <a:buFont typeface="Arial" pitchFamily="34" charset="0"/>
              <a:buNone/>
              <a:defRPr/>
            </a:pP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Самомассаж</a:t>
            </a:r>
            <a:r>
              <a:rPr lang="ru-RU" sz="1600" b="1" dirty="0" smtClean="0">
                <a:latin typeface="Times New Roman" pitchFamily="18" charset="0"/>
                <a:cs typeface="Times New Roman" pitchFamily="18" charset="0"/>
              </a:rPr>
              <a:t>, точечный массаж:</a:t>
            </a:r>
            <a:endParaRPr lang="ru-RU" sz="16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Выполнение поверхностного кругового поглаживания от запястья к плечевому суставу и вниз.</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Кулачками слегка постукиваем по бедру в течение двадцати-тридцати секунд.</a:t>
            </a:r>
          </a:p>
          <a:p>
            <a:pPr marL="0" algn="just" fontAlgn="auto">
              <a:spcBef>
                <a:spcPts val="0"/>
              </a:spcBef>
              <a:spcAft>
                <a:spcPts val="0"/>
              </a:spcAft>
              <a:buFont typeface="Arial" pitchFamily="34" charset="0"/>
              <a:buChar char="•"/>
              <a:defRPr/>
            </a:pPr>
            <a:r>
              <a:rPr lang="ru-RU" sz="1600" dirty="0" smtClean="0">
                <a:latin typeface="Times New Roman" pitchFamily="18" charset="0"/>
                <a:cs typeface="Times New Roman" pitchFamily="18" charset="0"/>
              </a:rPr>
              <a:t>Точечный массаж лица и головы, закрыв глаза, проводим поверхностью ладони по лицу от лба к вискам, от носа к скулам, захватываем волосы руками и мягко, плавно тянем, постепенно проходим всю поверхность головы.</a:t>
            </a:r>
          </a:p>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p>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Игровая гимнастика </a:t>
            </a:r>
            <a:r>
              <a:rPr lang="ru-RU" sz="2000" dirty="0" smtClean="0">
                <a:latin typeface="Times New Roman" pitchFamily="18" charset="0"/>
                <a:cs typeface="Times New Roman" pitchFamily="18" charset="0"/>
              </a:rPr>
              <a:t>— несколько заданий имитационного характера на подражание движениям животных, спортсменов, создание образа растения («пловец», «роза», «пантера» и т. д.).</a:t>
            </a:r>
          </a:p>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fontAlgn="auto">
              <a:spcAft>
                <a:spcPts val="0"/>
              </a:spcAft>
              <a:buFont typeface="Arial" pitchFamily="34" charset="0"/>
              <a:buChar char="•"/>
              <a:defRPr/>
            </a:pPr>
            <a:endParaRPr lang="ru-RU" dirty="0" smtClean="0"/>
          </a:p>
          <a:p>
            <a:pPr fontAlgn="auto">
              <a:spcAft>
                <a:spcPts val="0"/>
              </a:spcAft>
              <a:buFont typeface="Arial" pitchFamily="34" charset="0"/>
              <a:buNone/>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986" name="Содержимое 2"/>
          <p:cNvSpPr>
            <a:spLocks noGrp="1"/>
          </p:cNvSpPr>
          <p:nvPr>
            <p:ph idx="1"/>
          </p:nvPr>
        </p:nvSpPr>
        <p:spPr>
          <a:xfrm>
            <a:off x="571500" y="714375"/>
            <a:ext cx="7929563" cy="5411788"/>
          </a:xfrm>
        </p:spPr>
        <p:txBody>
          <a:bodyPr/>
          <a:lstStyle/>
          <a:p>
            <a:pPr marL="0" algn="just">
              <a:spcBef>
                <a:spcPct val="0"/>
              </a:spcBef>
              <a:buFont typeface="Arial" charset="0"/>
              <a:buNone/>
            </a:pPr>
            <a:r>
              <a:rPr lang="ru-RU" sz="2000" b="1" smtClean="0">
                <a:latin typeface="Times New Roman" pitchFamily="18" charset="0"/>
                <a:cs typeface="Times New Roman" pitchFamily="18" charset="0"/>
              </a:rPr>
              <a:t>    Стретчинг</a:t>
            </a:r>
            <a:r>
              <a:rPr lang="ru-RU" sz="2000" smtClean="0">
                <a:latin typeface="Times New Roman" pitchFamily="18" charset="0"/>
                <a:cs typeface="Times New Roman" pitchFamily="18" charset="0"/>
              </a:rPr>
              <a:t> — комплекс упражнений на растяжку и гибкость под музыку, создающую хорошее настроение, продолжительность занятий у младших дошкольников не более 15 минут. Желательно проводить утром или после дневного сна, особенно с детьми, имеющими проблемную осанку и склонностью к плоскостопию. Проводится в просторном, хорошо проветренном помещении, например, зале для музыкальных или физических занятий.</a:t>
            </a:r>
          </a:p>
          <a:p>
            <a:pPr marL="0" algn="just">
              <a:spcBef>
                <a:spcPct val="0"/>
              </a:spcBef>
              <a:buFont typeface="Arial" charset="0"/>
              <a:buNone/>
            </a:pPr>
            <a:r>
              <a:rPr lang="ru-RU" sz="2000" b="1" smtClean="0">
                <a:latin typeface="Times New Roman" pitchFamily="18" charset="0"/>
                <a:cs typeface="Times New Roman" pitchFamily="18" charset="0"/>
              </a:rPr>
              <a:t>    Спортивные игры разного уровня подвижности</a:t>
            </a:r>
            <a:r>
              <a:rPr lang="ru-RU" sz="2000" smtClean="0">
                <a:latin typeface="Times New Roman" pitchFamily="18" charset="0"/>
                <a:cs typeface="Times New Roman" pitchFamily="18" charset="0"/>
              </a:rPr>
              <a:t> — используются ежедневно как часть занятия в группе, на прогулке или в физкультурном зале. Игры выбираются в зависимости от возраста детей, развивают ловкость, координацию, благотворно воздействуют на эмоциональный настрой, стимулируют активность, способствуют бодрости тела и духа.</a:t>
            </a:r>
          </a:p>
          <a:p>
            <a:pPr marL="0" algn="just">
              <a:spcBef>
                <a:spcPct val="0"/>
              </a:spcBef>
              <a:buFont typeface="Arial" charset="0"/>
              <a:buNone/>
            </a:pPr>
            <a:r>
              <a:rPr lang="ru-RU" sz="2400" b="1" smtClean="0">
                <a:latin typeface="Times New Roman" pitchFamily="18" charset="0"/>
                <a:cs typeface="Times New Roman" pitchFamily="18" charset="0"/>
              </a:rPr>
              <a:t>    </a:t>
            </a:r>
            <a:endParaRPr lang="ru-RU" sz="2400" smtClean="0"/>
          </a:p>
        </p:txBody>
      </p:sp>
      <p:pic>
        <p:nvPicPr>
          <p:cNvPr id="41987" name="Picture 3" descr="D:\Переподготовка\физ5.jpg"/>
          <p:cNvPicPr>
            <a:picLocks noChangeAspect="1" noChangeArrowheads="1"/>
          </p:cNvPicPr>
          <p:nvPr/>
        </p:nvPicPr>
        <p:blipFill>
          <a:blip r:embed="rId3"/>
          <a:srcRect/>
          <a:stretch>
            <a:fillRect/>
          </a:stretch>
        </p:blipFill>
        <p:spPr bwMode="auto">
          <a:xfrm>
            <a:off x="4071938" y="4500563"/>
            <a:ext cx="2776537" cy="20716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357188"/>
            <a:ext cx="8229600" cy="1071562"/>
          </a:xfrm>
        </p:spPr>
        <p:txBody>
          <a:bodyPr rtlCol="0">
            <a:normAutofit fontScale="90000"/>
          </a:bodyPr>
          <a:lstStyle/>
          <a:p>
            <a:pPr fontAlgn="auto">
              <a:spcAft>
                <a:spcPts val="0"/>
              </a:spcAft>
              <a:defRPr/>
            </a:pP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b="1" u="sng" dirty="0" smtClean="0">
                <a:latin typeface="Times New Roman" pitchFamily="18" charset="0"/>
                <a:cs typeface="Times New Roman" pitchFamily="18" charset="0"/>
              </a:rPr>
              <a:t>     Организация физического воспитания в дошкольном учреждении.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15363" name="Содержимое 2"/>
          <p:cNvSpPr>
            <a:spLocks noGrp="1"/>
          </p:cNvSpPr>
          <p:nvPr>
            <p:ph idx="1"/>
          </p:nvPr>
        </p:nvSpPr>
        <p:spPr>
          <a:xfrm>
            <a:off x="500063" y="1285875"/>
            <a:ext cx="8072437" cy="4840288"/>
          </a:xfrm>
        </p:spPr>
        <p:txBody>
          <a:bodyPr/>
          <a:lstStyle/>
          <a:p>
            <a:pPr marL="0" algn="just">
              <a:spcBef>
                <a:spcPct val="0"/>
              </a:spcBef>
              <a:buFont typeface="Arial" charset="0"/>
              <a:buNone/>
            </a:pPr>
            <a:r>
              <a:rPr lang="ru-RU" sz="2400" smtClean="0">
                <a:latin typeface="Times New Roman" pitchFamily="18" charset="0"/>
                <a:cs typeface="Times New Roman" pitchFamily="18" charset="0"/>
              </a:rPr>
              <a:t>   </a:t>
            </a:r>
          </a:p>
          <a:p>
            <a:pPr marL="0" algn="just">
              <a:spcBef>
                <a:spcPct val="0"/>
              </a:spcBef>
              <a:buFont typeface="Arial" charset="0"/>
              <a:buNone/>
            </a:pPr>
            <a:r>
              <a:rPr lang="ru-RU" sz="2400" smtClean="0">
                <a:latin typeface="Times New Roman" pitchFamily="18" charset="0"/>
                <a:cs typeface="Times New Roman" pitchFamily="18" charset="0"/>
              </a:rPr>
              <a:t>  </a:t>
            </a:r>
            <a:r>
              <a:rPr lang="ru-RU" sz="2000" smtClean="0">
                <a:latin typeface="Times New Roman" pitchFamily="18" charset="0"/>
                <a:cs typeface="Times New Roman" pitchFamily="18" charset="0"/>
              </a:rPr>
              <a:t>Система </a:t>
            </a:r>
            <a:r>
              <a:rPr lang="ru-RU" sz="2000" b="1" smtClean="0">
                <a:latin typeface="Times New Roman" pitchFamily="18" charset="0"/>
                <a:cs typeface="Times New Roman" pitchFamily="18" charset="0"/>
              </a:rPr>
              <a:t>физического воспитания </a:t>
            </a:r>
            <a:r>
              <a:rPr lang="ru-RU" sz="2000" smtClean="0">
                <a:latin typeface="Times New Roman" pitchFamily="18" charset="0"/>
                <a:cs typeface="Times New Roman" pitchFamily="18" charset="0"/>
              </a:rPr>
              <a:t>в дошкольных учреждениях является </a:t>
            </a:r>
            <a:r>
              <a:rPr lang="ru-RU" sz="2000" b="1" smtClean="0">
                <a:latin typeface="Times New Roman" pitchFamily="18" charset="0"/>
                <a:cs typeface="Times New Roman" pitchFamily="18" charset="0"/>
              </a:rPr>
              <a:t>частью общегосударственной системы физического воспитания.</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just">
              <a:spcBef>
                <a:spcPct val="0"/>
              </a:spcBef>
              <a:buFont typeface="Arial" charset="0"/>
              <a:buNone/>
            </a:pPr>
            <a:r>
              <a:rPr lang="ru-RU" sz="2000" smtClean="0">
                <a:latin typeface="Times New Roman" pitchFamily="18" charset="0"/>
                <a:cs typeface="Times New Roman" pitchFamily="18" charset="0"/>
              </a:rPr>
              <a:t>   Строится она с учетом: </a:t>
            </a:r>
          </a:p>
          <a:p>
            <a:pPr marL="0" algn="just">
              <a:spcBef>
                <a:spcPct val="0"/>
              </a:spcBef>
              <a:buFontTx/>
              <a:buChar char="-"/>
            </a:pPr>
            <a:r>
              <a:rPr lang="ru-RU" sz="2000" smtClean="0">
                <a:latin typeface="Times New Roman" pitchFamily="18" charset="0"/>
                <a:cs typeface="Times New Roman" pitchFamily="18" charset="0"/>
              </a:rPr>
              <a:t>возрастных особенностей детей, </a:t>
            </a:r>
          </a:p>
          <a:p>
            <a:pPr marL="0" algn="just">
              <a:spcBef>
                <a:spcPct val="0"/>
              </a:spcBef>
              <a:buFontTx/>
              <a:buChar char="-"/>
            </a:pPr>
            <a:r>
              <a:rPr lang="ru-RU" sz="2000" smtClean="0">
                <a:latin typeface="Times New Roman" pitchFamily="18" charset="0"/>
                <a:cs typeface="Times New Roman" pitchFamily="18" charset="0"/>
              </a:rPr>
              <a:t>психологических особенностей детей,</a:t>
            </a:r>
          </a:p>
          <a:p>
            <a:pPr marL="0" algn="just">
              <a:spcBef>
                <a:spcPct val="0"/>
              </a:spcBef>
              <a:buFontTx/>
              <a:buChar char="-"/>
            </a:pPr>
            <a:r>
              <a:rPr lang="ru-RU" sz="2000" smtClean="0">
                <a:latin typeface="Times New Roman" pitchFamily="18" charset="0"/>
                <a:cs typeface="Times New Roman" pitchFamily="18" charset="0"/>
              </a:rPr>
              <a:t>при обязательном контакте с семьями.</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just">
              <a:spcBef>
                <a:spcPct val="0"/>
              </a:spcBef>
              <a:buFont typeface="Arial" charset="0"/>
              <a:buNone/>
            </a:pPr>
            <a:r>
              <a:rPr lang="ru-RU" sz="2000" smtClean="0">
                <a:latin typeface="Times New Roman" pitchFamily="18" charset="0"/>
                <a:cs typeface="Times New Roman" pitchFamily="18" charset="0"/>
              </a:rPr>
              <a:t>   Основное </a:t>
            </a:r>
            <a:r>
              <a:rPr lang="ru-RU" sz="2000" b="1" smtClean="0">
                <a:latin typeface="Times New Roman" pitchFamily="18" charset="0"/>
                <a:cs typeface="Times New Roman" pitchFamily="18" charset="0"/>
              </a:rPr>
              <a:t>содержание</a:t>
            </a:r>
            <a:r>
              <a:rPr lang="ru-RU" sz="2000" smtClean="0">
                <a:latin typeface="Times New Roman" pitchFamily="18" charset="0"/>
                <a:cs typeface="Times New Roman" pitchFamily="18" charset="0"/>
              </a:rPr>
              <a:t> физического воспитания в группе составляют различные </a:t>
            </a:r>
            <a:r>
              <a:rPr lang="ru-RU" sz="2000" b="1" smtClean="0">
                <a:latin typeface="Times New Roman" pitchFamily="18" charset="0"/>
                <a:cs typeface="Times New Roman" pitchFamily="18" charset="0"/>
              </a:rPr>
              <a:t>виды физических упражнений</a:t>
            </a:r>
            <a:r>
              <a:rPr lang="ru-RU" sz="2000" smtClean="0">
                <a:latin typeface="Times New Roman" pitchFamily="18" charset="0"/>
                <a:cs typeface="Times New Roman" pitchFamily="18" charset="0"/>
              </a:rPr>
              <a:t>: основные, танцевальные движения, строевые, общеразвивающие упражнения, подвижные игры, спортивные игры, спортивные упражнения.</a:t>
            </a:r>
          </a:p>
          <a:p>
            <a:pPr marL="0" algn="just">
              <a:spcBef>
                <a:spcPct val="0"/>
              </a:spcBef>
              <a:buFont typeface="Arial" charset="0"/>
              <a:buNone/>
            </a:pPr>
            <a:endParaRPr lang="ru-RU" sz="240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642938" y="785813"/>
            <a:ext cx="7786687" cy="5340350"/>
          </a:xfrm>
        </p:spPr>
        <p:txBody>
          <a:bodyPr rtlCol="0">
            <a:noAutofit/>
          </a:bodyPr>
          <a:lstStyle/>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Релаксация</a:t>
            </a:r>
            <a:r>
              <a:rPr lang="ru-RU" sz="2000" dirty="0" smtClean="0">
                <a:latin typeface="Times New Roman" pitchFamily="18" charset="0"/>
                <a:cs typeface="Times New Roman" pitchFamily="18" charset="0"/>
              </a:rPr>
              <a:t> — для всех воспитанников, в зависимости от потребности детей в эмоциональном расслаблении, умиротворении. Для проведения подойдёт любое помещение с атмосферой уюта и покоя, рекомендуется использовать классические музыкальные произведения (Моцарт, Шопен), звуки природной среды.</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Ортопедическая гимнастика </a:t>
            </a:r>
            <a:r>
              <a:rPr lang="ru-RU" sz="2000" dirty="0" smtClean="0">
                <a:latin typeface="Times New Roman" pitchFamily="18" charset="0"/>
                <a:cs typeface="Times New Roman" pitchFamily="18" charset="0"/>
              </a:rPr>
              <a:t>— предусмотрена для детей с проблемами плоскостопия, а также патологией опорного свода стопы, применяется как дополнительный компонент различных упражнений физкультурно-оздоровительного комплекса.</a:t>
            </a:r>
            <a:endParaRPr lang="ru-RU" sz="2000" dirty="0" smtClean="0"/>
          </a:p>
          <a:p>
            <a:pPr fontAlgn="auto">
              <a:spcAft>
                <a:spcPts val="0"/>
              </a:spcAft>
              <a:buFont typeface="Arial" pitchFamily="34" charset="0"/>
              <a:buNone/>
              <a:defRPr/>
            </a:pPr>
            <a:endParaRPr lang="ru-RU" dirty="0"/>
          </a:p>
        </p:txBody>
      </p:sp>
      <p:pic>
        <p:nvPicPr>
          <p:cNvPr id="43011" name="Picture 2" descr="D:\Переподготовка\физ4.jpg"/>
          <p:cNvPicPr>
            <a:picLocks noChangeAspect="1" noChangeArrowheads="1"/>
          </p:cNvPicPr>
          <p:nvPr/>
        </p:nvPicPr>
        <p:blipFill>
          <a:blip r:embed="rId3"/>
          <a:srcRect/>
          <a:stretch>
            <a:fillRect/>
          </a:stretch>
        </p:blipFill>
        <p:spPr bwMode="auto">
          <a:xfrm>
            <a:off x="2143125" y="3857625"/>
            <a:ext cx="4911725" cy="221456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4034" name="Заголовок 1"/>
          <p:cNvSpPr>
            <a:spLocks noGrp="1"/>
          </p:cNvSpPr>
          <p:nvPr>
            <p:ph type="title"/>
          </p:nvPr>
        </p:nvSpPr>
        <p:spPr>
          <a:xfrm>
            <a:off x="457200" y="357188"/>
            <a:ext cx="8229600" cy="714375"/>
          </a:xfrm>
        </p:spPr>
        <p:txBody>
          <a:bodyPr/>
          <a:lstStyle/>
          <a:p>
            <a:r>
              <a:rPr lang="ru-RU" sz="2400" b="1" smtClean="0">
                <a:latin typeface="Times New Roman" pitchFamily="18" charset="0"/>
                <a:cs typeface="Times New Roman" pitchFamily="18" charset="0"/>
              </a:rPr>
              <a:t>Список используемых источников</a:t>
            </a:r>
            <a:endParaRPr lang="ru-RU" sz="2400" smtClean="0"/>
          </a:p>
        </p:txBody>
      </p:sp>
      <p:sp>
        <p:nvSpPr>
          <p:cNvPr id="3" name="Содержимое 2"/>
          <p:cNvSpPr>
            <a:spLocks noGrp="1"/>
          </p:cNvSpPr>
          <p:nvPr>
            <p:ph idx="1"/>
          </p:nvPr>
        </p:nvSpPr>
        <p:spPr>
          <a:xfrm>
            <a:off x="357188" y="857250"/>
            <a:ext cx="8329612" cy="5268913"/>
          </a:xfrm>
        </p:spPr>
        <p:txBody>
          <a:bodyPr rtlCol="0">
            <a:noAutofit/>
          </a:bodyPr>
          <a:lstStyle/>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1. Вавилова Р.И.Сборник инструктивно-методических материалов по физической культуре. — М.: Просвещение, 2003.- 245 с. </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Доскин</a:t>
            </a:r>
            <a:r>
              <a:rPr lang="ru-RU" sz="2000" dirty="0" smtClean="0">
                <a:latin typeface="Times New Roman" pitchFamily="18" charset="0"/>
                <a:cs typeface="Times New Roman" pitchFamily="18" charset="0"/>
              </a:rPr>
              <a:t> В. А., </a:t>
            </a:r>
            <a:r>
              <a:rPr lang="ru-RU" sz="2000" dirty="0" err="1" smtClean="0">
                <a:latin typeface="Times New Roman" pitchFamily="18" charset="0"/>
                <a:cs typeface="Times New Roman" pitchFamily="18" charset="0"/>
              </a:rPr>
              <a:t>Голубева</a:t>
            </a:r>
            <a:r>
              <a:rPr lang="ru-RU" sz="2000" dirty="0" smtClean="0">
                <a:latin typeface="Times New Roman" pitchFamily="18" charset="0"/>
                <a:cs typeface="Times New Roman" pitchFamily="18" charset="0"/>
              </a:rPr>
              <a:t> Л. Г. Растем здоровыми: Пособие для воспитателей, родителей и инструкторов физкультуры. — М.: Просвещение, 2003. — 110 с. </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3.  И. В. Лапина «Адаптация детей при поступление в детский сад», В. «Учитель», 2012</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4. Николаева С. Н. «Юный эколог» [Текст]/ Мозаика – Синтез, 1999, 110 с.</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Оленчук</a:t>
            </a:r>
            <a:r>
              <a:rPr lang="ru-RU" sz="2000" dirty="0" smtClean="0">
                <a:latin typeface="Times New Roman" pitchFamily="18" charset="0"/>
                <a:cs typeface="Times New Roman" pitchFamily="18" charset="0"/>
              </a:rPr>
              <a:t> П.Т.Здоровье дарит спорт. — М.: Академия, 2003. — 265 с. </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6. Осокина Т.И. Физическая культура в детском саду. — М.,1978 — 285 с. </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7. Примерная основная общеобразовательная программа дошкольного образования «От рождения до школы» Под редакцией Н. Е. </a:t>
            </a:r>
            <a:r>
              <a:rPr lang="ru-RU" sz="2000" dirty="0" err="1" smtClean="0">
                <a:latin typeface="Times New Roman" pitchFamily="18" charset="0"/>
                <a:cs typeface="Times New Roman" pitchFamily="18" charset="0"/>
              </a:rPr>
              <a:t>Вераксы</a:t>
            </a:r>
            <a:r>
              <a:rPr lang="ru-RU" sz="2000" dirty="0" smtClean="0">
                <a:latin typeface="Times New Roman" pitchFamily="18" charset="0"/>
                <a:cs typeface="Times New Roman" pitchFamily="18" charset="0"/>
              </a:rPr>
              <a:t>, Т. С. Комарова, М. А. Васильева </a:t>
            </a:r>
          </a:p>
          <a:p>
            <a:pPr marL="252000" fontAlgn="auto">
              <a:spcBef>
                <a:spcPts val="600"/>
              </a:spcBef>
              <a:spcAft>
                <a:spcPts val="0"/>
              </a:spcAft>
              <a:buFont typeface="Arial" pitchFamily="34" charset="0"/>
              <a:buNone/>
              <a:defRPr/>
            </a:pPr>
            <a:r>
              <a:rPr lang="ru-RU" sz="2000" dirty="0" smtClean="0">
                <a:latin typeface="Times New Roman" pitchFamily="18" charset="0"/>
                <a:cs typeface="Times New Roman" pitchFamily="18" charset="0"/>
              </a:rPr>
              <a:t>8. </a:t>
            </a:r>
            <a:r>
              <a:rPr lang="ru-RU" sz="2000" dirty="0" err="1" smtClean="0">
                <a:latin typeface="Times New Roman" pitchFamily="18" charset="0"/>
                <a:cs typeface="Times New Roman" pitchFamily="18" charset="0"/>
              </a:rPr>
              <a:t>Хухлаева</a:t>
            </a:r>
            <a:r>
              <a:rPr lang="ru-RU" sz="2000" dirty="0" smtClean="0">
                <a:latin typeface="Times New Roman" pitchFamily="18" charset="0"/>
                <a:cs typeface="Times New Roman" pitchFamily="18" charset="0"/>
              </a:rPr>
              <a:t> Д.В. Методика физического воспитания в дошкольных учреждениях. — М.,1984 — 203 с. </a:t>
            </a:r>
          </a:p>
          <a:p>
            <a:pPr marL="0" fontAlgn="auto">
              <a:spcBef>
                <a:spcPts val="0"/>
              </a:spcBef>
              <a:spcAft>
                <a:spcPts val="0"/>
              </a:spcAft>
              <a:buFont typeface="Arial" pitchFamily="34" charset="0"/>
              <a:buNone/>
              <a:defRPr/>
            </a:pP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6" name="Заголовок 1"/>
          <p:cNvSpPr>
            <a:spLocks noGrp="1"/>
          </p:cNvSpPr>
          <p:nvPr>
            <p:ph type="title"/>
          </p:nvPr>
        </p:nvSpPr>
        <p:spPr>
          <a:xfrm>
            <a:off x="457200" y="500063"/>
            <a:ext cx="8229600" cy="785812"/>
          </a:xfrm>
        </p:spPr>
        <p:txBody>
          <a:bodyPr/>
          <a:lstStyle/>
          <a:p>
            <a:r>
              <a:rPr lang="ru-RU" sz="2000" b="1" smtClean="0">
                <a:latin typeface="Times New Roman" pitchFamily="18" charset="0"/>
                <a:cs typeface="Times New Roman" pitchFamily="18" charset="0"/>
              </a:rPr>
              <a:t>Формы работы по физическому воспитанию:</a:t>
            </a:r>
          </a:p>
        </p:txBody>
      </p:sp>
      <p:sp>
        <p:nvSpPr>
          <p:cNvPr id="3" name="Содержимое 2"/>
          <p:cNvSpPr>
            <a:spLocks noGrp="1"/>
          </p:cNvSpPr>
          <p:nvPr>
            <p:ph idx="1"/>
          </p:nvPr>
        </p:nvSpPr>
        <p:spPr>
          <a:xfrm>
            <a:off x="714375" y="1357313"/>
            <a:ext cx="7572375" cy="4857750"/>
          </a:xfrm>
        </p:spPr>
        <p:txBody>
          <a:bodyPr rtlCol="0">
            <a:noAutofit/>
          </a:bodyPr>
          <a:lstStyle/>
          <a:p>
            <a:pPr marL="0" indent="-514350" algn="just" fontAlgn="auto">
              <a:spcBef>
                <a:spcPts val="0"/>
              </a:spcBef>
              <a:spcAft>
                <a:spcPts val="0"/>
              </a:spcAft>
              <a:buFont typeface="Wingdings" pitchFamily="2" charset="2"/>
              <a:buChar char="ü"/>
              <a:defRPr/>
            </a:pPr>
            <a:r>
              <a:rPr lang="ru-RU" sz="2000" b="1" dirty="0" smtClean="0">
                <a:latin typeface="Times New Roman" pitchFamily="18" charset="0"/>
                <a:cs typeface="Times New Roman" pitchFamily="18" charset="0"/>
              </a:rPr>
              <a:t>Физкультурные занятия </a:t>
            </a:r>
            <a:r>
              <a:rPr lang="ru-RU" sz="2000" dirty="0" smtClean="0">
                <a:latin typeface="Times New Roman" pitchFamily="18" charset="0"/>
                <a:cs typeface="Times New Roman" pitchFamily="18" charset="0"/>
              </a:rPr>
              <a:t> (проводится три раза в неделю, один раз на воздухе; летом все занятия - на воздухе.) – это ведущая форма организованного, систематического обучения детей двигательным умениям и навыкам. </a:t>
            </a:r>
          </a:p>
          <a:p>
            <a:pPr marL="0" indent="-51435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indent="-51435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Для проведения занятия:</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подбираются физические упражнения, </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определяется последовательность их выполнения,</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составляется план-конспект, </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продумывается методика проведения, </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готовится оборудование и размещается, </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создаются санитарно-гигиенические условия, </a:t>
            </a:r>
          </a:p>
          <a:p>
            <a:pPr marL="0" indent="-514350" algn="just" fontAlgn="auto">
              <a:spcBef>
                <a:spcPts val="0"/>
              </a:spcBef>
              <a:spcAft>
                <a:spcPts val="0"/>
              </a:spcAft>
              <a:buFontTx/>
              <a:buChar char="-"/>
              <a:defRPr/>
            </a:pPr>
            <a:r>
              <a:rPr lang="ru-RU" sz="2000" dirty="0" smtClean="0">
                <a:latin typeface="Times New Roman" pitchFamily="18" charset="0"/>
                <a:cs typeface="Times New Roman" pitchFamily="18" charset="0"/>
              </a:rPr>
              <a:t>следить за одеждой детей. </a:t>
            </a:r>
          </a:p>
          <a:p>
            <a:pPr fontAlgn="auto">
              <a:spcAft>
                <a:spcPts val="0"/>
              </a:spcAft>
              <a:buFont typeface="Arial" pitchFamily="34" charset="0"/>
              <a:buNone/>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0" name="Заголовок 1"/>
          <p:cNvSpPr>
            <a:spLocks noGrp="1"/>
          </p:cNvSpPr>
          <p:nvPr>
            <p:ph type="title"/>
          </p:nvPr>
        </p:nvSpPr>
        <p:spPr>
          <a:xfrm>
            <a:off x="457200" y="500063"/>
            <a:ext cx="8229600" cy="571500"/>
          </a:xfrm>
        </p:spPr>
        <p:txBody>
          <a:bodyPr/>
          <a:lstStyle/>
          <a:p>
            <a:r>
              <a:rPr lang="ru-RU" sz="2700" b="1" smtClean="0">
                <a:latin typeface="Times New Roman" pitchFamily="18" charset="0"/>
                <a:cs typeface="Times New Roman" pitchFamily="18" charset="0"/>
              </a:rPr>
              <a:t/>
            </a:r>
            <a:br>
              <a:rPr lang="ru-RU" sz="2700" b="1" smtClean="0">
                <a:latin typeface="Times New Roman" pitchFamily="18" charset="0"/>
                <a:cs typeface="Times New Roman" pitchFamily="18" charset="0"/>
              </a:rPr>
            </a:br>
            <a:r>
              <a:rPr lang="ru-RU" sz="2000" b="1" smtClean="0">
                <a:latin typeface="Times New Roman" pitchFamily="18" charset="0"/>
                <a:cs typeface="Times New Roman" pitchFamily="18" charset="0"/>
              </a:rPr>
              <a:t>Целью и задачами занятий является:</a:t>
            </a:r>
            <a:r>
              <a:rPr lang="ru-RU" sz="2000" smtClean="0">
                <a:latin typeface="Times New Roman" pitchFamily="18" charset="0"/>
                <a:cs typeface="Times New Roman" pitchFamily="18" charset="0"/>
              </a:rPr>
              <a:t/>
            </a:r>
            <a:br>
              <a:rPr lang="ru-RU" sz="2000" smtClean="0">
                <a:latin typeface="Times New Roman" pitchFamily="18" charset="0"/>
                <a:cs typeface="Times New Roman" pitchFamily="18" charset="0"/>
              </a:rPr>
            </a:br>
            <a:endParaRPr lang="ru-RU" sz="2000" smtClean="0"/>
          </a:p>
        </p:txBody>
      </p:sp>
      <p:sp>
        <p:nvSpPr>
          <p:cNvPr id="3" name="Содержимое 2"/>
          <p:cNvSpPr>
            <a:spLocks noGrp="1"/>
          </p:cNvSpPr>
          <p:nvPr>
            <p:ph idx="1"/>
          </p:nvPr>
        </p:nvSpPr>
        <p:spPr>
          <a:xfrm>
            <a:off x="571500" y="928688"/>
            <a:ext cx="8001000" cy="5197475"/>
          </a:xfrm>
        </p:spPr>
        <p:txBody>
          <a:bodyPr rtlCol="0">
            <a:noAutofit/>
          </a:bodyPr>
          <a:lstStyle/>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формировать двигательные умения и навыки,</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развивать физические качества,</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удовлетворять естественную потребность в движении,</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обеспечивать развитие и тренировку всех систем и функций организма ребенка, через специально организованные, оптимальные для данного возраста физические нагрузки,</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дать возможность каждому ребенку продемонстрировать свои двигательные умения сверстникам и поучиться у них,</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создать условия для разностороннего развития детей.</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ctr"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Характерными чертами занятия являются:</a:t>
            </a:r>
          </a:p>
          <a:p>
            <a:pPr marL="0"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ярко выраженная дидактическая направленность,</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руководящая роль воспитателя,</a:t>
            </a:r>
          </a:p>
          <a:p>
            <a:pPr marL="0" algn="just" fontAlgn="auto">
              <a:spcBef>
                <a:spcPts val="0"/>
              </a:spcBef>
              <a:spcAft>
                <a:spcPts val="0"/>
              </a:spcAft>
              <a:buFont typeface="Arial" pitchFamily="34" charset="0"/>
              <a:buNone/>
              <a:defRPr/>
            </a:pPr>
            <a:r>
              <a:rPr lang="ru-RU" sz="2000" dirty="0" smtClean="0">
                <a:latin typeface="Times New Roman" pitchFamily="18" charset="0"/>
                <a:cs typeface="Times New Roman" pitchFamily="18" charset="0"/>
              </a:rPr>
              <a:t>- строгая регламентация деятельности детей и дозирование физической нагрузки,</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постоянный состав занимающихся и их возрастная однородность.</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endParaRPr lang="ru-RU" sz="2400" dirty="0" smtClean="0">
              <a:latin typeface="Times New Roman" pitchFamily="18" charset="0"/>
              <a:cs typeface="Times New Roman" pitchFamily="18" charset="0"/>
            </a:endParaRPr>
          </a:p>
          <a:p>
            <a:pPr fontAlgn="auto">
              <a:spcAft>
                <a:spcPts val="0"/>
              </a:spcAft>
              <a:buFont typeface="Arial" pitchFamily="34" charset="0"/>
              <a:buNone/>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4" name="Заголовок 1"/>
          <p:cNvSpPr>
            <a:spLocks noGrp="1"/>
          </p:cNvSpPr>
          <p:nvPr>
            <p:ph type="title"/>
          </p:nvPr>
        </p:nvSpPr>
        <p:spPr>
          <a:xfrm>
            <a:off x="457200" y="571500"/>
            <a:ext cx="8229600" cy="428625"/>
          </a:xfrm>
        </p:spPr>
        <p:txBody>
          <a:bodyPr/>
          <a:lstStyle/>
          <a:p>
            <a:r>
              <a:rPr lang="ru-RU" sz="2000" b="1" smtClean="0">
                <a:latin typeface="Times New Roman" pitchFamily="18" charset="0"/>
                <a:cs typeface="Times New Roman" pitchFamily="18" charset="0"/>
              </a:rPr>
              <a:t>Требования к занятиям: </a:t>
            </a:r>
            <a:endParaRPr lang="ru-RU" sz="2000" smtClean="0"/>
          </a:p>
        </p:txBody>
      </p:sp>
      <p:sp>
        <p:nvSpPr>
          <p:cNvPr id="18435" name="Содержимое 2"/>
          <p:cNvSpPr>
            <a:spLocks noGrp="1"/>
          </p:cNvSpPr>
          <p:nvPr>
            <p:ph idx="1"/>
          </p:nvPr>
        </p:nvSpPr>
        <p:spPr>
          <a:xfrm>
            <a:off x="714375" y="1071563"/>
            <a:ext cx="7572375" cy="5214937"/>
          </a:xfrm>
        </p:spPr>
        <p:txBody>
          <a:bodyPr/>
          <a:lstStyle/>
          <a:p>
            <a:pPr marL="0" algn="just">
              <a:spcBef>
                <a:spcPct val="0"/>
              </a:spcBef>
              <a:buFontTx/>
              <a:buChar char="-"/>
            </a:pPr>
            <a:r>
              <a:rPr lang="ru-RU" sz="2000" smtClean="0">
                <a:latin typeface="Times New Roman" pitchFamily="18" charset="0"/>
                <a:cs typeface="Times New Roman" pitchFamily="18" charset="0"/>
              </a:rPr>
              <a:t>каждое предыдущее должно быть связано с последующим и составлять систему занятий; </a:t>
            </a:r>
          </a:p>
          <a:p>
            <a:pPr marL="0" algn="just">
              <a:spcBef>
                <a:spcPct val="0"/>
              </a:spcBef>
              <a:buFontTx/>
              <a:buChar char="-"/>
            </a:pPr>
            <a:r>
              <a:rPr lang="ru-RU" sz="2000" smtClean="0">
                <a:latin typeface="Times New Roman" pitchFamily="18" charset="0"/>
                <a:cs typeface="Times New Roman" pitchFamily="18" charset="0"/>
              </a:rPr>
              <a:t>важно обеспечить оптимальную двигательную активность детей. </a:t>
            </a:r>
          </a:p>
          <a:p>
            <a:pPr marL="0" algn="just">
              <a:spcBef>
                <a:spcPct val="0"/>
              </a:spcBef>
              <a:buFontTx/>
              <a:buChar char="-"/>
            </a:pPr>
            <a:r>
              <a:rPr lang="ru-RU" sz="2000" smtClean="0">
                <a:latin typeface="Times New Roman" pitchFamily="18" charset="0"/>
                <a:cs typeface="Times New Roman" pitchFamily="18" charset="0"/>
              </a:rPr>
              <a:t>занятия должны соответствовать возрасту и уровню подготовленности детей. </a:t>
            </a:r>
          </a:p>
          <a:p>
            <a:pPr marL="0" algn="just">
              <a:spcBef>
                <a:spcPct val="0"/>
              </a:spcBef>
              <a:buFontTx/>
              <a:buChar char="-"/>
            </a:pPr>
            <a:r>
              <a:rPr lang="ru-RU" sz="2000" smtClean="0">
                <a:latin typeface="Times New Roman" pitchFamily="18" charset="0"/>
                <a:cs typeface="Times New Roman" pitchFamily="18" charset="0"/>
              </a:rPr>
              <a:t>надо использовать физкультурно-оздоровительное оборудование и музыкальное сопровождение.</a:t>
            </a:r>
          </a:p>
          <a:p>
            <a:pPr marL="0" algn="just">
              <a:spcBef>
                <a:spcPct val="0"/>
              </a:spcBef>
              <a:buFontTx/>
              <a:buChar char="-"/>
            </a:pPr>
            <a:r>
              <a:rPr lang="ru-RU" sz="2000" smtClean="0">
                <a:latin typeface="Times New Roman" pitchFamily="18" charset="0"/>
                <a:cs typeface="Times New Roman" pitchFamily="18" charset="0"/>
              </a:rPr>
              <a:t>продолжительность занятия в соответствии с возрастом. </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ctr">
              <a:spcBef>
                <a:spcPct val="0"/>
              </a:spcBef>
              <a:buFont typeface="Arial" charset="0"/>
              <a:buNone/>
            </a:pPr>
            <a:r>
              <a:rPr lang="ru-RU" sz="2000" b="1" smtClean="0">
                <a:latin typeface="Times New Roman" pitchFamily="18" charset="0"/>
                <a:cs typeface="Times New Roman" pitchFamily="18" charset="0"/>
              </a:rPr>
              <a:t>Занятие состоит из трёх частей</a:t>
            </a:r>
            <a:r>
              <a:rPr lang="ru-RU" sz="2000" smtClean="0">
                <a:latin typeface="Times New Roman" pitchFamily="18" charset="0"/>
                <a:cs typeface="Times New Roman" pitchFamily="18" charset="0"/>
              </a:rPr>
              <a:t>. </a:t>
            </a:r>
          </a:p>
          <a:p>
            <a:pPr marL="0" algn="just">
              <a:spcBef>
                <a:spcPct val="0"/>
              </a:spcBef>
              <a:buFont typeface="Arial" charset="0"/>
              <a:buNone/>
            </a:pPr>
            <a:r>
              <a:rPr lang="ru-RU" sz="2000" b="1" smtClean="0">
                <a:latin typeface="Times New Roman" pitchFamily="18" charset="0"/>
                <a:cs typeface="Times New Roman" pitchFamily="18" charset="0"/>
              </a:rPr>
              <a:t>   I часть - вводная. Задача: </a:t>
            </a:r>
            <a:r>
              <a:rPr lang="ru-RU" sz="2000" smtClean="0">
                <a:latin typeface="Times New Roman" pitchFamily="18" charset="0"/>
                <a:cs typeface="Times New Roman" pitchFamily="18" charset="0"/>
              </a:rPr>
              <a:t>ввести группу в занятие, организовать, создать бодрое настроение, сосредоточить внимание на данном занятии, развивать подвижность нервных процессов. </a:t>
            </a:r>
          </a:p>
          <a:p>
            <a:pPr marL="0" algn="just">
              <a:spcBef>
                <a:spcPct val="0"/>
              </a:spcBef>
              <a:buFont typeface="Arial" charset="0"/>
              <a:buNone/>
            </a:pPr>
            <a:r>
              <a:rPr lang="ru-RU" sz="2000" b="1" smtClean="0">
                <a:latin typeface="Times New Roman" pitchFamily="18" charset="0"/>
                <a:cs typeface="Times New Roman" pitchFamily="18" charset="0"/>
              </a:rPr>
              <a:t>   Содержанием</a:t>
            </a:r>
            <a:r>
              <a:rPr lang="ru-RU" sz="2000" smtClean="0">
                <a:latin typeface="Times New Roman" pitchFamily="18" charset="0"/>
                <a:cs typeface="Times New Roman" pitchFamily="18" charset="0"/>
              </a:rPr>
              <a:t> - являются упражнения в построениях, ходьбе и лёгком беге, включаются упражнения на внимание и быстроту реакции на сигнал, иногда может носить характер игры, основным</a:t>
            </a:r>
          </a:p>
          <a:p>
            <a:pPr marL="0" algn="just">
              <a:spcBef>
                <a:spcPct val="0"/>
              </a:spcBef>
              <a:buFont typeface="Arial" charset="0"/>
              <a:buNone/>
            </a:pPr>
            <a:endParaRPr lang="ru-RU"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458" name="Содержимое 2"/>
          <p:cNvSpPr>
            <a:spLocks noGrp="1"/>
          </p:cNvSpPr>
          <p:nvPr>
            <p:ph idx="1"/>
          </p:nvPr>
        </p:nvSpPr>
        <p:spPr>
          <a:xfrm>
            <a:off x="642938" y="642938"/>
            <a:ext cx="7858125" cy="5483225"/>
          </a:xfrm>
        </p:spPr>
        <p:txBody>
          <a:bodyPr/>
          <a:lstStyle/>
          <a:p>
            <a:pPr marL="0" algn="just">
              <a:spcBef>
                <a:spcPct val="0"/>
              </a:spcBef>
              <a:buFont typeface="Arial" charset="0"/>
              <a:buNone/>
            </a:pPr>
            <a:r>
              <a:rPr lang="ru-RU" sz="2000" smtClean="0">
                <a:latin typeface="Times New Roman" pitchFamily="18" charset="0"/>
                <a:cs typeface="Times New Roman" pitchFamily="18" charset="0"/>
              </a:rPr>
              <a:t>содержанием которой является ходьба, легкий бег и построение.</a:t>
            </a:r>
          </a:p>
          <a:p>
            <a:pPr marL="0" algn="just">
              <a:spcBef>
                <a:spcPct val="0"/>
              </a:spcBef>
              <a:buFont typeface="Arial" charset="0"/>
              <a:buNone/>
            </a:pPr>
            <a:r>
              <a:rPr lang="ru-RU" sz="2400" smtClean="0">
                <a:latin typeface="Times New Roman" pitchFamily="18" charset="0"/>
                <a:cs typeface="Times New Roman" pitchFamily="18" charset="0"/>
              </a:rPr>
              <a:t>  </a:t>
            </a:r>
            <a:r>
              <a:rPr lang="ru-RU" sz="2000" smtClean="0">
                <a:latin typeface="Times New Roman" pitchFamily="18" charset="0"/>
                <a:cs typeface="Times New Roman" pitchFamily="18" charset="0"/>
              </a:rPr>
              <a:t>Продолжительность изменяться в зависимости от подготовленности детей, от условий занятий и характера предстоящей нагрузки во второй части занятия. </a:t>
            </a:r>
          </a:p>
          <a:p>
            <a:pPr marL="0" algn="just">
              <a:spcBef>
                <a:spcPct val="0"/>
              </a:spcBef>
              <a:buFont typeface="Arial" charset="0"/>
              <a:buNone/>
            </a:pPr>
            <a:r>
              <a:rPr lang="ru-RU" sz="2000" smtClean="0">
                <a:latin typeface="Times New Roman" pitchFamily="18" charset="0"/>
                <a:cs typeface="Times New Roman" pitchFamily="18" charset="0"/>
              </a:rPr>
              <a:t>В среднем от 2-3 минут до 4-5 мин.</a:t>
            </a:r>
          </a:p>
          <a:p>
            <a:pPr marL="0" algn="just">
              <a:spcBef>
                <a:spcPct val="0"/>
              </a:spcBef>
              <a:buFont typeface="Arial" charset="0"/>
              <a:buNone/>
            </a:pPr>
            <a:r>
              <a:rPr lang="ru-RU" sz="2000" b="1" smtClean="0">
                <a:latin typeface="Times New Roman" pitchFamily="18" charset="0"/>
                <a:cs typeface="Times New Roman" pitchFamily="18" charset="0"/>
              </a:rPr>
              <a:t>   II часть - основная. Задача: </a:t>
            </a:r>
            <a:r>
              <a:rPr lang="ru-RU" sz="2000" smtClean="0">
                <a:latin typeface="Times New Roman" pitchFamily="18" charset="0"/>
                <a:cs typeface="Times New Roman" pitchFamily="18" charset="0"/>
              </a:rPr>
              <a:t>укрепление крупных мышечных групп, подготовка организма к последующим более интенсивным физическим упражнениям; обучение детей основным движениям, закрепление навыков этих движений; обучение детей самостоятельному применению уже освоенных движений в усложнённой ситуации; воспитание физических и нравственно-волевых качеств; совершенствование всех физиологических функций организма ребёнка.</a:t>
            </a:r>
          </a:p>
          <a:p>
            <a:pPr marL="0" algn="just">
              <a:spcBef>
                <a:spcPct val="0"/>
              </a:spcBef>
              <a:buFont typeface="Arial" charset="0"/>
              <a:buNone/>
            </a:pPr>
            <a:r>
              <a:rPr lang="ru-RU" sz="2000" b="1" smtClean="0">
                <a:latin typeface="Times New Roman" pitchFamily="18" charset="0"/>
                <a:cs typeface="Times New Roman" pitchFamily="18" charset="0"/>
              </a:rPr>
              <a:t>   Содержание - </a:t>
            </a:r>
            <a:r>
              <a:rPr lang="ru-RU" sz="2000" smtClean="0">
                <a:latin typeface="Times New Roman" pitchFamily="18" charset="0"/>
                <a:cs typeface="Times New Roman" pitchFamily="18" charset="0"/>
              </a:rPr>
              <a:t>комплекс общеукрепляющих упражнений (во второй младшей группе их 3-5, в средней группе 5-6, в старшей группе 6-7, в подготовительной к школе группе 7-8), основные виды движений, подвижная игра. Продолжительность второй части - 2/3 общей продолжительности занятия</a:t>
            </a:r>
            <a:r>
              <a:rPr lang="ru-RU" sz="2000" smtClean="0"/>
              <a:t>.</a:t>
            </a:r>
          </a:p>
          <a:p>
            <a:pPr marL="0" algn="just">
              <a:spcBef>
                <a:spcPct val="0"/>
              </a:spcBef>
              <a:buFont typeface="Arial" charset="0"/>
              <a:buNone/>
            </a:pPr>
            <a:endParaRPr lang="ru-RU" sz="2000" smtClean="0">
              <a:latin typeface="Times New Roman" pitchFamily="18" charset="0"/>
              <a:cs typeface="Times New Roman" pitchFamily="18" charset="0"/>
            </a:endParaRPr>
          </a:p>
          <a:p>
            <a:pPr marL="0" algn="just">
              <a:spcBef>
                <a:spcPct val="0"/>
              </a:spcBef>
              <a:buFont typeface="Arial" charset="0"/>
              <a:buNone/>
            </a:pPr>
            <a:endParaRPr lang="ru-RU"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82" name="Содержимое 2"/>
          <p:cNvSpPr>
            <a:spLocks noGrp="1"/>
          </p:cNvSpPr>
          <p:nvPr>
            <p:ph idx="1"/>
          </p:nvPr>
        </p:nvSpPr>
        <p:spPr>
          <a:xfrm>
            <a:off x="500063" y="500063"/>
            <a:ext cx="8072437" cy="5357812"/>
          </a:xfrm>
        </p:spPr>
        <p:txBody>
          <a:bodyPr/>
          <a:lstStyle/>
          <a:p>
            <a:pPr marL="0" algn="just">
              <a:spcBef>
                <a:spcPct val="0"/>
              </a:spcBef>
              <a:buFont typeface="Arial" charset="0"/>
              <a:buNone/>
            </a:pPr>
            <a:r>
              <a:rPr lang="ru-RU" sz="2400" b="1" smtClean="0">
                <a:latin typeface="Times New Roman" pitchFamily="18" charset="0"/>
                <a:cs typeface="Times New Roman" pitchFamily="18" charset="0"/>
              </a:rPr>
              <a:t>       </a:t>
            </a:r>
            <a:r>
              <a:rPr lang="ru-RU" sz="2000" b="1" smtClean="0">
                <a:latin typeface="Times New Roman" pitchFamily="18" charset="0"/>
                <a:cs typeface="Times New Roman" pitchFamily="18" charset="0"/>
              </a:rPr>
              <a:t>III часть</a:t>
            </a:r>
            <a:r>
              <a:rPr lang="ru-RU" sz="2000" smtClean="0">
                <a:latin typeface="Times New Roman" pitchFamily="18" charset="0"/>
                <a:cs typeface="Times New Roman" pitchFamily="18" charset="0"/>
              </a:rPr>
              <a:t> - заключительная. </a:t>
            </a:r>
          </a:p>
          <a:p>
            <a:pPr marL="0" algn="just">
              <a:spcBef>
                <a:spcPct val="0"/>
              </a:spcBef>
              <a:buFont typeface="Arial" charset="0"/>
              <a:buNone/>
            </a:pPr>
            <a:r>
              <a:rPr lang="ru-RU" sz="2000" b="1" smtClean="0">
                <a:latin typeface="Times New Roman" pitchFamily="18" charset="0"/>
                <a:cs typeface="Times New Roman" pitchFamily="18" charset="0"/>
              </a:rPr>
              <a:t>   Задача</a:t>
            </a:r>
            <a:r>
              <a:rPr lang="ru-RU" sz="2000" smtClean="0">
                <a:latin typeface="Times New Roman" pitchFamily="18" charset="0"/>
                <a:cs typeface="Times New Roman" pitchFamily="18" charset="0"/>
              </a:rPr>
              <a:t> - урегулировать состояние организма ребёнка. </a:t>
            </a:r>
          </a:p>
          <a:p>
            <a:pPr marL="0" algn="just">
              <a:spcBef>
                <a:spcPct val="0"/>
              </a:spcBef>
              <a:buFont typeface="Arial" charset="0"/>
              <a:buNone/>
            </a:pPr>
            <a:r>
              <a:rPr lang="ru-RU" sz="2000" b="1" smtClean="0">
                <a:latin typeface="Times New Roman" pitchFamily="18" charset="0"/>
                <a:cs typeface="Times New Roman" pitchFamily="18" charset="0"/>
              </a:rPr>
              <a:t>   Содержание</a:t>
            </a:r>
            <a:r>
              <a:rPr lang="ru-RU" sz="2000" smtClean="0">
                <a:latin typeface="Times New Roman" pitchFamily="18" charset="0"/>
                <a:cs typeface="Times New Roman" pitchFamily="18" charset="0"/>
              </a:rPr>
              <a:t> и продолжительность этой части зависит от нагрузки предыдущих частей, на неё может быть от 3-4 минут до 5-7 минут. Лучшим физическим упражнением являются различные виды ходьбы, танцевальные шаги, рассказывание стихов во время ходьбы, малоподвижные игры, хороводные игры.</a:t>
            </a:r>
          </a:p>
          <a:p>
            <a:pPr marL="0" algn="ctr">
              <a:spcBef>
                <a:spcPct val="0"/>
              </a:spcBef>
              <a:buFont typeface="Arial" charset="0"/>
              <a:buNone/>
            </a:pPr>
            <a:endParaRPr lang="ru-RU" sz="2000" b="1" smtClean="0">
              <a:latin typeface="Times New Roman" pitchFamily="18" charset="0"/>
              <a:cs typeface="Times New Roman" pitchFamily="18" charset="0"/>
            </a:endParaRPr>
          </a:p>
          <a:p>
            <a:pPr marL="0" algn="ctr">
              <a:spcBef>
                <a:spcPct val="0"/>
              </a:spcBef>
              <a:buFont typeface="Arial" charset="0"/>
              <a:buNone/>
            </a:pPr>
            <a:r>
              <a:rPr lang="ru-RU" sz="2000" b="1" smtClean="0">
                <a:latin typeface="Times New Roman" pitchFamily="18" charset="0"/>
                <a:cs typeface="Times New Roman" pitchFamily="18" charset="0"/>
              </a:rPr>
              <a:t>Существует несколько типов занятий:</a:t>
            </a:r>
          </a:p>
          <a:p>
            <a:pPr marL="0" algn="just">
              <a:spcBef>
                <a:spcPct val="0"/>
              </a:spcBef>
              <a:buFont typeface="Arial" charset="0"/>
              <a:buNone/>
            </a:pPr>
            <a:r>
              <a:rPr lang="ru-RU" sz="2000" b="1" smtClean="0">
                <a:latin typeface="Times New Roman" pitchFamily="18" charset="0"/>
                <a:cs typeface="Times New Roman" pitchFamily="18" charset="0"/>
              </a:rPr>
              <a:t>   Учебно-тренировачное занятие. </a:t>
            </a:r>
            <a:r>
              <a:rPr lang="ru-RU" sz="2000" smtClean="0">
                <a:latin typeface="Times New Roman" pitchFamily="18" charset="0"/>
                <a:cs typeface="Times New Roman" pitchFamily="18" charset="0"/>
              </a:rPr>
              <a:t>Задачи: формирование двигательных умений и навыков, развитие физических качеств, совершенствования умений и навыков(50% всех занятий).</a:t>
            </a:r>
          </a:p>
          <a:p>
            <a:pPr marL="0" algn="just">
              <a:spcBef>
                <a:spcPct val="0"/>
              </a:spcBef>
              <a:buFont typeface="Arial" charset="0"/>
              <a:buNone/>
            </a:pPr>
            <a:r>
              <a:rPr lang="ru-RU" sz="2000" b="1" smtClean="0">
                <a:latin typeface="Times New Roman" pitchFamily="18" charset="0"/>
                <a:cs typeface="Times New Roman" pitchFamily="18" charset="0"/>
              </a:rPr>
              <a:t>   Сюжетное физкультурное занятие.</a:t>
            </a:r>
            <a:r>
              <a:rPr lang="ru-RU" sz="2000" smtClean="0">
                <a:latin typeface="Times New Roman" pitchFamily="18" charset="0"/>
                <a:cs typeface="Times New Roman" pitchFamily="18" charset="0"/>
              </a:rPr>
              <a:t> Задачи: совершенствование двигательных умений и навыков, воспитания интереса к физическим упражнениям. </a:t>
            </a:r>
          </a:p>
          <a:p>
            <a:pPr marL="0" algn="just">
              <a:spcBef>
                <a:spcPct val="0"/>
              </a:spcBef>
              <a:buFont typeface="Arial" charset="0"/>
              <a:buNone/>
            </a:pPr>
            <a:r>
              <a:rPr lang="ru-RU" sz="2000" b="1" smtClean="0">
                <a:latin typeface="Times New Roman" pitchFamily="18" charset="0"/>
                <a:cs typeface="Times New Roman" pitchFamily="18" charset="0"/>
              </a:rPr>
              <a:t>    Игровое занятие. </a:t>
            </a:r>
            <a:r>
              <a:rPr lang="ru-RU" sz="2000" smtClean="0">
                <a:latin typeface="Times New Roman" pitchFamily="18" charset="0"/>
                <a:cs typeface="Times New Roman" pitchFamily="18" charset="0"/>
              </a:rPr>
              <a:t>Построено на основе разнообразных подвижных игр, игр-эстафет, игр-аттракционов. Совершенствуются двигательные умения и навыки, развиваются физические качества, воспитывается</a:t>
            </a:r>
          </a:p>
          <a:p>
            <a:pPr marL="0" algn="just">
              <a:spcBef>
                <a:spcPct val="0"/>
              </a:spcBef>
              <a:buFont typeface="Arial" charset="0"/>
              <a:buNone/>
            </a:pPr>
            <a:r>
              <a:rPr lang="ru-RU" sz="2000" smtClean="0">
                <a:latin typeface="Times New Roman" pitchFamily="18" charset="0"/>
                <a:cs typeface="Times New Roman" pitchFamily="18" charset="0"/>
              </a:rPr>
              <a:t> </a:t>
            </a:r>
            <a:br>
              <a:rPr lang="ru-RU" sz="2000" smtClean="0">
                <a:latin typeface="Times New Roman" pitchFamily="18" charset="0"/>
                <a:cs typeface="Times New Roman" pitchFamily="18" charset="0"/>
              </a:rPr>
            </a:br>
            <a:endParaRPr lang="ru-RU"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71500" y="642938"/>
            <a:ext cx="8001000" cy="5715000"/>
          </a:xfrm>
        </p:spPr>
        <p:txBody>
          <a:bodyPr rtlCol="0">
            <a:noAutofit/>
          </a:bodyPr>
          <a:lstStyle/>
          <a:p>
            <a:pPr marL="0" algn="just" fontAlgn="auto">
              <a:spcBef>
                <a:spcPts val="0"/>
              </a:spcBef>
              <a:spcAft>
                <a:spcPts val="0"/>
              </a:spcAft>
              <a:buFont typeface="Arial" pitchFamily="34" charset="0"/>
              <a:buNone/>
              <a:defRPr/>
            </a:pPr>
            <a:r>
              <a:rPr lang="ru-RU" sz="24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интерес к физическим упражнениям, двигательная самостоятельность и т. д.</a:t>
            </a:r>
            <a:endParaRPr lang="ru-RU" sz="2000" b="1" dirty="0" smtClean="0">
              <a:latin typeface="Times New Roman" pitchFamily="18" charset="0"/>
              <a:cs typeface="Times New Roman" pitchFamily="18" charset="0"/>
            </a:endParaRP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Комплексное занятие. </a:t>
            </a:r>
            <a:r>
              <a:rPr lang="ru-RU" sz="2000" dirty="0" smtClean="0">
                <a:latin typeface="Times New Roman" pitchFamily="18" charset="0"/>
                <a:cs typeface="Times New Roman" pitchFamily="18" charset="0"/>
              </a:rPr>
              <a:t>Направлено на синтез различных видов деятельности. Задачи: физического, психического, умственного, нравственного развития.</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Тематическое физкультурное занятие. </a:t>
            </a:r>
            <a:r>
              <a:rPr lang="ru-RU" sz="2000" dirty="0" smtClean="0">
                <a:latin typeface="Times New Roman" pitchFamily="18" charset="0"/>
                <a:cs typeface="Times New Roman" pitchFamily="18" charset="0"/>
              </a:rPr>
              <a:t>Посвящено какому-либо одному виду спортивных игр или упражнений - катанию на коньках, лыжах, элементам игры в волейбол, хоккей и т.д. Разучиваются новые виды спортивных упражнений и игр и закрепляются навыки в уже освоенных движениях.</a:t>
            </a:r>
          </a:p>
          <a:p>
            <a:pPr marL="0" algn="just" fontAlgn="auto">
              <a:spcBef>
                <a:spcPts val="0"/>
              </a:spcBef>
              <a:spcAft>
                <a:spcPts val="0"/>
              </a:spcAft>
              <a:buFont typeface="Arial" pitchFamily="34" charset="0"/>
              <a:buNone/>
              <a:defRPr/>
            </a:pPr>
            <a:r>
              <a:rPr lang="ru-RU" sz="2000" b="1" dirty="0" smtClean="0">
                <a:latin typeface="Times New Roman" pitchFamily="18" charset="0"/>
                <a:cs typeface="Times New Roman" pitchFamily="18" charset="0"/>
              </a:rPr>
              <a:t>   Контрольное занятие</a:t>
            </a:r>
            <a:r>
              <a:rPr lang="ru-RU" sz="2000" dirty="0" smtClean="0">
                <a:latin typeface="Times New Roman" pitchFamily="18" charset="0"/>
                <a:cs typeface="Times New Roman" pitchFamily="18" charset="0"/>
              </a:rPr>
              <a:t>. Проводится в конце квартала и направлено на количественную и качественную оценку двигательной подготовленности детей.</a:t>
            </a:r>
          </a:p>
          <a:p>
            <a:pPr marL="0" algn="just" fontAlgn="auto">
              <a:spcBef>
                <a:spcPts val="0"/>
              </a:spcBef>
              <a:spcAft>
                <a:spcPts val="0"/>
              </a:spcAft>
              <a:buFont typeface="Arial" pitchFamily="34" charset="0"/>
              <a:buNone/>
              <a:defRPr/>
            </a:pPr>
            <a:endParaRPr lang="ru-RU" sz="2000" dirty="0" smtClean="0">
              <a:latin typeface="Times New Roman" pitchFamily="18" charset="0"/>
              <a:cs typeface="Times New Roman" pitchFamily="18" charset="0"/>
            </a:endParaRPr>
          </a:p>
          <a:p>
            <a:pPr marL="0" indent="-514350" algn="just" fontAlgn="auto">
              <a:spcBef>
                <a:spcPts val="0"/>
              </a:spcBef>
              <a:spcAft>
                <a:spcPts val="0"/>
              </a:spcAft>
              <a:buFont typeface="Wingdings" pitchFamily="2" charset="2"/>
              <a:buChar char="ü"/>
              <a:defRPr/>
            </a:pPr>
            <a:r>
              <a:rPr lang="ru-RU" sz="2000" b="1" dirty="0" smtClean="0">
                <a:latin typeface="Times New Roman" pitchFamily="18" charset="0"/>
                <a:cs typeface="Times New Roman" pitchFamily="18" charset="0"/>
              </a:rPr>
              <a:t>Физкультурно-оздоровительная работа в режиме дня:</a:t>
            </a:r>
          </a:p>
          <a:p>
            <a:pPr marL="0" algn="just" fontAlgn="auto">
              <a:spcBef>
                <a:spcPts val="0"/>
              </a:spcBef>
              <a:spcAft>
                <a:spcPts val="0"/>
              </a:spcAft>
              <a:buFontTx/>
              <a:buChar char="-"/>
              <a:defRPr/>
            </a:pPr>
            <a:r>
              <a:rPr lang="ru-RU" sz="2000" dirty="0" smtClean="0">
                <a:latin typeface="Times New Roman" pitchFamily="18" charset="0"/>
                <a:cs typeface="Times New Roman" pitchFamily="18" charset="0"/>
              </a:rPr>
              <a:t>утренняя гимнастика, вовлекает весь организм ребенка в деятельное состояние. Варианты проведения утренней гимнастики: утренняя гимнастика игрового характера, с использованием полосы препятствий, </a:t>
            </a:r>
          </a:p>
          <a:p>
            <a:pPr fontAlgn="auto">
              <a:spcAft>
                <a:spcPts val="0"/>
              </a:spcAft>
              <a:buFont typeface="Arial" pitchFamily="34" charset="0"/>
              <a:buNone/>
              <a:defRPr/>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2674</TotalTime>
  <Words>2965</Words>
  <Application>Microsoft Office PowerPoint</Application>
  <PresentationFormat>Экран (4:3)</PresentationFormat>
  <Paragraphs>233</Paragraphs>
  <Slides>31</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31</vt:i4>
      </vt:variant>
    </vt:vector>
  </HeadingPairs>
  <TitlesOfParts>
    <vt:vector size="36" baseType="lpstr">
      <vt:lpstr>Calibri</vt:lpstr>
      <vt:lpstr>Arial</vt:lpstr>
      <vt:lpstr>Times New Roman</vt:lpstr>
      <vt:lpstr>Wingdings</vt:lpstr>
      <vt:lpstr>Тема Office</vt:lpstr>
      <vt:lpstr> Физическое воспитание дошкольников</vt:lpstr>
      <vt:lpstr> План</vt:lpstr>
      <vt:lpstr>       Организация физического воспитания в дошкольном учреждении. </vt:lpstr>
      <vt:lpstr>Формы работы по физическому воспитанию:</vt:lpstr>
      <vt:lpstr> Целью и задачами занятий является: </vt:lpstr>
      <vt:lpstr>Требования к занятиям: </vt:lpstr>
      <vt:lpstr>Слайд 7</vt:lpstr>
      <vt:lpstr>Слайд 8</vt:lpstr>
      <vt:lpstr>Слайд 9</vt:lpstr>
      <vt:lpstr>Слайд 10</vt:lpstr>
      <vt:lpstr>Слайд 11</vt:lpstr>
      <vt:lpstr>Особенности развития физических качеств у детей дошкольного возраста</vt:lpstr>
      <vt:lpstr>Слайд 13</vt:lpstr>
      <vt:lpstr> Формирование личности дошкольника в процессе занятий физическими упражнениями. </vt:lpstr>
      <vt:lpstr>Слайд 15</vt:lpstr>
      <vt:lpstr>Слайд 16</vt:lpstr>
      <vt:lpstr>Построение системы эффективного закаливания в ДОУ.</vt:lpstr>
      <vt:lpstr>Слайд 18</vt:lpstr>
      <vt:lpstr>Слайд 19</vt:lpstr>
      <vt:lpstr>Слайд 20</vt:lpstr>
      <vt:lpstr>   </vt:lpstr>
      <vt:lpstr>  Система организации эколого – оздоровительной работы с детьми.  </vt:lpstr>
      <vt:lpstr>Слайд 23</vt:lpstr>
      <vt:lpstr>Слайд 24</vt:lpstr>
      <vt:lpstr>    Здоровьесберегающие образовательные технологии  в детском саду. </vt:lpstr>
      <vt:lpstr>Слайд 26</vt:lpstr>
      <vt:lpstr>Слайд 27</vt:lpstr>
      <vt:lpstr>Слайд 28</vt:lpstr>
      <vt:lpstr>Слайд 29</vt:lpstr>
      <vt:lpstr>Слайд 30</vt:lpstr>
      <vt:lpstr>Список используемых источников</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физического воспитания</dc:title>
  <dc:creator>Светлана</dc:creator>
  <cp:lastModifiedBy>Admin</cp:lastModifiedBy>
  <cp:revision>119</cp:revision>
  <dcterms:created xsi:type="dcterms:W3CDTF">2018-05-06T11:31:14Z</dcterms:created>
  <dcterms:modified xsi:type="dcterms:W3CDTF">2020-11-15T19:15:10Z</dcterms:modified>
</cp:coreProperties>
</file>