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58" r:id="rId3"/>
    <p:sldId id="259" r:id="rId4"/>
    <p:sldId id="260" r:id="rId5"/>
    <p:sldId id="262" r:id="rId6"/>
    <p:sldId id="263" r:id="rId7"/>
    <p:sldId id="264" r:id="rId8"/>
    <p:sldId id="265" r:id="rId9"/>
    <p:sldId id="266" r:id="rId10"/>
    <p:sldId id="267"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9A113C01-A074-4B20-842C-8F7C391B7846}" type="datetimeFigureOut">
              <a:rPr lang="ru-RU" smtClean="0"/>
              <a:t>19.01.2020</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213930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A113C01-A074-4B20-842C-8F7C391B7846}" type="datetimeFigureOut">
              <a:rPr lang="ru-RU" smtClean="0"/>
              <a:t>19.01.2020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314089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A113C01-A074-4B20-842C-8F7C391B7846}" type="datetimeFigureOut">
              <a:rPr lang="ru-RU" smtClean="0"/>
              <a:t>19.01.2020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2853903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A113C01-A074-4B20-842C-8F7C391B7846}" type="datetimeFigureOut">
              <a:rPr lang="ru-RU" smtClean="0"/>
              <a:t>19.01.2020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A19D6B-5689-4320-82C8-634171064134}"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17313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A113C01-A074-4B20-842C-8F7C391B7846}" type="datetimeFigureOut">
              <a:rPr lang="ru-RU" smtClean="0"/>
              <a:t>19.01.2020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2130052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9A113C01-A074-4B20-842C-8F7C391B7846}" type="datetimeFigureOut">
              <a:rPr lang="ru-RU" smtClean="0"/>
              <a:t>19.01.2020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1975476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9A113C01-A074-4B20-842C-8F7C391B7846}" type="datetimeFigureOut">
              <a:rPr lang="ru-RU" smtClean="0"/>
              <a:t>19.01.2020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2336551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A113C01-A074-4B20-842C-8F7C391B7846}" type="datetimeFigureOut">
              <a:rPr lang="ru-RU" smtClean="0"/>
              <a:t>19.01.2020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1489083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A113C01-A074-4B20-842C-8F7C391B7846}" type="datetimeFigureOut">
              <a:rPr lang="ru-RU" smtClean="0"/>
              <a:t>19.01.2020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111658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A113C01-A074-4B20-842C-8F7C391B7846}" type="datetimeFigureOut">
              <a:rPr lang="ru-RU" smtClean="0"/>
              <a:t>19.01.2020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284767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A113C01-A074-4B20-842C-8F7C391B7846}" type="datetimeFigureOut">
              <a:rPr lang="ru-RU" smtClean="0"/>
              <a:t>19.01.2020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3646445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A113C01-A074-4B20-842C-8F7C391B7846}" type="datetimeFigureOut">
              <a:rPr lang="ru-RU" smtClean="0"/>
              <a:t>19.01.2020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10181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A113C01-A074-4B20-842C-8F7C391B7846}" type="datetimeFigureOut">
              <a:rPr lang="ru-RU" smtClean="0"/>
              <a:t>19.01.2020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1106129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A113C01-A074-4B20-842C-8F7C391B7846}" type="datetimeFigureOut">
              <a:rPr lang="ru-RU" smtClean="0"/>
              <a:t>19.01.2020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3737375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13C01-A074-4B20-842C-8F7C391B7846}" type="datetimeFigureOut">
              <a:rPr lang="ru-RU" smtClean="0"/>
              <a:t>19.01.2020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379644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A113C01-A074-4B20-842C-8F7C391B7846}" type="datetimeFigureOut">
              <a:rPr lang="ru-RU" smtClean="0"/>
              <a:t>19.01.2020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104779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A113C01-A074-4B20-842C-8F7C391B7846}" type="datetimeFigureOut">
              <a:rPr lang="ru-RU" smtClean="0"/>
              <a:t>19.01.2020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6A19D6B-5689-4320-82C8-634171064134}" type="slidenum">
              <a:rPr lang="ru-RU" smtClean="0"/>
              <a:t>‹#›</a:t>
            </a:fld>
            <a:endParaRPr lang="ru-RU"/>
          </a:p>
        </p:txBody>
      </p:sp>
    </p:spTree>
    <p:extLst>
      <p:ext uri="{BB962C8B-B14F-4D97-AF65-F5344CB8AC3E}">
        <p14:creationId xmlns:p14="http://schemas.microsoft.com/office/powerpoint/2010/main" val="240175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A113C01-A074-4B20-842C-8F7C391B7846}" type="datetimeFigureOut">
              <a:rPr lang="ru-RU" smtClean="0"/>
              <a:t>19.01.2020</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A19D6B-5689-4320-82C8-634171064134}" type="slidenum">
              <a:rPr lang="ru-RU" smtClean="0"/>
              <a:t>‹#›</a:t>
            </a:fld>
            <a:endParaRPr lang="ru-RU"/>
          </a:p>
        </p:txBody>
      </p:sp>
    </p:spTree>
    <p:extLst>
      <p:ext uri="{BB962C8B-B14F-4D97-AF65-F5344CB8AC3E}">
        <p14:creationId xmlns:p14="http://schemas.microsoft.com/office/powerpoint/2010/main" val="5410757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084" y="249381"/>
            <a:ext cx="8496557" cy="1015663"/>
          </a:xfrm>
          <a:prstGeom prst="rect">
            <a:avLst/>
          </a:prstGeom>
          <a:noFill/>
        </p:spPr>
        <p:txBody>
          <a:bodyPr wrap="none" rtlCol="0">
            <a:spAutoFit/>
          </a:bodyPr>
          <a:lstStyle/>
          <a:p>
            <a:pPr algn="ctr"/>
            <a:r>
              <a:rPr lang="ru-RU" sz="2000" b="1" i="1" dirty="0">
                <a:solidFill>
                  <a:schemeClr val="bg1"/>
                </a:solidFill>
              </a:rPr>
              <a:t>Муниципальное бюджетное дошкольное образовательное учреждение</a:t>
            </a:r>
            <a:br>
              <a:rPr lang="ru-RU" sz="2000" b="1" i="1" dirty="0">
                <a:solidFill>
                  <a:schemeClr val="bg1"/>
                </a:solidFill>
              </a:rPr>
            </a:br>
            <a:r>
              <a:rPr lang="ru-RU" sz="2000" b="1" i="1" dirty="0">
                <a:solidFill>
                  <a:schemeClr val="bg1"/>
                </a:solidFill>
              </a:rPr>
              <a:t>детский сад №14 «Красная шапочка» г. Котовска Тамбовской области</a:t>
            </a:r>
            <a:br>
              <a:rPr lang="ru-RU" sz="2000" b="1" i="1" dirty="0">
                <a:solidFill>
                  <a:schemeClr val="bg1"/>
                </a:solidFill>
              </a:rPr>
            </a:br>
            <a:endParaRPr lang="ru-RU" sz="2000" dirty="0"/>
          </a:p>
        </p:txBody>
      </p:sp>
      <p:sp>
        <p:nvSpPr>
          <p:cNvPr id="3" name="TextBox 2"/>
          <p:cNvSpPr txBox="1"/>
          <p:nvPr/>
        </p:nvSpPr>
        <p:spPr>
          <a:xfrm>
            <a:off x="799591" y="1265044"/>
            <a:ext cx="10711542" cy="1938992"/>
          </a:xfrm>
          <a:prstGeom prst="rect">
            <a:avLst/>
          </a:prstGeom>
          <a:noFill/>
        </p:spPr>
        <p:txBody>
          <a:bodyPr wrap="square" rtlCol="0">
            <a:spAutoFit/>
          </a:bodyPr>
          <a:lstStyle/>
          <a:p>
            <a:pPr algn="ctr"/>
            <a:r>
              <a:rPr lang="ru-RU" sz="3000" b="1" i="1" u="sng" dirty="0">
                <a:solidFill>
                  <a:srgbClr val="FF0000"/>
                </a:solidFill>
                <a:effectLst>
                  <a:outerShdw blurRad="38100" dist="38100" dir="2700000" algn="tl">
                    <a:srgbClr val="000000">
                      <a:alpha val="43137"/>
                    </a:srgbClr>
                  </a:outerShdw>
                </a:effectLst>
              </a:rPr>
              <a:t>«Формирование адаптационно-развивающей среды </a:t>
            </a:r>
            <a:r>
              <a:rPr lang="ru-RU" sz="3000" b="1" i="1" u="sng" dirty="0" smtClean="0">
                <a:solidFill>
                  <a:srgbClr val="FF0000"/>
                </a:solidFill>
                <a:effectLst>
                  <a:outerShdw blurRad="38100" dist="38100" dir="2700000" algn="tl">
                    <a:srgbClr val="000000">
                      <a:alpha val="43137"/>
                    </a:srgbClr>
                  </a:outerShdw>
                </a:effectLst>
              </a:rPr>
              <a:t>на основе ФГОС дошкольного образования</a:t>
            </a:r>
            <a:r>
              <a:rPr lang="en-US" sz="3000" b="1" i="1" u="sng" dirty="0" smtClean="0">
                <a:solidFill>
                  <a:srgbClr val="FF0000"/>
                </a:solidFill>
                <a:effectLst>
                  <a:outerShdw blurRad="38100" dist="38100" dir="2700000" algn="tl">
                    <a:srgbClr val="000000">
                      <a:alpha val="43137"/>
                    </a:srgbClr>
                  </a:outerShdw>
                </a:effectLst>
              </a:rPr>
              <a:t> </a:t>
            </a:r>
            <a:r>
              <a:rPr lang="ru-RU" sz="3000" b="1" i="1" u="sng" dirty="0" smtClean="0">
                <a:solidFill>
                  <a:srgbClr val="FF0000"/>
                </a:solidFill>
                <a:effectLst>
                  <a:outerShdw blurRad="38100" dist="38100" dir="2700000" algn="tl">
                    <a:srgbClr val="000000">
                      <a:alpha val="43137"/>
                    </a:srgbClr>
                  </a:outerShdw>
                </a:effectLst>
              </a:rPr>
              <a:t>при </a:t>
            </a:r>
            <a:r>
              <a:rPr lang="ru-RU" sz="3000" b="1" i="1" u="sng" dirty="0">
                <a:solidFill>
                  <a:srgbClr val="FF0000"/>
                </a:solidFill>
                <a:effectLst>
                  <a:outerShdw blurRad="38100" dist="38100" dir="2700000" algn="tl">
                    <a:srgbClr val="000000">
                      <a:alpha val="43137"/>
                    </a:srgbClr>
                  </a:outerShdw>
                </a:effectLst>
              </a:rPr>
              <a:t>переходе детей из </a:t>
            </a:r>
            <a:r>
              <a:rPr lang="ru-RU" sz="3000" b="1" i="1" u="sng" dirty="0" smtClean="0">
                <a:solidFill>
                  <a:srgbClr val="FF0000"/>
                </a:solidFill>
                <a:effectLst>
                  <a:outerShdw blurRad="38100" dist="38100" dir="2700000" algn="tl">
                    <a:srgbClr val="000000">
                      <a:alpha val="43137"/>
                    </a:srgbClr>
                  </a:outerShdw>
                </a:effectLst>
              </a:rPr>
              <a:t>детского сада в </a:t>
            </a:r>
            <a:r>
              <a:rPr lang="ru-RU" sz="3000" b="1" i="1" u="sng" dirty="0">
                <a:solidFill>
                  <a:srgbClr val="FF0000"/>
                </a:solidFill>
                <a:effectLst>
                  <a:outerShdw blurRad="38100" dist="38100" dir="2700000" algn="tl">
                    <a:srgbClr val="000000">
                      <a:alpha val="43137"/>
                    </a:srgbClr>
                  </a:outerShdw>
                </a:effectLst>
              </a:rPr>
              <a:t>начальную школу»</a:t>
            </a:r>
            <a:br>
              <a:rPr lang="ru-RU" sz="3000" b="1" i="1" u="sng" dirty="0">
                <a:solidFill>
                  <a:srgbClr val="FF0000"/>
                </a:solidFill>
                <a:effectLst>
                  <a:outerShdw blurRad="38100" dist="38100" dir="2700000" algn="tl">
                    <a:srgbClr val="000000">
                      <a:alpha val="43137"/>
                    </a:srgbClr>
                  </a:outerShdw>
                </a:effectLst>
              </a:rPr>
            </a:br>
            <a:endParaRPr lang="ru-RU" sz="3000" u="sng" dirty="0">
              <a:effectLst>
                <a:outerShdw blurRad="38100" dist="38100" dir="2700000" algn="tl">
                  <a:srgbClr val="000000">
                    <a:alpha val="43137"/>
                  </a:srgbClr>
                </a:outerShdw>
              </a:effectLst>
            </a:endParaRPr>
          </a:p>
        </p:txBody>
      </p:sp>
      <p:sp>
        <p:nvSpPr>
          <p:cNvPr id="4" name="TextBox 3"/>
          <p:cNvSpPr txBox="1"/>
          <p:nvPr/>
        </p:nvSpPr>
        <p:spPr>
          <a:xfrm>
            <a:off x="8721820" y="5605154"/>
            <a:ext cx="3238579" cy="923330"/>
          </a:xfrm>
          <a:prstGeom prst="rect">
            <a:avLst/>
          </a:prstGeom>
          <a:noFill/>
        </p:spPr>
        <p:txBody>
          <a:bodyPr wrap="none" rtlCol="0">
            <a:spAutoFit/>
          </a:bodyPr>
          <a:lstStyle/>
          <a:p>
            <a:pPr algn="r"/>
            <a:r>
              <a:rPr lang="ru-RU" i="1" dirty="0" smtClean="0"/>
              <a:t>Подготовила:</a:t>
            </a:r>
          </a:p>
          <a:p>
            <a:pPr algn="r"/>
            <a:r>
              <a:rPr lang="ru-RU" i="1" dirty="0"/>
              <a:t>в</a:t>
            </a:r>
            <a:r>
              <a:rPr lang="ru-RU" i="1" dirty="0" smtClean="0"/>
              <a:t>оспитатель</a:t>
            </a:r>
          </a:p>
          <a:p>
            <a:pPr algn="r"/>
            <a:r>
              <a:rPr lang="ru-RU" i="1" dirty="0" smtClean="0"/>
              <a:t>Годунова Ольга Владимировна</a:t>
            </a:r>
            <a:endParaRPr lang="ru-RU" i="1" dirty="0"/>
          </a:p>
        </p:txBody>
      </p:sp>
      <p:sp>
        <p:nvSpPr>
          <p:cNvPr id="5" name="TextBox 4"/>
          <p:cNvSpPr txBox="1"/>
          <p:nvPr/>
        </p:nvSpPr>
        <p:spPr>
          <a:xfrm>
            <a:off x="5711971" y="6293922"/>
            <a:ext cx="901209" cy="369332"/>
          </a:xfrm>
          <a:prstGeom prst="rect">
            <a:avLst/>
          </a:prstGeom>
          <a:noFill/>
        </p:spPr>
        <p:txBody>
          <a:bodyPr wrap="none" rtlCol="0">
            <a:spAutoFit/>
          </a:bodyPr>
          <a:lstStyle/>
          <a:p>
            <a:r>
              <a:rPr lang="ru-RU" i="1" dirty="0" smtClean="0"/>
              <a:t>2020 </a:t>
            </a:r>
            <a:r>
              <a:rPr lang="ru-RU" i="1" dirty="0" smtClean="0"/>
              <a:t>г.</a:t>
            </a:r>
            <a:endParaRPr lang="ru-RU" i="1" dirty="0"/>
          </a:p>
        </p:txBody>
      </p:sp>
      <p:pic>
        <p:nvPicPr>
          <p:cNvPr id="9" name="Picture 4" descr="https://ruspekh.ru/images/articles/59798/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2643" y="3433275"/>
            <a:ext cx="3975286" cy="26314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robabochek.ru/wp-content/uploads/2018/05/S00156h139687693789603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41" y="3000910"/>
            <a:ext cx="4134537" cy="280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923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7550" y="760021"/>
            <a:ext cx="8835240" cy="3447098"/>
          </a:xfrm>
          <a:prstGeom prst="rect">
            <a:avLst/>
          </a:prstGeom>
          <a:noFill/>
        </p:spPr>
        <p:txBody>
          <a:bodyPr wrap="square" rtlCol="0">
            <a:spAutoFit/>
          </a:bodyPr>
          <a:lstStyle/>
          <a:p>
            <a:pPr algn="ctr"/>
            <a:r>
              <a:rPr lang="ru-RU" sz="3200" b="1" i="1" u="sng" dirty="0" smtClean="0">
                <a:solidFill>
                  <a:srgbClr val="C00000"/>
                </a:solidFill>
              </a:rPr>
              <a:t>Заключение</a:t>
            </a:r>
          </a:p>
          <a:p>
            <a:endParaRPr lang="ru-RU" dirty="0"/>
          </a:p>
          <a:p>
            <a:r>
              <a:rPr lang="ru-RU" sz="2400" b="1" dirty="0" smtClean="0">
                <a:solidFill>
                  <a:schemeClr val="bg1"/>
                </a:solidFill>
              </a:rPr>
              <a:t>      Главное </a:t>
            </a:r>
            <a:r>
              <a:rPr lang="ru-RU" sz="2400" b="1" dirty="0">
                <a:solidFill>
                  <a:schemeClr val="bg1"/>
                </a:solidFill>
              </a:rPr>
              <a:t>назначение нашей работы </a:t>
            </a:r>
            <a:r>
              <a:rPr lang="ru-RU" sz="2400" b="1" dirty="0" smtClean="0">
                <a:solidFill>
                  <a:schemeClr val="bg1"/>
                </a:solidFill>
              </a:rPr>
              <a:t>в подготовительной к школе группе-</a:t>
            </a:r>
            <a:r>
              <a:rPr lang="ru-RU" sz="2400" b="1" dirty="0">
                <a:solidFill>
                  <a:schemeClr val="bg1"/>
                </a:solidFill>
              </a:rPr>
              <a:t>о</a:t>
            </a:r>
            <a:r>
              <a:rPr lang="ru-RU" sz="2400" b="1" dirty="0" smtClean="0">
                <a:solidFill>
                  <a:schemeClr val="bg1"/>
                </a:solidFill>
              </a:rPr>
              <a:t>бучать </a:t>
            </a:r>
            <a:r>
              <a:rPr lang="ru-RU" sz="2400" b="1" dirty="0">
                <a:solidFill>
                  <a:schemeClr val="bg1"/>
                </a:solidFill>
              </a:rPr>
              <a:t>деятельности в воспитательном </a:t>
            </a:r>
            <a:r>
              <a:rPr lang="ru-RU" sz="2400" b="1" dirty="0" smtClean="0">
                <a:solidFill>
                  <a:schemeClr val="bg1"/>
                </a:solidFill>
              </a:rPr>
              <a:t>смысле. </a:t>
            </a:r>
            <a:r>
              <a:rPr lang="ru-RU" sz="2400" b="1" dirty="0">
                <a:solidFill>
                  <a:schemeClr val="bg1"/>
                </a:solidFill>
              </a:rPr>
              <a:t>Э</a:t>
            </a:r>
            <a:r>
              <a:rPr lang="ru-RU" sz="2400" b="1" dirty="0" smtClean="0">
                <a:solidFill>
                  <a:schemeClr val="bg1"/>
                </a:solidFill>
              </a:rPr>
              <a:t>то </a:t>
            </a:r>
            <a:r>
              <a:rPr lang="ru-RU" sz="2400" b="1" dirty="0">
                <a:solidFill>
                  <a:schemeClr val="bg1"/>
                </a:solidFill>
              </a:rPr>
              <a:t>значит делать учение мотивированным, учить ребенка самостоятельно ставить перед собой цель и находить пути, средства ее достижения; помогать ребенку сформировать у себя умения контроля и самоконтроля, оценки и </a:t>
            </a:r>
            <a:r>
              <a:rPr lang="ru-RU" sz="2400" b="1" dirty="0" smtClean="0">
                <a:solidFill>
                  <a:schemeClr val="bg1"/>
                </a:solidFill>
              </a:rPr>
              <a:t>самооценки, быть готовым научиться всему новому : писать, читать, считать.</a:t>
            </a:r>
            <a:endParaRPr lang="ru-RU" sz="2400" b="1" dirty="0">
              <a:solidFill>
                <a:schemeClr val="bg1"/>
              </a:solidFill>
            </a:endParaRPr>
          </a:p>
        </p:txBody>
      </p:sp>
      <p:sp>
        <p:nvSpPr>
          <p:cNvPr id="3" name="TextBox 2"/>
          <p:cNvSpPr txBox="1"/>
          <p:nvPr/>
        </p:nvSpPr>
        <p:spPr>
          <a:xfrm>
            <a:off x="3879639" y="4987636"/>
            <a:ext cx="3664786" cy="523220"/>
          </a:xfrm>
          <a:prstGeom prst="rect">
            <a:avLst/>
          </a:prstGeom>
          <a:noFill/>
        </p:spPr>
        <p:txBody>
          <a:bodyPr wrap="none" rtlCol="0">
            <a:spAutoFit/>
          </a:bodyPr>
          <a:lstStyle/>
          <a:p>
            <a:r>
              <a:rPr lang="ru-RU" sz="2800" b="1" i="1" dirty="0" smtClean="0">
                <a:solidFill>
                  <a:srgbClr val="FFC000"/>
                </a:solidFill>
              </a:rPr>
              <a:t>Спасибо за внимание!</a:t>
            </a:r>
            <a:endParaRPr lang="ru-RU" sz="2800" b="1" i="1" dirty="0">
              <a:solidFill>
                <a:srgbClr val="FFC000"/>
              </a:solidFill>
            </a:endParaRPr>
          </a:p>
        </p:txBody>
      </p:sp>
    </p:spTree>
    <p:extLst>
      <p:ext uri="{BB962C8B-B14F-4D97-AF65-F5344CB8AC3E}">
        <p14:creationId xmlns:p14="http://schemas.microsoft.com/office/powerpoint/2010/main" val="2201217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6365" y="1460665"/>
            <a:ext cx="8136458" cy="3970318"/>
          </a:xfrm>
          <a:prstGeom prst="rect">
            <a:avLst/>
          </a:prstGeom>
          <a:noFill/>
        </p:spPr>
        <p:txBody>
          <a:bodyPr wrap="none" rtlCol="0">
            <a:spAutoFit/>
          </a:bodyPr>
          <a:lstStyle/>
          <a:p>
            <a:pPr algn="ctr"/>
            <a:r>
              <a:rPr lang="ru-RU" sz="3600" b="1" dirty="0">
                <a:solidFill>
                  <a:schemeClr val="accent3">
                    <a:lumMod val="75000"/>
                  </a:schemeClr>
                </a:solidFill>
                <a:latin typeface="Monotype Corsiva" panose="03010101010201010101" pitchFamily="66" charset="0"/>
              </a:rPr>
              <a:t>«Быть готовым к школе уже сегодня</a:t>
            </a:r>
          </a:p>
          <a:p>
            <a:pPr algn="ctr"/>
            <a:r>
              <a:rPr lang="ru-RU" sz="3600" b="1" dirty="0">
                <a:solidFill>
                  <a:schemeClr val="accent3">
                    <a:lumMod val="75000"/>
                  </a:schemeClr>
                </a:solidFill>
                <a:latin typeface="Monotype Corsiva" panose="03010101010201010101" pitchFamily="66" charset="0"/>
              </a:rPr>
              <a:t>не значит уметь читать, писать и считать.</a:t>
            </a:r>
          </a:p>
          <a:p>
            <a:pPr algn="ctr"/>
            <a:r>
              <a:rPr lang="ru-RU" sz="3600" b="1" dirty="0">
                <a:solidFill>
                  <a:schemeClr val="accent3">
                    <a:lumMod val="75000"/>
                  </a:schemeClr>
                </a:solidFill>
                <a:latin typeface="Monotype Corsiva" panose="03010101010201010101" pitchFamily="66" charset="0"/>
              </a:rPr>
              <a:t>Быть готовым к школе – значит</a:t>
            </a:r>
          </a:p>
          <a:p>
            <a:pPr algn="ctr"/>
            <a:r>
              <a:rPr lang="ru-RU" sz="3600" b="1" dirty="0">
                <a:solidFill>
                  <a:schemeClr val="accent3">
                    <a:lumMod val="75000"/>
                  </a:schemeClr>
                </a:solidFill>
                <a:latin typeface="Monotype Corsiva" panose="03010101010201010101" pitchFamily="66" charset="0"/>
              </a:rPr>
              <a:t>быть готовым всему этому научиться»</a:t>
            </a:r>
          </a:p>
          <a:p>
            <a:pPr algn="r"/>
            <a:endParaRPr lang="ru-RU" sz="3600" dirty="0" smtClean="0">
              <a:solidFill>
                <a:schemeClr val="accent3">
                  <a:lumMod val="75000"/>
                </a:schemeClr>
              </a:solidFill>
              <a:latin typeface="Monotype Corsiva" panose="03010101010201010101" pitchFamily="66" charset="0"/>
            </a:endParaRPr>
          </a:p>
          <a:p>
            <a:pPr algn="r"/>
            <a:r>
              <a:rPr lang="ru-RU" sz="3600" dirty="0" smtClean="0">
                <a:solidFill>
                  <a:srgbClr val="FFC000"/>
                </a:solidFill>
                <a:latin typeface="Monotype Corsiva" panose="03010101010201010101" pitchFamily="66" charset="0"/>
              </a:rPr>
              <a:t>Л</a:t>
            </a:r>
            <a:r>
              <a:rPr lang="ru-RU" sz="3600" dirty="0">
                <a:solidFill>
                  <a:srgbClr val="FFC000"/>
                </a:solidFill>
                <a:latin typeface="Monotype Corsiva" panose="03010101010201010101" pitchFamily="66" charset="0"/>
              </a:rPr>
              <a:t>. А. </a:t>
            </a:r>
            <a:r>
              <a:rPr lang="ru-RU" sz="3600" dirty="0" err="1">
                <a:solidFill>
                  <a:srgbClr val="FFC000"/>
                </a:solidFill>
                <a:latin typeface="Monotype Corsiva" panose="03010101010201010101" pitchFamily="66" charset="0"/>
              </a:rPr>
              <a:t>Венгер</a:t>
            </a:r>
            <a:r>
              <a:rPr lang="ru-RU" sz="3600" dirty="0">
                <a:solidFill>
                  <a:srgbClr val="FFC000"/>
                </a:solidFill>
                <a:latin typeface="Monotype Corsiva" panose="03010101010201010101" pitchFamily="66" charset="0"/>
              </a:rPr>
              <a:t>.</a:t>
            </a:r>
          </a:p>
          <a:p>
            <a:pPr algn="ctr"/>
            <a:endParaRPr lang="ru-RU" sz="3600" dirty="0">
              <a:solidFill>
                <a:schemeClr val="accent3">
                  <a:lumMod val="75000"/>
                </a:schemeClr>
              </a:solidFill>
              <a:latin typeface="Monotype Corsiva" panose="03010101010201010101" pitchFamily="66" charset="0"/>
            </a:endParaRPr>
          </a:p>
        </p:txBody>
      </p:sp>
    </p:spTree>
    <p:extLst>
      <p:ext uri="{BB962C8B-B14F-4D97-AF65-F5344CB8AC3E}">
        <p14:creationId xmlns:p14="http://schemas.microsoft.com/office/powerpoint/2010/main" val="381375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222" y="2755237"/>
            <a:ext cx="4702630" cy="3503059"/>
          </a:xfrm>
          <a:prstGeom prst="rect">
            <a:avLst/>
          </a:prstGeom>
        </p:spPr>
      </p:pic>
      <p:sp>
        <p:nvSpPr>
          <p:cNvPr id="2" name="TextBox 1"/>
          <p:cNvSpPr txBox="1"/>
          <p:nvPr/>
        </p:nvSpPr>
        <p:spPr>
          <a:xfrm>
            <a:off x="645222" y="375989"/>
            <a:ext cx="10747170" cy="2462213"/>
          </a:xfrm>
          <a:prstGeom prst="rect">
            <a:avLst/>
          </a:prstGeom>
          <a:noFill/>
        </p:spPr>
        <p:txBody>
          <a:bodyPr wrap="square" rtlCol="0">
            <a:spAutoFit/>
          </a:bodyPr>
          <a:lstStyle/>
          <a:p>
            <a:pPr algn="just"/>
            <a:r>
              <a:rPr lang="ru-RU" sz="2000" dirty="0" smtClean="0">
                <a:solidFill>
                  <a:schemeClr val="bg1"/>
                </a:solidFill>
              </a:rPr>
              <a:t>     </a:t>
            </a:r>
            <a:r>
              <a:rPr lang="ru-RU" sz="2200" b="1" dirty="0" smtClean="0">
                <a:solidFill>
                  <a:schemeClr val="bg1"/>
                </a:solidFill>
              </a:rPr>
              <a:t>В настоящее время </a:t>
            </a:r>
            <a:r>
              <a:rPr lang="ru-RU" sz="2200" b="1" dirty="0">
                <a:solidFill>
                  <a:schemeClr val="bg1"/>
                </a:solidFill>
              </a:rPr>
              <a:t>приоритетом для российской системы </a:t>
            </a:r>
            <a:r>
              <a:rPr lang="ru-RU" sz="2200" b="1" dirty="0" smtClean="0">
                <a:solidFill>
                  <a:schemeClr val="bg1"/>
                </a:solidFill>
              </a:rPr>
              <a:t>образования является </a:t>
            </a:r>
            <a:r>
              <a:rPr lang="ru-RU" sz="2200" b="1" dirty="0">
                <a:solidFill>
                  <a:schemeClr val="bg1"/>
                </a:solidFill>
              </a:rPr>
              <a:t>качество полученных детьми знаний и умений. Если между ступенями образования нет плавного перехода, такого качества добиться будет очень непросто.</a:t>
            </a:r>
          </a:p>
          <a:p>
            <a:pPr algn="just"/>
            <a:r>
              <a:rPr lang="ru-RU" sz="2200" b="1" dirty="0" smtClean="0">
                <a:solidFill>
                  <a:schemeClr val="bg1"/>
                </a:solidFill>
              </a:rPr>
              <a:t>     Основная </a:t>
            </a:r>
            <a:r>
              <a:rPr lang="ru-RU" sz="2200" b="1" dirty="0">
                <a:solidFill>
                  <a:schemeClr val="bg1"/>
                </a:solidFill>
              </a:rPr>
              <a:t>стратегия педагогов при осуществлении преемственности детского сада и школы в соответствии с ФГОС </a:t>
            </a:r>
            <a:r>
              <a:rPr lang="ru-RU" sz="2200" b="1" dirty="0" smtClean="0">
                <a:solidFill>
                  <a:schemeClr val="bg1"/>
                </a:solidFill>
              </a:rPr>
              <a:t>- </a:t>
            </a:r>
            <a:r>
              <a:rPr lang="ru-RU" sz="2200" b="1" dirty="0">
                <a:solidFill>
                  <a:schemeClr val="bg1"/>
                </a:solidFill>
              </a:rPr>
              <a:t>«научить учиться». </a:t>
            </a:r>
            <a:r>
              <a:rPr lang="ru-RU" sz="2200" b="1" dirty="0" smtClean="0">
                <a:solidFill>
                  <a:schemeClr val="bg1"/>
                </a:solidFill>
              </a:rPr>
              <a:t>Причем формировать желание и умение учиться необходимо начинать </a:t>
            </a:r>
            <a:r>
              <a:rPr lang="ru-RU" sz="2200" b="1" dirty="0">
                <a:solidFill>
                  <a:schemeClr val="bg1"/>
                </a:solidFill>
              </a:rPr>
              <a:t>не в школе, а в раннем дошкольном возрасте</a:t>
            </a:r>
            <a:r>
              <a:rPr lang="ru-RU" sz="2200" dirty="0" smtClean="0">
                <a:solidFill>
                  <a:schemeClr val="bg1"/>
                </a:solidFill>
              </a:rPr>
              <a:t>.</a:t>
            </a:r>
          </a:p>
        </p:txBody>
      </p:sp>
      <p:sp>
        <p:nvSpPr>
          <p:cNvPr id="8" name="TextBox 7"/>
          <p:cNvSpPr txBox="1"/>
          <p:nvPr/>
        </p:nvSpPr>
        <p:spPr>
          <a:xfrm>
            <a:off x="5617026" y="2697455"/>
            <a:ext cx="5680363" cy="3477875"/>
          </a:xfrm>
          <a:prstGeom prst="rect">
            <a:avLst/>
          </a:prstGeom>
          <a:noFill/>
        </p:spPr>
        <p:txBody>
          <a:bodyPr wrap="square" rtlCol="0">
            <a:spAutoFit/>
          </a:bodyPr>
          <a:lstStyle/>
          <a:p>
            <a:r>
              <a:rPr lang="ru-RU" sz="2200" dirty="0">
                <a:solidFill>
                  <a:schemeClr val="bg1"/>
                </a:solidFill>
              </a:rPr>
              <a:t> </a:t>
            </a:r>
            <a:r>
              <a:rPr lang="ru-RU" sz="2200" b="1" dirty="0">
                <a:solidFill>
                  <a:schemeClr val="bg1"/>
                </a:solidFill>
              </a:rPr>
              <a:t>Зачастую взрослые не всегда правильно понимают,  как плавно и наименее </a:t>
            </a:r>
            <a:r>
              <a:rPr lang="ru-RU" sz="2200" b="1" dirty="0" err="1">
                <a:solidFill>
                  <a:schemeClr val="bg1"/>
                </a:solidFill>
              </a:rPr>
              <a:t>травматично</a:t>
            </a:r>
            <a:r>
              <a:rPr lang="ru-RU" sz="2200" b="1" dirty="0">
                <a:solidFill>
                  <a:schemeClr val="bg1"/>
                </a:solidFill>
              </a:rPr>
              <a:t> для психики ребенка провести переход между школой и детским садом. Они убеждены, что раннее освоение программы первого класса облегчит их ребенку адаптацию, поможет хорошо учиться. Хотя на самом деле не так уж важно, насколько хорошо ребенок умеет читать или считать. </a:t>
            </a:r>
          </a:p>
        </p:txBody>
      </p:sp>
    </p:spTree>
    <p:extLst>
      <p:ext uri="{BB962C8B-B14F-4D97-AF65-F5344CB8AC3E}">
        <p14:creationId xmlns:p14="http://schemas.microsoft.com/office/powerpoint/2010/main" val="924195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8238008" y="2232004"/>
            <a:ext cx="3055425" cy="4489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4991593" y="2232005"/>
            <a:ext cx="3053444" cy="4489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864919" y="2232006"/>
            <a:ext cx="3933701" cy="4489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864919" y="293014"/>
            <a:ext cx="10038607" cy="1938992"/>
          </a:xfrm>
          <a:prstGeom prst="rect">
            <a:avLst/>
          </a:prstGeom>
        </p:spPr>
        <p:txBody>
          <a:bodyPr wrap="square">
            <a:spAutoFit/>
          </a:bodyPr>
          <a:lstStyle/>
          <a:p>
            <a:pPr algn="just"/>
            <a:r>
              <a:rPr lang="ru-RU" sz="2400" b="1" dirty="0" smtClean="0">
                <a:solidFill>
                  <a:schemeClr val="bg2"/>
                </a:solidFill>
              </a:rPr>
              <a:t>    Важно</a:t>
            </a:r>
            <a:r>
              <a:rPr lang="ru-RU" sz="2400" b="1" dirty="0">
                <a:solidFill>
                  <a:schemeClr val="bg2"/>
                </a:solidFill>
              </a:rPr>
              <a:t>, чтобы ребёнок был готов к предстоящей школьной жизни. И в этом ему должны помочь мы, взрослые. Мы </a:t>
            </a:r>
            <a:r>
              <a:rPr lang="ru-RU" sz="2400" b="1" dirty="0" smtClean="0">
                <a:solidFill>
                  <a:schemeClr val="bg2"/>
                </a:solidFill>
              </a:rPr>
              <a:t>должны создать для него </a:t>
            </a:r>
            <a:r>
              <a:rPr lang="ru-RU" sz="2400" b="1" dirty="0">
                <a:solidFill>
                  <a:schemeClr val="bg2"/>
                </a:solidFill>
              </a:rPr>
              <a:t>такие условия, которые обеспечат ему успешное вхождение в школьную </a:t>
            </a:r>
            <a:r>
              <a:rPr lang="ru-RU" sz="2400" b="1" dirty="0" smtClean="0">
                <a:solidFill>
                  <a:schemeClr val="bg2"/>
                </a:solidFill>
              </a:rPr>
              <a:t>жизнь, то есть создать комфортную адаптационно-развивающую образовательную среду, которая:</a:t>
            </a:r>
            <a:endParaRPr lang="ru-RU" sz="2400" b="1" dirty="0">
              <a:solidFill>
                <a:schemeClr val="bg2"/>
              </a:solidFill>
            </a:endParaRPr>
          </a:p>
        </p:txBody>
      </p:sp>
      <p:sp>
        <p:nvSpPr>
          <p:cNvPr id="3" name="TextBox 2"/>
          <p:cNvSpPr txBox="1"/>
          <p:nvPr/>
        </p:nvSpPr>
        <p:spPr>
          <a:xfrm>
            <a:off x="1057892" y="2395239"/>
            <a:ext cx="3740729" cy="4462760"/>
          </a:xfrm>
          <a:prstGeom prst="rect">
            <a:avLst/>
          </a:prstGeom>
          <a:noFill/>
        </p:spPr>
        <p:txBody>
          <a:bodyPr wrap="square" rtlCol="0">
            <a:spAutoFit/>
          </a:bodyPr>
          <a:lstStyle/>
          <a:p>
            <a:r>
              <a:rPr lang="ru-RU" sz="2200" b="1" dirty="0">
                <a:solidFill>
                  <a:srgbClr val="002060"/>
                </a:solidFill>
              </a:rPr>
              <a:t>о</a:t>
            </a:r>
            <a:r>
              <a:rPr lang="ru-RU" sz="2200" b="1" dirty="0" smtClean="0">
                <a:solidFill>
                  <a:srgbClr val="002060"/>
                </a:solidFill>
              </a:rPr>
              <a:t>беспечит  </a:t>
            </a:r>
            <a:r>
              <a:rPr lang="ru-RU" sz="2200" b="1" dirty="0">
                <a:solidFill>
                  <a:srgbClr val="002060"/>
                </a:solidFill>
              </a:rPr>
              <a:t>высокое качество образования, его доступность, открытость и </a:t>
            </a:r>
            <a:r>
              <a:rPr lang="ru-RU" sz="2200" b="1" dirty="0" smtClean="0">
                <a:solidFill>
                  <a:srgbClr val="002060"/>
                </a:solidFill>
              </a:rPr>
              <a:t>привлекательность</a:t>
            </a:r>
          </a:p>
          <a:p>
            <a:r>
              <a:rPr lang="ru-RU" sz="2200" b="1" dirty="0" smtClean="0">
                <a:solidFill>
                  <a:srgbClr val="002060"/>
                </a:solidFill>
              </a:rPr>
              <a:t>для </a:t>
            </a:r>
            <a:r>
              <a:rPr lang="ru-RU" sz="2200" b="1" dirty="0">
                <a:solidFill>
                  <a:srgbClr val="002060"/>
                </a:solidFill>
              </a:rPr>
              <a:t>обучающихся, </a:t>
            </a:r>
            <a:r>
              <a:rPr lang="ru-RU" sz="2200" b="1" dirty="0" smtClean="0">
                <a:solidFill>
                  <a:srgbClr val="002060"/>
                </a:solidFill>
              </a:rPr>
              <a:t>воспитанников, их </a:t>
            </a:r>
            <a:r>
              <a:rPr lang="ru-RU" sz="2200" b="1" dirty="0">
                <a:solidFill>
                  <a:srgbClr val="002060"/>
                </a:solidFill>
              </a:rPr>
              <a:t>родителей </a:t>
            </a:r>
            <a:r>
              <a:rPr lang="ru-RU" sz="2200" b="1" i="1" dirty="0">
                <a:solidFill>
                  <a:srgbClr val="002060"/>
                </a:solidFill>
              </a:rPr>
              <a:t>(законных представителей</a:t>
            </a:r>
            <a:r>
              <a:rPr lang="ru-RU" sz="2200" b="1" i="1" dirty="0" smtClean="0">
                <a:solidFill>
                  <a:srgbClr val="002060"/>
                </a:solidFill>
              </a:rPr>
              <a:t>)</a:t>
            </a:r>
          </a:p>
          <a:p>
            <a:r>
              <a:rPr lang="ru-RU" sz="2200" b="1" dirty="0" smtClean="0">
                <a:solidFill>
                  <a:srgbClr val="002060"/>
                </a:solidFill>
              </a:rPr>
              <a:t>и всего </a:t>
            </a:r>
            <a:r>
              <a:rPr lang="ru-RU" sz="2200" b="1" dirty="0">
                <a:solidFill>
                  <a:srgbClr val="002060"/>
                </a:solidFill>
              </a:rPr>
              <a:t>общества, духовно-нравственное развитие и воспитание обучающихся и воспитанников</a:t>
            </a:r>
          </a:p>
          <a:p>
            <a:endParaRPr lang="ru-RU" sz="2000" b="1" dirty="0"/>
          </a:p>
        </p:txBody>
      </p:sp>
      <p:sp>
        <p:nvSpPr>
          <p:cNvPr id="4" name="TextBox 3"/>
          <p:cNvSpPr txBox="1"/>
          <p:nvPr/>
        </p:nvSpPr>
        <p:spPr>
          <a:xfrm>
            <a:off x="5127665" y="2395239"/>
            <a:ext cx="2917372" cy="3139321"/>
          </a:xfrm>
          <a:prstGeom prst="rect">
            <a:avLst/>
          </a:prstGeom>
          <a:noFill/>
        </p:spPr>
        <p:txBody>
          <a:bodyPr wrap="square" rtlCol="0">
            <a:spAutoFit/>
          </a:bodyPr>
          <a:lstStyle/>
          <a:p>
            <a:r>
              <a:rPr lang="ru-RU" sz="2200" b="1" dirty="0" smtClean="0">
                <a:solidFill>
                  <a:srgbClr val="002060"/>
                </a:solidFill>
              </a:rPr>
              <a:t>сможет гарантировать охрану </a:t>
            </a:r>
            <a:r>
              <a:rPr lang="ru-RU" sz="2200" b="1" dirty="0">
                <a:solidFill>
                  <a:srgbClr val="002060"/>
                </a:solidFill>
              </a:rPr>
              <a:t>и укрепление физического, психологического и социального здоровья обучающихся и </a:t>
            </a:r>
            <a:r>
              <a:rPr lang="ru-RU" sz="2200" b="1" dirty="0" smtClean="0">
                <a:solidFill>
                  <a:srgbClr val="002060"/>
                </a:solidFill>
              </a:rPr>
              <a:t>воспитанников</a:t>
            </a:r>
            <a:endParaRPr lang="ru-RU" sz="2200" b="1" dirty="0">
              <a:solidFill>
                <a:srgbClr val="002060"/>
              </a:solidFill>
            </a:endParaRPr>
          </a:p>
        </p:txBody>
      </p:sp>
      <p:sp>
        <p:nvSpPr>
          <p:cNvPr id="5" name="TextBox 4"/>
          <p:cNvSpPr txBox="1"/>
          <p:nvPr/>
        </p:nvSpPr>
        <p:spPr>
          <a:xfrm>
            <a:off x="8374081" y="2395239"/>
            <a:ext cx="2755076" cy="3477875"/>
          </a:xfrm>
          <a:prstGeom prst="rect">
            <a:avLst/>
          </a:prstGeom>
          <a:noFill/>
        </p:spPr>
        <p:txBody>
          <a:bodyPr wrap="square" rtlCol="0">
            <a:spAutoFit/>
          </a:bodyPr>
          <a:lstStyle/>
          <a:p>
            <a:r>
              <a:rPr lang="ru-RU" sz="2200" b="1" dirty="0" smtClean="0">
                <a:solidFill>
                  <a:srgbClr val="002060"/>
                </a:solidFill>
              </a:rPr>
              <a:t>будет комфортной </a:t>
            </a:r>
            <a:r>
              <a:rPr lang="ru-RU" sz="2200" b="1" dirty="0">
                <a:solidFill>
                  <a:srgbClr val="002060"/>
                </a:solidFill>
              </a:rPr>
              <a:t>по отношению к обучающимся, воспитанникам </a:t>
            </a:r>
            <a:r>
              <a:rPr lang="ru-RU" sz="2200" b="1" i="1" dirty="0">
                <a:solidFill>
                  <a:srgbClr val="002060"/>
                </a:solidFill>
              </a:rPr>
              <a:t>(в том числе с ограниченными возможностями здоровья)</a:t>
            </a:r>
            <a:r>
              <a:rPr lang="ru-RU" sz="2200" b="1" dirty="0">
                <a:solidFill>
                  <a:srgbClr val="002060"/>
                </a:solidFill>
              </a:rPr>
              <a:t> и педагогическим работникам</a:t>
            </a:r>
          </a:p>
        </p:txBody>
      </p:sp>
    </p:spTree>
    <p:extLst>
      <p:ext uri="{BB962C8B-B14F-4D97-AF65-F5344CB8AC3E}">
        <p14:creationId xmlns:p14="http://schemas.microsoft.com/office/powerpoint/2010/main" val="4141515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2467" y="118753"/>
            <a:ext cx="10295905" cy="3785652"/>
          </a:xfrm>
          <a:prstGeom prst="rect">
            <a:avLst/>
          </a:prstGeom>
          <a:noFill/>
        </p:spPr>
        <p:txBody>
          <a:bodyPr wrap="square" rtlCol="0">
            <a:spAutoFit/>
          </a:bodyPr>
          <a:lstStyle/>
          <a:p>
            <a:pPr algn="just"/>
            <a:r>
              <a:rPr lang="ru-RU" sz="2000" b="1" dirty="0" smtClean="0">
                <a:solidFill>
                  <a:schemeClr val="bg1"/>
                </a:solidFill>
              </a:rPr>
              <a:t>    	С целью подготовки к переходу в начальную школу и обеспечения  наиболее комфортной адаптации детей подготовительной группы и их родителей к новым условиям обучения нами </a:t>
            </a:r>
            <a:r>
              <a:rPr lang="ru-RU" sz="2000" b="1" dirty="0">
                <a:solidFill>
                  <a:schemeClr val="bg1"/>
                </a:solidFill>
              </a:rPr>
              <a:t>был разработан ряд мероприятий, направленных на формирование у детей представлений о школе и мотивации учения, которые явились заключительной частью всей работы нашего педагогического коллектива по подготовке к школе</a:t>
            </a:r>
            <a:r>
              <a:rPr lang="ru-RU" sz="2000" b="1" dirty="0" smtClean="0">
                <a:solidFill>
                  <a:schemeClr val="bg1"/>
                </a:solidFill>
              </a:rPr>
              <a:t>:</a:t>
            </a:r>
          </a:p>
          <a:p>
            <a:r>
              <a:rPr lang="ru-RU" sz="2000" b="1" dirty="0">
                <a:solidFill>
                  <a:schemeClr val="bg1"/>
                </a:solidFill>
              </a:rPr>
              <a:t>- </a:t>
            </a:r>
            <a:r>
              <a:rPr lang="ru-RU" sz="2000" b="1" dirty="0" smtClean="0">
                <a:solidFill>
                  <a:schemeClr val="bg1"/>
                </a:solidFill>
              </a:rPr>
              <a:t>посещение </a:t>
            </a:r>
            <a:r>
              <a:rPr lang="ru-RU" sz="2000" b="1" dirty="0">
                <a:solidFill>
                  <a:schemeClr val="bg1"/>
                </a:solidFill>
              </a:rPr>
              <a:t>воспитанниками подготовительной группы своего будущего класса и знакомство с учителем;</a:t>
            </a:r>
          </a:p>
          <a:p>
            <a:r>
              <a:rPr lang="ru-RU" sz="2000" b="1" dirty="0" smtClean="0">
                <a:solidFill>
                  <a:schemeClr val="bg1"/>
                </a:solidFill>
              </a:rPr>
              <a:t>- </a:t>
            </a:r>
            <a:r>
              <a:rPr lang="ru-RU" sz="2000" b="1" dirty="0">
                <a:solidFill>
                  <a:schemeClr val="bg1"/>
                </a:solidFill>
              </a:rPr>
              <a:t>обзорная экскурсия по школе </a:t>
            </a:r>
            <a:r>
              <a:rPr lang="ru-RU" sz="2000" b="1" i="1" dirty="0">
                <a:solidFill>
                  <a:schemeClr val="bg1"/>
                </a:solidFill>
              </a:rPr>
              <a:t>(библиотека, медицинские кабинеты, раздевалка)</a:t>
            </a:r>
            <a:r>
              <a:rPr lang="ru-RU" sz="2000" b="1" dirty="0">
                <a:solidFill>
                  <a:schemeClr val="bg1"/>
                </a:solidFill>
              </a:rPr>
              <a:t> ;</a:t>
            </a:r>
          </a:p>
          <a:p>
            <a:r>
              <a:rPr lang="ru-RU" sz="2000" b="1" dirty="0">
                <a:solidFill>
                  <a:schemeClr val="bg1"/>
                </a:solidFill>
              </a:rPr>
              <a:t>- посещение кабинетов и знакомство с предметами, изучаемыми в школе</a:t>
            </a:r>
            <a:r>
              <a:rPr lang="ru-RU" sz="2000" b="1" dirty="0" smtClean="0">
                <a:solidFill>
                  <a:schemeClr val="bg1"/>
                </a:solidFill>
              </a:rPr>
              <a:t>;</a:t>
            </a:r>
            <a:endParaRPr lang="ru-RU" sz="2000" b="1" dirty="0">
              <a:solidFill>
                <a:schemeClr val="bg1"/>
              </a:solidFill>
            </a:endParaRPr>
          </a:p>
          <a:p>
            <a:r>
              <a:rPr lang="ru-RU" sz="2000" b="1" dirty="0" smtClean="0">
                <a:solidFill>
                  <a:schemeClr val="bg1"/>
                </a:solidFill>
              </a:rPr>
              <a:t>- родительские</a:t>
            </a:r>
            <a:r>
              <a:rPr lang="ru-RU" sz="2000" b="1" dirty="0">
                <a:solidFill>
                  <a:schemeClr val="bg1"/>
                </a:solidFill>
              </a:rPr>
              <a:t> </a:t>
            </a:r>
            <a:r>
              <a:rPr lang="ru-RU" sz="2000" b="1" dirty="0" smtClean="0">
                <a:solidFill>
                  <a:schemeClr val="bg1"/>
                </a:solidFill>
              </a:rPr>
              <a:t>собрания </a:t>
            </a:r>
            <a:r>
              <a:rPr lang="ru-RU" sz="2000" b="1" dirty="0">
                <a:solidFill>
                  <a:schemeClr val="bg1"/>
                </a:solidFill>
              </a:rPr>
              <a:t>перед окончанием учебного года на тему</a:t>
            </a:r>
            <a:r>
              <a:rPr lang="ru-RU" sz="2000" b="1" dirty="0" smtClean="0">
                <a:solidFill>
                  <a:schemeClr val="bg1"/>
                </a:solidFill>
              </a:rPr>
              <a:t>: «Скоро в школу!», «Ваш ребёнок-будущий школьник».</a:t>
            </a:r>
            <a:endParaRPr lang="ru-RU" sz="2000" b="1" dirty="0">
              <a:solidFill>
                <a:schemeClr val="bg1"/>
              </a:solidFill>
            </a:endParaRPr>
          </a:p>
        </p:txBody>
      </p:sp>
      <p:pic>
        <p:nvPicPr>
          <p:cNvPr id="1026" name="Picture 2" descr="https://shkola25-kursk.ucoz.ru/foto/8aedd1be0b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896" y="3073502"/>
            <a:ext cx="9522815" cy="3998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495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757" y="360354"/>
            <a:ext cx="2802204" cy="2149434"/>
          </a:xfrm>
          <a:prstGeom prst="rect">
            <a:avLst/>
          </a:prstGeom>
        </p:spPr>
      </p:pic>
      <p:pic>
        <p:nvPicPr>
          <p:cNvPr id="6" name="Рисунок 5"/>
          <p:cNvPicPr/>
          <p:nvPr/>
        </p:nvPicPr>
        <p:blipFill>
          <a:blip r:embed="rId3"/>
          <a:stretch>
            <a:fillRect/>
          </a:stretch>
        </p:blipFill>
        <p:spPr>
          <a:xfrm>
            <a:off x="8062974" y="0"/>
            <a:ext cx="2956956" cy="2790702"/>
          </a:xfrm>
          <a:prstGeom prst="rect">
            <a:avLst/>
          </a:prstGeom>
        </p:spPr>
      </p:pic>
      <p:pic>
        <p:nvPicPr>
          <p:cNvPr id="2" name="Рисунок 1"/>
          <p:cNvPicPr/>
          <p:nvPr/>
        </p:nvPicPr>
        <p:blipFill>
          <a:blip r:embed="rId4"/>
          <a:stretch>
            <a:fillRect/>
          </a:stretch>
        </p:blipFill>
        <p:spPr>
          <a:xfrm>
            <a:off x="451263" y="2635400"/>
            <a:ext cx="5367276" cy="3980905"/>
          </a:xfrm>
          <a:prstGeom prst="rect">
            <a:avLst/>
          </a:prstGeom>
        </p:spPr>
      </p:pic>
      <p:sp>
        <p:nvSpPr>
          <p:cNvPr id="3" name="TextBox 2"/>
          <p:cNvSpPr txBox="1"/>
          <p:nvPr/>
        </p:nvSpPr>
        <p:spPr>
          <a:xfrm>
            <a:off x="2582142" y="234743"/>
            <a:ext cx="5119004" cy="2400657"/>
          </a:xfrm>
          <a:prstGeom prst="rect">
            <a:avLst/>
          </a:prstGeom>
          <a:noFill/>
        </p:spPr>
        <p:txBody>
          <a:bodyPr wrap="square" rtlCol="0">
            <a:spAutoFit/>
          </a:bodyPr>
          <a:lstStyle/>
          <a:p>
            <a:r>
              <a:rPr lang="ru-RU" sz="2400" b="1" i="1" u="sng" dirty="0" smtClean="0">
                <a:solidFill>
                  <a:srgbClr val="C00000"/>
                </a:solidFill>
              </a:rPr>
              <a:t>Учебный </a:t>
            </a:r>
            <a:r>
              <a:rPr lang="ru-RU" sz="2400" b="1" i="1" u="sng" dirty="0">
                <a:solidFill>
                  <a:srgbClr val="C00000"/>
                </a:solidFill>
              </a:rPr>
              <a:t>уголок «Скоро в школу»</a:t>
            </a:r>
            <a:endParaRPr lang="ru-RU" sz="2400" dirty="0">
              <a:solidFill>
                <a:srgbClr val="C00000"/>
              </a:solidFill>
            </a:endParaRPr>
          </a:p>
          <a:p>
            <a:r>
              <a:rPr lang="ru-RU" b="1" dirty="0" smtClean="0">
                <a:solidFill>
                  <a:schemeClr val="bg1"/>
                </a:solidFill>
              </a:rPr>
              <a:t>	В </a:t>
            </a:r>
            <a:r>
              <a:rPr lang="ru-RU" b="1" dirty="0">
                <a:solidFill>
                  <a:schemeClr val="bg1"/>
                </a:solidFill>
              </a:rPr>
              <a:t>нем </a:t>
            </a:r>
            <a:r>
              <a:rPr lang="ru-RU" b="1" i="1" dirty="0">
                <a:solidFill>
                  <a:schemeClr val="bg1"/>
                </a:solidFill>
              </a:rPr>
              <a:t>представлены </a:t>
            </a:r>
            <a:r>
              <a:rPr lang="ru-RU" b="1" dirty="0" smtClean="0">
                <a:solidFill>
                  <a:schemeClr val="bg1"/>
                </a:solidFill>
              </a:rPr>
              <a:t>дидактические материалы </a:t>
            </a:r>
            <a:r>
              <a:rPr lang="ru-RU" b="1" dirty="0">
                <a:solidFill>
                  <a:schemeClr val="bg1"/>
                </a:solidFill>
              </a:rPr>
              <a:t>для формирования математических </a:t>
            </a:r>
            <a:r>
              <a:rPr lang="ru-RU" b="1" dirty="0" smtClean="0">
                <a:solidFill>
                  <a:schemeClr val="bg1"/>
                </a:solidFill>
              </a:rPr>
              <a:t>знаний, начальных представлений о звуках, буквах, слогах , папка-передвижка с </a:t>
            </a:r>
            <a:r>
              <a:rPr lang="ru-RU" b="1" dirty="0" err="1" smtClean="0">
                <a:solidFill>
                  <a:schemeClr val="bg1"/>
                </a:solidFill>
              </a:rPr>
              <a:t>цыфрами</a:t>
            </a:r>
            <a:r>
              <a:rPr lang="ru-RU" b="1" dirty="0" smtClean="0">
                <a:solidFill>
                  <a:schemeClr val="bg1"/>
                </a:solidFill>
              </a:rPr>
              <a:t>, алфавит «Говорящий </a:t>
            </a:r>
            <a:r>
              <a:rPr lang="ru-RU" b="1" dirty="0" err="1" smtClean="0">
                <a:solidFill>
                  <a:schemeClr val="bg1"/>
                </a:solidFill>
              </a:rPr>
              <a:t>Букварёнок</a:t>
            </a:r>
            <a:r>
              <a:rPr lang="ru-RU" b="1" dirty="0" smtClean="0">
                <a:solidFill>
                  <a:schemeClr val="bg1"/>
                </a:solidFill>
              </a:rPr>
              <a:t>»,кубики, различные конструкторы и настольные игры для решения логических задач и счёта.</a:t>
            </a:r>
            <a:endParaRPr lang="ru-RU" b="1" dirty="0">
              <a:solidFill>
                <a:schemeClr val="bg1"/>
              </a:solidFill>
            </a:endParaRPr>
          </a:p>
        </p:txBody>
      </p:sp>
      <p:sp>
        <p:nvSpPr>
          <p:cNvPr id="5" name="TextBox 4"/>
          <p:cNvSpPr txBox="1"/>
          <p:nvPr/>
        </p:nvSpPr>
        <p:spPr>
          <a:xfrm>
            <a:off x="5937291" y="2754154"/>
            <a:ext cx="6377051" cy="4062651"/>
          </a:xfrm>
          <a:prstGeom prst="rect">
            <a:avLst/>
          </a:prstGeom>
          <a:noFill/>
        </p:spPr>
        <p:txBody>
          <a:bodyPr wrap="square" rtlCol="0">
            <a:spAutoFit/>
          </a:bodyPr>
          <a:lstStyle/>
          <a:p>
            <a:r>
              <a:rPr lang="ru-RU" sz="2400" b="1" dirty="0" smtClean="0"/>
              <a:t>	В</a:t>
            </a:r>
            <a:r>
              <a:rPr lang="ru-RU" sz="2400" b="1" dirty="0" smtClean="0">
                <a:solidFill>
                  <a:srgbClr val="C00000"/>
                </a:solidFill>
              </a:rPr>
              <a:t> книжном</a:t>
            </a:r>
            <a:r>
              <a:rPr lang="ru-RU" sz="2400" b="1" i="1" u="sng" dirty="0" smtClean="0">
                <a:solidFill>
                  <a:srgbClr val="C00000"/>
                </a:solidFill>
              </a:rPr>
              <a:t> уголке</a:t>
            </a:r>
            <a:r>
              <a:rPr lang="ru-RU" b="1" dirty="0" smtClean="0"/>
              <a:t> одновременно размещены книги различной тематики: сказки</a:t>
            </a:r>
            <a:r>
              <a:rPr lang="ru-RU" b="1" dirty="0"/>
              <a:t>, стихи и рассказы на патриотическую тему, рассказы о животных и растениях, </a:t>
            </a:r>
            <a:r>
              <a:rPr lang="ru-RU" b="1" dirty="0" smtClean="0"/>
              <a:t>книги</a:t>
            </a:r>
            <a:r>
              <a:rPr lang="ru-RU" b="1" dirty="0" smtClean="0">
                <a:solidFill>
                  <a:schemeClr val="tx1">
                    <a:lumMod val="85000"/>
                  </a:schemeClr>
                </a:solidFill>
              </a:rPr>
              <a:t>,</a:t>
            </a:r>
            <a:r>
              <a:rPr lang="ru-RU" b="1" dirty="0"/>
              <a:t> </a:t>
            </a:r>
            <a:r>
              <a:rPr lang="ru-RU" b="1" dirty="0" smtClean="0"/>
              <a:t>альбомы </a:t>
            </a:r>
            <a:r>
              <a:rPr lang="ru-RU" b="1" dirty="0"/>
              <a:t>загадок, стихов, пословиц и поговорок о школе, школьных принадлежностях, учении, книге, а также дидактические игры, художественная литература на школьную тематику. Создание у дошкольников мотивации к обучению в школе проходит через чтение книг о школьной жизни, школьниках, их поступках (С. </a:t>
            </a:r>
            <a:r>
              <a:rPr lang="ru-RU" b="1" dirty="0" err="1"/>
              <a:t>Баруздин</a:t>
            </a:r>
            <a:r>
              <a:rPr lang="ru-RU" b="1" dirty="0"/>
              <a:t> </a:t>
            </a:r>
            <a:r>
              <a:rPr lang="ru-RU" b="1" i="1" dirty="0"/>
              <a:t>«Кто сегодня учитель?»</a:t>
            </a:r>
            <a:r>
              <a:rPr lang="ru-RU" b="1" dirty="0"/>
              <a:t>, А. </a:t>
            </a:r>
            <a:r>
              <a:rPr lang="ru-RU" b="1" dirty="0" err="1"/>
              <a:t>Бартo</a:t>
            </a:r>
            <a:r>
              <a:rPr lang="ru-RU" b="1" dirty="0"/>
              <a:t> </a:t>
            </a:r>
            <a:r>
              <a:rPr lang="ru-RU" b="1" i="1" dirty="0"/>
              <a:t>«Подружки идут в школу»</a:t>
            </a:r>
            <a:r>
              <a:rPr lang="ru-RU" b="1" dirty="0"/>
              <a:t> и др., что дополнительно позволяет обогатить, активизировать словарный запас, а так же показать школьную жизнь с интересной стороны</a:t>
            </a:r>
            <a:endParaRPr lang="ru-RU" b="1" dirty="0" smtClean="0"/>
          </a:p>
          <a:p>
            <a:endParaRPr lang="ru-RU" b="1" dirty="0"/>
          </a:p>
        </p:txBody>
      </p:sp>
    </p:spTree>
    <p:extLst>
      <p:ext uri="{BB962C8B-B14F-4D97-AF65-F5344CB8AC3E}">
        <p14:creationId xmlns:p14="http://schemas.microsoft.com/office/powerpoint/2010/main" val="3346484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881" y="-47501"/>
            <a:ext cx="5679757" cy="3539430"/>
          </a:xfrm>
          <a:prstGeom prst="rect">
            <a:avLst/>
          </a:prstGeom>
          <a:noFill/>
        </p:spPr>
        <p:txBody>
          <a:bodyPr wrap="square" rtlCol="0">
            <a:spAutoFit/>
          </a:bodyPr>
          <a:lstStyle/>
          <a:p>
            <a:pPr algn="ctr"/>
            <a:r>
              <a:rPr lang="ru-RU" sz="2400" b="1" i="1" u="sng" dirty="0" smtClean="0">
                <a:solidFill>
                  <a:srgbClr val="C00000"/>
                </a:solidFill>
              </a:rPr>
              <a:t>Уголок природы</a:t>
            </a:r>
            <a:r>
              <a:rPr lang="ru-RU" dirty="0">
                <a:solidFill>
                  <a:srgbClr val="C00000"/>
                </a:solidFill>
              </a:rPr>
              <a:t>.</a:t>
            </a:r>
            <a:r>
              <a:rPr lang="ru-RU" dirty="0" smtClean="0"/>
              <a:t> </a:t>
            </a:r>
          </a:p>
          <a:p>
            <a:r>
              <a:rPr lang="ru-RU" sz="2000" b="1" dirty="0" smtClean="0">
                <a:solidFill>
                  <a:schemeClr val="bg1"/>
                </a:solidFill>
              </a:rPr>
              <a:t>	Организация </a:t>
            </a:r>
            <a:r>
              <a:rPr lang="ru-RU" sz="2000" b="1" dirty="0">
                <a:solidFill>
                  <a:schemeClr val="bg1"/>
                </a:solidFill>
              </a:rPr>
              <a:t>этой зоны предназначена для экологического воспитания дошкольников. Такой уголок пробуждает интерес детей к живой природе и её обитателям. Ежедневное наблюдение за растениями и животными, участие в уходе за ними развивает чувство </a:t>
            </a:r>
            <a:r>
              <a:rPr lang="ru-RU" sz="2000" b="1" dirty="0" err="1">
                <a:solidFill>
                  <a:schemeClr val="bg1"/>
                </a:solidFill>
              </a:rPr>
              <a:t>эмпатии</a:t>
            </a:r>
            <a:r>
              <a:rPr lang="ru-RU" sz="2000" b="1" dirty="0">
                <a:solidFill>
                  <a:schemeClr val="bg1"/>
                </a:solidFill>
              </a:rPr>
              <a:t> детей к живым существам, создаёт более благоприятную атмосферу в группе и повышает психологический комфорт воспитанников. </a:t>
            </a:r>
          </a:p>
        </p:txBody>
      </p:sp>
      <p:pic>
        <p:nvPicPr>
          <p:cNvPr id="4" name="Рисунок 3"/>
          <p:cNvPicPr/>
          <p:nvPr/>
        </p:nvPicPr>
        <p:blipFill rotWithShape="1">
          <a:blip r:embed="rId2"/>
          <a:srcRect t="70732"/>
          <a:stretch/>
        </p:blipFill>
        <p:spPr bwMode="auto">
          <a:xfrm>
            <a:off x="6246421" y="315968"/>
            <a:ext cx="5723906" cy="2559098"/>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6782268" y="315968"/>
            <a:ext cx="4315220" cy="461665"/>
          </a:xfrm>
          <a:prstGeom prst="rect">
            <a:avLst/>
          </a:prstGeom>
          <a:noFill/>
        </p:spPr>
        <p:txBody>
          <a:bodyPr wrap="none" rtlCol="0">
            <a:spAutoFit/>
          </a:bodyPr>
          <a:lstStyle/>
          <a:p>
            <a:r>
              <a:rPr lang="ru-RU" sz="2400" b="1" i="1" u="sng" dirty="0" smtClean="0">
                <a:solidFill>
                  <a:srgbClr val="FFFF00"/>
                </a:solidFill>
              </a:rPr>
              <a:t>Уголок физического развития</a:t>
            </a:r>
            <a:endParaRPr lang="ru-RU" sz="2400" b="1" i="1" u="sng" dirty="0">
              <a:solidFill>
                <a:srgbClr val="FFFF00"/>
              </a:solidFill>
            </a:endParaRPr>
          </a:p>
        </p:txBody>
      </p:sp>
      <p:pic>
        <p:nvPicPr>
          <p:cNvPr id="7" name="Рисунок 6"/>
          <p:cNvPicPr/>
          <p:nvPr/>
        </p:nvPicPr>
        <p:blipFill rotWithShape="1">
          <a:blip r:embed="rId3"/>
          <a:srcRect t="15761" b="22196"/>
          <a:stretch/>
        </p:blipFill>
        <p:spPr bwMode="auto">
          <a:xfrm>
            <a:off x="6421966" y="3669337"/>
            <a:ext cx="5025847" cy="2991016"/>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6754477" y="2838340"/>
            <a:ext cx="3750707" cy="830997"/>
          </a:xfrm>
          <a:prstGeom prst="rect">
            <a:avLst/>
          </a:prstGeom>
          <a:noFill/>
        </p:spPr>
        <p:txBody>
          <a:bodyPr wrap="square" rtlCol="0">
            <a:spAutoFit/>
          </a:bodyPr>
          <a:lstStyle/>
          <a:p>
            <a:pPr algn="ctr"/>
            <a:r>
              <a:rPr lang="ru-RU" sz="2400" b="1" i="1" u="sng" dirty="0" smtClean="0">
                <a:solidFill>
                  <a:srgbClr val="FF0000"/>
                </a:solidFill>
              </a:rPr>
              <a:t>Уголок патриотического воспитания</a:t>
            </a:r>
            <a:endParaRPr lang="ru-RU" sz="2400" b="1" i="1" u="sng" dirty="0">
              <a:solidFill>
                <a:srgbClr val="FF0000"/>
              </a:solidFill>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48767" y="2941357"/>
            <a:ext cx="3189555" cy="4248438"/>
          </a:xfrm>
          <a:prstGeom prst="rect">
            <a:avLst/>
          </a:prstGeom>
        </p:spPr>
      </p:pic>
    </p:spTree>
    <p:extLst>
      <p:ext uri="{BB962C8B-B14F-4D97-AF65-F5344CB8AC3E}">
        <p14:creationId xmlns:p14="http://schemas.microsoft.com/office/powerpoint/2010/main" val="2098015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tretch>
            <a:fillRect/>
          </a:stretch>
        </p:blipFill>
        <p:spPr>
          <a:xfrm>
            <a:off x="4245847" y="3111087"/>
            <a:ext cx="3117215" cy="2360295"/>
          </a:xfrm>
          <a:prstGeom prst="rect">
            <a:avLst/>
          </a:prstGeom>
        </p:spPr>
      </p:pic>
      <p:pic>
        <p:nvPicPr>
          <p:cNvPr id="3" name="Рисунок 2"/>
          <p:cNvPicPr/>
          <p:nvPr/>
        </p:nvPicPr>
        <p:blipFill>
          <a:blip r:embed="rId3"/>
          <a:stretch>
            <a:fillRect/>
          </a:stretch>
        </p:blipFill>
        <p:spPr>
          <a:xfrm>
            <a:off x="4863102" y="251393"/>
            <a:ext cx="5940425" cy="1826260"/>
          </a:xfrm>
          <a:prstGeom prst="rect">
            <a:avLst/>
          </a:prstGeom>
        </p:spPr>
      </p:pic>
      <p:pic>
        <p:nvPicPr>
          <p:cNvPr id="5" name="Рисунок 4"/>
          <p:cNvPicPr/>
          <p:nvPr/>
        </p:nvPicPr>
        <p:blipFill>
          <a:blip r:embed="rId4"/>
          <a:stretch>
            <a:fillRect/>
          </a:stretch>
        </p:blipFill>
        <p:spPr>
          <a:xfrm>
            <a:off x="450617" y="916747"/>
            <a:ext cx="3413125" cy="3624462"/>
          </a:xfrm>
          <a:prstGeom prst="rect">
            <a:avLst/>
          </a:prstGeom>
        </p:spPr>
      </p:pic>
      <p:sp>
        <p:nvSpPr>
          <p:cNvPr id="6" name="TextBox 5"/>
          <p:cNvSpPr txBox="1"/>
          <p:nvPr/>
        </p:nvSpPr>
        <p:spPr>
          <a:xfrm>
            <a:off x="6277505" y="1569083"/>
            <a:ext cx="3111621" cy="461665"/>
          </a:xfrm>
          <a:prstGeom prst="rect">
            <a:avLst/>
          </a:prstGeom>
          <a:noFill/>
        </p:spPr>
        <p:txBody>
          <a:bodyPr wrap="none" rtlCol="0">
            <a:spAutoFit/>
          </a:bodyPr>
          <a:lstStyle/>
          <a:p>
            <a:r>
              <a:rPr lang="ru-RU" sz="2400" b="1" i="1" u="sng" dirty="0" smtClean="0">
                <a:solidFill>
                  <a:srgbClr val="FFFF00"/>
                </a:solidFill>
              </a:rPr>
              <a:t>Музыкальный уголок</a:t>
            </a:r>
            <a:endParaRPr lang="ru-RU" sz="2400" b="1" i="1" u="sng" dirty="0">
              <a:solidFill>
                <a:srgbClr val="FFFF00"/>
              </a:solidFill>
            </a:endParaRPr>
          </a:p>
        </p:txBody>
      </p:sp>
      <p:sp>
        <p:nvSpPr>
          <p:cNvPr id="7" name="TextBox 6"/>
          <p:cNvSpPr txBox="1"/>
          <p:nvPr/>
        </p:nvSpPr>
        <p:spPr>
          <a:xfrm>
            <a:off x="254944" y="296547"/>
            <a:ext cx="4302268" cy="461665"/>
          </a:xfrm>
          <a:prstGeom prst="rect">
            <a:avLst/>
          </a:prstGeom>
          <a:noFill/>
        </p:spPr>
        <p:txBody>
          <a:bodyPr wrap="none" rtlCol="0">
            <a:spAutoFit/>
          </a:bodyPr>
          <a:lstStyle/>
          <a:p>
            <a:r>
              <a:rPr lang="ru-RU" sz="2400" b="1" i="1" u="sng" dirty="0" smtClean="0">
                <a:solidFill>
                  <a:srgbClr val="7030A0"/>
                </a:solidFill>
              </a:rPr>
              <a:t>Уголок сюжетно-ролевых игр</a:t>
            </a:r>
            <a:endParaRPr lang="ru-RU" sz="2400" b="1" i="1" u="sng" dirty="0">
              <a:solidFill>
                <a:srgbClr val="7030A0"/>
              </a:solidFill>
            </a:endParaRPr>
          </a:p>
        </p:txBody>
      </p:sp>
      <p:sp>
        <p:nvSpPr>
          <p:cNvPr id="8" name="TextBox 7"/>
          <p:cNvSpPr txBox="1"/>
          <p:nvPr/>
        </p:nvSpPr>
        <p:spPr>
          <a:xfrm>
            <a:off x="4795468" y="2566863"/>
            <a:ext cx="1798506" cy="461665"/>
          </a:xfrm>
          <a:prstGeom prst="rect">
            <a:avLst/>
          </a:prstGeom>
          <a:noFill/>
        </p:spPr>
        <p:txBody>
          <a:bodyPr wrap="none" rtlCol="0">
            <a:spAutoFit/>
          </a:bodyPr>
          <a:lstStyle/>
          <a:p>
            <a:r>
              <a:rPr lang="ru-RU" sz="2400" b="1" i="1" u="sng" dirty="0" smtClean="0">
                <a:solidFill>
                  <a:srgbClr val="FF0000"/>
                </a:solidFill>
              </a:rPr>
              <a:t>Уголок ПДД</a:t>
            </a:r>
            <a:endParaRPr lang="ru-RU" sz="2400" b="1" i="1" u="sng" dirty="0">
              <a:solidFill>
                <a:srgbClr val="FF0000"/>
              </a:solidFill>
            </a:endParaRPr>
          </a:p>
        </p:txBody>
      </p:sp>
      <p:sp>
        <p:nvSpPr>
          <p:cNvPr id="9" name="TextBox 8"/>
          <p:cNvSpPr txBox="1"/>
          <p:nvPr/>
        </p:nvSpPr>
        <p:spPr>
          <a:xfrm>
            <a:off x="7634949" y="2105198"/>
            <a:ext cx="3050900" cy="461665"/>
          </a:xfrm>
          <a:prstGeom prst="rect">
            <a:avLst/>
          </a:prstGeom>
          <a:noFill/>
        </p:spPr>
        <p:txBody>
          <a:bodyPr wrap="none" rtlCol="0">
            <a:spAutoFit/>
          </a:bodyPr>
          <a:lstStyle/>
          <a:p>
            <a:r>
              <a:rPr lang="ru-RU" sz="2400" b="1" i="1" u="sng" dirty="0" smtClean="0">
                <a:solidFill>
                  <a:schemeClr val="accent6">
                    <a:lumMod val="50000"/>
                  </a:schemeClr>
                </a:solidFill>
              </a:rPr>
              <a:t>Театральный уголок</a:t>
            </a:r>
            <a:endParaRPr lang="ru-RU" sz="2400" b="1" i="1" u="sng" dirty="0">
              <a:solidFill>
                <a:schemeClr val="accent6">
                  <a:lumMod val="50000"/>
                </a:schemeClr>
              </a:solidFill>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2725" y="4858278"/>
            <a:ext cx="2494487" cy="1550533"/>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949" y="2654918"/>
            <a:ext cx="4344745" cy="3886643"/>
          </a:xfrm>
          <a:prstGeom prst="rect">
            <a:avLst/>
          </a:prstGeom>
        </p:spPr>
      </p:pic>
    </p:spTree>
    <p:extLst>
      <p:ext uri="{BB962C8B-B14F-4D97-AF65-F5344CB8AC3E}">
        <p14:creationId xmlns:p14="http://schemas.microsoft.com/office/powerpoint/2010/main" val="3254099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531" y="281670"/>
            <a:ext cx="3749040" cy="830997"/>
          </a:xfrm>
          <a:prstGeom prst="rect">
            <a:avLst/>
          </a:prstGeom>
          <a:noFill/>
        </p:spPr>
        <p:txBody>
          <a:bodyPr wrap="none" rtlCol="0">
            <a:spAutoFit/>
          </a:bodyPr>
          <a:lstStyle/>
          <a:p>
            <a:r>
              <a:rPr lang="ru-RU" sz="2400" b="1" i="1" u="sng" dirty="0" smtClean="0">
                <a:solidFill>
                  <a:srgbClr val="C00000"/>
                </a:solidFill>
              </a:rPr>
              <a:t>Уголок художественного </a:t>
            </a:r>
          </a:p>
          <a:p>
            <a:pPr algn="ctr"/>
            <a:r>
              <a:rPr lang="ru-RU" sz="2400" b="1" i="1" u="sng" dirty="0" smtClean="0">
                <a:solidFill>
                  <a:srgbClr val="C00000"/>
                </a:solidFill>
              </a:rPr>
              <a:t>творчества</a:t>
            </a:r>
            <a:endParaRPr lang="ru-RU" sz="2400" b="1" i="1" u="sng" dirty="0">
              <a:solidFill>
                <a:srgbClr val="C00000"/>
              </a:solidFill>
            </a:endParaRPr>
          </a:p>
        </p:txBody>
      </p:sp>
      <p:sp>
        <p:nvSpPr>
          <p:cNvPr id="4" name="TextBox 3"/>
          <p:cNvSpPr txBox="1"/>
          <p:nvPr/>
        </p:nvSpPr>
        <p:spPr>
          <a:xfrm>
            <a:off x="6935189" y="281670"/>
            <a:ext cx="3272884" cy="461665"/>
          </a:xfrm>
          <a:prstGeom prst="rect">
            <a:avLst/>
          </a:prstGeom>
          <a:noFill/>
        </p:spPr>
        <p:txBody>
          <a:bodyPr wrap="none" rtlCol="0">
            <a:spAutoFit/>
          </a:bodyPr>
          <a:lstStyle/>
          <a:p>
            <a:r>
              <a:rPr lang="ru-RU" sz="2400" b="1" i="1" u="sng" dirty="0" smtClean="0">
                <a:solidFill>
                  <a:srgbClr val="C00000"/>
                </a:solidFill>
              </a:rPr>
              <a:t>Работа с родителями</a:t>
            </a:r>
            <a:endParaRPr lang="ru-RU" sz="2400" b="1" i="1" u="sng" dirty="0">
              <a:solidFill>
                <a:srgbClr val="C00000"/>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8828" y="887908"/>
            <a:ext cx="2867842" cy="328946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0148" y="1621401"/>
            <a:ext cx="4861461" cy="4180114"/>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9449" y="1444269"/>
            <a:ext cx="2412339" cy="2389909"/>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4005" y="3811765"/>
            <a:ext cx="3138744" cy="2798793"/>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3598" y="1378579"/>
            <a:ext cx="2485230" cy="2332880"/>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5670" y="3856032"/>
            <a:ext cx="2703265" cy="2449699"/>
          </a:xfrm>
          <a:prstGeom prst="rect">
            <a:avLst/>
          </a:prstGeom>
        </p:spPr>
      </p:pic>
    </p:spTree>
    <p:extLst>
      <p:ext uri="{BB962C8B-B14F-4D97-AF65-F5344CB8AC3E}">
        <p14:creationId xmlns:p14="http://schemas.microsoft.com/office/powerpoint/2010/main" val="32832978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822</TotalTime>
  <Words>248</Words>
  <Application>Microsoft Office PowerPoint</Application>
  <PresentationFormat>Широкоэкранный</PresentationFormat>
  <Paragraphs>44</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Monotype Corsiva</vt:lpstr>
      <vt:lpstr>Trebuchet MS</vt:lpstr>
      <vt:lpstr>Tw Cen MT</vt:lpstr>
      <vt:lpstr>Контур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44</cp:revision>
  <dcterms:created xsi:type="dcterms:W3CDTF">2019-08-15T12:49:37Z</dcterms:created>
  <dcterms:modified xsi:type="dcterms:W3CDTF">2020-01-19T12:01:33Z</dcterms:modified>
</cp:coreProperties>
</file>