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4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79" r:id="rId21"/>
    <p:sldId id="284" r:id="rId22"/>
    <p:sldId id="286" r:id="rId23"/>
    <p:sldId id="287" r:id="rId24"/>
    <p:sldId id="299" r:id="rId25"/>
    <p:sldId id="300" r:id="rId26"/>
    <p:sldId id="301" r:id="rId27"/>
    <p:sldId id="302" r:id="rId28"/>
    <p:sldId id="303" r:id="rId29"/>
    <p:sldId id="305" r:id="rId30"/>
    <p:sldId id="269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27.11.2019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4824535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 </a:t>
            </a:r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психолога с детьми ОВЗ в условиях ФГОС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7200800" cy="1224136"/>
          </a:xfrm>
        </p:spPr>
        <p:txBody>
          <a:bodyPr>
            <a:normAutofit/>
          </a:bodyPr>
          <a:lstStyle/>
          <a:p>
            <a:endParaRPr lang="uk-UA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52928" cy="3528392"/>
          </a:xfrm>
        </p:spPr>
        <p:txBody>
          <a:bodyPr>
            <a:noAutofit/>
          </a:bodyPr>
          <a:lstStyle/>
          <a:p>
            <a: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совместных обоснованных рекомендаций по основным направлениям работы с учащимся с </a:t>
            </a:r>
            <a:r>
              <a:rPr lang="ru-RU" sz="28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консультирование педагогов по выбору индивидуально - ориентированных методов и приёмов работы с учащимся с </a:t>
            </a:r>
            <a:r>
              <a:rPr lang="ru-RU" sz="28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консультативную помощь семье в вопросах выбора стратегии воспитания и приёмов коррекционного обучения ребёнка с </a:t>
            </a:r>
            <a:r>
              <a:rPr lang="ru-RU" sz="28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деятельность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8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676456" cy="4752528"/>
          </a:xfrm>
        </p:spPr>
        <p:txBody>
          <a:bodyPr>
            <a:noAutofit/>
          </a:bodyPr>
          <a:lstStyle/>
          <a:p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различные формы просветительской деятельности (лекции, беседы, информационные стенды, печатные материалы), направленные на разъяснение участникам образовательных отношений — учащимся, их родителям (законным представителям), педагогическим работникам — вопросов, связанных с особенностями образовательного процесса и сопровождения учащихся с </a:t>
            </a:r>
            <a:r>
              <a:rPr lang="ru-RU" sz="24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проведение тематических выступлений для педагогов и родителей по разъяснению индивидуально­-типологических особенностей, учащихся с </a:t>
            </a:r>
            <a:r>
              <a:rPr lang="ru-RU" sz="24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129614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6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8488" cy="1309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«ЗАДЕРЖКА ПСИХИЧЕСКОГО РАЗВИТИЯ»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7449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Задержанное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– замедление темпа формирования познавательной и эмоциональной сфер с их временной фиксацией на более ранних возрастных этапах.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мозаичность поражения, когда с наряду с недостаточно развитыми функциями имеются и сохранные.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В.В.Лебединский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Задержка психического развития относится к «пограничной» форме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выражается в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замедленном темпе созревания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психических функций.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(Н.М.Назарова)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63575" y="5803900"/>
            <a:ext cx="7066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НАРУШЕНИЕ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13046911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>
            <a:off x="5580063" y="1700213"/>
            <a:ext cx="3384550" cy="48244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 b="0"/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250825" y="1557338"/>
            <a:ext cx="3600450" cy="49672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 b="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86153" y="1989138"/>
            <a:ext cx="3565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низкий темп психической активности (корковая незрелость),</a:t>
            </a:r>
          </a:p>
          <a:p>
            <a:pPr>
              <a:buFontTx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 внимания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(незрелость подкорковых структур),</a:t>
            </a:r>
          </a:p>
          <a:p>
            <a:pPr>
              <a:buFontTx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энергетическое истощение нервных клеток (на фоне хронического стресса) и др.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gray">
          <a:xfrm>
            <a:off x="3708400" y="21336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72713" name="Freeform 9"/>
          <p:cNvSpPr>
            <a:spLocks/>
          </p:cNvSpPr>
          <p:nvPr/>
        </p:nvSpPr>
        <p:spPr bwMode="gray">
          <a:xfrm flipH="1">
            <a:off x="4643438" y="21336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9223" name="Group 10"/>
          <p:cNvGrpSpPr>
            <a:grpSpLocks/>
          </p:cNvGrpSpPr>
          <p:nvPr/>
        </p:nvGrpSpPr>
        <p:grpSpPr bwMode="auto">
          <a:xfrm>
            <a:off x="2987675" y="404813"/>
            <a:ext cx="3240088" cy="1601787"/>
            <a:chOff x="1997" y="1314"/>
            <a:chExt cx="1889" cy="1009"/>
          </a:xfrm>
        </p:grpSpPr>
        <p:grpSp>
          <p:nvGrpSpPr>
            <p:cNvPr id="922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2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62375" y="641350"/>
            <a:ext cx="18145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РИЧИНЫ</a:t>
            </a:r>
            <a:endParaRPr lang="en-US" altLang="ru-RU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742262"/>
                </a:solidFill>
                <a:latin typeface="Arial" panose="020B0604020202020204" pitchFamily="34" charset="0"/>
              </a:rPr>
              <a:t>ЗПР</a:t>
            </a:r>
            <a:endParaRPr lang="en-US" altLang="ru-RU" sz="2400">
              <a:solidFill>
                <a:srgbClr val="742262"/>
              </a:solidFill>
              <a:latin typeface="Arial" panose="020B0604020202020204" pitchFamily="34" charset="0"/>
            </a:endParaRP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940425" y="1989138"/>
            <a:ext cx="2870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вегетативная лабильность (неустойчивость) на фоне соматической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силу незрелости самой вегетативной нервной системы на фоне социальных, экологических, биологических причин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9760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22" grpId="0"/>
      <p:bldP spid="727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детей с задержкой психического развития по К.С.Лебединской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ltGray">
          <a:xfrm>
            <a:off x="381000" y="1052513"/>
            <a:ext cx="6062663" cy="5805487"/>
          </a:xfrm>
          <a:prstGeom prst="rightArrow">
            <a:avLst>
              <a:gd name="adj1" fmla="val 79306"/>
              <a:gd name="adj2" fmla="val 2586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blackWhite">
          <a:xfrm>
            <a:off x="755650" y="1773238"/>
            <a:ext cx="4025900" cy="1152525"/>
          </a:xfrm>
          <a:prstGeom prst="roundRect">
            <a:avLst>
              <a:gd name="adj" fmla="val 9106"/>
            </a:avLst>
          </a:prstGeom>
          <a:solidFill>
            <a:srgbClr val="FFFF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ЗПР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конституционального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происхождения</a:t>
            </a:r>
            <a:endParaRPr lang="en-US" altLang="ru-RU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blackWhite">
          <a:xfrm>
            <a:off x="755650" y="3068638"/>
            <a:ext cx="4032250" cy="865187"/>
          </a:xfrm>
          <a:prstGeom prst="roundRect">
            <a:avLst>
              <a:gd name="adj" fmla="val 9106"/>
            </a:avLst>
          </a:prstGeom>
          <a:solidFill>
            <a:srgbClr val="FFFF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ЗПР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соматогенного происхождения</a:t>
            </a:r>
            <a:endParaRPr lang="en-US" altLang="ru-RU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blackWhite">
          <a:xfrm>
            <a:off x="684213" y="4076700"/>
            <a:ext cx="4032250" cy="792163"/>
          </a:xfrm>
          <a:prstGeom prst="roundRect">
            <a:avLst>
              <a:gd name="adj" fmla="val 9106"/>
            </a:avLst>
          </a:prstGeom>
          <a:solidFill>
            <a:srgbClr val="FFFF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ЗПР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психогенного происхождения</a:t>
            </a:r>
            <a:endParaRPr lang="en-US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6443663" y="3284538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solidFill>
              <a:srgbClr val="FFCCCC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детей с ЗПР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blackWhite">
          <a:xfrm>
            <a:off x="684213" y="5013325"/>
            <a:ext cx="4103687" cy="1008063"/>
          </a:xfrm>
          <a:prstGeom prst="roundRect">
            <a:avLst>
              <a:gd name="adj" fmla="val 9106"/>
            </a:avLst>
          </a:prstGeom>
          <a:solidFill>
            <a:srgbClr val="FFCCCC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ЗПР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церебрально-органического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panose="020B0604020202020204" pitchFamily="34" charset="0"/>
              </a:rPr>
              <a:t>происхождения</a:t>
            </a:r>
            <a:r>
              <a:rPr lang="en-US" altLang="ru-RU" sz="1800" b="0">
                <a:latin typeface="Arial" panose="020B0604020202020204" pitchFamily="34" charset="0"/>
              </a:rPr>
              <a:t> </a:t>
            </a:r>
            <a:endParaRPr lang="en-US" altLang="ru-RU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4844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0" animBg="1"/>
      <p:bldP spid="103429" grpId="0" animBg="1"/>
      <p:bldP spid="103430" grpId="0" animBg="1"/>
      <p:bldP spid="103431" grpId="0" animBg="1"/>
      <p:bldP spid="1034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детей с ЗПР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invGray">
          <a:xfrm>
            <a:off x="0" y="1196975"/>
            <a:ext cx="6084888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508625" y="1052513"/>
            <a:ext cx="1098550" cy="1001712"/>
            <a:chOff x="1488" y="1968"/>
            <a:chExt cx="432" cy="432"/>
          </a:xfrm>
        </p:grpSpPr>
        <p:grpSp>
          <p:nvGrpSpPr>
            <p:cNvPr id="15398" name="Group 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400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5401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672" name="Text Box 8"/>
            <p:cNvSpPr txBox="1">
              <a:spLocks noChangeArrowheads="1"/>
            </p:cNvSpPr>
            <p:nvPr/>
          </p:nvSpPr>
          <p:spPr bwMode="gray">
            <a:xfrm>
              <a:off x="1677" y="2016"/>
              <a:ext cx="73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13673" name="Text Box 9"/>
          <p:cNvSpPr txBox="1">
            <a:spLocks noChangeArrowheads="1"/>
          </p:cNvSpPr>
          <p:nvPr/>
        </p:nvSpPr>
        <p:spPr bwMode="black">
          <a:xfrm>
            <a:off x="0" y="1196975"/>
            <a:ext cx="6084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психическом  развитии во всех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сферах психической  деятельности</a:t>
            </a:r>
            <a:r>
              <a:rPr lang="en-US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началу школьного возраста</a:t>
            </a:r>
            <a:endParaRPr lang="en-US" alt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invGray">
          <a:xfrm>
            <a:off x="0" y="2205038"/>
            <a:ext cx="6213475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18A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</a:endParaRPr>
          </a:p>
        </p:txBody>
      </p:sp>
      <p:grpSp>
        <p:nvGrpSpPr>
          <p:cNvPr id="15367" name="Group 11"/>
          <p:cNvGrpSpPr>
            <a:grpSpLocks/>
          </p:cNvGrpSpPr>
          <p:nvPr/>
        </p:nvGrpSpPr>
        <p:grpSpPr bwMode="auto">
          <a:xfrm>
            <a:off x="5795963" y="2060575"/>
            <a:ext cx="1087437" cy="1006475"/>
            <a:chOff x="3938" y="1968"/>
            <a:chExt cx="430" cy="437"/>
          </a:xfrm>
        </p:grpSpPr>
        <p:grpSp>
          <p:nvGrpSpPr>
            <p:cNvPr id="15394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15396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5397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679" name="Text Box 15"/>
            <p:cNvSpPr txBox="1">
              <a:spLocks noChangeArrowheads="1"/>
            </p:cNvSpPr>
            <p:nvPr/>
          </p:nvSpPr>
          <p:spPr bwMode="gray">
            <a:xfrm>
              <a:off x="4113" y="2028"/>
              <a:ext cx="73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13680" name="Text Box 16"/>
          <p:cNvSpPr txBox="1">
            <a:spLocks noChangeArrowheads="1"/>
          </p:cNvSpPr>
          <p:nvPr/>
        </p:nvSpPr>
        <p:spPr bwMode="black">
          <a:xfrm>
            <a:off x="0" y="2349500"/>
            <a:ext cx="5508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Замедленная скорость  приёма и переработки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информации</a:t>
            </a:r>
            <a:endParaRPr lang="en-US" alt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Rectangle 17"/>
          <p:cNvSpPr>
            <a:spLocks noChangeArrowheads="1"/>
          </p:cNvSpPr>
          <p:nvPr/>
        </p:nvSpPr>
        <p:spPr bwMode="invGray">
          <a:xfrm>
            <a:off x="0" y="3141663"/>
            <a:ext cx="708977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42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</a:endParaRPr>
          </a:p>
        </p:txBody>
      </p:sp>
      <p:grpSp>
        <p:nvGrpSpPr>
          <p:cNvPr id="15370" name="Group 18"/>
          <p:cNvGrpSpPr>
            <a:grpSpLocks/>
          </p:cNvGrpSpPr>
          <p:nvPr/>
        </p:nvGrpSpPr>
        <p:grpSpPr bwMode="auto">
          <a:xfrm>
            <a:off x="6372225" y="2997200"/>
            <a:ext cx="1098550" cy="1012825"/>
            <a:chOff x="3552" y="3339"/>
            <a:chExt cx="412" cy="392"/>
          </a:xfrm>
        </p:grpSpPr>
        <p:grpSp>
          <p:nvGrpSpPr>
            <p:cNvPr id="15390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15392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5393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686" name="Text Box 22"/>
            <p:cNvSpPr txBox="1">
              <a:spLocks noChangeArrowheads="1"/>
            </p:cNvSpPr>
            <p:nvPr/>
          </p:nvSpPr>
          <p:spPr bwMode="gray">
            <a:xfrm>
              <a:off x="3745" y="3360"/>
              <a:ext cx="69" cy="1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13687" name="Text Box 23"/>
          <p:cNvSpPr txBox="1">
            <a:spLocks noChangeArrowheads="1"/>
          </p:cNvSpPr>
          <p:nvPr/>
        </p:nvSpPr>
        <p:spPr bwMode="black">
          <a:xfrm>
            <a:off x="0" y="3429000"/>
            <a:ext cx="6300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 </a:t>
            </a:r>
            <a:r>
              <a:rPr lang="ru-RU" alt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умственных операций</a:t>
            </a:r>
            <a:endParaRPr lang="en-US" alt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Rectangle 24"/>
          <p:cNvSpPr>
            <a:spLocks noChangeArrowheads="1"/>
          </p:cNvSpPr>
          <p:nvPr/>
        </p:nvSpPr>
        <p:spPr bwMode="invGray">
          <a:xfrm>
            <a:off x="0" y="4076700"/>
            <a:ext cx="7632700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AD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</a:endParaRPr>
          </a:p>
        </p:txBody>
      </p:sp>
      <p:grpSp>
        <p:nvGrpSpPr>
          <p:cNvPr id="15373" name="Group 25"/>
          <p:cNvGrpSpPr>
            <a:grpSpLocks/>
          </p:cNvGrpSpPr>
          <p:nvPr/>
        </p:nvGrpSpPr>
        <p:grpSpPr bwMode="auto">
          <a:xfrm>
            <a:off x="6948488" y="3933825"/>
            <a:ext cx="1103312" cy="1019175"/>
            <a:chOff x="2016" y="1920"/>
            <a:chExt cx="1680" cy="1680"/>
          </a:xfrm>
        </p:grpSpPr>
        <p:sp>
          <p:nvSpPr>
            <p:cNvPr id="15388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0C323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5389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95 w 1321"/>
                <a:gd name="T1" fmla="*/ 141 h 712"/>
                <a:gd name="T2" fmla="*/ 1109 w 1321"/>
                <a:gd name="T3" fmla="*/ 156 h 712"/>
                <a:gd name="T4" fmla="*/ 1112 w 1321"/>
                <a:gd name="T5" fmla="*/ 170 h 712"/>
                <a:gd name="T6" fmla="*/ 1107 w 1321"/>
                <a:gd name="T7" fmla="*/ 182 h 712"/>
                <a:gd name="T8" fmla="*/ 1093 w 1321"/>
                <a:gd name="T9" fmla="*/ 192 h 712"/>
                <a:gd name="T10" fmla="*/ 1071 w 1321"/>
                <a:gd name="T11" fmla="*/ 204 h 712"/>
                <a:gd name="T12" fmla="*/ 1043 w 1321"/>
                <a:gd name="T13" fmla="*/ 213 h 712"/>
                <a:gd name="T14" fmla="*/ 1007 w 1321"/>
                <a:gd name="T15" fmla="*/ 221 h 712"/>
                <a:gd name="T16" fmla="*/ 966 w 1321"/>
                <a:gd name="T17" fmla="*/ 229 h 712"/>
                <a:gd name="T18" fmla="*/ 919 w 1321"/>
                <a:gd name="T19" fmla="*/ 235 h 712"/>
                <a:gd name="T20" fmla="*/ 868 w 1321"/>
                <a:gd name="T21" fmla="*/ 240 h 712"/>
                <a:gd name="T22" fmla="*/ 814 w 1321"/>
                <a:gd name="T23" fmla="*/ 243 h 712"/>
                <a:gd name="T24" fmla="*/ 754 w 1321"/>
                <a:gd name="T25" fmla="*/ 248 h 712"/>
                <a:gd name="T26" fmla="*/ 694 w 1321"/>
                <a:gd name="T27" fmla="*/ 249 h 712"/>
                <a:gd name="T28" fmla="*/ 670 w 1321"/>
                <a:gd name="T29" fmla="*/ 250 h 712"/>
                <a:gd name="T30" fmla="*/ 401 w 1321"/>
                <a:gd name="T31" fmla="*/ 250 h 712"/>
                <a:gd name="T32" fmla="*/ 397 w 1321"/>
                <a:gd name="T33" fmla="*/ 250 h 712"/>
                <a:gd name="T34" fmla="*/ 344 w 1321"/>
                <a:gd name="T35" fmla="*/ 249 h 712"/>
                <a:gd name="T36" fmla="*/ 293 w 1321"/>
                <a:gd name="T37" fmla="*/ 248 h 712"/>
                <a:gd name="T38" fmla="*/ 245 w 1321"/>
                <a:gd name="T39" fmla="*/ 245 h 712"/>
                <a:gd name="T40" fmla="*/ 199 w 1321"/>
                <a:gd name="T41" fmla="*/ 242 h 712"/>
                <a:gd name="T42" fmla="*/ 158 w 1321"/>
                <a:gd name="T43" fmla="*/ 238 h 712"/>
                <a:gd name="T44" fmla="*/ 120 w 1321"/>
                <a:gd name="T45" fmla="*/ 232 h 712"/>
                <a:gd name="T46" fmla="*/ 84 w 1321"/>
                <a:gd name="T47" fmla="*/ 228 h 712"/>
                <a:gd name="T48" fmla="*/ 58 w 1321"/>
                <a:gd name="T49" fmla="*/ 222 h 712"/>
                <a:gd name="T50" fmla="*/ 30 w 1321"/>
                <a:gd name="T51" fmla="*/ 214 h 712"/>
                <a:gd name="T52" fmla="*/ 18 w 1321"/>
                <a:gd name="T53" fmla="*/ 205 h 712"/>
                <a:gd name="T54" fmla="*/ 6 w 1321"/>
                <a:gd name="T55" fmla="*/ 195 h 712"/>
                <a:gd name="T56" fmla="*/ 0 w 1321"/>
                <a:gd name="T57" fmla="*/ 184 h 712"/>
                <a:gd name="T58" fmla="*/ 0 w 1321"/>
                <a:gd name="T59" fmla="*/ 183 h 712"/>
                <a:gd name="T60" fmla="*/ 4 w 1321"/>
                <a:gd name="T61" fmla="*/ 170 h 712"/>
                <a:gd name="T62" fmla="*/ 16 w 1321"/>
                <a:gd name="T63" fmla="*/ 157 h 712"/>
                <a:gd name="T64" fmla="*/ 42 w 1321"/>
                <a:gd name="T65" fmla="*/ 130 h 712"/>
                <a:gd name="T66" fmla="*/ 77 w 1321"/>
                <a:gd name="T67" fmla="*/ 105 h 712"/>
                <a:gd name="T68" fmla="*/ 124 w 1321"/>
                <a:gd name="T69" fmla="*/ 83 h 712"/>
                <a:gd name="T70" fmla="*/ 172 w 1321"/>
                <a:gd name="T71" fmla="*/ 61 h 712"/>
                <a:gd name="T72" fmla="*/ 227 w 1321"/>
                <a:gd name="T73" fmla="*/ 43 h 712"/>
                <a:gd name="T74" fmla="*/ 287 w 1321"/>
                <a:gd name="T75" fmla="*/ 29 h 712"/>
                <a:gd name="T76" fmla="*/ 349 w 1321"/>
                <a:gd name="T77" fmla="*/ 16 h 712"/>
                <a:gd name="T78" fmla="*/ 419 w 1321"/>
                <a:gd name="T79" fmla="*/ 8 h 712"/>
                <a:gd name="T80" fmla="*/ 489 w 1321"/>
                <a:gd name="T81" fmla="*/ 4 h 712"/>
                <a:gd name="T82" fmla="*/ 562 w 1321"/>
                <a:gd name="T83" fmla="*/ 0 h 712"/>
                <a:gd name="T84" fmla="*/ 562 w 1321"/>
                <a:gd name="T85" fmla="*/ 0 h 712"/>
                <a:gd name="T86" fmla="*/ 639 w 1321"/>
                <a:gd name="T87" fmla="*/ 4 h 712"/>
                <a:gd name="T88" fmla="*/ 713 w 1321"/>
                <a:gd name="T89" fmla="*/ 8 h 712"/>
                <a:gd name="T90" fmla="*/ 785 w 1321"/>
                <a:gd name="T91" fmla="*/ 18 h 712"/>
                <a:gd name="T92" fmla="*/ 851 w 1321"/>
                <a:gd name="T93" fmla="*/ 32 h 712"/>
                <a:gd name="T94" fmla="*/ 911 w 1321"/>
                <a:gd name="T95" fmla="*/ 48 h 712"/>
                <a:gd name="T96" fmla="*/ 967 w 1321"/>
                <a:gd name="T97" fmla="*/ 69 h 712"/>
                <a:gd name="T98" fmla="*/ 1017 w 1321"/>
                <a:gd name="T99" fmla="*/ 90 h 712"/>
                <a:gd name="T100" fmla="*/ 1060 w 1321"/>
                <a:gd name="T101" fmla="*/ 114 h 712"/>
                <a:gd name="T102" fmla="*/ 1095 w 1321"/>
                <a:gd name="T103" fmla="*/ 141 h 712"/>
                <a:gd name="T104" fmla="*/ 1095 w 1321"/>
                <a:gd name="T105" fmla="*/ 14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693" name="Text Box 29"/>
          <p:cNvSpPr txBox="1">
            <a:spLocks noChangeArrowheads="1"/>
          </p:cNvSpPr>
          <p:nvPr/>
        </p:nvSpPr>
        <p:spPr bwMode="black">
          <a:xfrm>
            <a:off x="0" y="4149725"/>
            <a:ext cx="565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познавательная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и слабость познавательных интересов</a:t>
            </a:r>
            <a:r>
              <a:rPr lang="en-US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94" name="AutoShape 30"/>
          <p:cNvSpPr>
            <a:spLocks noChangeArrowheads="1"/>
          </p:cNvSpPr>
          <p:nvPr/>
        </p:nvSpPr>
        <p:spPr bwMode="auto">
          <a:xfrm>
            <a:off x="6962242" y="1196974"/>
            <a:ext cx="1653121" cy="685161"/>
          </a:xfrm>
          <a:prstGeom prst="wedgeRoundRectCallout">
            <a:avLst>
              <a:gd name="adj1" fmla="val -59407"/>
              <a:gd name="adj2" fmla="val 127519"/>
              <a:gd name="adj3" fmla="val 16667"/>
            </a:avLst>
          </a:prstGeom>
          <a:solidFill>
            <a:srgbClr val="FDFD87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Общие признаки</a:t>
            </a:r>
            <a:endParaRPr lang="en-US" altLang="ru-RU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695" name="Rectangle 31"/>
          <p:cNvSpPr>
            <a:spLocks noChangeArrowheads="1"/>
          </p:cNvSpPr>
          <p:nvPr/>
        </p:nvSpPr>
        <p:spPr bwMode="invGray">
          <a:xfrm>
            <a:off x="0" y="5013325"/>
            <a:ext cx="8135938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Ограниченность, отрывочность знаний  и представлений об окружающем</a:t>
            </a:r>
            <a:endParaRPr lang="en-US" alt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77" name="Group 32"/>
          <p:cNvGrpSpPr>
            <a:grpSpLocks/>
          </p:cNvGrpSpPr>
          <p:nvPr/>
        </p:nvGrpSpPr>
        <p:grpSpPr bwMode="auto">
          <a:xfrm>
            <a:off x="7524750" y="4868863"/>
            <a:ext cx="1098550" cy="1001712"/>
            <a:chOff x="1488" y="1968"/>
            <a:chExt cx="432" cy="432"/>
          </a:xfrm>
        </p:grpSpPr>
        <p:grpSp>
          <p:nvGrpSpPr>
            <p:cNvPr id="15384" name="Group 33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386" name="Oval 3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5387" name="Freeform 3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700" name="Text Box 36"/>
            <p:cNvSpPr txBox="1">
              <a:spLocks noChangeArrowheads="1"/>
            </p:cNvSpPr>
            <p:nvPr/>
          </p:nvSpPr>
          <p:spPr bwMode="gray">
            <a:xfrm>
              <a:off x="1677" y="2016"/>
              <a:ext cx="73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113701" name="Rectangle 37"/>
          <p:cNvSpPr>
            <a:spLocks noChangeArrowheads="1"/>
          </p:cNvSpPr>
          <p:nvPr/>
        </p:nvSpPr>
        <p:spPr bwMode="invGray">
          <a:xfrm>
            <a:off x="0" y="5949950"/>
            <a:ext cx="8640763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18A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речевом развитии: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недостатки произношения, </a:t>
            </a:r>
            <a:r>
              <a:rPr lang="ru-RU" altLang="ru-R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аграмматизмы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ограниченность словаря </a:t>
            </a:r>
          </a:p>
        </p:txBody>
      </p:sp>
      <p:grpSp>
        <p:nvGrpSpPr>
          <p:cNvPr id="15379" name="Group 38"/>
          <p:cNvGrpSpPr>
            <a:grpSpLocks/>
          </p:cNvGrpSpPr>
          <p:nvPr/>
        </p:nvGrpSpPr>
        <p:grpSpPr bwMode="auto">
          <a:xfrm>
            <a:off x="8056563" y="5851525"/>
            <a:ext cx="1087437" cy="1006475"/>
            <a:chOff x="3938" y="1968"/>
            <a:chExt cx="430" cy="437"/>
          </a:xfrm>
        </p:grpSpPr>
        <p:grpSp>
          <p:nvGrpSpPr>
            <p:cNvPr id="15380" name="Group 39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15382" name="Oval 4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15383" name="Freeform 4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95 w 1321"/>
                  <a:gd name="T1" fmla="*/ 141 h 712"/>
                  <a:gd name="T2" fmla="*/ 1109 w 1321"/>
                  <a:gd name="T3" fmla="*/ 156 h 712"/>
                  <a:gd name="T4" fmla="*/ 1112 w 1321"/>
                  <a:gd name="T5" fmla="*/ 170 h 712"/>
                  <a:gd name="T6" fmla="*/ 1107 w 1321"/>
                  <a:gd name="T7" fmla="*/ 182 h 712"/>
                  <a:gd name="T8" fmla="*/ 1093 w 1321"/>
                  <a:gd name="T9" fmla="*/ 192 h 712"/>
                  <a:gd name="T10" fmla="*/ 1071 w 1321"/>
                  <a:gd name="T11" fmla="*/ 204 h 712"/>
                  <a:gd name="T12" fmla="*/ 1043 w 1321"/>
                  <a:gd name="T13" fmla="*/ 213 h 712"/>
                  <a:gd name="T14" fmla="*/ 1007 w 1321"/>
                  <a:gd name="T15" fmla="*/ 221 h 712"/>
                  <a:gd name="T16" fmla="*/ 966 w 1321"/>
                  <a:gd name="T17" fmla="*/ 229 h 712"/>
                  <a:gd name="T18" fmla="*/ 919 w 1321"/>
                  <a:gd name="T19" fmla="*/ 235 h 712"/>
                  <a:gd name="T20" fmla="*/ 868 w 1321"/>
                  <a:gd name="T21" fmla="*/ 240 h 712"/>
                  <a:gd name="T22" fmla="*/ 814 w 1321"/>
                  <a:gd name="T23" fmla="*/ 243 h 712"/>
                  <a:gd name="T24" fmla="*/ 754 w 1321"/>
                  <a:gd name="T25" fmla="*/ 248 h 712"/>
                  <a:gd name="T26" fmla="*/ 694 w 1321"/>
                  <a:gd name="T27" fmla="*/ 249 h 712"/>
                  <a:gd name="T28" fmla="*/ 670 w 1321"/>
                  <a:gd name="T29" fmla="*/ 250 h 712"/>
                  <a:gd name="T30" fmla="*/ 401 w 1321"/>
                  <a:gd name="T31" fmla="*/ 250 h 712"/>
                  <a:gd name="T32" fmla="*/ 397 w 1321"/>
                  <a:gd name="T33" fmla="*/ 250 h 712"/>
                  <a:gd name="T34" fmla="*/ 344 w 1321"/>
                  <a:gd name="T35" fmla="*/ 249 h 712"/>
                  <a:gd name="T36" fmla="*/ 293 w 1321"/>
                  <a:gd name="T37" fmla="*/ 248 h 712"/>
                  <a:gd name="T38" fmla="*/ 245 w 1321"/>
                  <a:gd name="T39" fmla="*/ 245 h 712"/>
                  <a:gd name="T40" fmla="*/ 199 w 1321"/>
                  <a:gd name="T41" fmla="*/ 242 h 712"/>
                  <a:gd name="T42" fmla="*/ 158 w 1321"/>
                  <a:gd name="T43" fmla="*/ 238 h 712"/>
                  <a:gd name="T44" fmla="*/ 120 w 1321"/>
                  <a:gd name="T45" fmla="*/ 232 h 712"/>
                  <a:gd name="T46" fmla="*/ 84 w 1321"/>
                  <a:gd name="T47" fmla="*/ 228 h 712"/>
                  <a:gd name="T48" fmla="*/ 58 w 1321"/>
                  <a:gd name="T49" fmla="*/ 222 h 712"/>
                  <a:gd name="T50" fmla="*/ 30 w 1321"/>
                  <a:gd name="T51" fmla="*/ 214 h 712"/>
                  <a:gd name="T52" fmla="*/ 18 w 1321"/>
                  <a:gd name="T53" fmla="*/ 205 h 712"/>
                  <a:gd name="T54" fmla="*/ 6 w 1321"/>
                  <a:gd name="T55" fmla="*/ 195 h 712"/>
                  <a:gd name="T56" fmla="*/ 0 w 1321"/>
                  <a:gd name="T57" fmla="*/ 184 h 712"/>
                  <a:gd name="T58" fmla="*/ 0 w 1321"/>
                  <a:gd name="T59" fmla="*/ 183 h 712"/>
                  <a:gd name="T60" fmla="*/ 4 w 1321"/>
                  <a:gd name="T61" fmla="*/ 170 h 712"/>
                  <a:gd name="T62" fmla="*/ 16 w 1321"/>
                  <a:gd name="T63" fmla="*/ 157 h 712"/>
                  <a:gd name="T64" fmla="*/ 42 w 1321"/>
                  <a:gd name="T65" fmla="*/ 130 h 712"/>
                  <a:gd name="T66" fmla="*/ 77 w 1321"/>
                  <a:gd name="T67" fmla="*/ 105 h 712"/>
                  <a:gd name="T68" fmla="*/ 124 w 1321"/>
                  <a:gd name="T69" fmla="*/ 83 h 712"/>
                  <a:gd name="T70" fmla="*/ 172 w 1321"/>
                  <a:gd name="T71" fmla="*/ 61 h 712"/>
                  <a:gd name="T72" fmla="*/ 227 w 1321"/>
                  <a:gd name="T73" fmla="*/ 43 h 712"/>
                  <a:gd name="T74" fmla="*/ 287 w 1321"/>
                  <a:gd name="T75" fmla="*/ 29 h 712"/>
                  <a:gd name="T76" fmla="*/ 349 w 1321"/>
                  <a:gd name="T77" fmla="*/ 16 h 712"/>
                  <a:gd name="T78" fmla="*/ 419 w 1321"/>
                  <a:gd name="T79" fmla="*/ 8 h 712"/>
                  <a:gd name="T80" fmla="*/ 489 w 1321"/>
                  <a:gd name="T81" fmla="*/ 4 h 712"/>
                  <a:gd name="T82" fmla="*/ 562 w 1321"/>
                  <a:gd name="T83" fmla="*/ 0 h 712"/>
                  <a:gd name="T84" fmla="*/ 562 w 1321"/>
                  <a:gd name="T85" fmla="*/ 0 h 712"/>
                  <a:gd name="T86" fmla="*/ 639 w 1321"/>
                  <a:gd name="T87" fmla="*/ 4 h 712"/>
                  <a:gd name="T88" fmla="*/ 713 w 1321"/>
                  <a:gd name="T89" fmla="*/ 8 h 712"/>
                  <a:gd name="T90" fmla="*/ 785 w 1321"/>
                  <a:gd name="T91" fmla="*/ 18 h 712"/>
                  <a:gd name="T92" fmla="*/ 851 w 1321"/>
                  <a:gd name="T93" fmla="*/ 32 h 712"/>
                  <a:gd name="T94" fmla="*/ 911 w 1321"/>
                  <a:gd name="T95" fmla="*/ 48 h 712"/>
                  <a:gd name="T96" fmla="*/ 967 w 1321"/>
                  <a:gd name="T97" fmla="*/ 69 h 712"/>
                  <a:gd name="T98" fmla="*/ 1017 w 1321"/>
                  <a:gd name="T99" fmla="*/ 90 h 712"/>
                  <a:gd name="T100" fmla="*/ 1060 w 1321"/>
                  <a:gd name="T101" fmla="*/ 114 h 712"/>
                  <a:gd name="T102" fmla="*/ 1095 w 1321"/>
                  <a:gd name="T103" fmla="*/ 141 h 712"/>
                  <a:gd name="T104" fmla="*/ 1095 w 1321"/>
                  <a:gd name="T105" fmla="*/ 14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706" name="Text Box 42"/>
            <p:cNvSpPr txBox="1">
              <a:spLocks noChangeArrowheads="1"/>
            </p:cNvSpPr>
            <p:nvPr/>
          </p:nvSpPr>
          <p:spPr bwMode="gray">
            <a:xfrm>
              <a:off x="4113" y="2028"/>
              <a:ext cx="73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32375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3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73" grpId="0"/>
      <p:bldP spid="113680" grpId="0"/>
      <p:bldP spid="113687" grpId="0"/>
      <p:bldP spid="113693" grpId="0"/>
      <p:bldP spid="1136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400"/>
            <a:ext cx="9036050" cy="431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детей с ЗПР от умственной отсталости: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5174"/>
            <a:ext cx="9144000" cy="5904185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Для нарушения познавательной деятельности при ЗПР характерно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парциальность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УО характерно диффузное, размытое повреждение коры головного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УО детьми у детей с ЗПР гораздо выше потенциал возможности развития их познавательной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УО, при которой страдают мыслительные функции, при ЗПР страдают предпосылки интеллектуальной деятельности: внимание, речь, фонематический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всех форм мыслительной деятельности детей с ЗПР характерна скачкообразность ее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ЗПР способны сотрудничать со взрослыми, что не наблюдается у детей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для детей ЗПР в отличии от УО носит более эмоциональный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ЗПР характерно больше ярких эмоций, которые позволяют сосредоточиться на выполнении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детей с ЗПР с дошкольного возраста достаточно хорошо  владеют изобразительной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331913" y="360363"/>
            <a:ext cx="7507287" cy="69215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познавательных процессов у детей с ЗПР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1412875"/>
            <a:ext cx="7405687" cy="511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на занятиях рассеяны;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ослабленное внимание к словесной информации;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неустойчивость внимания;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 объём внимания, концентрация,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избирательность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распределение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2" descr="http://www.phis.org.ru/uploads/posts/36536858-kak-razvit-u-rebenka-vnimatel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933825"/>
            <a:ext cx="431958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23850" y="115888"/>
            <a:ext cx="8640763" cy="6454775"/>
          </a:xfrm>
        </p:spPr>
        <p:txBody>
          <a:bodyPr/>
          <a:lstStyle/>
          <a:p>
            <a:pPr marL="80963" indent="0">
              <a:buFont typeface="Wingdings" panose="05000000000000000000" pitchFamily="2" charset="2"/>
              <a:buNone/>
            </a:pPr>
            <a:endParaRPr lang="ru-RU" alt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indent="0" algn="ctr">
              <a:buFont typeface="Wingdings" panose="05000000000000000000" pitchFamily="2" charset="2"/>
              <a:buNone/>
            </a:pP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снижена продуктивность запоминания и неустойчивость;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большая сохранность непроизвольной памяти по сравнению с произвольной;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заметное преобладание наглядной памяти над словесной;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низкий уровень самоконтроля в процессе заучивания и воспроизведения;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неумение организовать свою работу по заучиванию;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недостаточная познавательная активность и целенаправленность при запоминании;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умение использовать приемы запоминания;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кратковременной памяти;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повышенная заторможенность под воздействием помех;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быстрое забывание материала;</a:t>
            </a:r>
          </a:p>
          <a:p>
            <a:pPr marL="80963" indent="0">
              <a:buFont typeface="Wingdings" panose="05000000000000000000" pitchFamily="2" charset="2"/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скорость запоминания.</a:t>
            </a:r>
          </a:p>
        </p:txBody>
      </p:sp>
    </p:spTree>
    <p:extLst>
      <p:ext uri="{BB962C8B-B14F-4D97-AF65-F5344CB8AC3E}">
        <p14:creationId xmlns:p14="http://schemas.microsoft.com/office/powerpoint/2010/main" val="18645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052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836613"/>
            <a:ext cx="7580312" cy="55451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детей с ЗПР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норме;</a:t>
            </a:r>
          </a:p>
          <a:p>
            <a:pPr algn="l">
              <a:defRPr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наглядно-образное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мышление: большинству требуется многократное повторение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сформированной зрительно-аналитико-синтетической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20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20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ловесно-логическое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мышление у большинства не развито. 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20484" name="Picture 2" descr="http://pochemu4ka.ru/_ld/43/43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3938588"/>
            <a:ext cx="32400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4.bp.blogspot.com/-M1SLyolkC1E/Tb5roAB_gUI/AAAAAAAAAE0/t7TiPKQ1KI8/s1600/2965428340_a33630886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017963"/>
            <a:ext cx="34480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5bc/0001c6f3-92b75278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75847" cy="53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82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188913"/>
            <a:ext cx="7407275" cy="1079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73125"/>
            <a:ext cx="7578725" cy="5688013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словарный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нарушено звукопроизношение;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небогато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лексико-грамматическая сторона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 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трудности в формировании связной речи;</a:t>
            </a: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дефекты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артикуляционного аппарата.</a:t>
            </a:r>
          </a:p>
        </p:txBody>
      </p:sp>
      <p:pic>
        <p:nvPicPr>
          <p:cNvPr id="21508" name="Picture 2" descr="http://www.domashniy.ru/f/upload/media/97680/illu_article_con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4385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stomatologist.org/uploads/posts/2012-01/1326805022_molch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92588"/>
            <a:ext cx="29527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направленность обучения детей с ЗПР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7813" y="4875213"/>
            <a:ext cx="7062787" cy="1290637"/>
            <a:chOff x="1702" y="3062"/>
            <a:chExt cx="3855" cy="867"/>
          </a:xfrm>
        </p:grpSpPr>
        <p:sp>
          <p:nvSpPr>
            <p:cNvPr id="23576" name="Freeform 4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55 w 847"/>
                <a:gd name="T1" fmla="*/ 148 h 1079"/>
                <a:gd name="T2" fmla="*/ 0 w 847"/>
                <a:gd name="T3" fmla="*/ 63 h 1079"/>
                <a:gd name="T4" fmla="*/ 51 w 847"/>
                <a:gd name="T5" fmla="*/ 0 h 1079"/>
                <a:gd name="T6" fmla="*/ 117 w 847"/>
                <a:gd name="T7" fmla="*/ 74 h 1079"/>
                <a:gd name="T8" fmla="*/ 55 w 847"/>
                <a:gd name="T9" fmla="*/ 148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7"/>
                <a:gd name="T16" fmla="*/ 0 h 1079"/>
                <a:gd name="T17" fmla="*/ 847 w 847"/>
                <a:gd name="T18" fmla="*/ 1079 h 1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4747B2"/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Freeform 5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63 h 460"/>
                <a:gd name="T2" fmla="*/ 494 w 3947"/>
                <a:gd name="T3" fmla="*/ 63 h 460"/>
                <a:gd name="T4" fmla="*/ 546 w 3947"/>
                <a:gd name="T5" fmla="*/ 0 h 460"/>
                <a:gd name="T6" fmla="*/ 70 w 3947"/>
                <a:gd name="T7" fmla="*/ 0 h 460"/>
                <a:gd name="T8" fmla="*/ 0 w 3947"/>
                <a:gd name="T9" fmla="*/ 63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Freeform 6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53 w 4357"/>
                <a:gd name="T1" fmla="*/ 0 h 623"/>
                <a:gd name="T2" fmla="*/ 547 w 4357"/>
                <a:gd name="T3" fmla="*/ 0 h 623"/>
                <a:gd name="T4" fmla="*/ 602 w 4357"/>
                <a:gd name="T5" fmla="*/ 86 h 623"/>
                <a:gd name="T6" fmla="*/ 0 w 4357"/>
                <a:gd name="T7" fmla="*/ 86 h 623"/>
                <a:gd name="T8" fmla="*/ 53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95513" y="4092575"/>
            <a:ext cx="5834062" cy="1136650"/>
            <a:chOff x="2069" y="2572"/>
            <a:chExt cx="3054" cy="784"/>
          </a:xfrm>
        </p:grpSpPr>
        <p:sp>
          <p:nvSpPr>
            <p:cNvPr id="23573" name="Freeform 8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53 w 749"/>
                <a:gd name="T1" fmla="*/ 135 h 977"/>
                <a:gd name="T2" fmla="*/ 0 w 749"/>
                <a:gd name="T3" fmla="*/ 47 h 977"/>
                <a:gd name="T4" fmla="*/ 39 w 749"/>
                <a:gd name="T5" fmla="*/ 0 h 977"/>
                <a:gd name="T6" fmla="*/ 103 w 749"/>
                <a:gd name="T7" fmla="*/ 75 h 977"/>
                <a:gd name="T8" fmla="*/ 53 w 749"/>
                <a:gd name="T9" fmla="*/ 135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9570"/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Freeform 9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47 h 344"/>
                <a:gd name="T2" fmla="*/ 372 w 2964"/>
                <a:gd name="T3" fmla="*/ 47 h 344"/>
                <a:gd name="T4" fmla="*/ 411 w 2964"/>
                <a:gd name="T5" fmla="*/ 0 h 344"/>
                <a:gd name="T6" fmla="*/ 74 w 2964"/>
                <a:gd name="T7" fmla="*/ 1 h 344"/>
                <a:gd name="T8" fmla="*/ 0 w 2964"/>
                <a:gd name="T9" fmla="*/ 47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Freeform 10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88 h 634"/>
                <a:gd name="T2" fmla="*/ 474 w 3443"/>
                <a:gd name="T3" fmla="*/ 88 h 634"/>
                <a:gd name="T4" fmla="*/ 422 w 3443"/>
                <a:gd name="T5" fmla="*/ 0 h 634"/>
                <a:gd name="T6" fmla="*/ 51 w 3443"/>
                <a:gd name="T7" fmla="*/ 0 h 634"/>
                <a:gd name="T8" fmla="*/ 0 w 3443"/>
                <a:gd name="T9" fmla="*/ 88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86E7CF"/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16238" y="3284538"/>
            <a:ext cx="4535487" cy="1008062"/>
            <a:chOff x="2422" y="2087"/>
            <a:chExt cx="2271" cy="681"/>
          </a:xfrm>
        </p:grpSpPr>
        <p:sp>
          <p:nvSpPr>
            <p:cNvPr id="23570" name="Freeform 12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31 h 849"/>
                <a:gd name="T2" fmla="*/ 54 w 655"/>
                <a:gd name="T3" fmla="*/ 116 h 849"/>
                <a:gd name="T4" fmla="*/ 91 w 655"/>
                <a:gd name="T5" fmla="*/ 73 h 849"/>
                <a:gd name="T6" fmla="*/ 27 w 655"/>
                <a:gd name="T7" fmla="*/ 0 h 849"/>
                <a:gd name="T8" fmla="*/ 0 w 655"/>
                <a:gd name="T9" fmla="*/ 31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13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31 h 229"/>
                <a:gd name="T2" fmla="*/ 247 w 1980"/>
                <a:gd name="T3" fmla="*/ 31 h 229"/>
                <a:gd name="T4" fmla="*/ 273 w 1980"/>
                <a:gd name="T5" fmla="*/ 0 h 229"/>
                <a:gd name="T6" fmla="*/ 69 w 1980"/>
                <a:gd name="T7" fmla="*/ 0 h 229"/>
                <a:gd name="T8" fmla="*/ 0 w 1980"/>
                <a:gd name="T9" fmla="*/ 31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14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85 h 621"/>
                <a:gd name="T2" fmla="*/ 355 w 2561"/>
                <a:gd name="T3" fmla="*/ 85 h 621"/>
                <a:gd name="T4" fmla="*/ 300 w 2561"/>
                <a:gd name="T5" fmla="*/ 0 h 621"/>
                <a:gd name="T6" fmla="*/ 53 w 2561"/>
                <a:gd name="T7" fmla="*/ 0 h 621"/>
                <a:gd name="T8" fmla="*/ 0 w 2561"/>
                <a:gd name="T9" fmla="*/ 85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635375" y="2525713"/>
            <a:ext cx="2952750" cy="903287"/>
            <a:chOff x="2780" y="1595"/>
            <a:chExt cx="1481" cy="593"/>
          </a:xfrm>
        </p:grpSpPr>
        <p:sp>
          <p:nvSpPr>
            <p:cNvPr id="23567" name="Freeform 16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54 w 564"/>
                <a:gd name="T1" fmla="*/ 103 h 738"/>
                <a:gd name="T2" fmla="*/ 79 w 564"/>
                <a:gd name="T3" fmla="*/ 73 h 738"/>
                <a:gd name="T4" fmla="*/ 14 w 564"/>
                <a:gd name="T5" fmla="*/ 0 h 738"/>
                <a:gd name="T6" fmla="*/ 0 w 564"/>
                <a:gd name="T7" fmla="*/ 16 h 738"/>
                <a:gd name="T8" fmla="*/ 54 w 564"/>
                <a:gd name="T9" fmla="*/ 103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7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15 h 110"/>
                <a:gd name="T2" fmla="*/ 124 w 987"/>
                <a:gd name="T3" fmla="*/ 15 h 110"/>
                <a:gd name="T4" fmla="*/ 137 w 987"/>
                <a:gd name="T5" fmla="*/ 0 h 110"/>
                <a:gd name="T6" fmla="*/ 43 w 987"/>
                <a:gd name="T7" fmla="*/ 0 h 110"/>
                <a:gd name="T8" fmla="*/ 0 w 987"/>
                <a:gd name="T9" fmla="*/ 1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18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88 h 629"/>
                <a:gd name="T2" fmla="*/ 229 w 1669"/>
                <a:gd name="T3" fmla="*/ 88 h 629"/>
                <a:gd name="T4" fmla="*/ 177 w 1669"/>
                <a:gd name="T5" fmla="*/ 0 h 629"/>
                <a:gd name="T6" fmla="*/ 54 w 1669"/>
                <a:gd name="T7" fmla="*/ 0 h 629"/>
                <a:gd name="T8" fmla="*/ 0 w 1669"/>
                <a:gd name="T9" fmla="*/ 88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356100" y="1738313"/>
            <a:ext cx="1584325" cy="827087"/>
            <a:chOff x="3136" y="1104"/>
            <a:chExt cx="693" cy="502"/>
          </a:xfrm>
        </p:grpSpPr>
        <p:sp>
          <p:nvSpPr>
            <p:cNvPr id="23565" name="Freeform 20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54 w 477"/>
                <a:gd name="T1" fmla="*/ 87 h 625"/>
                <a:gd name="T2" fmla="*/ 67 w 477"/>
                <a:gd name="T3" fmla="*/ 73 h 625"/>
                <a:gd name="T4" fmla="*/ 0 w 477"/>
                <a:gd name="T5" fmla="*/ 0 h 625"/>
                <a:gd name="T6" fmla="*/ 54 w 477"/>
                <a:gd name="T7" fmla="*/ 87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solidFill>
              <a:srgbClr val="FDF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21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87 h 625"/>
                <a:gd name="T2" fmla="*/ 107 w 773"/>
                <a:gd name="T3" fmla="*/ 87 h 625"/>
                <a:gd name="T4" fmla="*/ 54 w 773"/>
                <a:gd name="T5" fmla="*/ 0 h 625"/>
                <a:gd name="T6" fmla="*/ 0 w 773"/>
                <a:gd name="T7" fmla="*/ 87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solidFill>
              <a:srgbClr val="FDF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4327525" y="2060575"/>
            <a:ext cx="18811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Образовательный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блок</a:t>
            </a: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15752" name="Text Box 40"/>
          <p:cNvSpPr txBox="1">
            <a:spLocks noChangeArrowheads="1"/>
          </p:cNvSpPr>
          <p:nvPr/>
        </p:nvSpPr>
        <p:spPr bwMode="auto">
          <a:xfrm>
            <a:off x="4060825" y="2757488"/>
            <a:ext cx="1985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Воспитательный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блок</a:t>
            </a:r>
            <a:r>
              <a:rPr lang="en-US" sz="1600" dirty="0">
                <a:latin typeface="Arial" charset="0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5753" name="Text Box 41"/>
          <p:cNvSpPr txBox="1">
            <a:spLocks noChangeArrowheads="1"/>
          </p:cNvSpPr>
          <p:nvPr/>
        </p:nvSpPr>
        <p:spPr bwMode="auto">
          <a:xfrm>
            <a:off x="3508375" y="3740150"/>
            <a:ext cx="289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Коррекционный блок</a:t>
            </a:r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2587625" y="5516563"/>
            <a:ext cx="50006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Диагностический блок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3564" name="Text Box 44"/>
          <p:cNvSpPr txBox="1">
            <a:spLocks noChangeArrowheads="1"/>
          </p:cNvSpPr>
          <p:nvPr/>
        </p:nvSpPr>
        <p:spPr bwMode="auto">
          <a:xfrm>
            <a:off x="3203575" y="4581525"/>
            <a:ext cx="396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i="1">
                <a:solidFill>
                  <a:schemeClr val="tx2"/>
                </a:solidFill>
                <a:latin typeface="Arial" panose="020B0604020202020204" pitchFamily="34" charset="0"/>
              </a:rPr>
              <a:t>Оздоровительный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21194076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2"/>
          <p:cNvSpPr>
            <a:spLocks noChangeShapeType="1"/>
          </p:cNvSpPr>
          <p:nvPr/>
        </p:nvSpPr>
        <p:spPr bwMode="auto">
          <a:xfrm flipH="1">
            <a:off x="3203575" y="4076700"/>
            <a:ext cx="1008063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Диагностический блок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40763" cy="2292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Комплексное  медико-психолого-педагогическое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изучение ребенка в целях уточнения диагноза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и для разработки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индивидуально-ориентированной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программы развития ребенка</a:t>
            </a:r>
            <a:endParaRPr lang="en-US" altLang="ru-RU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763713" y="4724400"/>
            <a:ext cx="1971675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Психолог 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924300" y="4724400"/>
            <a:ext cx="2414588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Дефектолог 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554788" y="4724400"/>
            <a:ext cx="1762021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Учитель </a:t>
            </a: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1187450" y="5589588"/>
            <a:ext cx="2683683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Учитель музыки</a:t>
            </a:r>
            <a:endParaRPr lang="ru-RU" altLang="ru-RU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591833" y="5589588"/>
            <a:ext cx="3600473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Учитель физкультуры</a:t>
            </a:r>
            <a:endParaRPr lang="ru-RU" altLang="ru-RU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1476375" y="4005263"/>
            <a:ext cx="2735263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427538" y="4076700"/>
            <a:ext cx="1368425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4284663" y="4005263"/>
            <a:ext cx="259238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4356100" y="4076700"/>
            <a:ext cx="936625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323850" y="4724400"/>
            <a:ext cx="1171575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Врач </a:t>
            </a:r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 flipH="1">
            <a:off x="2627313" y="4076700"/>
            <a:ext cx="1512887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4" grpId="0" animBg="1"/>
      <p:bldP spid="117765" grpId="0" animBg="1"/>
      <p:bldP spid="117766" grpId="0" animBg="1"/>
      <p:bldP spid="117767" grpId="0" animBg="1"/>
      <p:bldP spid="117768" grpId="0" animBg="1"/>
      <p:bldP spid="117769" grpId="0" animBg="1"/>
      <p:bldP spid="1177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404813"/>
            <a:ext cx="8229600" cy="952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коррекции познавательной деятельности младших школьников с ЗПР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229600" cy="535781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коррекционно-развивающем обучении  участвует  группа специалистов – учитель, психолог, дефектолог.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реализует коррекционное направление обучения путем индивидуального подхода к детям на уроке – при объяснении, закреплении учебного материала, а также при оценке знаний учащихся.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Психолог проводит  диагностику  нарушений  психического  развития ребенка  и определяет  индивидуальные  потребности.  Проводит коррекционные  занятия  с  детьми и консультирует учителя. 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 с  концепцией  коррекционно-развивающего  обучения  индивидуальные  и  групповые  занятия  должен  проводить дефектолог,  но  на  практике часто такие   занятия  ведет  учитель.</a:t>
            </a:r>
          </a:p>
        </p:txBody>
      </p:sp>
    </p:spTree>
    <p:extLst>
      <p:ext uri="{BB962C8B-B14F-4D97-AF65-F5344CB8AC3E}">
        <p14:creationId xmlns:p14="http://schemas.microsoft.com/office/powerpoint/2010/main" val="306809138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428625"/>
            <a:ext cx="8115300" cy="6143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1-е направление: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искусства для коррекции поведения детей с ЗПР</a:t>
            </a: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u="sng" dirty="0">
                <a:latin typeface="+mn-lt"/>
              </a:rPr>
              <a:t> 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направления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эмоциональную напряженность;</a:t>
            </a: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 создать ситуацию успеха;</a:t>
            </a: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 привить новые формы поведения (умение довести начатое дело до конца, дисциплинированность);</a:t>
            </a: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дать детям возможность почувствовать себя самостоятельными, развить чувство уверенности в себе;</a:t>
            </a: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  воспитывать чувство прекрасного.</a:t>
            </a: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проводит психолог или дефектолог в групповой или индивидуальной форме.</a:t>
            </a:r>
          </a:p>
          <a:p>
            <a:pPr marL="457200" indent="-4572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31435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07218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u="sng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2-е направление: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сказок, игр, этюдов для коррекции поведения и эмоционально-личностной сферы детей с ЗПР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1)коррекция аффективного поведения и эмоционально-личностной сферы;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коррекция поведения учащихся в коллективе;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формирование моральных представлений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проводит учитель или дефектолог в групповой форме.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652073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3-е направление: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природоведческого материала и экскурсий в целях расширения знаний об окружающей действительности и развития познавательного интереса у детей с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 этого направления осуществляется учителем  в процессе обучения.</a:t>
            </a:r>
          </a:p>
          <a:p>
            <a:pPr eaLnBrk="1" hangingPunct="1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работы необходимо руководствоваться знаниями, предусмотренными программой по природоведению для начальной школы: времена года, явления природы, последовательное название месяцев, дней недели; образ жизни животных и его изменения  в различные времена года.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проводит учитель или дефектолог в групповой </a:t>
            </a:r>
            <a:r>
              <a:rPr lang="ru-RU" alt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33604282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21275"/>
          </a:xfrm>
        </p:spPr>
        <p:txBody>
          <a:bodyPr>
            <a:normAutofit lnSpcReduction="10000"/>
          </a:bodyPr>
          <a:lstStyle/>
          <a:p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развития (ЗПР) - одна из наиболее распространенных форм психических нарушений. </a:t>
            </a:r>
            <a:endParaRPr lang="ru-RU" alt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нормального темпа психического развития. Термин «задержка» подчеркивает временной характер нарушения, то есть уровень психофизического развития в целом может не соответствовать паспортному возрасту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ЗПР у ребенка зависят от причин и времени ее возникновения, степени деформации пострадавшей функции, ее значения в общей системе психического развития.</a:t>
            </a:r>
          </a:p>
          <a:p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отклонения у таких детей со стороны нервной системы отличаются изменчивостью и </a:t>
            </a:r>
            <a:r>
              <a:rPr lang="ru-RU" alt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диффузностью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носят временной характер. </a:t>
            </a:r>
            <a:endParaRPr lang="ru-RU" alt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умственной отсталости, при ЗПР имеет место обратимость интеллектуального дефекта.</a:t>
            </a:r>
          </a:p>
          <a:p>
            <a:endParaRPr lang="ru-RU" alt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42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так важно быть «нормальным», как научиться принимать нас такими, какие мы есть: мы хотим жить и любить в полную меру!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Д.Вернер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461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992887" cy="3780135"/>
          </a:xfrm>
        </p:spPr>
        <p:txBody>
          <a:bodyPr>
            <a:normAutofit fontScale="90000"/>
          </a:bodyPr>
          <a:lstStyle/>
          <a:p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</a:t>
            </a:r>
            <a:r>
              <a:rPr lang="ru-RU" sz="36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  помощи детям с ограниченными возможностями здоровья (</a:t>
            </a:r>
            <a:r>
              <a:rPr lang="ru-RU" sz="36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в освоении образовательной программы</a:t>
            </a:r>
            <a:b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-коррекцию недостатков в психическом развитии обучающихся</a:t>
            </a:r>
            <a:b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-социальную адаптацию обучающихся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122413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24744"/>
            <a:ext cx="8820471" cy="4068167"/>
          </a:xfrm>
        </p:spPr>
        <p:txBody>
          <a:bodyPr>
            <a:noAutofit/>
          </a:bodyPr>
          <a:lstStyle/>
          <a:p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преодоление затруднений учащихся в учебной деятельности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познавательной и эмоционально-личностной сферы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коммуникативных навыков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навыками адаптации учащихся к социуму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положительной мотивации к обучению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развития сохранных функций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6633"/>
            <a:ext cx="7772400" cy="100811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коррекционной работы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интересов ребенка</a:t>
            </a:r>
            <a:b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-системность</a:t>
            </a:r>
            <a:b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непрерывность</a:t>
            </a:r>
            <a:b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172819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ринципы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5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2016224"/>
          </a:xfrm>
        </p:spPr>
        <p:txBody>
          <a:bodyPr>
            <a:noAutofit/>
          </a:bodyPr>
          <a:lstStyle/>
          <a:p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диагностическая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коррекционная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консультативная</a:t>
            </a:r>
            <a:b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 просветительская</a:t>
            </a:r>
            <a:endParaRPr lang="ru-RU" sz="32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129614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коррекционной работы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9000999" cy="5733256"/>
          </a:xfrm>
        </p:spPr>
        <p:txBody>
          <a:bodyPr>
            <a:noAutofit/>
          </a:bodyPr>
          <a:lstStyle/>
          <a:p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ранняя диагностика отклонений в развитии и анализ причин трудностей адаптации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комплексный сбор сведений об учащемся на основании диагностической информации от специалистов разного профиля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определение уровня актуального и зоны ближайшего развития учащегося с </a:t>
            </a:r>
            <a:r>
              <a:rPr lang="ru-RU" sz="24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выявление его резервных возможностей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развития эмоционально-­волевой сферы и личностных особенностей учащихся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социальной ситуации развития и условий семейного воспитания ребёнка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адаптивных возможностей и уровня социализации ребёнка с </a:t>
            </a:r>
            <a:r>
              <a:rPr lang="ru-RU" sz="24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системный разносторонний контроль специалистов за уровнем и динамикой развития ребёнка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успешности коррекционно-­развивающей работы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деятельность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5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9000999" cy="5328592"/>
          </a:xfrm>
        </p:spPr>
        <p:txBody>
          <a:bodyPr>
            <a:noAutofit/>
          </a:bodyPr>
          <a:lstStyle/>
          <a:p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индивидуальной   программы  согласно возрастным, психологическим и физиологическим  особенностям ребенка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оптимальных для развития коррекционных методик, методов и приёмов коррекции 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индивидуальных и групповых </a:t>
            </a:r>
            <a:r>
              <a:rPr lang="ru-RU" sz="24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­развивающих занятий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системное воздействие на учебно- познавательную деятельность, направленное на формирование универсальных учебных действий и коррекцию отклонений в развитии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коррекция и развитие  высших психических функций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эмоционально - ­волевой и личностной сферы учащегося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психокоррекцию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поведения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5760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деятельность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8840"/>
            <a:ext cx="7772400" cy="43204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/>
              <a:t> </a:t>
            </a: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терапия</a:t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31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арттерапия</a:t>
            </a: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музыкотерапия</a:t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31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тренинги</a:t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релаксация</a:t>
            </a:r>
            <a:b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дыхательная гимнастика и т.д.</a:t>
            </a:r>
            <a:endParaRPr lang="ru-RU" sz="31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6631"/>
            <a:ext cx="7772400" cy="15121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коррекционной работы 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63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1160</Words>
  <Application>Microsoft Office PowerPoint</Application>
  <PresentationFormat>Экран (4:3)</PresentationFormat>
  <Paragraphs>164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Courier New</vt:lpstr>
      <vt:lpstr>Times New Roman</vt:lpstr>
      <vt:lpstr>Verdana</vt:lpstr>
      <vt:lpstr>Wingdings</vt:lpstr>
      <vt:lpstr>Тема Office</vt:lpstr>
      <vt:lpstr>Специальное оформление</vt:lpstr>
      <vt:lpstr>Коррекционная  работа  педагога – психолога с детьми ОВЗ в условиях ФГОС</vt:lpstr>
      <vt:lpstr>Презентация PowerPoint</vt:lpstr>
      <vt:lpstr>-  на создание психолого – педагогической   помощи детям с ограниченными возможностями здоровья (овз)  в освоении образовательной программы -коррекцию недостатков в психическом развитии обучающихся -социальную адаптацию обучающихся          </vt:lpstr>
      <vt:lpstr>- преодоление затруднений учащихся в учебной деятельности - развитие познавательной и эмоционально-личностной сферы - развитие коммуникативных навыков - овладение навыками адаптации учащихся к социуму - формирование положительной мотивации к обучению - создание условий для развития сохранных функций </vt:lpstr>
      <vt:lpstr>- соблюдение интересов ребенка -системность - непрерывность - вариативность </vt:lpstr>
      <vt:lpstr>- диагностическая - коррекционная - консультативная - информационно- просветительская</vt:lpstr>
      <vt:lpstr>- ранняя диагностика отклонений в развитии и анализ причин трудностей адаптации - комплексный сбор сведений об учащемся на основании диагностической информации от специалистов разного профиля  - определение уровня актуального и зоны ближайшего развития учащегося с овз, выявление его резервных возможностей -изучение развития эмоционально-­волевой сферы и личностных особенностей учащихся - изучение социальной ситуации развития и условий семейного воспитания ребёнка -изучение адаптивных возможностей и уровня социализации ребёнка с овз -  системный разносторонний контроль специалистов за уровнем и динамикой развития ребёнка - анализ успешности коррекционно-­развивающей работы </vt:lpstr>
      <vt:lpstr>- разработка индивидуальной   программы  согласно возрастным, психологическим и физиологическим  особенностям ребенка - выбор оптимальных для развития коррекционных методик, методов и приёмов коррекции  - организация и проведение индивидуальных и групповых коррекционно - ­развивающих занятий -  системное воздействие на учебно- познавательную деятельность, направленное на формирование универсальных учебных действий и коррекцию отклонений в развитии -  коррекция и развитие  высших психических функций - развитие эмоционально - ­волевой и личностной сферы учащегося -   психокоррекцию  поведения </vt:lpstr>
      <vt:lpstr> - игровая терапия  - арттерапия - музыкотерапия  - сказкотерапия - тренинговые упражнения - тренинги - психогимнастика - релаксация - дыхательная гимнастика и т.д.</vt:lpstr>
      <vt:lpstr>- выработка совместных обоснованных рекомендаций по основным направлениям работы с учащимся с овз -  консультирование педагогов по выбору индивидуально - ориентированных методов и приёмов работы с учащимся с овз  - консультативную помощь семье в вопросах выбора стратегии воспитания и приёмов коррекционного обучения ребёнка с овз </vt:lpstr>
      <vt:lpstr>-  различные формы просветительской деятельности (лекции, беседы, информационные стенды, печатные материалы), направленные на разъяснение участникам образовательных отношений — учащимся, их родителям (законным представителям), педагогическим работникам — вопросов, связанных с особенностями образовательного процесса и сопровождения учащихся с овз -  проведение тематических выступлений для педагогов и родителей по разъяснению индивидуально­-типологических особенностей, учащихся с овз       </vt:lpstr>
      <vt:lpstr>ОПРЕДЕЛЕНИЕ ПОНЯТИЯ  «ЗАДЕРЖКА ПСИХИЧЕСКОГО РАЗВИТИЯ»</vt:lpstr>
      <vt:lpstr>Презентация PowerPoint</vt:lpstr>
      <vt:lpstr>Классификация детей с задержкой психического развития по К.С.Лебединской</vt:lpstr>
      <vt:lpstr>Психолого-педагогическая характеристика детей с ЗПР </vt:lpstr>
      <vt:lpstr>Отличия детей с ЗПР от умственной отсталости:</vt:lpstr>
      <vt:lpstr>Особенности развития познавательных процессов у детей с ЗПР</vt:lpstr>
      <vt:lpstr>Презентация PowerPoint</vt:lpstr>
      <vt:lpstr>Мышление: </vt:lpstr>
      <vt:lpstr>Речь: </vt:lpstr>
      <vt:lpstr>Коррекционная направленность обучения детей с ЗПР</vt:lpstr>
      <vt:lpstr>Диагностический блок</vt:lpstr>
      <vt:lpstr>Методы коррекции познавательной деятельности младших школьников с ЗПР </vt:lpstr>
      <vt:lpstr>Презентация PowerPoint</vt:lpstr>
      <vt:lpstr>Презентация PowerPoint</vt:lpstr>
      <vt:lpstr>Презентация PowerPoint</vt:lpstr>
      <vt:lpstr>Заключение </vt:lpstr>
      <vt:lpstr>Не так важно быть «нормальным», как научиться принимать нас такими, какие мы есть: мы хотим жить и любить в полную меру!                                          Д.Вернер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Василий</cp:lastModifiedBy>
  <cp:revision>32</cp:revision>
  <dcterms:created xsi:type="dcterms:W3CDTF">2009-01-08T12:15:48Z</dcterms:created>
  <dcterms:modified xsi:type="dcterms:W3CDTF">2019-11-27T03:44:31Z</dcterms:modified>
</cp:coreProperties>
</file>