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307" r:id="rId3"/>
    <p:sldId id="257" r:id="rId4"/>
    <p:sldId id="293" r:id="rId5"/>
    <p:sldId id="290" r:id="rId6"/>
    <p:sldId id="288" r:id="rId7"/>
    <p:sldId id="281" r:id="rId8"/>
    <p:sldId id="282" r:id="rId9"/>
    <p:sldId id="283" r:id="rId10"/>
    <p:sldId id="305" r:id="rId11"/>
    <p:sldId id="299" r:id="rId12"/>
    <p:sldId id="300" r:id="rId13"/>
    <p:sldId id="284" r:id="rId14"/>
    <p:sldId id="308" r:id="rId15"/>
    <p:sldId id="303" r:id="rId16"/>
    <p:sldId id="301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71C2D-AB79-4EA5-9853-A214D6782EFF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E6403-E4AC-43FB-AFFA-22AF3E22E4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0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pptbackgroundstemplates.com/backgrounds/agriculture-and-floriculture-ppt-backgrou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6" y="0"/>
            <a:ext cx="9168638" cy="69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70080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  </a:t>
            </a:r>
            <a:endParaRPr lang="ru-RU" dirty="0"/>
          </a:p>
        </p:txBody>
      </p:sp>
      <p:pic>
        <p:nvPicPr>
          <p:cNvPr id="4" name="Picture 2" descr="http://img0.liveinternet.ru/images/attach/c/0/63/136/63136665_5f8350820dd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052" y="4581129"/>
            <a:ext cx="3852665" cy="217112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Прямоугольник 4"/>
          <p:cNvSpPr/>
          <p:nvPr/>
        </p:nvSpPr>
        <p:spPr>
          <a:xfrm>
            <a:off x="107504" y="2564904"/>
            <a:ext cx="87876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Экологическое воспитание </a:t>
            </a:r>
            <a:r>
              <a:rPr lang="ru-RU" sz="4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детей </a:t>
            </a:r>
            <a:r>
              <a:rPr lang="ru-RU" sz="40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Times New Roman" panose="02020603050405020304" pitchFamily="18" charset="0"/>
              </a:rPr>
              <a:t>дошкольного возраста»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3492" y="587727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Кулакова С.Н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4514" y="2070140"/>
            <a:ext cx="8193950" cy="3240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ura-dione.ru/gallery/images/962937_ekologiya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17453"/>
            <a:ext cx="591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Экологические  акции </a:t>
            </a:r>
            <a:endParaRPr lang="ru-RU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27" name="Picture 3" descr="E:\12 гр. покормите птиц зимой\SAM_3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" y="2351122"/>
            <a:ext cx="2950379" cy="214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okum.ucoz.ru/_nw/14/155434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98" y="4290162"/>
            <a:ext cx="2676219" cy="214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Изображение 0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82" y="2640088"/>
            <a:ext cx="2532203" cy="2145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Lenovo\Desktop\Новая папка (3)\HPIM39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75608" y="1628800"/>
            <a:ext cx="2086669" cy="170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4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ura-dione.ru/gallery/images/962937_ekologiya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76672"/>
            <a:ext cx="369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П</a:t>
            </a:r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раздники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3" descr="C:\Users\Lenovo\Desktop\фото\DSCN29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30909"/>
            <a:ext cx="319235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2" descr="C:\Users\user\Desktop\Новая папка\Фото-00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732240" y="2490351"/>
            <a:ext cx="2081336" cy="3184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Lenovo\Desktop\2 света\света\27 ноября\Фото-0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2488982"/>
            <a:ext cx="2106488" cy="3168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0" name="Picture 2" descr="E:\фото ярмарка\HPIM41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58966"/>
            <a:ext cx="3366857" cy="2525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7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ura-dione.ru/gallery/images/962937_ekologiya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76672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Выставки  </a:t>
            </a:r>
            <a:endParaRPr lang="ru-RU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C:\Users\Lenovo\Desktop\Новый портфель\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0" y="1268760"/>
            <a:ext cx="2215038" cy="166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поделки\Изображение 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309" y="1304702"/>
            <a:ext cx="2304256" cy="1589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E:\поделки\Фото-00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1437" y="3200516"/>
            <a:ext cx="1337474" cy="166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поделки\Изображение 0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40104" y="3212976"/>
            <a:ext cx="1390347" cy="166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Изображение 02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57456"/>
            <a:ext cx="1355927" cy="1617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omanadvice.ru/sites/default/files/podelki_ko_dnyu_zemli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12976"/>
            <a:ext cx="2182703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aam.ru/upload/blogs/281bc7b7bb1754b50410ba5c0f4de01e.jp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5267637"/>
            <a:ext cx="2109675" cy="141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ed-kopilka.ru/upload/blogs/2017_106f92a7ba38290e0b602720c9e9b53b.jp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68" y="5267637"/>
            <a:ext cx="1928570" cy="1451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1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ura-dione.ru/gallery/images/962937_ekologiya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" y="-34836"/>
            <a:ext cx="9144000" cy="68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Развивающая </a:t>
            </a:r>
            <a:r>
              <a:rPr lang="ru-RU" altLang="ru-RU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среда</a:t>
            </a:r>
            <a:endParaRPr lang="ru-RU" altLang="ru-RU" sz="4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6" descr="Изображение 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77169"/>
            <a:ext cx="1850701" cy="1990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Изображение 0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2726660" cy="299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Изображение 0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00206"/>
            <a:ext cx="2016224" cy="186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Изображение 05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123" y="4149080"/>
            <a:ext cx="2533007" cy="2371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G:\развивающаяся среда\Изображение 1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7737" y="1844824"/>
            <a:ext cx="1800200" cy="1990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7" descr="Изображение 06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7168"/>
            <a:ext cx="1872208" cy="1990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boombob.ru/img/picture/Jun/29/5eb49c0e2286f12bb07be7de9ed9d0f4/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87" y="3645024"/>
            <a:ext cx="2356941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am.ru/upload/blogs/detsad-421134-145872493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65" y="5158010"/>
            <a:ext cx="2356941" cy="147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ura-dione.ru/gallery/images/962937_ekologiya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2"/>
            <a:ext cx="9144000" cy="68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582433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3658" y="54868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endParaRPr lang="ru-RU" sz="1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89446"/>
            <a:ext cx="754940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r>
              <a:rPr lang="ru-RU" sz="28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социумом: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" name="Picture 3" descr="C:\Users\Lenovo\Desktop\фото\Фото-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74720"/>
            <a:ext cx="2269381" cy="1525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2336879" y="3312865"/>
            <a:ext cx="2880320" cy="8038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2986805">
            <a:off x="4341397" y="4290455"/>
            <a:ext cx="593216" cy="36788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6200000">
            <a:off x="3448637" y="2771507"/>
            <a:ext cx="593216" cy="367882"/>
          </a:xfrm>
          <a:prstGeom prst="rightArrow">
            <a:avLst>
              <a:gd name="adj1" fmla="val 50000"/>
              <a:gd name="adj2" fmla="val 6537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8043911">
            <a:off x="2478834" y="4290456"/>
            <a:ext cx="593216" cy="367882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www.it-hotel.ru/wp-content/uploads/muzey-kotovska-768x3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7" y="5677285"/>
            <a:ext cx="1906101" cy="87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1129402" y="4808576"/>
            <a:ext cx="2627966" cy="126316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youngreaders.ru/img/objects/14567341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37" y="5567465"/>
            <a:ext cx="1850784" cy="985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4067944" y="4709808"/>
            <a:ext cx="2669509" cy="135062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творчества</a:t>
            </a:r>
            <a:endParaRPr lang="ru-RU" dirty="0"/>
          </a:p>
        </p:txBody>
      </p:sp>
      <p:pic>
        <p:nvPicPr>
          <p:cNvPr id="22" name="Picture 4" descr="C:\Users\user\Desktop\Фото-00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634" y="1289665"/>
            <a:ext cx="2253078" cy="1502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Овал 18"/>
          <p:cNvSpPr/>
          <p:nvPr/>
        </p:nvSpPr>
        <p:spPr>
          <a:xfrm>
            <a:off x="2454072" y="1374720"/>
            <a:ext cx="2641258" cy="120771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 детская библиотека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35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ura-dione.ru/gallery/images/962937_ekologiya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161"/>
            <a:ext cx="9144000" cy="68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404664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Результативность</a:t>
            </a:r>
            <a:r>
              <a:rPr lang="ru-RU" sz="40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03450" y="53414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555814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детей: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отсутствует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отрицательная динамика в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здоровья;</a:t>
            </a:r>
          </a:p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Сформированы:</a:t>
            </a:r>
          </a:p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об окружающем материальном мире;</a:t>
            </a:r>
          </a:p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 себя, как части природного мира;</a:t>
            </a:r>
          </a:p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о явлениях и объектах неживой природы как факторах экологического благополучия;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r>
              <a:rPr lang="ru-RU" alt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природоведческого и природоохранного характера, основ планетарного экологического сознания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</a:pP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родителей: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Сформировано позитивное отношение к </a:t>
            </a:r>
            <a:endParaRPr lang="ru-RU" alt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образовательному процессу </a:t>
            </a:r>
            <a:endParaRPr lang="ru-RU" alt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ДОУ, но и дома.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66085"/>
            <a:ext cx="3960440" cy="2705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ura-dione.ru/gallery/images/962937_ekologiya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5"/>
            <a:ext cx="9144000" cy="68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472316"/>
            <a:ext cx="1895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Вывод: </a:t>
            </a:r>
            <a:endParaRPr lang="ru-RU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 descr="http://data.pixiz.com/output/user/frame/preview/api/big/4/5/3/0/2010354_a56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00" y="1196752"/>
            <a:ext cx="7982484" cy="563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2636912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воспитания в детях дошкольного возраста человечности, доброты, милосердия, бережного и ответственного отношения к природе была и есть весьма актуальной. Ведь общение с природой имеет не только познавательное, но и оздоровительное, нравственное значение. Поэтому у дошкольников нужно формировать экологические знания, нормы и правила взаимодействия с природой, воспитывать сопереживание к ней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4.infourok.ru/uploads/ex/081e/0007e3d5-af0ce2ff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8" y="0"/>
            <a:ext cx="9179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930" y="2348880"/>
            <a:ext cx="8485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pic>
        <p:nvPicPr>
          <p:cNvPr id="3074" name="Picture 2" descr="http://www.playcast.ru/uploads/2016/04/04/181270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5902">
            <a:off x="4270342" y="4552608"/>
            <a:ext cx="5170933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img-fotki.yandex.ru/get/9739/328339682.1/0_f2785_e5c7aa24_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220">
            <a:off x="1197466" y="5366587"/>
            <a:ext cx="94297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laycast.ru/uploads/2016/08/02/1946554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1928">
            <a:off x="6340370" y="635734"/>
            <a:ext cx="1253772" cy="83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zabava730.narod.ru/6e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11315">
            <a:off x="1291649" y="546210"/>
            <a:ext cx="1861281" cy="153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smiles24.ru/data/smiles/anime-jivotnie-587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13176"/>
            <a:ext cx="1484694" cy="148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69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ura-dione.ru/gallery/images/962937_ekologiya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853" y="2354955"/>
            <a:ext cx="877878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принятием закона Российской Федерации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охране окружающей природной среды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ред. от 12.03.2014 № 7-ФЗ,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образовании в Российской Федерации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от   29.12.2012 г. № 273-ФЗ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образовательного стандарта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 созданы предпосылки правовой базы для формирования системы экологического образования. </a:t>
            </a:r>
          </a:p>
          <a:p>
            <a:pPr algn="just"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 Российской Федерации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государственной стратегии Российской Федерации по охране окружающей среды и обеспечению устойчивого развития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от 04.02.1994 г. № 236 (с учетом Декларации   ООН по окружающей среде и развитию от 14.06.1992 г., подписанной Россией)   возводит экологическое образование в разряд первостепенных государственных проблем.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Указанные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подразумевают создание в регионах страны системы непрерывного экологического образования, первым звеном которого является дошкольное.</a:t>
            </a:r>
          </a:p>
        </p:txBody>
      </p:sp>
      <p:pic>
        <p:nvPicPr>
          <p:cNvPr id="2050" name="Picture 2" descr="http://skola12.ucoz.ru/FGOS/fg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8657"/>
            <a:ext cx="1207461" cy="1502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4" descr="https://ozon-st.cdn.ngenix.net/multimedia/10048209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1" y="222107"/>
            <a:ext cx="1224136" cy="1516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4" name="Picture 6" descr="https://ozon-st.cdn.ngenix.net/multimedia/10218677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226260"/>
            <a:ext cx="1207461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6499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ura-dione.ru/gallery/images/962937_ekologiya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77"/>
            <a:ext cx="9144000" cy="68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404664"/>
            <a:ext cx="5256584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Актуальность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56792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и образование детей – чрезвычайно актуальная проблема настоящего времени: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экологическое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мировоззрение, экологическая культура ныне живущих людей могут вывести планету и человечество из того катастрофического состояния, в котором они пребывают сейчас.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Именно в дошкольном возрасте создаются и накапливаются яркие, образные, эмоциональные впечатления, закладывается фундамент бережного отношения 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природе.</a:t>
            </a:r>
            <a:endParaRPr lang="ru-RU" sz="2000" b="1" dirty="0"/>
          </a:p>
        </p:txBody>
      </p:sp>
      <p:pic>
        <p:nvPicPr>
          <p:cNvPr id="1028" name="Picture 4" descr="http://rb-socialnoe.ru/media/k2/items/cache/ffb67c0cbdf3cc4dd2a13b69ce367cd4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11336"/>
            <a:ext cx="5688632" cy="274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7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ura-dione.ru/gallery/images/962937_ekologiya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40" y="0"/>
            <a:ext cx="9182039" cy="68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3479" y="404633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Цель:</a:t>
            </a:r>
            <a:endParaRPr lang="ru-RU" sz="40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720080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экологически грамотного, социально активного дошкольника, ответственного за состояние окружающей среды, бережно относящегося к богатствам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2444" y="3604504"/>
            <a:ext cx="2485340" cy="2952327"/>
          </a:xfrm>
          <a:prstGeom prst="roundRect">
            <a:avLst/>
          </a:prstGeom>
          <a:ln w="76200">
            <a:solidFill>
              <a:srgbClr val="92D05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детей: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понимать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самоценность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природы;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осознавать себя, как часть природы.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01771" y="3610835"/>
            <a:ext cx="2808312" cy="2952328"/>
          </a:xfrm>
          <a:prstGeom prst="roundRect">
            <a:avLst/>
          </a:prstGeom>
          <a:ln w="76200"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детей: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понимание взаимосвязи и взаимозависимости в природе;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рационально использовать природные богатства;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эмоционально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положительное отношение к окружающему миру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pPr marL="285750" indent="-285750">
              <a:buFontTx/>
              <a:buChar char="-"/>
            </a:pPr>
            <a:endParaRPr lang="ru-RU" sz="1400" dirty="0"/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3691641"/>
            <a:ext cx="2880320" cy="2887193"/>
          </a:xfrm>
          <a:prstGeom prst="roundRect">
            <a:avLst/>
          </a:prstGeom>
          <a:ln w="76200"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/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уважительное отношение ко всем, без исключения, видам, вне зависимости от наших симпатий и антипатий;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активную жизненную позицию.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азам экологической безопасности.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Подводить детей к пониманию неповторимости и красоты окружающего мира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3491" y="3122532"/>
            <a:ext cx="360040" cy="432048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>
            <a:off x="1691540" y="2620403"/>
            <a:ext cx="5184576" cy="2049242"/>
          </a:xfrm>
          <a:prstGeom prst="blockArc">
            <a:avLst>
              <a:gd name="adj1" fmla="val 10935482"/>
              <a:gd name="adj2" fmla="val 0"/>
              <a:gd name="adj3" fmla="val 25000"/>
            </a:avLst>
          </a:prstGeom>
          <a:solidFill>
            <a:srgbClr val="92D050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Задачи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2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ura-dione.ru/gallery/images/962937_ekologiya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5" y="1759"/>
            <a:ext cx="9144000" cy="68681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layground.cdn.netcor.pro/upload/photo/10-12-15/257_18_11_27_fT3A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" y="620688"/>
            <a:ext cx="7460150" cy="61206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078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ura-dione.ru/gallery/images/962937_ekologiya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900igr.net/datas/doshkolnoe-obrazovanie/Ekologicheskaja-kultura-doshkolnikov/0013-013-Sovmestnaja-dejatelnost-vospitatelja-i-det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" y="260648"/>
            <a:ext cx="7219451" cy="65489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467544" y="228964"/>
            <a:ext cx="6408712" cy="1512168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Совместная  деятельность воспитателя и детей</a:t>
            </a:r>
            <a:r>
              <a:rPr lang="ru-RU" sz="3200" dirty="0" smtClean="0">
                <a:latin typeface="Georgia" panose="02040502050405020303" pitchFamily="18" charset="0"/>
              </a:rPr>
              <a:t>.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76456" y="2204864"/>
            <a:ext cx="467544" cy="465313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ura-dione.ru/gallery/images/962937_ekologiya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3" y="-5324"/>
            <a:ext cx="9144000" cy="6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04" y="404664"/>
            <a:ext cx="7993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П</a:t>
            </a: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едагогические </a:t>
            </a: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rPr>
              <a:t>технологии и методы: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6646" y="1893906"/>
            <a:ext cx="4801478" cy="4629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ТРИЗ-технология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65666" y="2636680"/>
            <a:ext cx="3816424" cy="4853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развивающего обучения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3359241"/>
            <a:ext cx="3816424" cy="4573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проблемного обучения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95890" y="3973837"/>
            <a:ext cx="3816424" cy="43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наглядного моделирования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4708656"/>
            <a:ext cx="3816424" cy="496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поисковой деятельности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52941" y="5497795"/>
            <a:ext cx="3816424" cy="5286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технологии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6237312"/>
            <a:ext cx="3816424" cy="5400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проектирования</a:t>
            </a:r>
          </a:p>
        </p:txBody>
      </p:sp>
      <p:sp>
        <p:nvSpPr>
          <p:cNvPr id="14" name="Овал 13"/>
          <p:cNvSpPr/>
          <p:nvPr/>
        </p:nvSpPr>
        <p:spPr>
          <a:xfrm>
            <a:off x="3318736" y="4650779"/>
            <a:ext cx="684076" cy="612068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02812" y="5505658"/>
            <a:ext cx="700259" cy="6242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11559" y="1850490"/>
            <a:ext cx="638036" cy="62440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125287" y="2585955"/>
            <a:ext cx="648071" cy="586774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" name="Picture 7" descr="Изображение 0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76" y="2672234"/>
            <a:ext cx="2001688" cy="17872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Lenovo\Desktop\Новая папка (4)\HPIM38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08" y="4385790"/>
            <a:ext cx="3011304" cy="22584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807927" y="3294588"/>
            <a:ext cx="648072" cy="58664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08611" y="3881236"/>
            <a:ext cx="628301" cy="617249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770022" y="6201308"/>
            <a:ext cx="612068" cy="61206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Picture 4" descr="C:\Users\Lenovo\Desktop\Новая папка (4)\HPIM38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49" y="1336536"/>
            <a:ext cx="2103598" cy="15776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ngle"/>
          </a:sp3d>
          <a:extLst/>
        </p:spPr>
      </p:pic>
    </p:spTree>
    <p:extLst>
      <p:ext uri="{BB962C8B-B14F-4D97-AF65-F5344CB8AC3E}">
        <p14:creationId xmlns:p14="http://schemas.microsoft.com/office/powerpoint/2010/main" val="35493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ura-dione.ru/gallery/images/962937_ekologiya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04664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4000" b="1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Педагогические проекты</a:t>
            </a:r>
            <a:endParaRPr lang="ru-RU" altLang="ru-RU" sz="4000" b="1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2808312" cy="3528392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altLang="ru-RU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i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Природоведческая литература </a:t>
            </a:r>
          </a:p>
          <a:p>
            <a:pPr algn="ctr">
              <a:defRPr/>
            </a:pPr>
            <a:r>
              <a:rPr lang="ru-RU" altLang="ru-RU" b="1" i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формирования экологической культуры </a:t>
            </a:r>
          </a:p>
          <a:p>
            <a:pPr algn="ctr">
              <a:defRPr/>
            </a:pPr>
            <a:r>
              <a:rPr lang="ru-RU" altLang="ru-RU" b="1" i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4 -5 лет</a:t>
            </a:r>
            <a:r>
              <a:rPr lang="ru-RU" altLang="ru-RU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>
              <a:defRPr/>
            </a:pPr>
            <a:endParaRPr lang="ru-RU" altLang="ru-RU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altLang="ru-RU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altLang="ru-RU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altLang="ru-RU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altLang="ru-RU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altLang="ru-RU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altLang="ru-RU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altLang="ru-RU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altLang="ru-RU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altLang="ru-RU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altLang="ru-RU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altLang="ru-RU" b="1" dirty="0" smtClean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altLang="ru-RU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324" y="1455718"/>
            <a:ext cx="2664296" cy="3528393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экологического воспитания дошкольников</a:t>
            </a:r>
          </a:p>
          <a:p>
            <a:pPr algn="ctr"/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 лет</a:t>
            </a:r>
          </a:p>
          <a:p>
            <a:pPr algn="ctr"/>
            <a:r>
              <a:rPr lang="ru-RU" alt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гостях у </a:t>
            </a:r>
            <a:r>
              <a:rPr lang="ru-RU" alt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природы»</a:t>
            </a:r>
          </a:p>
          <a:p>
            <a:pPr algn="ctr"/>
            <a:endParaRPr lang="ru-RU" alt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alt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alt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alt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alt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alt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alt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altLang="ru-RU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 descr="E:\Работа с родителями\SAM_13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71696"/>
            <a:ext cx="1430558" cy="14738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Изображение 0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957" y="3170406"/>
            <a:ext cx="1585368" cy="1572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18027" y="2043173"/>
            <a:ext cx="2110260" cy="1025787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«Для чего нужна вода?»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47499" y="5455236"/>
            <a:ext cx="2110260" cy="93610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«Зимующие птицы»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0514" y="5419232"/>
            <a:ext cx="2304256" cy="100811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«Здравствуй, дерево»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28341" y="5445224"/>
            <a:ext cx="2209824" cy="100811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«Чистый мир»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65827" y="5500057"/>
            <a:ext cx="2267656" cy="99195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«Стань природе другом»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955957" y="3831537"/>
            <a:ext cx="1983894" cy="93610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«Веселый огород»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aura-dione.ru/gallery/images/962937_ekologiya-fon-dlya-prezenta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" y="-23451"/>
            <a:ext cx="9144000" cy="68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1054" y="476672"/>
            <a:ext cx="3687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Работа с семьей</a:t>
            </a:r>
            <a:endParaRPr lang="ru-RU" altLang="ru-RU" sz="3200" dirty="0">
              <a:solidFill>
                <a:schemeClr val="bg1"/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54448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2306" y="1192314"/>
            <a:ext cx="6235917" cy="176847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родителей</a:t>
            </a:r>
          </a:p>
          <a:p>
            <a:pPr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тематикой экологического воспитания и образования:</a:t>
            </a:r>
          </a:p>
          <a:p>
            <a:pPr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беседы,</a:t>
            </a:r>
          </a:p>
          <a:p>
            <a:pPr>
              <a:defRPr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консультации.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5734" y="5229200"/>
            <a:ext cx="4936934" cy="124936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открытых </a:t>
            </a:r>
          </a:p>
          <a:p>
            <a:pPr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занятий, досуговых мероприятий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2306" y="3437583"/>
            <a:ext cx="5083790" cy="120536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фотовыставок, </a:t>
            </a:r>
          </a:p>
          <a:p>
            <a:pPr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фотоальбомов.</a:t>
            </a:r>
          </a:p>
          <a:p>
            <a:pPr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библиотечки для детей и родителей</a:t>
            </a:r>
            <a:r>
              <a:rPr lang="ru-RU" altLang="ru-RU" dirty="0"/>
              <a:t>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098" y="2276872"/>
            <a:ext cx="2414050" cy="1978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5" descr="E:\Работа с родителями\VCD (14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76893"/>
            <a:ext cx="2854071" cy="2251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588</Words>
  <Application>Microsoft Office PowerPoint</Application>
  <PresentationFormat>Экран (4:3)</PresentationFormat>
  <Paragraphs>140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Кулаков</dc:creator>
  <cp:lastModifiedBy>Lenovo</cp:lastModifiedBy>
  <cp:revision>82</cp:revision>
  <dcterms:created xsi:type="dcterms:W3CDTF">2018-01-20T14:07:09Z</dcterms:created>
  <dcterms:modified xsi:type="dcterms:W3CDTF">2018-04-06T14:02:02Z</dcterms:modified>
</cp:coreProperties>
</file>