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5"/>
  </p:notesMasterIdLst>
  <p:sldIdLst>
    <p:sldId id="316" r:id="rId2"/>
    <p:sldId id="329" r:id="rId3"/>
    <p:sldId id="323" r:id="rId4"/>
    <p:sldId id="324" r:id="rId5"/>
    <p:sldId id="315" r:id="rId6"/>
    <p:sldId id="326" r:id="rId7"/>
    <p:sldId id="327" r:id="rId8"/>
    <p:sldId id="325" r:id="rId9"/>
    <p:sldId id="308" r:id="rId10"/>
    <p:sldId id="310" r:id="rId11"/>
    <p:sldId id="311" r:id="rId12"/>
    <p:sldId id="314" r:id="rId13"/>
    <p:sldId id="334" r:id="rId14"/>
    <p:sldId id="335" r:id="rId15"/>
    <p:sldId id="336" r:id="rId16"/>
    <p:sldId id="337" r:id="rId17"/>
    <p:sldId id="330" r:id="rId18"/>
    <p:sldId id="333" r:id="rId19"/>
    <p:sldId id="355" r:id="rId20"/>
    <p:sldId id="339" r:id="rId21"/>
    <p:sldId id="331" r:id="rId22"/>
    <p:sldId id="359" r:id="rId23"/>
    <p:sldId id="340" r:id="rId24"/>
    <p:sldId id="357" r:id="rId25"/>
    <p:sldId id="341" r:id="rId26"/>
    <p:sldId id="360" r:id="rId27"/>
    <p:sldId id="342" r:id="rId28"/>
    <p:sldId id="343" r:id="rId29"/>
    <p:sldId id="364" r:id="rId30"/>
    <p:sldId id="361" r:id="rId31"/>
    <p:sldId id="362" r:id="rId32"/>
    <p:sldId id="363" r:id="rId33"/>
    <p:sldId id="328" r:id="rId34"/>
  </p:sldIdLst>
  <p:sldSz cx="9144000" cy="6858000" type="screen4x3"/>
  <p:notesSz cx="6858000" cy="9144000"/>
  <p:defaultTextStyle>
    <a:defPPr>
      <a:defRPr lang="ru-RU"/>
    </a:defPPr>
    <a:lvl1pPr algn="l" rtl="0" fontAlgn="base">
      <a:spcBef>
        <a:spcPct val="0"/>
      </a:spcBef>
      <a:spcAft>
        <a:spcPct val="0"/>
      </a:spcAft>
      <a:defRPr sz="1600" kern="1200">
        <a:solidFill>
          <a:schemeClr val="tx1"/>
        </a:solidFill>
        <a:latin typeface="Tahoma" pitchFamily="34" charset="0"/>
        <a:ea typeface="+mn-ea"/>
        <a:cs typeface="+mn-cs"/>
      </a:defRPr>
    </a:lvl1pPr>
    <a:lvl2pPr marL="457200" algn="l" rtl="0" fontAlgn="base">
      <a:spcBef>
        <a:spcPct val="0"/>
      </a:spcBef>
      <a:spcAft>
        <a:spcPct val="0"/>
      </a:spcAft>
      <a:defRPr sz="1600" kern="1200">
        <a:solidFill>
          <a:schemeClr val="tx1"/>
        </a:solidFill>
        <a:latin typeface="Tahoma" pitchFamily="34" charset="0"/>
        <a:ea typeface="+mn-ea"/>
        <a:cs typeface="+mn-cs"/>
      </a:defRPr>
    </a:lvl2pPr>
    <a:lvl3pPr marL="914400" algn="l" rtl="0" fontAlgn="base">
      <a:spcBef>
        <a:spcPct val="0"/>
      </a:spcBef>
      <a:spcAft>
        <a:spcPct val="0"/>
      </a:spcAft>
      <a:defRPr sz="1600" kern="1200">
        <a:solidFill>
          <a:schemeClr val="tx1"/>
        </a:solidFill>
        <a:latin typeface="Tahoma" pitchFamily="34" charset="0"/>
        <a:ea typeface="+mn-ea"/>
        <a:cs typeface="+mn-cs"/>
      </a:defRPr>
    </a:lvl3pPr>
    <a:lvl4pPr marL="1371600" algn="l" rtl="0" fontAlgn="base">
      <a:spcBef>
        <a:spcPct val="0"/>
      </a:spcBef>
      <a:spcAft>
        <a:spcPct val="0"/>
      </a:spcAft>
      <a:defRPr sz="1600" kern="1200">
        <a:solidFill>
          <a:schemeClr val="tx1"/>
        </a:solidFill>
        <a:latin typeface="Tahoma" pitchFamily="34" charset="0"/>
        <a:ea typeface="+mn-ea"/>
        <a:cs typeface="+mn-cs"/>
      </a:defRPr>
    </a:lvl4pPr>
    <a:lvl5pPr marL="1828800" algn="l" rtl="0" fontAlgn="base">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0000"/>
    <a:srgbClr val="000066"/>
    <a:srgbClr val="66FF66"/>
    <a:srgbClr val="FFFF66"/>
    <a:srgbClr val="0000CC"/>
    <a:srgbClr val="FF0000"/>
    <a:srgbClr val="0000FF"/>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66" d="100"/>
          <a:sy n="66" d="100"/>
        </p:scale>
        <p:origin x="-16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2D9799-4B52-4740-BFF6-8368ECC7D23C}" type="datetimeFigureOut">
              <a:rPr lang="ru-RU" smtClean="0"/>
              <a:pPr/>
              <a:t>31.01.2021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7488CA-CD91-4A2F-AA00-F59F27EDC39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pPr>
                <a:defRPr/>
              </a:pPr>
              <a:endParaRPr lang="ru-RU"/>
            </a:p>
          </p:txBody>
        </p:sp>
        <p:sp>
          <p:nvSpPr>
            <p:cNvPr id="6"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pPr>
                <a:defRPr/>
              </a:pPr>
              <a:endParaRPr lang="ru-RU" sz="2400">
                <a:latin typeface="Times New Roman" pitchFamily="18" charset="0"/>
              </a:endParaRPr>
            </a:p>
          </p:txBody>
        </p:sp>
        <p:sp>
          <p:nvSpPr>
            <p:cNvPr id="7"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pPr>
                <a:defRPr/>
              </a:pPr>
              <a:endParaRPr lang="ru-RU" sz="1800">
                <a:latin typeface="Arial" charset="0"/>
              </a:endParaRPr>
            </a:p>
          </p:txBody>
        </p:sp>
      </p:grpSp>
      <p:sp>
        <p:nvSpPr>
          <p:cNvPr id="8198" name="Rectangle 6"/>
          <p:cNvSpPr>
            <a:spLocks noGrp="1" noChangeArrowheads="1"/>
          </p:cNvSpPr>
          <p:nvPr>
            <p:ph type="ctrTitle"/>
          </p:nvPr>
        </p:nvSpPr>
        <p:spPr>
          <a:xfrm>
            <a:off x="1443038" y="985838"/>
            <a:ext cx="7239000" cy="1444625"/>
          </a:xfrm>
        </p:spPr>
        <p:txBody>
          <a:bodyPr/>
          <a:lstStyle>
            <a:lvl1pPr>
              <a:defRPr sz="4000"/>
            </a:lvl1pPr>
          </a:lstStyle>
          <a:p>
            <a:r>
              <a:rPr lang="ru-RU"/>
              <a:t>Образец заголовка</a:t>
            </a:r>
          </a:p>
        </p:txBody>
      </p:sp>
      <p:sp>
        <p:nvSpPr>
          <p:cNvPr id="8199"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ru-RU"/>
              <a:t>Образец подзаголовка</a:t>
            </a:r>
          </a:p>
        </p:txBody>
      </p:sp>
      <p:sp>
        <p:nvSpPr>
          <p:cNvPr id="8" name="Rectangle 8"/>
          <p:cNvSpPr>
            <a:spLocks noGrp="1" noChangeArrowheads="1"/>
          </p:cNvSpPr>
          <p:nvPr>
            <p:ph type="dt" sz="half" idx="10"/>
          </p:nvPr>
        </p:nvSpPr>
        <p:spPr/>
        <p:txBody>
          <a:bodyPr/>
          <a:lstStyle>
            <a:lvl1pPr>
              <a:defRPr/>
            </a:lvl1pPr>
          </a:lstStyle>
          <a:p>
            <a:pPr>
              <a:defRPr/>
            </a:pPr>
            <a:endParaRPr lang="ru-RU"/>
          </a:p>
        </p:txBody>
      </p:sp>
      <p:sp>
        <p:nvSpPr>
          <p:cNvPr id="9" name="Rectangle 9"/>
          <p:cNvSpPr>
            <a:spLocks noGrp="1" noChangeArrowheads="1"/>
          </p:cNvSpPr>
          <p:nvPr>
            <p:ph type="ftr" sz="quarter" idx="11"/>
          </p:nvPr>
        </p:nvSpPr>
        <p:spPr/>
        <p:txBody>
          <a:bodyPr/>
          <a:lstStyle>
            <a:lvl1pPr>
              <a:defRPr/>
            </a:lvl1pPr>
          </a:lstStyle>
          <a:p>
            <a:pPr>
              <a:defRPr/>
            </a:pPr>
            <a:endParaRPr lang="ru-RU"/>
          </a:p>
        </p:txBody>
      </p:sp>
      <p:sp>
        <p:nvSpPr>
          <p:cNvPr id="10" name="Rectangle 10"/>
          <p:cNvSpPr>
            <a:spLocks noGrp="1" noChangeArrowheads="1"/>
          </p:cNvSpPr>
          <p:nvPr>
            <p:ph type="sldNum" sz="quarter" idx="12"/>
          </p:nvPr>
        </p:nvSpPr>
        <p:spPr/>
        <p:txBody>
          <a:bodyPr/>
          <a:lstStyle>
            <a:lvl1pPr>
              <a:defRPr/>
            </a:lvl1pPr>
          </a:lstStyle>
          <a:p>
            <a:pPr>
              <a:defRPr/>
            </a:pPr>
            <a:fld id="{1F4B4560-306C-4D9A-BA9A-8C310E400511}" type="slidenum">
              <a:rPr lang="ru-RU"/>
              <a:pPr>
                <a:defRPr/>
              </a:pPr>
              <a:t>‹#›</a:t>
            </a:fld>
            <a:endParaRPr lang="ru-RU"/>
          </a:p>
        </p:txBody>
      </p:sp>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C11BBF50-390C-4604-A330-91501C041E91}" type="slidenum">
              <a:rPr lang="ru-RU"/>
              <a:pPr>
                <a:defRPr/>
              </a:pPr>
              <a:t>‹#›</a:t>
            </a:fld>
            <a:endParaRPr lang="ru-RU"/>
          </a:p>
        </p:txBody>
      </p:sp>
    </p:spTree>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6413" y="301625"/>
            <a:ext cx="1827212" cy="56403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370013" y="301625"/>
            <a:ext cx="5334000" cy="56403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283AEFA3-C5EA-4F23-955B-D9754C5BA9BA}" type="slidenum">
              <a:rPr lang="ru-RU"/>
              <a:pPr>
                <a:defRPr/>
              </a:pPr>
              <a:t>‹#›</a:t>
            </a:fld>
            <a:endParaRPr lang="ru-RU"/>
          </a:p>
        </p:txBody>
      </p:sp>
    </p:spTree>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1370013" y="1827213"/>
            <a:ext cx="7313612" cy="4114800"/>
          </a:xfrm>
        </p:spPr>
        <p:txBody>
          <a:bodyPr/>
          <a:lstStyle/>
          <a:p>
            <a:pPr lvl="0"/>
            <a:endParaRPr lang="ru-RU"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0CC7D190-3231-4745-97E3-2FCE1DFEDEDB}" type="slidenum">
              <a:rPr lang="ru-RU"/>
              <a:pPr>
                <a:defRPr/>
              </a:pPr>
              <a:t>‹#›</a:t>
            </a:fld>
            <a:endParaRPr lang="ru-RU"/>
          </a:p>
        </p:txBody>
      </p:sp>
    </p:spTree>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1597421A-BE52-4D34-8A1F-EAC0C9FD7ED7}" type="slidenum">
              <a:rPr lang="ru-RU"/>
              <a:pPr>
                <a:defRPr/>
              </a:pPr>
              <a:t>‹#›</a:t>
            </a:fld>
            <a:endParaRPr lang="ru-RU"/>
          </a:p>
        </p:txBody>
      </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sz="half" idx="10"/>
          </p:nvPr>
        </p:nvSpPr>
        <p:spPr>
          <a:ln/>
        </p:spPr>
        <p:txBody>
          <a:bodyPr/>
          <a:lstStyle>
            <a:lvl1pPr>
              <a:defRPr/>
            </a:lvl1pPr>
          </a:lstStyle>
          <a:p>
            <a:pPr>
              <a:defRPr/>
            </a:pPr>
            <a:endParaRPr lang="ru-RU"/>
          </a:p>
        </p:txBody>
      </p:sp>
      <p:sp>
        <p:nvSpPr>
          <p:cNvPr id="5" name="Rectangle 9"/>
          <p:cNvSpPr>
            <a:spLocks noGrp="1" noChangeArrowheads="1"/>
          </p:cNvSpPr>
          <p:nvPr>
            <p:ph type="ftr" sz="quarter" idx="11"/>
          </p:nvPr>
        </p:nvSpPr>
        <p:spPr>
          <a:ln/>
        </p:spPr>
        <p:txBody>
          <a:bodyPr/>
          <a:lstStyle>
            <a:lvl1pPr>
              <a:defRPr/>
            </a:lvl1pPr>
          </a:lstStyle>
          <a:p>
            <a:pPr>
              <a:defRPr/>
            </a:pPr>
            <a:endParaRPr lang="ru-RU"/>
          </a:p>
        </p:txBody>
      </p:sp>
      <p:sp>
        <p:nvSpPr>
          <p:cNvPr id="6" name="Rectangle 10"/>
          <p:cNvSpPr>
            <a:spLocks noGrp="1" noChangeArrowheads="1"/>
          </p:cNvSpPr>
          <p:nvPr>
            <p:ph type="sldNum" sz="quarter" idx="12"/>
          </p:nvPr>
        </p:nvSpPr>
        <p:spPr>
          <a:ln/>
        </p:spPr>
        <p:txBody>
          <a:bodyPr/>
          <a:lstStyle>
            <a:lvl1pPr>
              <a:defRPr/>
            </a:lvl1pPr>
          </a:lstStyle>
          <a:p>
            <a:pPr>
              <a:defRPr/>
            </a:pPr>
            <a:fld id="{166B4EED-A53F-42FD-A6B5-BC6AE9607AA4}" type="slidenum">
              <a:rPr lang="ru-RU"/>
              <a:pPr>
                <a:defRPr/>
              </a:pPr>
              <a:t>‹#›</a:t>
            </a:fld>
            <a:endParaRPr lang="ru-RU"/>
          </a:p>
        </p:txBody>
      </p:sp>
    </p:spTree>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5F44B6F4-8553-446C-A843-013B385CA0AB}" type="slidenum">
              <a:rPr lang="ru-RU"/>
              <a:pPr>
                <a:defRPr/>
              </a:pPr>
              <a:t>‹#›</a:t>
            </a:fld>
            <a:endParaRPr lang="ru-RU"/>
          </a:p>
        </p:txBody>
      </p:sp>
    </p:spTree>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sz="half" idx="10"/>
          </p:nvPr>
        </p:nvSpPr>
        <p:spPr>
          <a:ln/>
        </p:spPr>
        <p:txBody>
          <a:bodyPr/>
          <a:lstStyle>
            <a:lvl1pPr>
              <a:defRPr/>
            </a:lvl1pPr>
          </a:lstStyle>
          <a:p>
            <a:pPr>
              <a:defRPr/>
            </a:pPr>
            <a:endParaRPr lang="ru-RU"/>
          </a:p>
        </p:txBody>
      </p:sp>
      <p:sp>
        <p:nvSpPr>
          <p:cNvPr id="8" name="Rectangle 9"/>
          <p:cNvSpPr>
            <a:spLocks noGrp="1" noChangeArrowheads="1"/>
          </p:cNvSpPr>
          <p:nvPr>
            <p:ph type="ftr" sz="quarter" idx="11"/>
          </p:nvPr>
        </p:nvSpPr>
        <p:spPr>
          <a:ln/>
        </p:spPr>
        <p:txBody>
          <a:bodyPr/>
          <a:lstStyle>
            <a:lvl1pPr>
              <a:defRPr/>
            </a:lvl1pPr>
          </a:lstStyle>
          <a:p>
            <a:pPr>
              <a:defRPr/>
            </a:pPr>
            <a:endParaRPr lang="ru-RU"/>
          </a:p>
        </p:txBody>
      </p:sp>
      <p:sp>
        <p:nvSpPr>
          <p:cNvPr id="9" name="Rectangle 10"/>
          <p:cNvSpPr>
            <a:spLocks noGrp="1" noChangeArrowheads="1"/>
          </p:cNvSpPr>
          <p:nvPr>
            <p:ph type="sldNum" sz="quarter" idx="12"/>
          </p:nvPr>
        </p:nvSpPr>
        <p:spPr>
          <a:ln/>
        </p:spPr>
        <p:txBody>
          <a:bodyPr/>
          <a:lstStyle>
            <a:lvl1pPr>
              <a:defRPr/>
            </a:lvl1pPr>
          </a:lstStyle>
          <a:p>
            <a:pPr>
              <a:defRPr/>
            </a:pPr>
            <a:fld id="{A6121306-AA69-4B5A-A97C-4CB25662DCEF}" type="slidenum">
              <a:rPr lang="ru-RU"/>
              <a:pPr>
                <a:defRPr/>
              </a:pPr>
              <a:t>‹#›</a:t>
            </a:fld>
            <a:endParaRPr lang="ru-RU"/>
          </a:p>
        </p:txBody>
      </p:sp>
    </p:spTree>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p>
        </p:txBody>
      </p:sp>
      <p:sp>
        <p:nvSpPr>
          <p:cNvPr id="4" name="Rectangle 9"/>
          <p:cNvSpPr>
            <a:spLocks noGrp="1" noChangeArrowheads="1"/>
          </p:cNvSpPr>
          <p:nvPr>
            <p:ph type="ftr" sz="quarter" idx="11"/>
          </p:nvPr>
        </p:nvSpPr>
        <p:spPr>
          <a:ln/>
        </p:spPr>
        <p:txBody>
          <a:bodyPr/>
          <a:lstStyle>
            <a:lvl1pPr>
              <a:defRPr/>
            </a:lvl1pPr>
          </a:lstStyle>
          <a:p>
            <a:pPr>
              <a:defRPr/>
            </a:pPr>
            <a:endParaRPr lang="ru-RU"/>
          </a:p>
        </p:txBody>
      </p:sp>
      <p:sp>
        <p:nvSpPr>
          <p:cNvPr id="5" name="Rectangle 10"/>
          <p:cNvSpPr>
            <a:spLocks noGrp="1" noChangeArrowheads="1"/>
          </p:cNvSpPr>
          <p:nvPr>
            <p:ph type="sldNum" sz="quarter" idx="12"/>
          </p:nvPr>
        </p:nvSpPr>
        <p:spPr>
          <a:ln/>
        </p:spPr>
        <p:txBody>
          <a:bodyPr/>
          <a:lstStyle>
            <a:lvl1pPr>
              <a:defRPr/>
            </a:lvl1pPr>
          </a:lstStyle>
          <a:p>
            <a:pPr>
              <a:defRPr/>
            </a:pPr>
            <a:fld id="{0F29E8BE-7E00-46E7-9D17-804E3E80978C}" type="slidenum">
              <a:rPr lang="ru-RU"/>
              <a:pPr>
                <a:defRPr/>
              </a:pPr>
              <a:t>‹#›</a:t>
            </a:fld>
            <a:endParaRPr lang="ru-RU"/>
          </a:p>
        </p:txBody>
      </p:sp>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ru-RU"/>
          </a:p>
        </p:txBody>
      </p:sp>
      <p:sp>
        <p:nvSpPr>
          <p:cNvPr id="3" name="Rectangle 9"/>
          <p:cNvSpPr>
            <a:spLocks noGrp="1" noChangeArrowheads="1"/>
          </p:cNvSpPr>
          <p:nvPr>
            <p:ph type="ftr" sz="quarter" idx="11"/>
          </p:nvPr>
        </p:nvSpPr>
        <p:spPr>
          <a:ln/>
        </p:spPr>
        <p:txBody>
          <a:bodyPr/>
          <a:lstStyle>
            <a:lvl1pPr>
              <a:defRPr/>
            </a:lvl1pPr>
          </a:lstStyle>
          <a:p>
            <a:pPr>
              <a:defRPr/>
            </a:pPr>
            <a:endParaRPr lang="ru-RU"/>
          </a:p>
        </p:txBody>
      </p:sp>
      <p:sp>
        <p:nvSpPr>
          <p:cNvPr id="4" name="Rectangle 10"/>
          <p:cNvSpPr>
            <a:spLocks noGrp="1" noChangeArrowheads="1"/>
          </p:cNvSpPr>
          <p:nvPr>
            <p:ph type="sldNum" sz="quarter" idx="12"/>
          </p:nvPr>
        </p:nvSpPr>
        <p:spPr>
          <a:ln/>
        </p:spPr>
        <p:txBody>
          <a:bodyPr/>
          <a:lstStyle>
            <a:lvl1pPr>
              <a:defRPr/>
            </a:lvl1pPr>
          </a:lstStyle>
          <a:p>
            <a:pPr>
              <a:defRPr/>
            </a:pPr>
            <a:fld id="{FE056B12-83C5-435A-A45A-D09E2E3291BD}" type="slidenum">
              <a:rPr lang="ru-RU"/>
              <a:pPr>
                <a:defRPr/>
              </a:pPr>
              <a:t>‹#›</a:t>
            </a:fld>
            <a:endParaRPr lang="ru-RU"/>
          </a:p>
        </p:txBody>
      </p:sp>
    </p:spTree>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9CDC2709-0580-45A8-871A-D5504234BDB4}" type="slidenum">
              <a:rPr lang="ru-RU"/>
              <a:pPr>
                <a:defRPr/>
              </a:pPr>
              <a:t>‹#›</a:t>
            </a:fld>
            <a:endParaRPr lang="ru-RU"/>
          </a:p>
        </p:txBody>
      </p:sp>
    </p:spTree>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0A7BA981-EBA7-4C48-8882-B334C5FB979F}" type="slidenum">
              <a:rPr lang="ru-RU"/>
              <a:pPr>
                <a:defRPr/>
              </a:pPr>
              <a:t>‹#›</a:t>
            </a:fld>
            <a:endParaRPr lang="ru-RU"/>
          </a:p>
        </p:txBody>
      </p:sp>
    </p:spTree>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238500" y="0"/>
            <a:ext cx="11925300" cy="3810000"/>
            <a:chOff x="-2040" y="0"/>
            <a:chExt cx="7512" cy="2400"/>
          </a:xfrm>
        </p:grpSpPr>
        <p:sp>
          <p:nvSpPr>
            <p:cNvPr id="7171"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pPr>
                <a:defRPr/>
              </a:pPr>
              <a:endParaRPr lang="ru-RU" sz="2400">
                <a:latin typeface="Times New Roman" pitchFamily="18" charset="0"/>
              </a:endParaRPr>
            </a:p>
          </p:txBody>
        </p:sp>
        <p:sp>
          <p:nvSpPr>
            <p:cNvPr id="7172"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pPr>
                <a:defRPr/>
              </a:pPr>
              <a:endParaRPr lang="ru-RU" sz="1800">
                <a:latin typeface="Arial" charset="0"/>
              </a:endParaRPr>
            </a:p>
          </p:txBody>
        </p:sp>
        <p:sp>
          <p:nvSpPr>
            <p:cNvPr id="7173"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pPr>
                <a:defRPr/>
              </a:pPr>
              <a:endParaRPr lang="ru-RU"/>
            </a:p>
          </p:txBody>
        </p:sp>
      </p:grpSp>
      <p:sp>
        <p:nvSpPr>
          <p:cNvPr id="2051"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ru-RU" smtClean="0"/>
              <a:t>Образец заголовка</a:t>
            </a:r>
          </a:p>
        </p:txBody>
      </p:sp>
      <p:sp>
        <p:nvSpPr>
          <p:cNvPr id="2052"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1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defRPr>
            </a:lvl1pPr>
          </a:lstStyle>
          <a:p>
            <a:pPr>
              <a:defRPr/>
            </a:pPr>
            <a:endParaRPr lang="ru-RU"/>
          </a:p>
        </p:txBody>
      </p:sp>
      <p:sp>
        <p:nvSpPr>
          <p:cNvPr id="71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defRPr>
            </a:lvl1pPr>
          </a:lstStyle>
          <a:p>
            <a:pPr>
              <a:defRPr/>
            </a:pPr>
            <a:endParaRPr lang="ru-RU"/>
          </a:p>
        </p:txBody>
      </p:sp>
      <p:sp>
        <p:nvSpPr>
          <p:cNvPr id="71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n-lt"/>
              </a:defRPr>
            </a:lvl1pPr>
          </a:lstStyle>
          <a:p>
            <a:pPr>
              <a:defRPr/>
            </a:pPr>
            <a:fld id="{9849B31A-8B5B-4CA5-B140-E83AE7E3B80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48"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slow">
    <p:push dir="r"/>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algn="ctr"/>
            <a:endParaRPr lang="ru-RU" sz="1800" b="1" dirty="0" smtClean="0"/>
          </a:p>
        </p:txBody>
      </p:sp>
      <p:sp>
        <p:nvSpPr>
          <p:cNvPr id="4" name="Содержимое 3"/>
          <p:cNvSpPr>
            <a:spLocks noGrp="1"/>
          </p:cNvSpPr>
          <p:nvPr>
            <p:ph idx="1"/>
          </p:nvPr>
        </p:nvSpPr>
        <p:spPr>
          <a:xfrm>
            <a:off x="1370013" y="476672"/>
            <a:ext cx="7313612" cy="5465341"/>
          </a:xfrm>
        </p:spPr>
        <p:txBody>
          <a:bodyPr/>
          <a:lstStyle/>
          <a:p>
            <a:pPr algn="ctr">
              <a:buNone/>
            </a:pPr>
            <a:r>
              <a:rPr lang="en-US" sz="2000" b="1" dirty="0" smtClean="0"/>
              <a:t>III</a:t>
            </a:r>
            <a:r>
              <a:rPr lang="ru-RU" sz="2000" b="1" dirty="0" smtClean="0"/>
              <a:t> Международная научно – практическая конференция </a:t>
            </a:r>
          </a:p>
          <a:p>
            <a:pPr algn="ctr">
              <a:buNone/>
            </a:pPr>
            <a:r>
              <a:rPr lang="ru-RU" sz="2000" b="1" dirty="0" smtClean="0"/>
              <a:t>«Тенденции развития современной науки и образования»</a:t>
            </a:r>
          </a:p>
          <a:p>
            <a:pPr algn="ctr"/>
            <a:endParaRPr lang="ru-RU" sz="2000" dirty="0" smtClean="0"/>
          </a:p>
          <a:p>
            <a:pPr algn="ctr">
              <a:buNone/>
            </a:pPr>
            <a:r>
              <a:rPr lang="ru-RU" sz="2000" dirty="0" smtClean="0">
                <a:solidFill>
                  <a:srgbClr val="008000"/>
                </a:solidFill>
              </a:rPr>
              <a:t>«Сетевое взаимодействие образовательных и других сторонних организаций как ресурс </a:t>
            </a:r>
            <a:r>
              <a:rPr lang="ru-RU" sz="2000" dirty="0" smtClean="0">
                <a:solidFill>
                  <a:srgbClr val="008000"/>
                </a:solidFill>
              </a:rPr>
              <a:t>повышения качества </a:t>
            </a:r>
            <a:r>
              <a:rPr lang="ru-RU" sz="2000" smtClean="0">
                <a:solidFill>
                  <a:srgbClr val="008000"/>
                </a:solidFill>
              </a:rPr>
              <a:t>образования и формирования </a:t>
            </a:r>
            <a:r>
              <a:rPr lang="ru-RU" sz="2000" dirty="0" smtClean="0">
                <a:solidFill>
                  <a:srgbClr val="008000"/>
                </a:solidFill>
              </a:rPr>
              <a:t>исследовательской деятельности обучающихся»</a:t>
            </a:r>
          </a:p>
          <a:p>
            <a:pPr algn="r">
              <a:buNone/>
            </a:pPr>
            <a:r>
              <a:rPr lang="ru-RU" sz="2000" b="1" dirty="0" smtClean="0"/>
              <a:t>Автор: Лопарева А.А.</a:t>
            </a:r>
          </a:p>
          <a:p>
            <a:pPr algn="r">
              <a:buNone/>
            </a:pPr>
            <a:r>
              <a:rPr lang="ru-RU" sz="2000" b="1" dirty="0" smtClean="0"/>
              <a:t>учитель высшей кв. категории, </a:t>
            </a:r>
          </a:p>
          <a:p>
            <a:pPr algn="r">
              <a:buNone/>
            </a:pPr>
            <a:r>
              <a:rPr lang="ru-RU" sz="2000" b="1" dirty="0" smtClean="0"/>
              <a:t>Почетный работник общего образования РФ,</a:t>
            </a:r>
          </a:p>
          <a:p>
            <a:pPr algn="r">
              <a:buNone/>
            </a:pPr>
            <a:r>
              <a:rPr lang="ru-RU" sz="2000" b="1" dirty="0" smtClean="0"/>
              <a:t>Магистр химии,</a:t>
            </a:r>
          </a:p>
          <a:p>
            <a:pPr algn="r">
              <a:buNone/>
            </a:pPr>
            <a:r>
              <a:rPr lang="ru-RU" sz="2000" b="1" dirty="0" smtClean="0"/>
              <a:t>Аспирант 2 года обучения </a:t>
            </a:r>
            <a:r>
              <a:rPr lang="ru-RU" sz="2000" b="1" dirty="0" err="1" smtClean="0"/>
              <a:t>АлтГПУ</a:t>
            </a:r>
            <a:endParaRPr lang="ru-RU" sz="2000" b="1" dirty="0" smtClean="0"/>
          </a:p>
          <a:p>
            <a:pPr algn="ctr">
              <a:buNone/>
            </a:pPr>
            <a:r>
              <a:rPr lang="ru-RU" sz="1800" dirty="0" smtClean="0"/>
              <a:t>Барнаул</a:t>
            </a:r>
            <a:endParaRPr lang="ru-RU" sz="1800" dirty="0" smtClean="0"/>
          </a:p>
          <a:p>
            <a:pPr algn="ctr">
              <a:buNone/>
            </a:pPr>
            <a:r>
              <a:rPr lang="ru-RU" sz="1800" dirty="0" smtClean="0"/>
              <a:t>2021</a:t>
            </a:r>
          </a:p>
        </p:txBody>
      </p:sp>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400" b="1" dirty="0" smtClean="0">
                <a:solidFill>
                  <a:schemeClr val="tx2"/>
                </a:solidFill>
                <a:latin typeface="+mj-lt"/>
                <a:ea typeface="+mj-ea"/>
                <a:cs typeface="+mj-cs"/>
              </a:rPr>
              <a:t>Алгоритм </a:t>
            </a:r>
            <a:r>
              <a:rPr lang="ru-RU" sz="2400" dirty="0" smtClean="0">
                <a:solidFill>
                  <a:schemeClr val="tx2"/>
                </a:solidFill>
                <a:latin typeface="+mj-lt"/>
                <a:ea typeface="+mj-ea"/>
                <a:cs typeface="+mj-cs"/>
              </a:rPr>
              <a:t/>
            </a:r>
            <a:br>
              <a:rPr lang="ru-RU" sz="2400" dirty="0" smtClean="0">
                <a:solidFill>
                  <a:schemeClr val="tx2"/>
                </a:solidFill>
                <a:latin typeface="+mj-lt"/>
                <a:ea typeface="+mj-ea"/>
                <a:cs typeface="+mj-cs"/>
              </a:rPr>
            </a:br>
            <a:r>
              <a:rPr lang="ru-RU" sz="2400" b="1" dirty="0" smtClean="0">
                <a:solidFill>
                  <a:schemeClr val="tx2"/>
                </a:solidFill>
                <a:latin typeface="+mj-lt"/>
                <a:ea typeface="+mj-ea"/>
                <a:cs typeface="+mj-cs"/>
              </a:rPr>
              <a:t>обеспечения реализации образовательных программ в сетевой форме</a:t>
            </a:r>
            <a:endParaRPr lang="ru-RU" sz="2400" dirty="0"/>
          </a:p>
        </p:txBody>
      </p:sp>
      <p:sp>
        <p:nvSpPr>
          <p:cNvPr id="3" name="Содержимое 2"/>
          <p:cNvSpPr>
            <a:spLocks noGrp="1"/>
          </p:cNvSpPr>
          <p:nvPr>
            <p:ph idx="1"/>
          </p:nvPr>
        </p:nvSpPr>
        <p:spPr/>
        <p:txBody>
          <a:bodyPr/>
          <a:lstStyle/>
          <a:p>
            <a:pPr lvl="0"/>
            <a:r>
              <a:rPr lang="ru-RU" sz="2000" dirty="0" smtClean="0">
                <a:solidFill>
                  <a:schemeClr val="tx1"/>
                </a:solidFill>
                <a:latin typeface="+mn-lt"/>
                <a:ea typeface="+mn-ea"/>
                <a:cs typeface="+mn-cs"/>
              </a:rPr>
              <a:t>Создание </a:t>
            </a:r>
            <a:r>
              <a:rPr lang="ru-RU" sz="2000" dirty="0" smtClean="0">
                <a:solidFill>
                  <a:srgbClr val="FF0000"/>
                </a:solidFill>
                <a:latin typeface="+mn-lt"/>
                <a:ea typeface="+mn-ea"/>
                <a:cs typeface="+mn-cs"/>
              </a:rPr>
              <a:t>рабочих групп </a:t>
            </a:r>
            <a:r>
              <a:rPr lang="ru-RU" sz="2000" dirty="0" smtClean="0">
                <a:solidFill>
                  <a:schemeClr val="tx1"/>
                </a:solidFill>
                <a:latin typeface="+mn-lt"/>
                <a:ea typeface="+mn-ea"/>
                <a:cs typeface="+mn-cs"/>
              </a:rPr>
              <a:t>для рассмотрения заявки, подготовки заключения о целесообразности и возможности реализации образовательной программы в сетевой форме</a:t>
            </a:r>
            <a:endParaRPr lang="ru-RU" sz="2000" dirty="0" smtClean="0"/>
          </a:p>
          <a:p>
            <a:pPr lvl="0"/>
            <a:r>
              <a:rPr lang="ru-RU" sz="2000" dirty="0" smtClean="0">
                <a:solidFill>
                  <a:schemeClr val="tx1"/>
                </a:solidFill>
                <a:latin typeface="+mn-lt"/>
                <a:ea typeface="+mn-ea"/>
                <a:cs typeface="+mn-cs"/>
              </a:rPr>
              <a:t>Разработка и </a:t>
            </a:r>
            <a:r>
              <a:rPr lang="ru-RU" sz="2000" dirty="0" smtClean="0">
                <a:solidFill>
                  <a:srgbClr val="FF0000"/>
                </a:solidFill>
                <a:latin typeface="+mn-lt"/>
                <a:ea typeface="+mn-ea"/>
                <a:cs typeface="+mn-cs"/>
              </a:rPr>
              <a:t>утверждение</a:t>
            </a:r>
            <a:r>
              <a:rPr lang="ru-RU" sz="2000" dirty="0" smtClean="0">
                <a:solidFill>
                  <a:schemeClr val="tx1"/>
                </a:solidFill>
                <a:latin typeface="+mn-lt"/>
                <a:ea typeface="+mn-ea"/>
                <a:cs typeface="+mn-cs"/>
              </a:rPr>
              <a:t> основной и ресурсной организациями совместно реализуемой образовательной </a:t>
            </a:r>
            <a:r>
              <a:rPr lang="ru-RU" sz="2000" dirty="0" smtClean="0">
                <a:solidFill>
                  <a:srgbClr val="FF0000"/>
                </a:solidFill>
                <a:latin typeface="+mn-lt"/>
                <a:ea typeface="+mn-ea"/>
                <a:cs typeface="+mn-cs"/>
              </a:rPr>
              <a:t>программы</a:t>
            </a:r>
            <a:r>
              <a:rPr lang="ru-RU" sz="2000" dirty="0" smtClean="0">
                <a:solidFill>
                  <a:schemeClr val="tx1"/>
                </a:solidFill>
                <a:latin typeface="+mn-lt"/>
                <a:ea typeface="+mn-ea"/>
                <a:cs typeface="+mn-cs"/>
              </a:rPr>
              <a:t> (части программы).</a:t>
            </a:r>
          </a:p>
          <a:p>
            <a:r>
              <a:rPr lang="ru-RU" sz="2000" dirty="0" smtClean="0"/>
              <a:t>Согласование основной и ресурсной организациями условий и порядка осуществления образовательной деятельности по образовательной программе, реализуемой посредством сетевой формы условий (</a:t>
            </a:r>
            <a:r>
              <a:rPr lang="ru-RU" sz="2000" dirty="0" smtClean="0">
                <a:solidFill>
                  <a:srgbClr val="FF0000"/>
                </a:solidFill>
              </a:rPr>
              <a:t>проект договора</a:t>
            </a:r>
            <a:r>
              <a:rPr lang="ru-RU" sz="2000" dirty="0" smtClean="0"/>
              <a:t>).</a:t>
            </a:r>
          </a:p>
          <a:p>
            <a:pPr algn="ctr">
              <a:buNone/>
            </a:pPr>
            <a:endParaRPr lang="ru-RU" sz="2000" b="1" dirty="0" smtClean="0"/>
          </a:p>
          <a:p>
            <a:pPr lvl="0"/>
            <a:endParaRPr lang="ru-RU" sz="2000" b="1" dirty="0"/>
          </a:p>
        </p:txBody>
      </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400" b="1" dirty="0" smtClean="0">
                <a:solidFill>
                  <a:schemeClr val="tx2"/>
                </a:solidFill>
                <a:latin typeface="+mj-lt"/>
                <a:ea typeface="+mj-ea"/>
                <a:cs typeface="+mj-cs"/>
              </a:rPr>
              <a:t>Алгоритм </a:t>
            </a:r>
            <a:r>
              <a:rPr lang="ru-RU" sz="2400" dirty="0" smtClean="0">
                <a:solidFill>
                  <a:schemeClr val="tx2"/>
                </a:solidFill>
                <a:latin typeface="+mj-lt"/>
                <a:ea typeface="+mj-ea"/>
                <a:cs typeface="+mj-cs"/>
              </a:rPr>
              <a:t/>
            </a:r>
            <a:br>
              <a:rPr lang="ru-RU" sz="2400" dirty="0" smtClean="0">
                <a:solidFill>
                  <a:schemeClr val="tx2"/>
                </a:solidFill>
                <a:latin typeface="+mj-lt"/>
                <a:ea typeface="+mj-ea"/>
                <a:cs typeface="+mj-cs"/>
              </a:rPr>
            </a:br>
            <a:r>
              <a:rPr lang="ru-RU" sz="2400" b="1" dirty="0" smtClean="0">
                <a:solidFill>
                  <a:schemeClr val="tx2"/>
                </a:solidFill>
                <a:latin typeface="+mj-lt"/>
                <a:ea typeface="+mj-ea"/>
                <a:cs typeface="+mj-cs"/>
              </a:rPr>
              <a:t>обеспечения реализации образовательных программ в сетевой форме</a:t>
            </a:r>
            <a:endParaRPr lang="ru-RU" sz="2400" dirty="0"/>
          </a:p>
        </p:txBody>
      </p:sp>
      <p:sp>
        <p:nvSpPr>
          <p:cNvPr id="3" name="Содержимое 2"/>
          <p:cNvSpPr>
            <a:spLocks noGrp="1"/>
          </p:cNvSpPr>
          <p:nvPr>
            <p:ph idx="1"/>
          </p:nvPr>
        </p:nvSpPr>
        <p:spPr>
          <a:xfrm>
            <a:off x="1370013" y="1556792"/>
            <a:ext cx="7313612" cy="4385221"/>
          </a:xfrm>
        </p:spPr>
        <p:txBody>
          <a:bodyPr/>
          <a:lstStyle/>
          <a:p>
            <a:pPr lvl="0"/>
            <a:r>
              <a:rPr lang="ru-RU" sz="2000" dirty="0" smtClean="0"/>
              <a:t>Представление </a:t>
            </a:r>
            <a:r>
              <a:rPr lang="ru-RU" sz="2000" dirty="0" smtClean="0">
                <a:solidFill>
                  <a:srgbClr val="CC0000"/>
                </a:solidFill>
              </a:rPr>
              <a:t>учредителю</a:t>
            </a:r>
            <a:r>
              <a:rPr lang="ru-RU" sz="2000" dirty="0" smtClean="0"/>
              <a:t> проекта договора и совместно разработанной и утвержденной образовательной программы.</a:t>
            </a:r>
          </a:p>
          <a:p>
            <a:pPr lvl="0"/>
            <a:r>
              <a:rPr lang="ru-RU" sz="2000" dirty="0" smtClean="0">
                <a:solidFill>
                  <a:schemeClr val="tx1"/>
                </a:solidFill>
                <a:latin typeface="+mn-lt"/>
                <a:ea typeface="+mn-ea"/>
                <a:cs typeface="+mn-cs"/>
              </a:rPr>
              <a:t>Внесение </a:t>
            </a:r>
            <a:r>
              <a:rPr lang="ru-RU" sz="2000" dirty="0" smtClean="0">
                <a:solidFill>
                  <a:srgbClr val="CC0000"/>
                </a:solidFill>
                <a:latin typeface="+mn-lt"/>
                <a:ea typeface="+mn-ea"/>
                <a:cs typeface="+mn-cs"/>
              </a:rPr>
              <a:t>учредителем</a:t>
            </a:r>
            <a:r>
              <a:rPr lang="ru-RU" sz="2000" dirty="0" smtClean="0">
                <a:solidFill>
                  <a:schemeClr val="tx1"/>
                </a:solidFill>
                <a:latin typeface="+mn-lt"/>
                <a:ea typeface="+mn-ea"/>
                <a:cs typeface="+mn-cs"/>
              </a:rPr>
              <a:t> изменений </a:t>
            </a:r>
            <a:r>
              <a:rPr lang="ru-RU" sz="2000" dirty="0" smtClean="0"/>
              <a:t>по оплате труда </a:t>
            </a:r>
            <a:r>
              <a:rPr lang="ru-RU" sz="2000" dirty="0" smtClean="0">
                <a:solidFill>
                  <a:schemeClr val="tx1"/>
                </a:solidFill>
                <a:latin typeface="+mn-lt"/>
                <a:ea typeface="+mn-ea"/>
                <a:cs typeface="+mn-cs"/>
              </a:rPr>
              <a:t>в муниципальный нормативный акт </a:t>
            </a:r>
            <a:r>
              <a:rPr lang="ru-RU" sz="2000" dirty="0" smtClean="0"/>
              <a:t>и утверждение стоимости 1 часа в муниципалитете.</a:t>
            </a:r>
            <a:endParaRPr lang="ru-RU" sz="2000" dirty="0" smtClean="0">
              <a:solidFill>
                <a:schemeClr val="tx1"/>
              </a:solidFill>
              <a:latin typeface="+mn-lt"/>
              <a:ea typeface="+mn-ea"/>
              <a:cs typeface="+mn-cs"/>
            </a:endParaRPr>
          </a:p>
          <a:p>
            <a:pPr lvl="0"/>
            <a:r>
              <a:rPr lang="ru-RU" sz="2000" dirty="0" smtClean="0">
                <a:solidFill>
                  <a:srgbClr val="CC0000"/>
                </a:solidFill>
                <a:latin typeface="+mn-lt"/>
                <a:ea typeface="+mn-ea"/>
                <a:cs typeface="+mn-cs"/>
              </a:rPr>
              <a:t>Заключение договора </a:t>
            </a:r>
            <a:r>
              <a:rPr lang="ru-RU" sz="2000" dirty="0" smtClean="0">
                <a:solidFill>
                  <a:schemeClr val="tx1"/>
                </a:solidFill>
                <a:latin typeface="+mn-lt"/>
                <a:ea typeface="+mn-ea"/>
                <a:cs typeface="+mn-cs"/>
              </a:rPr>
              <a:t>о сетевой форме между образовательными организациями.</a:t>
            </a:r>
          </a:p>
          <a:p>
            <a:pPr lvl="0"/>
            <a:r>
              <a:rPr lang="ru-RU" sz="2000" dirty="0" smtClean="0">
                <a:solidFill>
                  <a:srgbClr val="CC0000"/>
                </a:solidFill>
              </a:rPr>
              <a:t>Внесение необходимых изменений </a:t>
            </a:r>
            <a:r>
              <a:rPr lang="ru-RU" sz="2000" dirty="0" smtClean="0"/>
              <a:t>в уставы (согласование уставов с учредителем) и локальные правовые акты организации.</a:t>
            </a:r>
          </a:p>
          <a:p>
            <a:pPr lvl="0"/>
            <a:r>
              <a:rPr lang="ru-RU" sz="2000" dirty="0" smtClean="0">
                <a:solidFill>
                  <a:srgbClr val="CC0000"/>
                </a:solidFill>
              </a:rPr>
              <a:t>Комплектование классов </a:t>
            </a:r>
            <a:r>
              <a:rPr lang="ru-RU" sz="2000" dirty="0" smtClean="0"/>
              <a:t>(групп) по заявлениям обучающихся или родителей (законных представителей).</a:t>
            </a:r>
          </a:p>
          <a:p>
            <a:pPr lvl="0"/>
            <a:endParaRPr lang="ru-RU" sz="2000" b="1" dirty="0"/>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400" b="1" dirty="0" smtClean="0">
                <a:solidFill>
                  <a:schemeClr val="tx2"/>
                </a:solidFill>
                <a:latin typeface="+mj-lt"/>
                <a:ea typeface="+mj-ea"/>
                <a:cs typeface="+mj-cs"/>
              </a:rPr>
              <a:t>Алгоритм </a:t>
            </a:r>
            <a:r>
              <a:rPr lang="ru-RU" sz="2400" dirty="0" smtClean="0">
                <a:solidFill>
                  <a:schemeClr val="tx2"/>
                </a:solidFill>
                <a:latin typeface="+mj-lt"/>
                <a:ea typeface="+mj-ea"/>
                <a:cs typeface="+mj-cs"/>
              </a:rPr>
              <a:t/>
            </a:r>
            <a:br>
              <a:rPr lang="ru-RU" sz="2400" dirty="0" smtClean="0">
                <a:solidFill>
                  <a:schemeClr val="tx2"/>
                </a:solidFill>
                <a:latin typeface="+mj-lt"/>
                <a:ea typeface="+mj-ea"/>
                <a:cs typeface="+mj-cs"/>
              </a:rPr>
            </a:br>
            <a:r>
              <a:rPr lang="ru-RU" sz="2400" b="1" dirty="0" smtClean="0">
                <a:solidFill>
                  <a:schemeClr val="tx2"/>
                </a:solidFill>
                <a:latin typeface="+mj-lt"/>
                <a:ea typeface="+mj-ea"/>
                <a:cs typeface="+mj-cs"/>
              </a:rPr>
              <a:t>обеспечения реализации образовательных программ в сетевой форме</a:t>
            </a:r>
            <a:endParaRPr lang="ru-RU" sz="2400" dirty="0"/>
          </a:p>
        </p:txBody>
      </p:sp>
      <p:sp>
        <p:nvSpPr>
          <p:cNvPr id="3" name="Содержимое 2"/>
          <p:cNvSpPr>
            <a:spLocks noGrp="1"/>
          </p:cNvSpPr>
          <p:nvPr>
            <p:ph idx="1"/>
          </p:nvPr>
        </p:nvSpPr>
        <p:spPr/>
        <p:txBody>
          <a:bodyPr/>
          <a:lstStyle/>
          <a:p>
            <a:pPr lvl="0"/>
            <a:r>
              <a:rPr lang="ru-RU" sz="2000" dirty="0" smtClean="0">
                <a:solidFill>
                  <a:schemeClr val="tx1"/>
                </a:solidFill>
                <a:latin typeface="+mn-lt"/>
                <a:ea typeface="+mn-ea"/>
                <a:cs typeface="+mn-cs"/>
              </a:rPr>
              <a:t>Совместная разработка и </a:t>
            </a:r>
            <a:r>
              <a:rPr lang="ru-RU" sz="2000" dirty="0" smtClean="0">
                <a:solidFill>
                  <a:srgbClr val="CC0000"/>
                </a:solidFill>
                <a:latin typeface="+mn-lt"/>
                <a:ea typeface="+mn-ea"/>
                <a:cs typeface="+mn-cs"/>
              </a:rPr>
              <a:t>утверждение годового календарного учебного графика и расписания </a:t>
            </a:r>
            <a:r>
              <a:rPr lang="ru-RU" sz="2000" dirty="0" smtClean="0">
                <a:solidFill>
                  <a:schemeClr val="tx1"/>
                </a:solidFill>
                <a:latin typeface="+mn-lt"/>
                <a:ea typeface="+mn-ea"/>
                <a:cs typeface="+mn-cs"/>
              </a:rPr>
              <a:t>занятий основной и ресурсной организациями.</a:t>
            </a:r>
          </a:p>
          <a:p>
            <a:pPr lvl="0"/>
            <a:r>
              <a:rPr lang="ru-RU" sz="2000" dirty="0" smtClean="0">
                <a:solidFill>
                  <a:schemeClr val="tx1"/>
                </a:solidFill>
                <a:latin typeface="+mn-lt"/>
                <a:ea typeface="+mn-ea"/>
                <a:cs typeface="+mn-cs"/>
              </a:rPr>
              <a:t>Внесение соответствующих </a:t>
            </a:r>
            <a:r>
              <a:rPr lang="ru-RU" sz="2000" dirty="0" smtClean="0">
                <a:solidFill>
                  <a:srgbClr val="CC0000"/>
                </a:solidFill>
                <a:latin typeface="+mn-lt"/>
                <a:ea typeface="+mn-ea"/>
                <a:cs typeface="+mn-cs"/>
              </a:rPr>
              <a:t>изменений в организационную структуру</a:t>
            </a:r>
            <a:r>
              <a:rPr lang="ru-RU" sz="2000" dirty="0" smtClean="0">
                <a:solidFill>
                  <a:schemeClr val="tx1"/>
                </a:solidFill>
                <a:latin typeface="+mn-lt"/>
                <a:ea typeface="+mn-ea"/>
                <a:cs typeface="+mn-cs"/>
              </a:rPr>
              <a:t> (штатное расписание) организации, должностные инструкции руководящих, педагогических и иных работников.</a:t>
            </a:r>
          </a:p>
          <a:p>
            <a:pPr lvl="0"/>
            <a:r>
              <a:rPr lang="ru-RU" sz="2000" dirty="0" smtClean="0">
                <a:solidFill>
                  <a:srgbClr val="CC0000"/>
                </a:solidFill>
              </a:rPr>
              <a:t>Учредительный контроль </a:t>
            </a:r>
            <a:r>
              <a:rPr lang="ru-RU" sz="2000" dirty="0" smtClean="0"/>
              <a:t>за реализацией образовательных программ</a:t>
            </a:r>
            <a:endParaRPr lang="ru-RU" sz="2000" dirty="0"/>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305068"/>
            <a:ext cx="8208912" cy="4524315"/>
          </a:xfrm>
          <a:prstGeom prst="rect">
            <a:avLst/>
          </a:prstGeom>
        </p:spPr>
        <p:txBody>
          <a:bodyPr wrap="square">
            <a:spAutoFit/>
          </a:bodyPr>
          <a:lstStyle/>
          <a:p>
            <a:pPr lvl="0" algn="ctr"/>
            <a:r>
              <a:rPr lang="ru-RU" dirty="0" smtClean="0">
                <a:latin typeface="Arial" pitchFamily="34" charset="0"/>
                <a:ea typeface="Times New Roman" pitchFamily="18" charset="0"/>
                <a:cs typeface="Arial" pitchFamily="34" charset="0"/>
              </a:rPr>
              <a:t>СОГЛАСОВАНО         РАССМОТРЕНО             «УТВЕРЖДАЮ»</a:t>
            </a:r>
            <a:endParaRPr lang="ru-RU" sz="1200" dirty="0" smtClean="0">
              <a:latin typeface="Arial" pitchFamily="34" charset="0"/>
              <a:cs typeface="Arial" pitchFamily="34" charset="0"/>
            </a:endParaRPr>
          </a:p>
          <a:p>
            <a:pPr lvl="0" algn="ctr" eaLnBrk="0" hangingPunct="0"/>
            <a:r>
              <a:rPr lang="ru-RU" dirty="0" smtClean="0">
                <a:latin typeface="Arial" pitchFamily="34" charset="0"/>
                <a:ea typeface="Times New Roman" pitchFamily="18" charset="0"/>
                <a:cs typeface="Arial" pitchFamily="34" charset="0"/>
              </a:rPr>
              <a:t>с Управляющим советом  на НМС________            </a:t>
            </a:r>
            <a:r>
              <a:rPr lang="ru-RU" dirty="0" err="1" smtClean="0">
                <a:latin typeface="Arial" pitchFamily="34" charset="0"/>
                <a:ea typeface="Times New Roman" pitchFamily="18" charset="0"/>
                <a:cs typeface="Arial" pitchFamily="34" charset="0"/>
              </a:rPr>
              <a:t>директор________</a:t>
            </a:r>
            <a:r>
              <a:rPr lang="ru-RU" dirty="0" smtClean="0">
                <a:latin typeface="Arial" pitchFamily="34" charset="0"/>
                <a:ea typeface="Times New Roman" pitchFamily="18" charset="0"/>
                <a:cs typeface="Arial" pitchFamily="34" charset="0"/>
              </a:rPr>
              <a:t>  </a:t>
            </a:r>
            <a:endParaRPr lang="ru-RU" sz="1200" dirty="0" smtClean="0">
              <a:latin typeface="Arial" pitchFamily="34" charset="0"/>
              <a:cs typeface="Arial" pitchFamily="34" charset="0"/>
            </a:endParaRPr>
          </a:p>
          <a:p>
            <a:pPr lvl="0" algn="ctr" eaLnBrk="0" hangingPunct="0"/>
            <a:r>
              <a:rPr lang="ru-RU" dirty="0" smtClean="0">
                <a:latin typeface="Arial" pitchFamily="34" charset="0"/>
                <a:ea typeface="Times New Roman" pitchFamily="18" charset="0"/>
                <a:cs typeface="Arial" pitchFamily="34" charset="0"/>
              </a:rPr>
              <a:t>________                  </a:t>
            </a:r>
            <a:r>
              <a:rPr lang="ru-RU" dirty="0" err="1" smtClean="0">
                <a:latin typeface="Arial" pitchFamily="34" charset="0"/>
                <a:ea typeface="Times New Roman" pitchFamily="18" charset="0"/>
                <a:cs typeface="Arial" pitchFamily="34" charset="0"/>
              </a:rPr>
              <a:t>Нижегородцева</a:t>
            </a:r>
            <a:r>
              <a:rPr lang="ru-RU" dirty="0" smtClean="0">
                <a:latin typeface="Arial" pitchFamily="34" charset="0"/>
                <a:ea typeface="Times New Roman" pitchFamily="18" charset="0"/>
                <a:cs typeface="Arial" pitchFamily="34" charset="0"/>
              </a:rPr>
              <a:t> Н.М.         </a:t>
            </a:r>
            <a:r>
              <a:rPr lang="ru-RU" dirty="0" err="1" smtClean="0">
                <a:latin typeface="Arial" pitchFamily="34" charset="0"/>
                <a:ea typeface="Times New Roman" pitchFamily="18" charset="0"/>
                <a:cs typeface="Arial" pitchFamily="34" charset="0"/>
              </a:rPr>
              <a:t>Фоминская</a:t>
            </a:r>
            <a:r>
              <a:rPr lang="ru-RU" dirty="0" smtClean="0">
                <a:latin typeface="Arial" pitchFamily="34" charset="0"/>
                <a:ea typeface="Times New Roman" pitchFamily="18" charset="0"/>
                <a:cs typeface="Arial" pitchFamily="34" charset="0"/>
              </a:rPr>
              <a:t> Е.А.</a:t>
            </a:r>
          </a:p>
          <a:p>
            <a:pPr lvl="0" algn="ctr" eaLnBrk="0" hangingPunct="0"/>
            <a:endParaRPr lang="ru-RU" dirty="0" smtClean="0">
              <a:latin typeface="Arial" pitchFamily="34" charset="0"/>
              <a:cs typeface="Arial" pitchFamily="34" charset="0"/>
            </a:endParaRPr>
          </a:p>
          <a:p>
            <a:pPr lvl="0" algn="ctr" eaLnBrk="0" hangingPunct="0"/>
            <a:endParaRPr lang="ru-RU" dirty="0" smtClean="0">
              <a:latin typeface="Arial" pitchFamily="34" charset="0"/>
              <a:cs typeface="Arial" pitchFamily="34" charset="0"/>
            </a:endParaRPr>
          </a:p>
          <a:p>
            <a:pPr lvl="0" algn="ctr" eaLnBrk="0" hangingPunct="0"/>
            <a:endParaRPr lang="ru-RU" sz="1200" dirty="0" smtClean="0">
              <a:latin typeface="Arial" pitchFamily="34" charset="0"/>
              <a:cs typeface="Arial" pitchFamily="34" charset="0"/>
            </a:endParaRPr>
          </a:p>
          <a:p>
            <a:pPr lvl="0" algn="ctr" eaLnBrk="0" hangingPunct="0"/>
            <a:r>
              <a:rPr lang="ru-RU" dirty="0" smtClean="0">
                <a:latin typeface="Arial" pitchFamily="34" charset="0"/>
                <a:ea typeface="Times New Roman" pitchFamily="18" charset="0"/>
                <a:cs typeface="Arial" pitchFamily="34" charset="0"/>
              </a:rPr>
              <a:t>Муниципальное бюджетное общеобразовательное учреждение</a:t>
            </a:r>
            <a:endParaRPr lang="ru-RU" sz="1200" dirty="0" smtClean="0">
              <a:latin typeface="Arial" pitchFamily="34" charset="0"/>
              <a:cs typeface="Arial" pitchFamily="34" charset="0"/>
            </a:endParaRPr>
          </a:p>
          <a:p>
            <a:pPr lvl="0" algn="ctr" eaLnBrk="0" hangingPunct="0"/>
            <a:r>
              <a:rPr lang="ru-RU" dirty="0" smtClean="0">
                <a:latin typeface="Arial" pitchFamily="34" charset="0"/>
                <a:ea typeface="Times New Roman" pitchFamily="18" charset="0"/>
                <a:cs typeface="Arial" pitchFamily="34" charset="0"/>
              </a:rPr>
              <a:t> «Лицей № 2», Центральный район, г. Барнаул</a:t>
            </a:r>
          </a:p>
          <a:p>
            <a:pPr lvl="0" algn="ctr" eaLnBrk="0" hangingPunct="0"/>
            <a:endParaRPr lang="ru-RU" dirty="0" smtClean="0">
              <a:latin typeface="Arial" pitchFamily="34" charset="0"/>
              <a:cs typeface="Arial" pitchFamily="34" charset="0"/>
            </a:endParaRPr>
          </a:p>
          <a:p>
            <a:pPr lvl="0" algn="ctr" eaLnBrk="0" hangingPunct="0"/>
            <a:endParaRPr lang="ru-RU" sz="1200" dirty="0" smtClean="0">
              <a:latin typeface="Arial" pitchFamily="34" charset="0"/>
              <a:cs typeface="Arial" pitchFamily="34" charset="0"/>
            </a:endParaRPr>
          </a:p>
          <a:p>
            <a:pPr lvl="0" algn="ctr" eaLnBrk="0" hangingPunct="0"/>
            <a:r>
              <a:rPr lang="ru-RU" b="1" dirty="0" smtClean="0">
                <a:latin typeface="Arial" pitchFamily="34" charset="0"/>
                <a:ea typeface="Times New Roman" pitchFamily="18" charset="0"/>
                <a:cs typeface="Arial" pitchFamily="34" charset="0"/>
              </a:rPr>
              <a:t>ПОЛОЖЕНИЕ О СЕТЕВОЙ ФОРМЕ РЕАЛИЗАЦИИ ОБРАЗОВАТЕЛЬНЫХ ПРОГРАММ</a:t>
            </a:r>
          </a:p>
          <a:p>
            <a:pPr lvl="0" algn="ctr" eaLnBrk="0" hangingPunct="0"/>
            <a:endParaRPr lang="ru-RU" b="1" dirty="0" smtClean="0">
              <a:latin typeface="Arial" pitchFamily="34" charset="0"/>
              <a:cs typeface="Arial" pitchFamily="34" charset="0"/>
            </a:endParaRPr>
          </a:p>
          <a:p>
            <a:pPr lvl="0" algn="ctr" eaLnBrk="0" hangingPunct="0"/>
            <a:endParaRPr lang="ru-RU" sz="1200" dirty="0" smtClean="0">
              <a:latin typeface="Arial" pitchFamily="34" charset="0"/>
              <a:cs typeface="Arial" pitchFamily="34" charset="0"/>
            </a:endParaRPr>
          </a:p>
          <a:p>
            <a:pPr lvl="0" algn="ctr" eaLnBrk="0" hangingPunct="0">
              <a:buFontTx/>
              <a:buChar char="•"/>
            </a:pPr>
            <a:r>
              <a:rPr lang="ru-RU" b="1" dirty="0" smtClean="0">
                <a:latin typeface="Arial" pitchFamily="34" charset="0"/>
                <a:ea typeface="Times New Roman" pitchFamily="18" charset="0"/>
                <a:cs typeface="Arial" pitchFamily="34" charset="0"/>
              </a:rPr>
              <a:t>Общие положения</a:t>
            </a:r>
          </a:p>
          <a:p>
            <a:pPr lvl="0" algn="ctr" eaLnBrk="0" hangingPunct="0">
              <a:buFontTx/>
              <a:buChar char="•"/>
            </a:pPr>
            <a:endParaRPr lang="ru-RU" b="1" dirty="0" smtClean="0">
              <a:latin typeface="Arial" pitchFamily="34" charset="0"/>
              <a:cs typeface="Arial" pitchFamily="34" charset="0"/>
            </a:endParaRPr>
          </a:p>
          <a:p>
            <a:pPr lvl="0" algn="ctr" eaLnBrk="0" hangingPunct="0">
              <a:buFontTx/>
              <a:buChar char="•"/>
            </a:pPr>
            <a:endParaRPr lang="ru-RU" sz="1200" dirty="0" smtClean="0">
              <a:latin typeface="Arial" pitchFamily="34" charset="0"/>
              <a:cs typeface="Arial" pitchFamily="34" charset="0"/>
            </a:endParaRPr>
          </a:p>
          <a:p>
            <a:pPr lvl="0" algn="ctr" eaLnBrk="0" hangingPunct="0"/>
            <a:r>
              <a:rPr lang="ru-RU" dirty="0" smtClean="0">
                <a:latin typeface="Arial" pitchFamily="34" charset="0"/>
                <a:ea typeface="Times New Roman" pitchFamily="18" charset="0"/>
                <a:cs typeface="Arial" pitchFamily="34" charset="0"/>
              </a:rPr>
              <a:t>1.1.Настоящее положение разработано на основании ст. 13, ст. 15, п.7 ч.1 ст.34 Федерального закона «Об образовании в РФ»</a:t>
            </a:r>
            <a:endParaRPr lang="ru-RU" sz="2000" dirty="0" smtClean="0">
              <a:latin typeface="Arial" pitchFamily="34" charset="0"/>
              <a:cs typeface="Arial" pitchFamily="34" charset="0"/>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823119"/>
          </a:xfrm>
        </p:spPr>
        <p:txBody>
          <a:bodyPr/>
          <a:lstStyle/>
          <a:p>
            <a:pPr algn="ctr"/>
            <a:r>
              <a:rPr lang="ru-RU" sz="2400" b="1" dirty="0" smtClean="0">
                <a:latin typeface="Times New Roman" pitchFamily="18" charset="0"/>
                <a:cs typeface="Times New Roman" pitchFamily="18" charset="0"/>
              </a:rPr>
              <a:t>Договор о сетевом взаимодействии с колледжем сыроделия</a:t>
            </a:r>
            <a:endParaRPr lang="ru-RU" sz="2400" b="1" dirty="0">
              <a:latin typeface="Times New Roman" pitchFamily="18" charset="0"/>
              <a:cs typeface="Times New Roman" pitchFamily="18" charset="0"/>
            </a:endParaRPr>
          </a:p>
        </p:txBody>
      </p:sp>
      <p:pic>
        <p:nvPicPr>
          <p:cNvPr id="4" name="Содержимое 3" descr="C:\Users\ZavHoz\Pictures\2015-09-28\001.jpg"/>
          <p:cNvPicPr>
            <a:picLocks noGrp="1"/>
          </p:cNvPicPr>
          <p:nvPr>
            <p:ph idx="1"/>
          </p:nvPr>
        </p:nvPicPr>
        <p:blipFill>
          <a:blip r:embed="rId2" cstate="print"/>
          <a:srcRect/>
          <a:stretch>
            <a:fillRect/>
          </a:stretch>
        </p:blipFill>
        <p:spPr bwMode="auto">
          <a:xfrm>
            <a:off x="323528" y="1196752"/>
            <a:ext cx="8496944" cy="5400600"/>
          </a:xfrm>
          <a:prstGeom prst="rect">
            <a:avLst/>
          </a:prstGeom>
          <a:noFill/>
          <a:ln w="9525">
            <a:noFill/>
            <a:miter lim="800000"/>
            <a:headEnd/>
            <a:tailEnd/>
          </a:ln>
        </p:spPr>
      </p:pic>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ZavHoz\Pictures\2015-09-28\004.jpg"/>
          <p:cNvPicPr/>
          <p:nvPr/>
        </p:nvPicPr>
        <p:blipFill>
          <a:blip r:embed="rId2" cstate="print"/>
          <a:srcRect/>
          <a:stretch>
            <a:fillRect/>
          </a:stretch>
        </p:blipFill>
        <p:spPr bwMode="auto">
          <a:xfrm>
            <a:off x="467544" y="260648"/>
            <a:ext cx="8352928" cy="6408712"/>
          </a:xfrm>
          <a:prstGeom prst="rect">
            <a:avLst/>
          </a:prstGeom>
          <a:noFill/>
          <a:ln w="9525">
            <a:noFill/>
            <a:miter lim="800000"/>
            <a:headEnd/>
            <a:tailEnd/>
          </a:ln>
        </p:spPr>
      </p:pic>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ZavHoz\Pictures\2015-09-28\007.jpg"/>
          <p:cNvPicPr/>
          <p:nvPr/>
        </p:nvPicPr>
        <p:blipFill>
          <a:blip r:embed="rId2" cstate="print"/>
          <a:srcRect/>
          <a:stretch>
            <a:fillRect/>
          </a:stretch>
        </p:blipFill>
        <p:spPr bwMode="auto">
          <a:xfrm>
            <a:off x="251520" y="0"/>
            <a:ext cx="8712968" cy="6525344"/>
          </a:xfrm>
          <a:prstGeom prst="rect">
            <a:avLst/>
          </a:prstGeom>
          <a:noFill/>
          <a:ln w="9525">
            <a:noFill/>
            <a:miter lim="800000"/>
            <a:headEnd/>
            <a:tailEnd/>
          </a:ln>
        </p:spPr>
      </p:pic>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F:\папка с моим материалом\информация  после уволнения из Лицея\Новая папка по сетевому взаимодействию\документы к  проверке от МБОУ Лицей № 2\001 (3).jpg"/>
          <p:cNvPicPr>
            <a:picLocks noGrp="1" noChangeAspect="1" noChangeArrowheads="1"/>
          </p:cNvPicPr>
          <p:nvPr>
            <p:ph idx="1"/>
          </p:nvPr>
        </p:nvPicPr>
        <p:blipFill>
          <a:blip r:embed="rId2" cstate="print"/>
          <a:srcRect/>
          <a:stretch>
            <a:fillRect/>
          </a:stretch>
        </p:blipFill>
        <p:spPr bwMode="auto">
          <a:xfrm>
            <a:off x="323528" y="260648"/>
            <a:ext cx="8496944" cy="6264696"/>
          </a:xfrm>
          <a:prstGeom prst="rect">
            <a:avLst/>
          </a:prstGeom>
          <a:noFill/>
        </p:spPr>
      </p:pic>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папка с моим материалом\информация  после уволнения из Лицея\Новая папка по сетевому взаимодействию\документы к  проверке от МБОУ Лицей № 2\001 (4).jpg"/>
          <p:cNvPicPr>
            <a:picLocks noChangeAspect="1" noChangeArrowheads="1"/>
          </p:cNvPicPr>
          <p:nvPr/>
        </p:nvPicPr>
        <p:blipFill>
          <a:blip r:embed="rId2" cstate="print"/>
          <a:srcRect/>
          <a:stretch>
            <a:fillRect/>
          </a:stretch>
        </p:blipFill>
        <p:spPr bwMode="auto">
          <a:xfrm>
            <a:off x="467544" y="0"/>
            <a:ext cx="8676456" cy="6858000"/>
          </a:xfrm>
          <a:prstGeom prst="rect">
            <a:avLst/>
          </a:prstGeom>
          <a:noFill/>
        </p:spPr>
      </p:pic>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0898" name="Picture 2" descr="F:\папка с моим материалом\фотографии семейные, с дней науки,\SAM_0725 (2).JPG"/>
          <p:cNvPicPr>
            <a:picLocks noGrp="1" noChangeAspect="1" noChangeArrowheads="1"/>
          </p:cNvPicPr>
          <p:nvPr>
            <p:ph idx="1"/>
          </p:nvPr>
        </p:nvPicPr>
        <p:blipFill>
          <a:blip r:embed="rId2" cstate="print"/>
          <a:srcRect/>
          <a:stretch>
            <a:fillRect/>
          </a:stretch>
        </p:blipFill>
        <p:spPr bwMode="auto">
          <a:xfrm>
            <a:off x="395536" y="0"/>
            <a:ext cx="3744416" cy="3140968"/>
          </a:xfrm>
          <a:prstGeom prst="rect">
            <a:avLst/>
          </a:prstGeom>
          <a:noFill/>
        </p:spPr>
      </p:pic>
      <p:pic>
        <p:nvPicPr>
          <p:cNvPr id="80899" name="Picture 3" descr="F:\папка с моим материалом\фотографии семейные, с дней науки,\SAM_0732.JPG"/>
          <p:cNvPicPr>
            <a:picLocks noChangeAspect="1" noChangeArrowheads="1"/>
          </p:cNvPicPr>
          <p:nvPr/>
        </p:nvPicPr>
        <p:blipFill>
          <a:blip r:embed="rId3" cstate="print"/>
          <a:srcRect/>
          <a:stretch>
            <a:fillRect/>
          </a:stretch>
        </p:blipFill>
        <p:spPr bwMode="auto">
          <a:xfrm>
            <a:off x="5148064" y="0"/>
            <a:ext cx="3495728" cy="3284984"/>
          </a:xfrm>
          <a:prstGeom prst="rect">
            <a:avLst/>
          </a:prstGeom>
          <a:noFill/>
        </p:spPr>
      </p:pic>
      <p:pic>
        <p:nvPicPr>
          <p:cNvPr id="80900" name="Picture 4" descr="F:\папка с моим материалом\фотографии семейные, с дней науки,\SAM_0794.JPG"/>
          <p:cNvPicPr>
            <a:picLocks noChangeAspect="1" noChangeArrowheads="1"/>
          </p:cNvPicPr>
          <p:nvPr/>
        </p:nvPicPr>
        <p:blipFill>
          <a:blip r:embed="rId4" cstate="print"/>
          <a:srcRect/>
          <a:stretch>
            <a:fillRect/>
          </a:stretch>
        </p:blipFill>
        <p:spPr bwMode="auto">
          <a:xfrm>
            <a:off x="2987824" y="3380728"/>
            <a:ext cx="3168352" cy="3477272"/>
          </a:xfrm>
          <a:prstGeom prst="rect">
            <a:avLst/>
          </a:prstGeom>
          <a:noFill/>
        </p:spPr>
      </p:pic>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1800" dirty="0" smtClean="0"/>
              <a:t>Статья 15 </a:t>
            </a:r>
            <a:r>
              <a:rPr lang="ru-RU" sz="1800" b="1" dirty="0" smtClean="0"/>
              <a:t>Сетевая форма реализации образовательных программ</a:t>
            </a:r>
            <a:r>
              <a:rPr lang="ru-RU" sz="1800" dirty="0" smtClean="0"/>
              <a:t> </a:t>
            </a:r>
            <a:br>
              <a:rPr lang="ru-RU" sz="1800" dirty="0" smtClean="0"/>
            </a:br>
            <a:r>
              <a:rPr lang="ru-RU" sz="1800" dirty="0" smtClean="0"/>
              <a:t>(№ 273-ФЗ «Об образовании в Российской Федерации»)</a:t>
            </a:r>
            <a:endParaRPr lang="ru-RU" sz="1800" dirty="0"/>
          </a:p>
        </p:txBody>
      </p:sp>
      <p:sp>
        <p:nvSpPr>
          <p:cNvPr id="3" name="Содержимое 2"/>
          <p:cNvSpPr>
            <a:spLocks noGrp="1"/>
          </p:cNvSpPr>
          <p:nvPr>
            <p:ph idx="1"/>
          </p:nvPr>
        </p:nvSpPr>
        <p:spPr>
          <a:xfrm>
            <a:off x="1259632" y="1628800"/>
            <a:ext cx="7272808" cy="4330824"/>
          </a:xfrm>
        </p:spPr>
        <p:txBody>
          <a:bodyPr/>
          <a:lstStyle/>
          <a:p>
            <a:r>
              <a:rPr lang="ru-RU" sz="1600" b="1" dirty="0" smtClean="0"/>
              <a:t>Сетевая форма реализации образовательных программ обеспечивает </a:t>
            </a:r>
            <a:r>
              <a:rPr lang="ru-RU" sz="1600" b="1" dirty="0" smtClean="0">
                <a:solidFill>
                  <a:srgbClr val="CC0000"/>
                </a:solidFill>
              </a:rPr>
              <a:t>возможность освоения обучающимся образовательной программы с использованием ресурсов нескольких организаций…</a:t>
            </a:r>
          </a:p>
          <a:p>
            <a:r>
              <a:rPr lang="ru-RU" sz="1600" b="1" dirty="0" smtClean="0"/>
              <a:t>Использование сетевой формы реализации образовательных программ осуществляется </a:t>
            </a:r>
            <a:r>
              <a:rPr lang="ru-RU" sz="1600" b="1" dirty="0" smtClean="0">
                <a:solidFill>
                  <a:srgbClr val="CC0000"/>
                </a:solidFill>
              </a:rPr>
              <a:t>на основании договора между организациями.</a:t>
            </a:r>
          </a:p>
          <a:p>
            <a:r>
              <a:rPr lang="ru-RU" sz="1600" b="1" dirty="0" smtClean="0"/>
              <a:t>Для реализации образовательных программ с использованием сетевой формы несколькими организациями такие </a:t>
            </a:r>
            <a:r>
              <a:rPr lang="ru-RU" sz="1600" b="1" dirty="0" smtClean="0">
                <a:solidFill>
                  <a:srgbClr val="CC0000"/>
                </a:solidFill>
              </a:rPr>
              <a:t>организации совместно разрабатывают и утверждают образовательные программы</a:t>
            </a:r>
            <a:r>
              <a:rPr lang="ru-RU" sz="3200" b="1" dirty="0" smtClean="0">
                <a:solidFill>
                  <a:srgbClr val="CC0000"/>
                </a:solidFill>
              </a:rPr>
              <a:t>.</a:t>
            </a:r>
            <a:endParaRPr lang="ru-RU" b="1" dirty="0"/>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463079"/>
          </a:xfrm>
        </p:spPr>
        <p:txBody>
          <a:bodyPr/>
          <a:lstStyle/>
          <a:p>
            <a:r>
              <a:rPr lang="ru-RU" sz="2400" b="1" dirty="0" smtClean="0">
                <a:latin typeface="Times New Roman" pitchFamily="18" charset="0"/>
                <a:cs typeface="Times New Roman" pitchFamily="18" charset="0"/>
              </a:rPr>
              <a:t>Договор о сетевом взаимодействии с АКДЭЦ</a:t>
            </a:r>
            <a:endParaRPr lang="ru-RU" sz="2400" b="1" dirty="0">
              <a:latin typeface="Times New Roman" pitchFamily="18" charset="0"/>
              <a:cs typeface="Times New Roman" pitchFamily="18" charset="0"/>
            </a:endParaRPr>
          </a:p>
        </p:txBody>
      </p:sp>
      <p:pic>
        <p:nvPicPr>
          <p:cNvPr id="4" name="Содержимое 3" descr="C:\Users\ZavHoz\Pictures\2015-09-29\005.jpg"/>
          <p:cNvPicPr>
            <a:picLocks noGrp="1"/>
          </p:cNvPicPr>
          <p:nvPr>
            <p:ph idx="1"/>
          </p:nvPr>
        </p:nvPicPr>
        <p:blipFill>
          <a:blip r:embed="rId2" cstate="print"/>
          <a:srcRect/>
          <a:stretch>
            <a:fillRect/>
          </a:stretch>
        </p:blipFill>
        <p:spPr bwMode="auto">
          <a:xfrm>
            <a:off x="323528" y="908720"/>
            <a:ext cx="8820471" cy="5949279"/>
          </a:xfrm>
          <a:prstGeom prst="rect">
            <a:avLst/>
          </a:prstGeom>
          <a:noFill/>
          <a:ln w="9525">
            <a:noFill/>
            <a:miter lim="800000"/>
            <a:headEnd/>
            <a:tailEnd/>
          </a:ln>
        </p:spPr>
      </p:pic>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папка с моим материалом\информация  после уволнения из Лицея\Новая папка по сетевому взаимодействию\документы к  проверке от МБОУ Лицей № 2\001 (2).jpg"/>
          <p:cNvPicPr>
            <a:picLocks noChangeAspect="1" noChangeArrowheads="1"/>
          </p:cNvPicPr>
          <p:nvPr/>
        </p:nvPicPr>
        <p:blipFill>
          <a:blip r:embed="rId2" cstate="print"/>
          <a:srcRect/>
          <a:stretch>
            <a:fillRect/>
          </a:stretch>
        </p:blipFill>
        <p:spPr bwMode="auto">
          <a:xfrm rot="5400000">
            <a:off x="1935088" y="-54555"/>
            <a:ext cx="5562068" cy="7056572"/>
          </a:xfrm>
          <a:prstGeom prst="rect">
            <a:avLst/>
          </a:prstGeom>
          <a:noFill/>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папка с моим материалом\фотографии семейные, с дней науки,\SAM_0760 (2).JPG"/>
          <p:cNvPicPr>
            <a:picLocks noGrp="1" noChangeAspect="1" noChangeArrowheads="1"/>
          </p:cNvPicPr>
          <p:nvPr>
            <p:ph idx="1"/>
          </p:nvPr>
        </p:nvPicPr>
        <p:blipFill>
          <a:blip r:embed="rId2" cstate="print"/>
          <a:srcRect/>
          <a:stretch>
            <a:fillRect/>
          </a:stretch>
        </p:blipFill>
        <p:spPr bwMode="auto">
          <a:xfrm>
            <a:off x="251520" y="332656"/>
            <a:ext cx="3744416" cy="3024336"/>
          </a:xfrm>
          <a:prstGeom prst="rect">
            <a:avLst/>
          </a:prstGeom>
          <a:noFill/>
        </p:spPr>
      </p:pic>
      <p:pic>
        <p:nvPicPr>
          <p:cNvPr id="5" name="Picture 3" descr="F:\папка с моим материалом\фотографии семейные, с дней науки,\SAM_0769 (2).JPG"/>
          <p:cNvPicPr>
            <a:picLocks noChangeAspect="1" noChangeArrowheads="1"/>
          </p:cNvPicPr>
          <p:nvPr/>
        </p:nvPicPr>
        <p:blipFill>
          <a:blip r:embed="rId3" cstate="print"/>
          <a:srcRect/>
          <a:stretch>
            <a:fillRect/>
          </a:stretch>
        </p:blipFill>
        <p:spPr bwMode="auto">
          <a:xfrm>
            <a:off x="5148064" y="260648"/>
            <a:ext cx="3744416" cy="3096344"/>
          </a:xfrm>
          <a:prstGeom prst="rect">
            <a:avLst/>
          </a:prstGeom>
          <a:noFill/>
        </p:spPr>
      </p:pic>
      <p:pic>
        <p:nvPicPr>
          <p:cNvPr id="6" name="Picture 4" descr="F:\папка с моим материалом\фотографии семейные, с дней науки,\SAM_0772 (2).JPG"/>
          <p:cNvPicPr>
            <a:picLocks noChangeAspect="1" noChangeArrowheads="1"/>
          </p:cNvPicPr>
          <p:nvPr/>
        </p:nvPicPr>
        <p:blipFill>
          <a:blip r:embed="rId4" cstate="print"/>
          <a:srcRect/>
          <a:stretch>
            <a:fillRect/>
          </a:stretch>
        </p:blipFill>
        <p:spPr bwMode="auto">
          <a:xfrm>
            <a:off x="2699792" y="3668760"/>
            <a:ext cx="3711752" cy="3189240"/>
          </a:xfrm>
          <a:prstGeom prst="rect">
            <a:avLst/>
          </a:prstGeom>
          <a:noFill/>
        </p:spPr>
      </p:pic>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679103"/>
          </a:xfrm>
        </p:spPr>
        <p:txBody>
          <a:bodyPr/>
          <a:lstStyle/>
          <a:p>
            <a:r>
              <a:rPr lang="ru-RU" sz="2400" b="1" dirty="0" smtClean="0"/>
              <a:t>Договор о сетевом взаимодействии с АГУ</a:t>
            </a:r>
            <a:endParaRPr lang="ru-RU" sz="2400" b="1" dirty="0"/>
          </a:p>
        </p:txBody>
      </p:sp>
      <p:pic>
        <p:nvPicPr>
          <p:cNvPr id="4" name="Содержимое 3" descr="C:\Users\ZavHoz\Pictures\2015-09-29\008.jpg"/>
          <p:cNvPicPr>
            <a:picLocks noGrp="1"/>
          </p:cNvPicPr>
          <p:nvPr>
            <p:ph idx="1"/>
          </p:nvPr>
        </p:nvPicPr>
        <p:blipFill>
          <a:blip r:embed="rId2" cstate="print"/>
          <a:srcRect/>
          <a:stretch>
            <a:fillRect/>
          </a:stretch>
        </p:blipFill>
        <p:spPr bwMode="auto">
          <a:xfrm>
            <a:off x="323529" y="1268760"/>
            <a:ext cx="8820471" cy="4690864"/>
          </a:xfrm>
          <a:prstGeom prst="rect">
            <a:avLst/>
          </a:prstGeom>
          <a:noFill/>
          <a:ln w="9525">
            <a:noFill/>
            <a:miter lim="800000"/>
            <a:headEnd/>
            <a:tailEnd/>
          </a:ln>
        </p:spPr>
      </p:pic>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папка с моим материалом\фестиваль науки Алтая и будущее Алтая 2016 фото\SAM_1785.JPG"/>
          <p:cNvPicPr>
            <a:picLocks noGrp="1" noChangeAspect="1" noChangeArrowheads="1"/>
          </p:cNvPicPr>
          <p:nvPr>
            <p:ph idx="1"/>
          </p:nvPr>
        </p:nvPicPr>
        <p:blipFill>
          <a:blip r:embed="rId2" cstate="print"/>
          <a:srcRect/>
          <a:stretch>
            <a:fillRect/>
          </a:stretch>
        </p:blipFill>
        <p:spPr bwMode="auto">
          <a:xfrm>
            <a:off x="179512" y="332656"/>
            <a:ext cx="3600400" cy="3168352"/>
          </a:xfrm>
          <a:prstGeom prst="rect">
            <a:avLst/>
          </a:prstGeom>
          <a:noFill/>
        </p:spPr>
      </p:pic>
      <p:pic>
        <p:nvPicPr>
          <p:cNvPr id="5" name="Picture 2" descr="F:\папка с моим материалом\информация с флешки 2017 год\Пакет документов МАН\отчет о деятельности отделения МАН Интеллект будущего МБОУ Лицей №2\Дни науки в лицее и других образовательных организациях, с которыми сотрудничает лицей\в Алт ГТУ на дне науки.jpg"/>
          <p:cNvPicPr>
            <a:picLocks noChangeAspect="1" noChangeArrowheads="1"/>
          </p:cNvPicPr>
          <p:nvPr/>
        </p:nvPicPr>
        <p:blipFill>
          <a:blip r:embed="rId3" cstate="print"/>
          <a:srcRect/>
          <a:stretch>
            <a:fillRect/>
          </a:stretch>
        </p:blipFill>
        <p:spPr bwMode="auto">
          <a:xfrm>
            <a:off x="4860032" y="188641"/>
            <a:ext cx="3600351" cy="3312368"/>
          </a:xfrm>
          <a:prstGeom prst="rect">
            <a:avLst/>
          </a:prstGeom>
          <a:noFill/>
          <a:ln w="9525">
            <a:noFill/>
            <a:miter lim="800000"/>
            <a:headEnd/>
            <a:tailEnd/>
          </a:ln>
        </p:spPr>
      </p:pic>
      <p:pic>
        <p:nvPicPr>
          <p:cNvPr id="6" name="Picture 2" descr="F:\ED9D~1\2017~1\0070~1\21A73~1\_F52D~1\открытие акции Пригласи ученого.JPG"/>
          <p:cNvPicPr>
            <a:picLocks noChangeAspect="1" noChangeArrowheads="1"/>
          </p:cNvPicPr>
          <p:nvPr/>
        </p:nvPicPr>
        <p:blipFill>
          <a:blip r:embed="rId4" cstate="print"/>
          <a:srcRect/>
          <a:stretch>
            <a:fillRect/>
          </a:stretch>
        </p:blipFill>
        <p:spPr bwMode="auto">
          <a:xfrm>
            <a:off x="2283619" y="3573016"/>
            <a:ext cx="4160589" cy="3024335"/>
          </a:xfrm>
          <a:prstGeom prst="rect">
            <a:avLst/>
          </a:prstGeom>
          <a:noFill/>
          <a:ln w="9525">
            <a:noFill/>
            <a:miter lim="800000"/>
            <a:headEnd/>
            <a:tailEnd/>
          </a:ln>
        </p:spPr>
      </p:pic>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823119"/>
          </a:xfrm>
        </p:spPr>
        <p:txBody>
          <a:bodyPr/>
          <a:lstStyle/>
          <a:p>
            <a:pPr algn="ctr"/>
            <a:r>
              <a:rPr lang="ru-RU" sz="2400" b="1" dirty="0" smtClean="0"/>
              <a:t>Договор о сетевом взаимодействии с </a:t>
            </a:r>
            <a:r>
              <a:rPr lang="ru-RU" sz="2400" b="1" dirty="0" err="1" smtClean="0"/>
              <a:t>АлтГТУ</a:t>
            </a:r>
            <a:endParaRPr lang="ru-RU" sz="2400" b="1" dirty="0"/>
          </a:p>
        </p:txBody>
      </p:sp>
      <p:pic>
        <p:nvPicPr>
          <p:cNvPr id="4" name="Содержимое 3" descr="C:\Users\ZavHoz\Pictures\2015-09-29\012.jpg"/>
          <p:cNvPicPr>
            <a:picLocks noGrp="1"/>
          </p:cNvPicPr>
          <p:nvPr>
            <p:ph idx="1"/>
          </p:nvPr>
        </p:nvPicPr>
        <p:blipFill>
          <a:blip r:embed="rId2" cstate="print"/>
          <a:srcRect/>
          <a:stretch>
            <a:fillRect/>
          </a:stretch>
        </p:blipFill>
        <p:spPr bwMode="auto">
          <a:xfrm>
            <a:off x="323528" y="1412776"/>
            <a:ext cx="8640959" cy="4968551"/>
          </a:xfrm>
          <a:prstGeom prst="rect">
            <a:avLst/>
          </a:prstGeom>
          <a:noFill/>
          <a:ln w="9525">
            <a:noFill/>
            <a:miter lim="800000"/>
            <a:headEnd/>
            <a:tailEnd/>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F:\ED9D~1\2017~1\0070~1\21A73~1\_F52D~1\занятия  в кружке Радиотехника.JPG"/>
          <p:cNvPicPr>
            <a:picLocks noGrp="1" noChangeAspect="1" noChangeArrowheads="1"/>
          </p:cNvPicPr>
          <p:nvPr>
            <p:ph idx="1"/>
          </p:nvPr>
        </p:nvPicPr>
        <p:blipFill>
          <a:blip r:embed="rId2" cstate="print"/>
          <a:srcRect/>
          <a:stretch>
            <a:fillRect/>
          </a:stretch>
        </p:blipFill>
        <p:spPr bwMode="auto">
          <a:xfrm>
            <a:off x="179512" y="188640"/>
            <a:ext cx="3800549" cy="2952328"/>
          </a:xfrm>
          <a:prstGeom prst="rect">
            <a:avLst/>
          </a:prstGeom>
          <a:noFill/>
        </p:spPr>
      </p:pic>
      <p:pic>
        <p:nvPicPr>
          <p:cNvPr id="5" name="Picture 2" descr="F:\папка с моим материалом\информация с флешки 2017 год\Пакет документов МАН\отчет о деятельности отделения МАН Интеллект будущего МБОУ Лицей №2\Дни науки в лицее и других образовательных организациях, с которыми сотрудничает лицей\акция Пригласи ученого.JPG"/>
          <p:cNvPicPr>
            <a:picLocks noChangeAspect="1" noChangeArrowheads="1"/>
          </p:cNvPicPr>
          <p:nvPr/>
        </p:nvPicPr>
        <p:blipFill>
          <a:blip r:embed="rId3" cstate="print"/>
          <a:srcRect/>
          <a:stretch>
            <a:fillRect/>
          </a:stretch>
        </p:blipFill>
        <p:spPr bwMode="auto">
          <a:xfrm>
            <a:off x="4788024" y="188640"/>
            <a:ext cx="3918099" cy="2952328"/>
          </a:xfrm>
          <a:prstGeom prst="rect">
            <a:avLst/>
          </a:prstGeom>
          <a:noFill/>
          <a:ln w="9525">
            <a:noFill/>
            <a:miter lim="800000"/>
            <a:headEnd/>
            <a:tailEnd/>
          </a:ln>
        </p:spPr>
      </p:pic>
      <p:pic>
        <p:nvPicPr>
          <p:cNvPr id="7" name="Picture 2" descr="F:\папка с моим материалом\информация с флешки 2017 год\Пакет документов МАН\отчет о деятельности отделения МАН Интеллект будущего МБОУ Лицей №2\Дни науки в лицее и других образовательных организациях, с которыми сотрудничает лицей\в АлтГТУ день науки.JPG"/>
          <p:cNvPicPr>
            <a:picLocks noChangeAspect="1" noChangeArrowheads="1"/>
          </p:cNvPicPr>
          <p:nvPr/>
        </p:nvPicPr>
        <p:blipFill>
          <a:blip r:embed="rId4" cstate="print"/>
          <a:srcRect/>
          <a:stretch>
            <a:fillRect/>
          </a:stretch>
        </p:blipFill>
        <p:spPr bwMode="auto">
          <a:xfrm>
            <a:off x="2555776" y="3356992"/>
            <a:ext cx="3702075" cy="3501008"/>
          </a:xfrm>
          <a:prstGeom prst="rect">
            <a:avLst/>
          </a:prstGeom>
          <a:noFill/>
          <a:ln w="9525">
            <a:noFill/>
            <a:miter lim="800000"/>
            <a:headEnd/>
            <a:tailEnd/>
          </a:ln>
        </p:spPr>
      </p:pic>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535087"/>
          </a:xfrm>
        </p:spPr>
        <p:txBody>
          <a:bodyPr/>
          <a:lstStyle/>
          <a:p>
            <a:pPr algn="ctr"/>
            <a:r>
              <a:rPr lang="ru-RU" sz="2400" b="1" dirty="0" smtClean="0"/>
              <a:t>Договор о сетевом взаимодействии с </a:t>
            </a:r>
            <a:r>
              <a:rPr lang="ru-RU" sz="2400" b="1" dirty="0" err="1" smtClean="0"/>
              <a:t>Барнаульской</a:t>
            </a:r>
            <a:r>
              <a:rPr lang="ru-RU" sz="2400" b="1" dirty="0" smtClean="0"/>
              <a:t> Православной Епархией</a:t>
            </a:r>
            <a:endParaRPr lang="ru-RU" sz="2400" b="1" dirty="0"/>
          </a:p>
        </p:txBody>
      </p:sp>
      <p:pic>
        <p:nvPicPr>
          <p:cNvPr id="4" name="Содержимое 3" descr="C:\Users\ZavHoz\Pictures\2015-09-29\010.jpg"/>
          <p:cNvPicPr>
            <a:picLocks noGrp="1"/>
          </p:cNvPicPr>
          <p:nvPr>
            <p:ph idx="1"/>
          </p:nvPr>
        </p:nvPicPr>
        <p:blipFill>
          <a:blip r:embed="rId2" cstate="print"/>
          <a:srcRect/>
          <a:stretch>
            <a:fillRect/>
          </a:stretch>
        </p:blipFill>
        <p:spPr bwMode="auto">
          <a:xfrm>
            <a:off x="611560" y="1124744"/>
            <a:ext cx="8532439" cy="4817269"/>
          </a:xfrm>
          <a:prstGeom prst="rect">
            <a:avLst/>
          </a:prstGeom>
          <a:noFill/>
          <a:ln w="9525">
            <a:noFill/>
            <a:miter lim="800000"/>
            <a:headEnd/>
            <a:tailEnd/>
          </a:ln>
        </p:spPr>
      </p:pic>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1745" name="Object 1"/>
          <p:cNvGraphicFramePr>
            <a:graphicFrameLocks noChangeAspect="1"/>
          </p:cNvGraphicFramePr>
          <p:nvPr/>
        </p:nvGraphicFramePr>
        <p:xfrm>
          <a:off x="323528" y="0"/>
          <a:ext cx="8532440" cy="6858000"/>
        </p:xfrm>
        <a:graphic>
          <a:graphicData uri="http://schemas.openxmlformats.org/presentationml/2006/ole">
            <p:oleObj spid="_x0000_s31745" name="Документ" r:id="rId3" imgW="6445859" imgH="9197886" progId="Word.Document.12">
              <p:embed/>
            </p:oleObj>
          </a:graphicData>
        </a:graphic>
      </p:graphicFrame>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2946" name="Picture 2" descr="F:\папка с моим материалом\фотос Епархии и бессм полк\SAM_0947.JPG"/>
          <p:cNvPicPr>
            <a:picLocks noGrp="1" noChangeAspect="1" noChangeArrowheads="1"/>
          </p:cNvPicPr>
          <p:nvPr>
            <p:ph idx="1"/>
          </p:nvPr>
        </p:nvPicPr>
        <p:blipFill>
          <a:blip r:embed="rId2" cstate="print"/>
          <a:srcRect/>
          <a:stretch>
            <a:fillRect/>
          </a:stretch>
        </p:blipFill>
        <p:spPr bwMode="auto">
          <a:xfrm>
            <a:off x="0" y="0"/>
            <a:ext cx="3995936" cy="3356992"/>
          </a:xfrm>
          <a:prstGeom prst="rect">
            <a:avLst/>
          </a:prstGeom>
          <a:noFill/>
        </p:spPr>
      </p:pic>
      <p:pic>
        <p:nvPicPr>
          <p:cNvPr id="82947" name="Picture 3" descr="F:\папка с моим материалом\фотос Епархии и бессм полк\SAM_0948.JPG"/>
          <p:cNvPicPr>
            <a:picLocks noChangeAspect="1" noChangeArrowheads="1"/>
          </p:cNvPicPr>
          <p:nvPr/>
        </p:nvPicPr>
        <p:blipFill>
          <a:blip r:embed="rId3" cstate="print"/>
          <a:srcRect/>
          <a:stretch>
            <a:fillRect/>
          </a:stretch>
        </p:blipFill>
        <p:spPr bwMode="auto">
          <a:xfrm>
            <a:off x="5076056" y="0"/>
            <a:ext cx="3855768" cy="3377880"/>
          </a:xfrm>
          <a:prstGeom prst="rect">
            <a:avLst/>
          </a:prstGeom>
          <a:noFill/>
        </p:spPr>
      </p:pic>
      <p:pic>
        <p:nvPicPr>
          <p:cNvPr id="82948" name="Picture 4" descr="F:\Экспедиция 26.08.17г Сорочий Лог\2\P_20170826_103653.jpg"/>
          <p:cNvPicPr>
            <a:picLocks noChangeAspect="1" noChangeArrowheads="1"/>
          </p:cNvPicPr>
          <p:nvPr/>
        </p:nvPicPr>
        <p:blipFill>
          <a:blip r:embed="rId4" cstate="print"/>
          <a:srcRect/>
          <a:stretch>
            <a:fillRect/>
          </a:stretch>
        </p:blipFill>
        <p:spPr bwMode="auto">
          <a:xfrm>
            <a:off x="0" y="3717032"/>
            <a:ext cx="3995936" cy="3140968"/>
          </a:xfrm>
          <a:prstGeom prst="rect">
            <a:avLst/>
          </a:prstGeom>
          <a:noFill/>
        </p:spPr>
      </p:pic>
      <p:pic>
        <p:nvPicPr>
          <p:cNvPr id="82950" name="Picture 6" descr="F:\фотоматериал с экспедиции на Святой ключ Б-Енисейское  25.08.2018\SAM_3926.JPG"/>
          <p:cNvPicPr>
            <a:picLocks noChangeAspect="1" noChangeArrowheads="1"/>
          </p:cNvPicPr>
          <p:nvPr/>
        </p:nvPicPr>
        <p:blipFill>
          <a:blip r:embed="rId5" cstate="print"/>
          <a:srcRect/>
          <a:stretch>
            <a:fillRect/>
          </a:stretch>
        </p:blipFill>
        <p:spPr bwMode="auto">
          <a:xfrm>
            <a:off x="4499992" y="3645024"/>
            <a:ext cx="4359824" cy="3212976"/>
          </a:xfrm>
          <a:prstGeom prst="rect">
            <a:avLst/>
          </a:prstGeom>
          <a:noFill/>
        </p:spPr>
      </p:pic>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679103"/>
          </a:xfrm>
        </p:spPr>
        <p:txBody>
          <a:bodyPr/>
          <a:lstStyle/>
          <a:p>
            <a:pPr algn="ctr"/>
            <a:r>
              <a:rPr lang="ru-RU" dirty="0" smtClean="0"/>
              <a:t>Участники </a:t>
            </a:r>
            <a:endParaRPr lang="ru-RU" dirty="0"/>
          </a:p>
        </p:txBody>
      </p:sp>
      <p:sp>
        <p:nvSpPr>
          <p:cNvPr id="3" name="Содержимое 2"/>
          <p:cNvSpPr>
            <a:spLocks noGrp="1"/>
          </p:cNvSpPr>
          <p:nvPr>
            <p:ph idx="1"/>
          </p:nvPr>
        </p:nvSpPr>
        <p:spPr>
          <a:xfrm>
            <a:off x="467544" y="908720"/>
            <a:ext cx="8424936" cy="5544616"/>
          </a:xfrm>
        </p:spPr>
        <p:txBody>
          <a:bodyPr/>
          <a:lstStyle/>
          <a:p>
            <a:pPr>
              <a:buNone/>
            </a:pPr>
            <a:r>
              <a:rPr lang="ru-RU" dirty="0" smtClean="0"/>
              <a:t>	</a:t>
            </a:r>
            <a:r>
              <a:rPr lang="ru-RU" sz="2400" dirty="0" smtClean="0"/>
              <a:t>В реализации образовательных программ с использованием сетевой формы </a:t>
            </a:r>
            <a:r>
              <a:rPr lang="ru-RU" sz="2400" dirty="0" smtClean="0">
                <a:solidFill>
                  <a:srgbClr val="CC0000"/>
                </a:solidFill>
              </a:rPr>
              <a:t>наряду с организациями, осуществляющими различную образовательную деятельность</a:t>
            </a:r>
            <a:r>
              <a:rPr lang="ru-RU" sz="2400" dirty="0" smtClean="0"/>
              <a:t>, также могут участвовать </a:t>
            </a:r>
            <a:r>
              <a:rPr lang="ru-RU" sz="2400" dirty="0" smtClean="0">
                <a:solidFill>
                  <a:srgbClr val="CC0000"/>
                </a:solidFill>
              </a:rPr>
              <a:t>научные организации, медицинские организации, организации культуры, физкультурно-спортивные и иные организации</a:t>
            </a:r>
            <a:r>
              <a:rPr lang="ru-RU" sz="2400" dirty="0" smtClean="0"/>
              <a:t>, </a:t>
            </a:r>
            <a:r>
              <a:rPr lang="ru-RU" sz="2400" dirty="0" smtClean="0">
                <a:solidFill>
                  <a:srgbClr val="FF0000"/>
                </a:solidFill>
              </a:rPr>
              <a:t>обладающие ресурсами, необходимыми для осуществления обучения, </a:t>
            </a:r>
            <a:r>
              <a:rPr lang="ru-RU" sz="2400" dirty="0" smtClean="0"/>
              <a:t>проведения учебной и производственной практики и осуществления иных видов учебной деятельности, предусмотренных соответствующей образовательной программой, например, формирования исследовательской деятельности</a:t>
            </a:r>
            <a:endParaRPr lang="ru-RU" sz="2400" dirty="0"/>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751111"/>
          </a:xfrm>
        </p:spPr>
        <p:txBody>
          <a:bodyPr/>
          <a:lstStyle/>
          <a:p>
            <a:pPr algn="ctr"/>
            <a:r>
              <a:rPr lang="ru-RU" sz="2400" b="1" dirty="0" smtClean="0"/>
              <a:t>Литературная гостиная с  Алтайской академией искусств</a:t>
            </a:r>
            <a:endParaRPr lang="ru-RU" sz="2400" b="1" dirty="0"/>
          </a:p>
        </p:txBody>
      </p:sp>
      <p:pic>
        <p:nvPicPr>
          <p:cNvPr id="4" name="Picture 2" descr="F:\папка с моим материалом\информация с флешки 2017 год\Пакет документов МАН\отчет о деятельности отделения МАН Интеллект будущего МБОУ Лицей №2\литературная гостиная\DSC05600.JPG"/>
          <p:cNvPicPr>
            <a:picLocks noGrp="1" noChangeAspect="1" noChangeArrowheads="1"/>
          </p:cNvPicPr>
          <p:nvPr>
            <p:ph idx="1"/>
          </p:nvPr>
        </p:nvPicPr>
        <p:blipFill>
          <a:blip r:embed="rId2" cstate="print"/>
          <a:srcRect/>
          <a:stretch>
            <a:fillRect/>
          </a:stretch>
        </p:blipFill>
        <p:spPr bwMode="auto">
          <a:xfrm>
            <a:off x="827584" y="1340768"/>
            <a:ext cx="8316416" cy="5202187"/>
          </a:xfrm>
          <a:prstGeom prst="rect">
            <a:avLst/>
          </a:prstGeom>
          <a:noFill/>
        </p:spPr>
      </p:pic>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967135"/>
          </a:xfrm>
        </p:spPr>
        <p:txBody>
          <a:bodyPr/>
          <a:lstStyle/>
          <a:p>
            <a:pPr algn="ctr"/>
            <a:r>
              <a:rPr lang="ru-RU" sz="2400" b="1" dirty="0" err="1" smtClean="0"/>
              <a:t>Профориентационное</a:t>
            </a:r>
            <a:r>
              <a:rPr lang="ru-RU" sz="2400" b="1" dirty="0" smtClean="0"/>
              <a:t> мероприятие в рамках сетевого взаимодействия с колледжем МЧС (кинологи)</a:t>
            </a:r>
            <a:endParaRPr lang="ru-RU" sz="2400" b="1" dirty="0"/>
          </a:p>
        </p:txBody>
      </p:sp>
      <p:pic>
        <p:nvPicPr>
          <p:cNvPr id="4" name="Picture 2" descr="F:\папка с моим материалом\работы на Созидание и творчество Сочи 2016\фото общие лицейские с мероприятий\DSC06983.JPG"/>
          <p:cNvPicPr>
            <a:picLocks noGrp="1" noChangeAspect="1" noChangeArrowheads="1"/>
          </p:cNvPicPr>
          <p:nvPr>
            <p:ph idx="1"/>
          </p:nvPr>
        </p:nvPicPr>
        <p:blipFill>
          <a:blip r:embed="rId2" cstate="print"/>
          <a:srcRect/>
          <a:stretch>
            <a:fillRect/>
          </a:stretch>
        </p:blipFill>
        <p:spPr bwMode="auto">
          <a:xfrm>
            <a:off x="467544" y="1412776"/>
            <a:ext cx="8496944" cy="5184576"/>
          </a:xfrm>
          <a:prstGeom prst="rect">
            <a:avLst/>
          </a:prstGeom>
          <a:noFill/>
        </p:spPr>
      </p:pic>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0"/>
            <a:ext cx="7313612" cy="2060847"/>
          </a:xfrm>
        </p:spPr>
        <p:txBody>
          <a:bodyPr/>
          <a:lstStyle/>
          <a:p>
            <a:pPr algn="ctr"/>
            <a:r>
              <a:rPr lang="ru-RU" sz="2400" b="1" dirty="0" smtClean="0"/>
              <a:t>Краевая НПК «Поиск и творчество» в рамках сетевого взаимодействия образовательных организаций по работе с детьми, занимающимися исследовательской деятельностью</a:t>
            </a:r>
            <a:endParaRPr lang="ru-RU" sz="2400" b="1" dirty="0"/>
          </a:p>
        </p:txBody>
      </p:sp>
      <p:pic>
        <p:nvPicPr>
          <p:cNvPr id="4" name="Picture 2" descr="F:\папка с моим материалом\работы на Созидание и творчество Сочи 2016\фото общие лицейские с мероприятий\DSC07250.JPG"/>
          <p:cNvPicPr>
            <a:picLocks noGrp="1" noChangeAspect="1" noChangeArrowheads="1"/>
          </p:cNvPicPr>
          <p:nvPr>
            <p:ph idx="1"/>
          </p:nvPr>
        </p:nvPicPr>
        <p:blipFill>
          <a:blip r:embed="rId2" cstate="print"/>
          <a:srcRect/>
          <a:stretch>
            <a:fillRect/>
          </a:stretch>
        </p:blipFill>
        <p:spPr bwMode="auto">
          <a:xfrm>
            <a:off x="395536" y="2132856"/>
            <a:ext cx="3816423" cy="4385221"/>
          </a:xfrm>
          <a:prstGeom prst="rect">
            <a:avLst/>
          </a:prstGeom>
          <a:noFill/>
        </p:spPr>
      </p:pic>
      <p:pic>
        <p:nvPicPr>
          <p:cNvPr id="5" name="Picture 2" descr="F:\папка с моим материалом\работы на Созидание и творчество Сочи 2016\фото общие лицейские с мероприятий\DSC07369.JPG"/>
          <p:cNvPicPr>
            <a:picLocks noChangeAspect="1" noChangeArrowheads="1"/>
          </p:cNvPicPr>
          <p:nvPr/>
        </p:nvPicPr>
        <p:blipFill>
          <a:blip r:embed="rId3" cstate="print"/>
          <a:srcRect/>
          <a:stretch>
            <a:fillRect/>
          </a:stretch>
        </p:blipFill>
        <p:spPr bwMode="auto">
          <a:xfrm>
            <a:off x="5004048" y="2132856"/>
            <a:ext cx="3888432" cy="4392488"/>
          </a:xfrm>
          <a:prstGeom prst="rect">
            <a:avLst/>
          </a:prstGeom>
          <a:noFill/>
          <a:ln w="9525">
            <a:noFill/>
            <a:miter lim="800000"/>
            <a:headEnd/>
            <a:tailEnd/>
          </a:ln>
        </p:spPr>
      </p:pic>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370013" y="1484784"/>
            <a:ext cx="7313612" cy="4457229"/>
          </a:xfrm>
        </p:spPr>
        <p:txBody>
          <a:bodyPr/>
          <a:lstStyle/>
          <a:p>
            <a:pPr>
              <a:buNone/>
            </a:pPr>
            <a:endParaRPr lang="ru-RU" sz="4800" dirty="0" smtClean="0"/>
          </a:p>
          <a:p>
            <a:pPr>
              <a:buNone/>
            </a:pPr>
            <a:r>
              <a:rPr lang="ru-RU" sz="4800" dirty="0" smtClean="0"/>
              <a:t>Спасибо за внимание!</a:t>
            </a:r>
            <a:endParaRPr lang="ru-RU" sz="4800" dirty="0"/>
          </a:p>
        </p:txBody>
      </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Вызовы</a:t>
            </a:r>
            <a:endParaRPr lang="ru-RU" dirty="0"/>
          </a:p>
        </p:txBody>
      </p:sp>
      <p:sp>
        <p:nvSpPr>
          <p:cNvPr id="3" name="Содержимое 2"/>
          <p:cNvSpPr>
            <a:spLocks noGrp="1"/>
          </p:cNvSpPr>
          <p:nvPr>
            <p:ph idx="1"/>
          </p:nvPr>
        </p:nvSpPr>
        <p:spPr>
          <a:xfrm>
            <a:off x="611560" y="1484784"/>
            <a:ext cx="8072065" cy="4968552"/>
          </a:xfrm>
        </p:spPr>
        <p:txBody>
          <a:bodyPr/>
          <a:lstStyle/>
          <a:p>
            <a:r>
              <a:rPr lang="ru-RU" dirty="0" smtClean="0"/>
              <a:t>Дефицит ресурсов (помещений, оборудования, кадров, денежных и технических средств)</a:t>
            </a:r>
          </a:p>
          <a:p>
            <a:r>
              <a:rPr lang="ru-RU" dirty="0" smtClean="0"/>
              <a:t>Конкуренция и необходимость в сохранении контингента</a:t>
            </a:r>
          </a:p>
          <a:p>
            <a:r>
              <a:rPr lang="ru-RU" dirty="0" smtClean="0"/>
              <a:t>Профильное и углубленное обучение </a:t>
            </a:r>
            <a:r>
              <a:rPr lang="ru-RU" sz="2400" i="1" dirty="0" smtClean="0"/>
              <a:t> </a:t>
            </a:r>
          </a:p>
          <a:p>
            <a:r>
              <a:rPr lang="ru-RU" dirty="0" smtClean="0"/>
              <a:t>Профориентация и социализация</a:t>
            </a:r>
          </a:p>
          <a:p>
            <a:r>
              <a:rPr lang="ru-RU" dirty="0" smtClean="0"/>
              <a:t>Увеличение запросов потребителей услуг</a:t>
            </a: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1370013" y="301625"/>
            <a:ext cx="7313612" cy="895127"/>
          </a:xfrm>
        </p:spPr>
        <p:txBody>
          <a:bodyPr/>
          <a:lstStyle/>
          <a:p>
            <a:pPr algn="ctr"/>
            <a:r>
              <a:rPr lang="ru-RU" sz="2800" b="1" dirty="0" smtClean="0">
                <a:solidFill>
                  <a:schemeClr val="tx2"/>
                </a:solidFill>
                <a:latin typeface="+mj-lt"/>
                <a:ea typeface="+mj-ea"/>
                <a:cs typeface="+mj-cs"/>
              </a:rPr>
              <a:t>Актуальность </a:t>
            </a:r>
            <a:br>
              <a:rPr lang="ru-RU" sz="2800" b="1" dirty="0" smtClean="0">
                <a:solidFill>
                  <a:schemeClr val="tx2"/>
                </a:solidFill>
                <a:latin typeface="+mj-lt"/>
                <a:ea typeface="+mj-ea"/>
                <a:cs typeface="+mj-cs"/>
              </a:rPr>
            </a:br>
            <a:r>
              <a:rPr lang="ru-RU" sz="2800" b="1" dirty="0" smtClean="0">
                <a:solidFill>
                  <a:schemeClr val="tx2"/>
                </a:solidFill>
                <a:latin typeface="+mj-lt"/>
                <a:ea typeface="+mj-ea"/>
                <a:cs typeface="+mj-cs"/>
              </a:rPr>
              <a:t>сетевой формы</a:t>
            </a:r>
            <a:endParaRPr lang="ru-RU" sz="2800" b="1" dirty="0" smtClean="0"/>
          </a:p>
        </p:txBody>
      </p:sp>
      <p:sp>
        <p:nvSpPr>
          <p:cNvPr id="18435" name="Содержимое 2"/>
          <p:cNvSpPr>
            <a:spLocks noGrp="1"/>
          </p:cNvSpPr>
          <p:nvPr>
            <p:ph idx="1"/>
          </p:nvPr>
        </p:nvSpPr>
        <p:spPr>
          <a:xfrm>
            <a:off x="899592" y="1484784"/>
            <a:ext cx="7784033" cy="4824536"/>
          </a:xfrm>
        </p:spPr>
        <p:txBody>
          <a:bodyPr/>
          <a:lstStyle/>
          <a:p>
            <a:r>
              <a:rPr lang="ru-RU" sz="2400" dirty="0" smtClean="0"/>
              <a:t>профильное обучение на старшей ступени</a:t>
            </a:r>
            <a:r>
              <a:rPr lang="ru-RU" sz="2400" i="1" dirty="0" smtClean="0"/>
              <a:t> </a:t>
            </a:r>
            <a:r>
              <a:rPr lang="ru-RU" sz="2000" i="1" dirty="0" smtClean="0"/>
              <a:t>(города Алтайского края– 75%, Барнаул-73%) – показатели 2018/2019 г.</a:t>
            </a:r>
            <a:endParaRPr lang="ru-RU" sz="2000" dirty="0" smtClean="0"/>
          </a:p>
          <a:p>
            <a:r>
              <a:rPr lang="ru-RU" sz="2400" dirty="0" smtClean="0"/>
              <a:t>организация внеурочной деятельности в рамках ФГОС </a:t>
            </a:r>
            <a:r>
              <a:rPr lang="ru-RU" sz="2000" i="1" dirty="0" smtClean="0"/>
              <a:t>(интеграция – 32,6% - показатель по Алтайскому краю)</a:t>
            </a:r>
          </a:p>
          <a:p>
            <a:r>
              <a:rPr lang="ru-RU" sz="2400" dirty="0" smtClean="0"/>
              <a:t>в</a:t>
            </a:r>
            <a:r>
              <a:rPr lang="ru-RU" sz="2400" dirty="0" smtClean="0">
                <a:solidFill>
                  <a:schemeClr val="tx1"/>
                </a:solidFill>
                <a:latin typeface="+mn-lt"/>
                <a:ea typeface="+mn-ea"/>
                <a:cs typeface="+mn-cs"/>
              </a:rPr>
              <a:t>осполнение недостающих ресурсов (кадры, материально-технические ресурсы, др.)</a:t>
            </a:r>
          </a:p>
          <a:p>
            <a:r>
              <a:rPr lang="ru-RU" sz="2400" dirty="0" smtClean="0">
                <a:solidFill>
                  <a:schemeClr val="tx1"/>
                </a:solidFill>
                <a:latin typeface="+mn-lt"/>
                <a:ea typeface="+mn-ea"/>
                <a:cs typeface="+mn-cs"/>
              </a:rPr>
              <a:t> расширение перечня предоставления образовательных услуг</a:t>
            </a:r>
          </a:p>
          <a:p>
            <a:r>
              <a:rPr lang="ru-RU" sz="2400" dirty="0" smtClean="0"/>
              <a:t>с</a:t>
            </a:r>
            <a:r>
              <a:rPr lang="ru-RU" sz="2400" dirty="0" smtClean="0">
                <a:solidFill>
                  <a:schemeClr val="tx1"/>
                </a:solidFill>
                <a:latin typeface="+mn-lt"/>
                <a:ea typeface="+mn-ea"/>
                <a:cs typeface="+mn-cs"/>
              </a:rPr>
              <a:t>охранение контингента</a:t>
            </a:r>
          </a:p>
          <a:p>
            <a:r>
              <a:rPr lang="ru-RU" sz="2400" dirty="0" smtClean="0"/>
              <a:t>удовлетворенность потребителей</a:t>
            </a:r>
          </a:p>
          <a:p>
            <a:pPr algn="ctr">
              <a:buNone/>
            </a:pPr>
            <a:r>
              <a:rPr lang="ru-RU" sz="2400" b="1" dirty="0" smtClean="0">
                <a:solidFill>
                  <a:schemeClr val="tx1"/>
                </a:solidFill>
                <a:latin typeface="+mn-lt"/>
                <a:ea typeface="+mn-ea"/>
                <a:cs typeface="+mn-cs"/>
              </a:rPr>
              <a:t>КАЧЕСТВО!!!</a:t>
            </a:r>
          </a:p>
          <a:p>
            <a:pPr algn="ctr">
              <a:buNone/>
            </a:pPr>
            <a:endParaRPr lang="ru-RU" sz="2000" b="1" dirty="0" smtClean="0">
              <a:solidFill>
                <a:schemeClr val="tx1"/>
              </a:solidFill>
              <a:latin typeface="+mn-lt"/>
              <a:ea typeface="+mn-ea"/>
              <a:cs typeface="+mn-cs"/>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823119"/>
          </a:xfrm>
        </p:spPr>
        <p:txBody>
          <a:bodyPr/>
          <a:lstStyle/>
          <a:p>
            <a:pPr algn="ctr"/>
            <a:r>
              <a:rPr lang="ru-RU" dirty="0" smtClean="0"/>
              <a:t>Риски и проблемы</a:t>
            </a:r>
            <a:endParaRPr lang="ru-RU" dirty="0"/>
          </a:p>
        </p:txBody>
      </p:sp>
      <p:sp>
        <p:nvSpPr>
          <p:cNvPr id="3" name="Содержимое 2"/>
          <p:cNvSpPr>
            <a:spLocks noGrp="1"/>
          </p:cNvSpPr>
          <p:nvPr>
            <p:ph idx="1"/>
          </p:nvPr>
        </p:nvSpPr>
        <p:spPr>
          <a:xfrm>
            <a:off x="467544" y="1052736"/>
            <a:ext cx="8216081" cy="5400600"/>
          </a:xfrm>
        </p:spPr>
        <p:txBody>
          <a:bodyPr/>
          <a:lstStyle/>
          <a:p>
            <a:r>
              <a:rPr lang="ru-RU" sz="2400" dirty="0" smtClean="0"/>
              <a:t>недостаточная информированность образовательных организаций (руководящих и педагогических работников, родителей учащихся) о возможностях и необходимых условиях совместной реализации программ, следствием чего является отсутствие инициатив;</a:t>
            </a:r>
          </a:p>
          <a:p>
            <a:r>
              <a:rPr lang="ru-RU" sz="2400" dirty="0" smtClean="0"/>
              <a:t>отсутствие анализа целесообразности заключения договоров о сетевой реализации предметов или курсов с потенциальными партнерами</a:t>
            </a:r>
          </a:p>
          <a:p>
            <a:r>
              <a:rPr lang="ru-RU" sz="2400" dirty="0" smtClean="0"/>
              <a:t>субъективные причины (негативное отношение родителей и  сопротивление руководящих и педагогических работников, неготовность, инертность)</a:t>
            </a:r>
          </a:p>
          <a:p>
            <a:endParaRPr lang="ru-RU" sz="2400" dirty="0" smtClean="0"/>
          </a:p>
          <a:p>
            <a:endParaRPr lang="ru-RU" dirty="0"/>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Риски и проблемы </a:t>
            </a:r>
            <a:endParaRPr lang="ru-RU" dirty="0"/>
          </a:p>
        </p:txBody>
      </p:sp>
      <p:sp>
        <p:nvSpPr>
          <p:cNvPr id="3" name="Содержимое 2"/>
          <p:cNvSpPr>
            <a:spLocks noGrp="1"/>
          </p:cNvSpPr>
          <p:nvPr>
            <p:ph idx="1"/>
          </p:nvPr>
        </p:nvSpPr>
        <p:spPr/>
        <p:txBody>
          <a:bodyPr/>
          <a:lstStyle/>
          <a:p>
            <a:r>
              <a:rPr lang="ru-RU" sz="2400" dirty="0" smtClean="0"/>
              <a:t> объективные причины (нет условий для доставки обучающихся или педагогов на место обучения или технических условий для организации дистанционного обучения как варианта сетевой формы, отдаленность, увеличение расходов на подвоз, снижение или полное отсутствие заработной платы педагогических работников, педагогов школы из-за оплаты труда внешних совместителей или по срочному трудовому договору);</a:t>
            </a:r>
          </a:p>
          <a:p>
            <a:endParaRPr lang="ru-RU" dirty="0"/>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0013" y="301625"/>
            <a:ext cx="7313612" cy="823119"/>
          </a:xfrm>
        </p:spPr>
        <p:txBody>
          <a:bodyPr/>
          <a:lstStyle/>
          <a:p>
            <a:pPr algn="ctr"/>
            <a:r>
              <a:rPr lang="ru-RU" dirty="0" smtClean="0"/>
              <a:t>Необходимые условия</a:t>
            </a:r>
            <a:endParaRPr lang="ru-RU" dirty="0"/>
          </a:p>
        </p:txBody>
      </p:sp>
      <p:sp>
        <p:nvSpPr>
          <p:cNvPr id="3" name="Содержимое 2"/>
          <p:cNvSpPr>
            <a:spLocks noGrp="1"/>
          </p:cNvSpPr>
          <p:nvPr>
            <p:ph idx="1"/>
          </p:nvPr>
        </p:nvSpPr>
        <p:spPr>
          <a:xfrm>
            <a:off x="899592" y="1340768"/>
            <a:ext cx="7784033" cy="5040560"/>
          </a:xfrm>
        </p:spPr>
        <p:txBody>
          <a:bodyPr/>
          <a:lstStyle/>
          <a:p>
            <a:r>
              <a:rPr lang="ru-RU" sz="2800" dirty="0" smtClean="0"/>
              <a:t>Информационная работа - изменение понимания всех участников образовательных отношений </a:t>
            </a:r>
          </a:p>
          <a:p>
            <a:r>
              <a:rPr lang="ru-RU" sz="2800" dirty="0" smtClean="0"/>
              <a:t>Определение потребности и возможности - поиск потенциальных партнеров</a:t>
            </a:r>
          </a:p>
          <a:p>
            <a:r>
              <a:rPr lang="ru-RU" sz="2800" dirty="0" smtClean="0"/>
              <a:t>Обеспечение необходимых документов и условий</a:t>
            </a:r>
          </a:p>
          <a:p>
            <a:r>
              <a:rPr lang="ru-RU" sz="2800" dirty="0" smtClean="0"/>
              <a:t>Решение вопроса оплаты труда </a:t>
            </a:r>
            <a:endParaRPr lang="ru-RU" sz="2800" dirty="0"/>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400" b="1" dirty="0" smtClean="0">
                <a:solidFill>
                  <a:schemeClr val="tx2"/>
                </a:solidFill>
                <a:latin typeface="+mj-lt"/>
                <a:ea typeface="+mj-ea"/>
                <a:cs typeface="+mj-cs"/>
              </a:rPr>
              <a:t>Алгоритм </a:t>
            </a:r>
            <a:r>
              <a:rPr lang="ru-RU" sz="2400" dirty="0" smtClean="0">
                <a:solidFill>
                  <a:schemeClr val="tx2"/>
                </a:solidFill>
                <a:latin typeface="+mj-lt"/>
                <a:ea typeface="+mj-ea"/>
                <a:cs typeface="+mj-cs"/>
              </a:rPr>
              <a:t/>
            </a:r>
            <a:br>
              <a:rPr lang="ru-RU" sz="2400" dirty="0" smtClean="0">
                <a:solidFill>
                  <a:schemeClr val="tx2"/>
                </a:solidFill>
                <a:latin typeface="+mj-lt"/>
                <a:ea typeface="+mj-ea"/>
                <a:cs typeface="+mj-cs"/>
              </a:rPr>
            </a:br>
            <a:r>
              <a:rPr lang="ru-RU" sz="2400" b="1" dirty="0" smtClean="0">
                <a:solidFill>
                  <a:schemeClr val="tx2"/>
                </a:solidFill>
                <a:latin typeface="+mj-lt"/>
                <a:ea typeface="+mj-ea"/>
                <a:cs typeface="+mj-cs"/>
              </a:rPr>
              <a:t>обеспечения реализации образовательных программ в сетевой форме </a:t>
            </a:r>
            <a:endParaRPr lang="ru-RU" sz="2400" dirty="0"/>
          </a:p>
        </p:txBody>
      </p:sp>
      <p:sp>
        <p:nvSpPr>
          <p:cNvPr id="3" name="Содержимое 2"/>
          <p:cNvSpPr>
            <a:spLocks noGrp="1"/>
          </p:cNvSpPr>
          <p:nvPr>
            <p:ph idx="1"/>
          </p:nvPr>
        </p:nvSpPr>
        <p:spPr>
          <a:xfrm>
            <a:off x="1370013" y="1827212"/>
            <a:ext cx="7313612" cy="4410099"/>
          </a:xfrm>
        </p:spPr>
        <p:txBody>
          <a:bodyPr/>
          <a:lstStyle/>
          <a:p>
            <a:pPr lvl="0"/>
            <a:r>
              <a:rPr lang="ru-RU" sz="2000" dirty="0" smtClean="0">
                <a:solidFill>
                  <a:schemeClr val="tx1"/>
                </a:solidFill>
                <a:latin typeface="+mn-lt"/>
                <a:ea typeface="+mn-ea"/>
                <a:cs typeface="+mn-cs"/>
              </a:rPr>
              <a:t>Инициирование реализации образовательных программ в сетевых формах</a:t>
            </a:r>
          </a:p>
          <a:p>
            <a:pPr lvl="0">
              <a:buNone/>
            </a:pPr>
            <a:r>
              <a:rPr lang="ru-RU" sz="2000" dirty="0" smtClean="0"/>
              <a:t>	</a:t>
            </a:r>
            <a:r>
              <a:rPr lang="ru-RU" sz="1800" dirty="0" smtClean="0"/>
              <a:t> Инициаторами использования сетевой формы реализации образовательной программы могут быть:</a:t>
            </a:r>
          </a:p>
          <a:p>
            <a:pPr>
              <a:buNone/>
            </a:pPr>
            <a:r>
              <a:rPr lang="ru-RU" sz="1800" dirty="0" smtClean="0"/>
              <a:t>	- руководитель и (или) коллегиальный орган управления образовательной организации, предусмотренный ее уставом; </a:t>
            </a:r>
          </a:p>
          <a:p>
            <a:pPr>
              <a:buNone/>
            </a:pPr>
            <a:r>
              <a:rPr lang="ru-RU" sz="1800" dirty="0" smtClean="0">
                <a:solidFill>
                  <a:srgbClr val="FF0000"/>
                </a:solidFill>
              </a:rPr>
              <a:t>	</a:t>
            </a:r>
            <a:r>
              <a:rPr lang="ru-RU" sz="1800" dirty="0" smtClean="0"/>
              <a:t>-</a:t>
            </a:r>
            <a:r>
              <a:rPr lang="ru-RU" sz="1800" dirty="0" smtClean="0">
                <a:solidFill>
                  <a:srgbClr val="FF0000"/>
                </a:solidFill>
              </a:rPr>
              <a:t> </a:t>
            </a:r>
            <a:r>
              <a:rPr lang="ru-RU" sz="1800" dirty="0" smtClean="0"/>
              <a:t>органы местного самоуправления, осуществляющие функции и полномочия учредителя.</a:t>
            </a:r>
          </a:p>
          <a:p>
            <a:pPr lvl="0"/>
            <a:r>
              <a:rPr lang="ru-RU" sz="2000" dirty="0" smtClean="0"/>
              <a:t>Направление </a:t>
            </a:r>
            <a:r>
              <a:rPr lang="ru-RU" sz="2000" dirty="0" smtClean="0">
                <a:solidFill>
                  <a:srgbClr val="CC0000"/>
                </a:solidFill>
              </a:rPr>
              <a:t>заявки</a:t>
            </a:r>
            <a:r>
              <a:rPr lang="ru-RU" sz="2000" dirty="0" smtClean="0"/>
              <a:t> в основную или ресурсную организацию (в данном случае отделение МАН «Интеллект будущего», открытое на базе МБОУ «Лицей №2» г. Барнаула и различные организации)</a:t>
            </a:r>
          </a:p>
          <a:p>
            <a:pPr lvl="0">
              <a:buNone/>
            </a:pPr>
            <a:endParaRPr lang="ru-RU" sz="2000" dirty="0" smtClean="0"/>
          </a:p>
          <a:p>
            <a:endParaRPr lang="ru-RU" sz="2000" dirty="0" smtClean="0">
              <a:solidFill>
                <a:srgbClr val="FF0000"/>
              </a:solidFill>
            </a:endParaRPr>
          </a:p>
          <a:p>
            <a:pPr lvl="0">
              <a:buNone/>
            </a:pPr>
            <a:endParaRPr lang="ru-RU" sz="2400" dirty="0" smtClean="0"/>
          </a:p>
        </p:txBody>
      </p:sp>
    </p:spTree>
  </p:cSld>
  <p:clrMapOvr>
    <a:masterClrMapping/>
  </p:clrMapOvr>
  <p:transition spd="slow">
    <p:push dir="r"/>
  </p:transition>
  <p:timing>
    <p:tnLst>
      <p:par>
        <p:cTn id="1" dur="indefinite" restart="never" nodeType="tmRoot"/>
      </p:par>
    </p:tnLst>
  </p:timing>
</p:sld>
</file>

<file path=ppt/theme/theme1.xml><?xml version="1.0" encoding="utf-8"?>
<a:theme xmlns:a="http://schemas.openxmlformats.org/drawingml/2006/main" name="Затмение">
  <a:themeElements>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Затмение">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Затмение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Затмение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Затмение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Затмение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Затмение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Затмение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Затмение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Затмение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Затмение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954</TotalTime>
  <Words>684</Words>
  <Application>Microsoft Office PowerPoint</Application>
  <PresentationFormat>Экран (4:3)</PresentationFormat>
  <Paragraphs>90</Paragraphs>
  <Slides>33</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33</vt:i4>
      </vt:variant>
    </vt:vector>
  </HeadingPairs>
  <TitlesOfParts>
    <vt:vector size="35" baseType="lpstr">
      <vt:lpstr>Затмение</vt:lpstr>
      <vt:lpstr>Документ</vt:lpstr>
      <vt:lpstr>Слайд 1</vt:lpstr>
      <vt:lpstr>Статья 15 Сетевая форма реализации образовательных программ  (№ 273-ФЗ «Об образовании в Российской Федерации»)</vt:lpstr>
      <vt:lpstr>Участники </vt:lpstr>
      <vt:lpstr>Вызовы</vt:lpstr>
      <vt:lpstr>Актуальность  сетевой формы</vt:lpstr>
      <vt:lpstr>Риски и проблемы</vt:lpstr>
      <vt:lpstr>Риски и проблемы </vt:lpstr>
      <vt:lpstr>Необходимые условия</vt:lpstr>
      <vt:lpstr>Алгоритм  обеспечения реализации образовательных программ в сетевой форме </vt:lpstr>
      <vt:lpstr>Алгоритм  обеспечения реализации образовательных программ в сетевой форме</vt:lpstr>
      <vt:lpstr>Алгоритм  обеспечения реализации образовательных программ в сетевой форме</vt:lpstr>
      <vt:lpstr>Алгоритм  обеспечения реализации образовательных программ в сетевой форме</vt:lpstr>
      <vt:lpstr>Слайд 13</vt:lpstr>
      <vt:lpstr>Договор о сетевом взаимодействии с колледжем сыроделия</vt:lpstr>
      <vt:lpstr>Слайд 15</vt:lpstr>
      <vt:lpstr>Слайд 16</vt:lpstr>
      <vt:lpstr>Слайд 17</vt:lpstr>
      <vt:lpstr>Слайд 18</vt:lpstr>
      <vt:lpstr>Слайд 19</vt:lpstr>
      <vt:lpstr>Договор о сетевом взаимодействии с АКДЭЦ</vt:lpstr>
      <vt:lpstr>Слайд 21</vt:lpstr>
      <vt:lpstr>Слайд 22</vt:lpstr>
      <vt:lpstr>Договор о сетевом взаимодействии с АГУ</vt:lpstr>
      <vt:lpstr>Слайд 24</vt:lpstr>
      <vt:lpstr>Договор о сетевом взаимодействии с АлтГТУ</vt:lpstr>
      <vt:lpstr>Слайд 26</vt:lpstr>
      <vt:lpstr>Договор о сетевом взаимодействии с Барнаульской Православной Епархией</vt:lpstr>
      <vt:lpstr>Слайд 28</vt:lpstr>
      <vt:lpstr>Слайд 29</vt:lpstr>
      <vt:lpstr>Литературная гостиная с  Алтайской академией искусств</vt:lpstr>
      <vt:lpstr>Профориентационное мероприятие в рамках сетевого взаимодействия с колледжем МЧС (кинологи)</vt:lpstr>
      <vt:lpstr>Краевая НПК «Поиск и творчество» в рамках сетевого взаимодействия образовательных организаций по работе с детьми, занимающимися исследовательской деятельностью</vt:lpstr>
      <vt:lpstr>Слайд 33</vt:lpstr>
    </vt:vector>
  </TitlesOfParts>
  <Company>Оффис на дому</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Проблемы достижения нового качества образования:  от теории к муниципальной образовательной практике</dc:title>
  <dc:creator>Рождественская Н.Н.</dc:creator>
  <cp:lastModifiedBy>Павел</cp:lastModifiedBy>
  <cp:revision>61</cp:revision>
  <dcterms:created xsi:type="dcterms:W3CDTF">2005-08-23T18:37:18Z</dcterms:created>
  <dcterms:modified xsi:type="dcterms:W3CDTF">2021-01-31T06:19:52Z</dcterms:modified>
</cp:coreProperties>
</file>