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60" r:id="rId5"/>
    <p:sldId id="258" r:id="rId6"/>
    <p:sldId id="267" r:id="rId7"/>
    <p:sldId id="268" r:id="rId8"/>
    <p:sldId id="269" r:id="rId9"/>
    <p:sldId id="270" r:id="rId10"/>
    <p:sldId id="261" r:id="rId11"/>
    <p:sldId id="271" r:id="rId12"/>
    <p:sldId id="272" r:id="rId13"/>
    <p:sldId id="273" r:id="rId14"/>
    <p:sldId id="274" r:id="rId15"/>
    <p:sldId id="262" r:id="rId16"/>
    <p:sldId id="275" r:id="rId17"/>
    <p:sldId id="276" r:id="rId18"/>
    <p:sldId id="285" r:id="rId19"/>
    <p:sldId id="286" r:id="rId20"/>
    <p:sldId id="263" r:id="rId21"/>
    <p:sldId id="277" r:id="rId22"/>
    <p:sldId id="278" r:id="rId23"/>
    <p:sldId id="279" r:id="rId24"/>
    <p:sldId id="280" r:id="rId25"/>
    <p:sldId id="264" r:id="rId26"/>
    <p:sldId id="281" r:id="rId27"/>
    <p:sldId id="282" r:id="rId28"/>
    <p:sldId id="283" r:id="rId29"/>
    <p:sldId id="284" r:id="rId30"/>
    <p:sldId id="25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8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367-EF02-4F32-8E42-29923A2FD82B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93A-F706-4DAD-8F61-12F7FF216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26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367-EF02-4F32-8E42-29923A2FD82B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93A-F706-4DAD-8F61-12F7FF216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6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367-EF02-4F32-8E42-29923A2FD82B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93A-F706-4DAD-8F61-12F7FF216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7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367-EF02-4F32-8E42-29923A2FD82B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93A-F706-4DAD-8F61-12F7FF216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9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367-EF02-4F32-8E42-29923A2FD82B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93A-F706-4DAD-8F61-12F7FF216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3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367-EF02-4F32-8E42-29923A2FD82B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93A-F706-4DAD-8F61-12F7FF216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46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367-EF02-4F32-8E42-29923A2FD82B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93A-F706-4DAD-8F61-12F7FF216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0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367-EF02-4F32-8E42-29923A2FD82B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93A-F706-4DAD-8F61-12F7FF216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5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367-EF02-4F32-8E42-29923A2FD82B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93A-F706-4DAD-8F61-12F7FF216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0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367-EF02-4F32-8E42-29923A2FD82B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93A-F706-4DAD-8F61-12F7FF216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93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367-EF02-4F32-8E42-29923A2FD82B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93A-F706-4DAD-8F61-12F7FF216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2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" y="6356351"/>
            <a:ext cx="198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nadejda.tsarakova</a:t>
            </a:r>
            <a:endParaRPr lang="ru-RU" sz="1800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95367-EF02-4F32-8E42-29923A2FD82B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BC93A-F706-4DAD-8F61-12F7FF216AA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185530" y="172277"/>
            <a:ext cx="8786191" cy="6549199"/>
          </a:xfrm>
          <a:prstGeom prst="roundRect">
            <a:avLst/>
          </a:prstGeom>
          <a:solidFill>
            <a:schemeClr val="bg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7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slide" Target="slide30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rexstar.ru/uploads/content/file7879a6a500007b14832798041f60e6c11379184923.jpg" TargetMode="External"/><Relationship Id="rId3" Type="http://schemas.openxmlformats.org/officeDocument/2006/relationships/hyperlink" Target="http://cdn.freebievectors.com/illustrations/11/v/vector-child-0000048-blackboard-book/preview.jpg&#1076;&#1077;&#1074;&#1086;&#1095;&#1082;&#1072;" TargetMode="External"/><Relationship Id="rId7" Type="http://schemas.openxmlformats.org/officeDocument/2006/relationships/hyperlink" Target="http://www.libros.am/covers/330000/330525/maijanakts.jpg" TargetMode="External"/><Relationship Id="rId12" Type="http://schemas.openxmlformats.org/officeDocument/2006/relationships/hyperlink" Target="http://s2.docme.ru/store/data/000364687_1-dd70bdb339cbf8c3e8488da428ff3b38.png%20&#1043;.&#1042;.&#1041;&#1077;&#1083;&#1080;&#1085;&#1089;&#1082;&#1080;&#1081;" TargetMode="External"/><Relationship Id="rId2" Type="http://schemas.openxmlformats.org/officeDocument/2006/relationships/hyperlink" Target="http://cs10057.vk.me/u412284/-14/x_4aecc4dc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avrid.ucoz.ru/_ph/13/911016406.jpg" TargetMode="External"/><Relationship Id="rId11" Type="http://schemas.openxmlformats.org/officeDocument/2006/relationships/hyperlink" Target="http://online-song.net/?song=%E8%E7+%EA.%F4.+%D8%E5%F0%E1%F3%F0%E3%F1%EA%E8%E5+%E7%EE%ED%F2%E8%EA%E8" TargetMode="External"/><Relationship Id="rId5" Type="http://schemas.openxmlformats.org/officeDocument/2006/relationships/hyperlink" Target="http://img12.nnm.me/f/1/2/1/5/657f7f5505164d4fed935446edf.jpg" TargetMode="External"/><Relationship Id="rId10" Type="http://schemas.openxmlformats.org/officeDocument/2006/relationships/hyperlink" Target="http://img-fotki.yandex.ru/get/9220/86441892.529/0_c2efb_ac4c9eb1_orig.jpg" TargetMode="External"/><Relationship Id="rId4" Type="http://schemas.openxmlformats.org/officeDocument/2006/relationships/hyperlink" Target="http://ds4.1gb.ru/wp-content/uploads/2014/11/%D1%81%D0%BE%D0%B2%D0%B01.jpg" TargetMode="External"/><Relationship Id="rId9" Type="http://schemas.openxmlformats.org/officeDocument/2006/relationships/hyperlink" Target="http://static1.ozone.ru/multimedia/books_covers/1007048997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image" Target="../media/image5.png"/><Relationship Id="rId21" Type="http://schemas.openxmlformats.org/officeDocument/2006/relationships/slide" Target="slide17.xml"/><Relationship Id="rId7" Type="http://schemas.openxmlformats.org/officeDocument/2006/relationships/image" Target="../media/image7.png"/><Relationship Id="rId12" Type="http://schemas.openxmlformats.org/officeDocument/2006/relationships/slide" Target="slide6.xml"/><Relationship Id="rId17" Type="http://schemas.openxmlformats.org/officeDocument/2006/relationships/slide" Target="slide14.xml"/><Relationship Id="rId25" Type="http://schemas.openxmlformats.org/officeDocument/2006/relationships/slide" Target="slide22.xml"/><Relationship Id="rId2" Type="http://schemas.openxmlformats.org/officeDocument/2006/relationships/slide" Target="slide5.xml"/><Relationship Id="rId16" Type="http://schemas.openxmlformats.org/officeDocument/2006/relationships/slide" Target="slide11.xml"/><Relationship Id="rId20" Type="http://schemas.openxmlformats.org/officeDocument/2006/relationships/slide" Target="slide16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11" Type="http://schemas.openxmlformats.org/officeDocument/2006/relationships/image" Target="../media/image9.png"/><Relationship Id="rId24" Type="http://schemas.openxmlformats.org/officeDocument/2006/relationships/slide" Target="slide21.xml"/><Relationship Id="rId5" Type="http://schemas.openxmlformats.org/officeDocument/2006/relationships/image" Target="../media/image6.png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6.xml"/><Relationship Id="rId10" Type="http://schemas.openxmlformats.org/officeDocument/2006/relationships/slide" Target="slide25.xml"/><Relationship Id="rId19" Type="http://schemas.openxmlformats.org/officeDocument/2006/relationships/slide" Target="slide13.xml"/><Relationship Id="rId31" Type="http://schemas.openxmlformats.org/officeDocument/2006/relationships/slide" Target="slide29.xml"/><Relationship Id="rId4" Type="http://schemas.openxmlformats.org/officeDocument/2006/relationships/slide" Target="slide10.xml"/><Relationship Id="rId9" Type="http://schemas.openxmlformats.org/officeDocument/2006/relationships/image" Target="../media/image8.png"/><Relationship Id="rId14" Type="http://schemas.openxmlformats.org/officeDocument/2006/relationships/slide" Target="slide7.xml"/><Relationship Id="rId22" Type="http://schemas.openxmlformats.org/officeDocument/2006/relationships/slide" Target="slide18.xml"/><Relationship Id="rId27" Type="http://schemas.openxmlformats.org/officeDocument/2006/relationships/slide" Target="slide24.xml"/><Relationship Id="rId30" Type="http://schemas.openxmlformats.org/officeDocument/2006/relationships/slide" Target="slide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858" y="1001339"/>
            <a:ext cx="7772400" cy="164773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Литература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3307" y="2929685"/>
            <a:ext cx="6010834" cy="165576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8A0000"/>
                </a:solidFill>
                <a:latin typeface="Georgia" panose="02040502050405020303" pitchFamily="18" charset="0"/>
              </a:rPr>
              <a:t>СВОЯ ИГРА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6579" y="4713287"/>
            <a:ext cx="5073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Окунева Наталья Фёдоровна,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учитель русского языка и литературы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МОБУООШ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№ 27 ст. Советской Новокубанского района Краснодарского края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658100" y="6513740"/>
            <a:ext cx="1485900" cy="326571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1470" y="480060"/>
            <a:ext cx="7372738" cy="3143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Степь чем дальше, тем становилась прекраснее. Тогда весь юг, все то пространство... до самого Черного моря было зеленою, девственною пустынею... Ничего в природе не могло быть лучше; вся поверхность земли представлялась зелено-золотым океаном, по которому брызнули миллионы разных цветов... занесенный бог знает откуда колос пшеницы наливался в гуще... Воздух был наполнен тысячью разных птичьих свистов. В небе неподвижно стояли ястребы, распластав свои крылья и неподвижно устремив глаза свои в траву.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500" y="3868270"/>
            <a:ext cx="3416225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Тарас Бульба</a:t>
            </a:r>
            <a:endParaRPr lang="ru-RU" sz="3600" b="1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68696"/>
            <a:ext cx="915898" cy="915898"/>
          </a:xfrm>
          <a:prstGeom prst="rect">
            <a:avLst/>
          </a:prstGeom>
        </p:spPr>
      </p:pic>
      <p:pic>
        <p:nvPicPr>
          <p:cNvPr id="4098" name="Picture 2" descr="http://i2.imageban.ru/out/2014/03/08/18c8cc7d733b76357565c9adccfc2d1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90" y="3313130"/>
            <a:ext cx="2145339" cy="3344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6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1026645"/>
            <a:ext cx="6480810" cy="1739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поворотись-ка, сын! Экой ты смешной какой! Что это на вас за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поповские подрясники? И эдак все ходят в академии?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500" y="3705785"/>
            <a:ext cx="3829050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Тарас Бульба</a:t>
            </a:r>
            <a:endParaRPr lang="ru-RU" sz="3600" b="1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68696"/>
            <a:ext cx="915898" cy="9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1588434"/>
            <a:ext cx="6080760" cy="13147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«Собирался отбить невесту у собственного сына»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500" y="3705785"/>
            <a:ext cx="4389120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Голова, «Майская ночь»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68696"/>
            <a:ext cx="915898" cy="9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960719"/>
            <a:ext cx="6885102" cy="14169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О каких трёх призваниях мечтал юный гимназист Гоголь? 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500" y="2535811"/>
            <a:ext cx="6743700" cy="16968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 Narrow" pitchFamily="34" charset="0"/>
              </a:rPr>
              <a:t>О </a:t>
            </a:r>
            <a:r>
              <a:rPr lang="ru-RU" sz="2800" b="1" i="1" dirty="0">
                <a:solidFill>
                  <a:srgbClr val="002060"/>
                </a:solidFill>
                <a:latin typeface="Arial Narrow" pitchFamily="34" charset="0"/>
              </a:rPr>
              <a:t>юриспруденции — стать адвокатом, о живописи — стать художником и о театре — стать </a:t>
            </a:r>
            <a:r>
              <a:rPr lang="ru-RU" sz="2800" b="1" i="1" dirty="0" smtClean="0">
                <a:solidFill>
                  <a:srgbClr val="002060"/>
                </a:solidFill>
                <a:latin typeface="Arial Narrow" pitchFamily="34" charset="0"/>
              </a:rPr>
              <a:t>актёром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68696"/>
            <a:ext cx="915898" cy="9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1588434"/>
            <a:ext cx="3829050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Arial Narrow" pitchFamily="34" charset="0"/>
              </a:rPr>
              <a:t>"С Пушкиным… 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1244" y="3702695"/>
            <a:ext cx="6338348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</a:rPr>
              <a:t>"С 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Пушкиным </a:t>
            </a:r>
            <a:r>
              <a:rPr lang="ru-RU" sz="3200" b="1" i="1" dirty="0" smtClean="0">
                <a:solidFill>
                  <a:srgbClr val="002060"/>
                </a:solidFill>
                <a:latin typeface="Arial Narrow" pitchFamily="34" charset="0"/>
              </a:rPr>
              <a:t>на </a:t>
            </a:r>
            <a:r>
              <a:rPr lang="ru-RU" sz="3200" b="1" i="1" dirty="0">
                <a:solidFill>
                  <a:srgbClr val="002060"/>
                </a:solidFill>
                <a:latin typeface="Arial Narrow" pitchFamily="34" charset="0"/>
              </a:rPr>
              <a:t>дружеской </a:t>
            </a:r>
            <a:r>
              <a:rPr lang="ru-RU" sz="3200" b="1" i="1" dirty="0" smtClean="0">
                <a:solidFill>
                  <a:srgbClr val="002060"/>
                </a:solidFill>
                <a:latin typeface="Arial Narrow" pitchFamily="34" charset="0"/>
              </a:rPr>
              <a:t>ноге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”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68696"/>
            <a:ext cx="915898" cy="9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0040" y="468630"/>
            <a:ext cx="7269480" cy="3143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Оглянулся: ночь казалась перед ним еще блистательнее. Какое-то странное, упоительное сияние примешалось к блеску месяца. Никогда еще не случалось ему видеть подобного. Серебряный туман пал на окрестность. Запах от цветущих яблонь и ночных цветов лился по всей земле. С изумлением глядел он в неподвижные воды пруда: старинный господский дом, опрокинувшись вниз, виден был в нем чист, и в каком-то ясном величии. Вместо мрачных ставней глядели веселые стеклянные окна и двери.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2960" y="3874770"/>
            <a:ext cx="2994660" cy="857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Майская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ночь,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Утопленница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42" y="568697"/>
            <a:ext cx="915898" cy="915898"/>
          </a:xfrm>
          <a:prstGeom prst="rect">
            <a:avLst/>
          </a:prstGeom>
        </p:spPr>
      </p:pic>
      <p:pic>
        <p:nvPicPr>
          <p:cNvPr id="2050" name="Picture 2" descr="http://muzon.org/uploads/posts/2012-07/1342769307_9d2579b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3372" r="18857" b="4057"/>
          <a:stretch/>
        </p:blipFill>
        <p:spPr bwMode="auto">
          <a:xfrm>
            <a:off x="4103369" y="3611880"/>
            <a:ext cx="2163063" cy="312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5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754380"/>
            <a:ext cx="6457950" cy="1897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Ей-Богу, уже надоело рассказывать! Да что вы думаете? Право, скучно: рассказывай, да и рассказывай, и отвязаться нельзя! Ну, извольте, я расскажу, только, ей-ей, в последний раз.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65860" y="3591485"/>
            <a:ext cx="4617720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Заколдованное место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42" y="568697"/>
            <a:ext cx="915898" cy="9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0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1588434"/>
            <a:ext cx="5646420" cy="11547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«Заблудился ночью и не смог найти свою хату»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040" y="3331220"/>
            <a:ext cx="6400800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Чуб, «Ночь перед Рождеством»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42" y="568697"/>
            <a:ext cx="915898" cy="9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1026646"/>
            <a:ext cx="6112104" cy="1304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Что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, по мнению писателя, является трибуной, с которой можно много сказать миру? 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80807" y="3275972"/>
            <a:ext cx="3148553" cy="652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 Narrow" pitchFamily="34" charset="0"/>
              </a:rPr>
              <a:t>Театр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42" y="568697"/>
            <a:ext cx="915898" cy="9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1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99" y="1588434"/>
            <a:ext cx="6611725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</a:rPr>
              <a:t>"Александр Македонский — герой… 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5299" y="2792840"/>
            <a:ext cx="6347775" cy="12907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</a:rPr>
              <a:t>"Александр Македонский — 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герой </a:t>
            </a:r>
            <a:r>
              <a:rPr lang="ru-RU" sz="3200" b="1" i="1" dirty="0" smtClean="0">
                <a:solidFill>
                  <a:srgbClr val="002060"/>
                </a:solidFill>
                <a:latin typeface="Arial Narrow" pitchFamily="34" charset="0"/>
              </a:rPr>
              <a:t>но </a:t>
            </a:r>
            <a:r>
              <a:rPr lang="ru-RU" sz="3200" b="1" i="1" dirty="0">
                <a:solidFill>
                  <a:srgbClr val="002060"/>
                </a:solidFill>
                <a:latin typeface="Arial Narrow" pitchFamily="34" charset="0"/>
              </a:rPr>
              <a:t>зачем же стулья ломать</a:t>
            </a:r>
            <a:r>
              <a:rPr lang="ru-RU" sz="3200" b="1" i="1" dirty="0" smtClean="0">
                <a:solidFill>
                  <a:srgbClr val="002060"/>
                </a:solidFill>
                <a:latin typeface="Arial Narrow" pitchFamily="34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42" y="568697"/>
            <a:ext cx="915898" cy="9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nnio Morricone – мелодия из к-ф Шербургские зонти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49862" y="5797774"/>
            <a:ext cx="380548" cy="38054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8295" y="144088"/>
            <a:ext cx="8284230" cy="79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Дерзайте, юные читатели!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1895476" y="6488668"/>
            <a:ext cx="9715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A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A0000"/>
                </a:solidFill>
                <a:latin typeface="Georgia" panose="02040502050405020303" pitchFamily="18" charset="0"/>
              </a:rPr>
              <a:t>ссылки</a:t>
            </a:r>
            <a:endParaRPr lang="ru-RU" dirty="0">
              <a:solidFill>
                <a:srgbClr val="8A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658100" y="6531429"/>
            <a:ext cx="1485900" cy="326571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g1.liveinternet.ru/images/attach/c/7/98/846/98846669_212015572QLsvWo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52" y="1405247"/>
            <a:ext cx="5540715" cy="4147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86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480767"/>
            <a:ext cx="6809689" cy="2479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Как упоителен, как роскошен летний день в Малороссии! Как томительно-жарки те часы, когда полдень блещет в тишине и зное, и голубой, неизмеримый океан, сладострастным куполом нагнувшийся над землею, кажется, заснул, весь потонувши в неге, обнимая и сжимая прекрасную в воздушных объятиях своих! На нем ни облака.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3080" y="3215592"/>
            <a:ext cx="3829050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44444"/>
                </a:solidFill>
                <a:latin typeface="Arial"/>
              </a:rPr>
              <a:t>СОРОЧИНСКАЯ ЯРМАРКА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51699"/>
            <a:ext cx="908003" cy="915898"/>
          </a:xfrm>
          <a:prstGeom prst="rect">
            <a:avLst/>
          </a:prstGeom>
        </p:spPr>
      </p:pic>
      <p:pic>
        <p:nvPicPr>
          <p:cNvPr id="1026" name="Picture 2" descr="http://www.culture-chel.ru/Storage/Image/PublicationItem/Image/big/8942/392994_orig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99" y="4157323"/>
            <a:ext cx="3159601" cy="2329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1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868680"/>
            <a:ext cx="6400800" cy="20116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/>
              </a:rPr>
              <a:t>Звонкая песня лилась рекою по улицам села***. Было то время, когда утомленные дневными трудами и заботами парубки и девушки шумно собирались в кружок, в блеске чистого вечера, выливать свое веселье в звуки, всегда неразлучные с уныньем. 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500" y="3705785"/>
            <a:ext cx="4263390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МАЙСКАЯ НОЧЬ, ИЛИ УТОПЛЕННИЦА</a:t>
            </a:r>
            <a:endParaRPr lang="ru-RU" b="1" i="0" cap="all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51699"/>
            <a:ext cx="908003" cy="9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8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1588434"/>
            <a:ext cx="6503670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«Одну только ночь оставалось ему шататься на белом свете»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4328" y="3299395"/>
            <a:ext cx="5680710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Черт, «Ночь перед Рождеством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51699"/>
            <a:ext cx="908003" cy="9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99" y="820131"/>
            <a:ext cx="6545738" cy="22341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Гоголь любил разные виды искусства, но особенно выделял "трёх прекрасных цариц мира”: первая "внушает наслаждение”, вторая — "тихий восторг и мечтания”, третья — "страсть и смятение духа”. Назовите этих цариц. 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499" y="3705785"/>
            <a:ext cx="6196945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Скульптура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, живопись, музыка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51699"/>
            <a:ext cx="908003" cy="9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4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99" y="1588433"/>
            <a:ext cx="6385482" cy="13338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</a:rPr>
              <a:t>"Ведь на то и живёшь, чтобы срывать… </a:t>
            </a:r>
            <a:r>
              <a:rPr lang="ru-RU" sz="3200" b="1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7162" y="3055335"/>
            <a:ext cx="6100709" cy="16863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</a:rPr>
              <a:t>"Ведь на то и живёшь, чтобы 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срывать </a:t>
            </a:r>
            <a:r>
              <a:rPr lang="ru-RU" sz="3200" b="1" i="1" dirty="0" smtClean="0">
                <a:solidFill>
                  <a:srgbClr val="002060"/>
                </a:solidFill>
                <a:latin typeface="Arial Narrow" pitchFamily="34" charset="0"/>
              </a:rPr>
              <a:t>цветы удовольствия 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”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51699"/>
            <a:ext cx="908003" cy="9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6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320040"/>
            <a:ext cx="6892290" cy="2777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50"/>
                </a:solidFill>
                <a:latin typeface="Times New Roman"/>
              </a:rPr>
              <a:t>Чуден Днепр при тихой погоде, когда вольно и плавно мчит сквозь леса и горы полные воды свои. Ни </a:t>
            </a:r>
            <a:r>
              <a:rPr lang="ru-RU" dirty="0" err="1">
                <a:solidFill>
                  <a:srgbClr val="000050"/>
                </a:solidFill>
                <a:latin typeface="Times New Roman"/>
              </a:rPr>
              <a:t>зашелохнет</a:t>
            </a:r>
            <a:r>
              <a:rPr lang="ru-RU" dirty="0">
                <a:solidFill>
                  <a:srgbClr val="000050"/>
                </a:solidFill>
                <a:latin typeface="Times New Roman"/>
              </a:rPr>
              <a:t>; ни прогремит. Глядишь, и не знаешь, идет, или не идет его величавая ширина, и чудится, будто весь вылит он из стекла, и будто голубая зеркальная дорога, без меры в ширину, без конца в длину, реет и вьется по зеленому миру. Любо тогда и жаркому солнцу оглядеться с вышины и погрузить лучи в холод </a:t>
            </a:r>
            <a:r>
              <a:rPr lang="ru-RU" dirty="0" smtClean="0">
                <a:solidFill>
                  <a:srgbClr val="000050"/>
                </a:solidFill>
                <a:latin typeface="Times New Roman"/>
              </a:rPr>
              <a:t>стеклянных </a:t>
            </a:r>
            <a:r>
              <a:rPr lang="ru-RU" dirty="0">
                <a:solidFill>
                  <a:srgbClr val="000050"/>
                </a:solidFill>
                <a:latin typeface="Times New Roman"/>
              </a:rPr>
              <a:t>вод, и прибережным лесам ярко </a:t>
            </a:r>
            <a:r>
              <a:rPr lang="ru-RU" dirty="0" err="1">
                <a:solidFill>
                  <a:srgbClr val="000050"/>
                </a:solidFill>
                <a:latin typeface="Times New Roman"/>
              </a:rPr>
              <a:t>отсветиться</a:t>
            </a:r>
            <a:r>
              <a:rPr lang="ru-RU" dirty="0">
                <a:solidFill>
                  <a:srgbClr val="000050"/>
                </a:solidFill>
                <a:latin typeface="Times New Roman"/>
              </a:rPr>
              <a:t> в водах. 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500" y="3705785"/>
            <a:ext cx="3829050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СТРАШНАЯ МЕСТЬ</a:t>
            </a:r>
            <a:endParaRPr lang="ru-RU" sz="2800" b="1" i="0" cap="all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55250"/>
            <a:ext cx="908070" cy="915898"/>
          </a:xfrm>
          <a:prstGeom prst="rect">
            <a:avLst/>
          </a:prstGeom>
        </p:spPr>
      </p:pic>
      <p:pic>
        <p:nvPicPr>
          <p:cNvPr id="3074" name="Picture 2" descr="http://artnow.ru/img/604000/6043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592" y="3199167"/>
            <a:ext cx="2233998" cy="32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8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731520"/>
            <a:ext cx="6972300" cy="2548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/>
              </a:rPr>
              <a:t>Как только ударял в Киеве поутру довольно звонкий семинарский колокол, висевший у ворот Братского монастыря, то уже со всего города спешили толпами школьники и бурсаки. </a:t>
            </a:r>
            <a:r>
              <a:rPr lang="ru-RU" sz="2400" b="1" i="1" dirty="0">
                <a:solidFill>
                  <a:schemeClr val="tx1"/>
                </a:solidFill>
                <a:latin typeface="Times New Roman"/>
              </a:rPr>
              <a:t>Грамматики, риторы, философы и богословы</a:t>
            </a:r>
            <a:r>
              <a:rPr lang="ru-RU" sz="2400" b="1" dirty="0">
                <a:solidFill>
                  <a:schemeClr val="tx1"/>
                </a:solidFill>
                <a:latin typeface="Times New Roman"/>
              </a:rPr>
              <a:t>, с тетрадями под мышкой, брели в класс. 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500" y="3710875"/>
            <a:ext cx="3829050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rgbClr val="000000"/>
                </a:solidFill>
                <a:latin typeface="Times New Roman"/>
              </a:rPr>
              <a:t>Вий</a:t>
            </a:r>
            <a:endParaRPr lang="ru-RU" sz="4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55250"/>
            <a:ext cx="908070" cy="9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99" y="1588434"/>
            <a:ext cx="6675121" cy="17262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«Принес невесте черевички, которые сама царица носила»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499" y="3705785"/>
            <a:ext cx="5934963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Вакула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«Ночь перед Рождеством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55250"/>
            <a:ext cx="908070" cy="9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1588433"/>
            <a:ext cx="6225226" cy="10322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В какой театр пытался поступить Гоголь? Какой получил ответ? 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499" y="3073138"/>
            <a:ext cx="5934963" cy="1640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 Narrow" pitchFamily="34" charset="0"/>
              </a:rPr>
              <a:t>В Петербургский императорский театр. </a:t>
            </a:r>
            <a:r>
              <a:rPr lang="ru-RU" sz="2400" b="1" i="1" dirty="0" smtClean="0">
                <a:solidFill>
                  <a:srgbClr val="002060"/>
                </a:solidFill>
                <a:latin typeface="Arial Narrow" pitchFamily="34" charset="0"/>
              </a:rPr>
              <a:t>"</a:t>
            </a:r>
            <a:r>
              <a:rPr lang="ru-RU" sz="2400" b="1" i="1" dirty="0">
                <a:solidFill>
                  <a:srgbClr val="002060"/>
                </a:solidFill>
                <a:latin typeface="Arial Narrow" pitchFamily="34" charset="0"/>
              </a:rPr>
              <a:t>Совершенно неспособен не только в трагедии и драме, но и в комедии</a:t>
            </a:r>
            <a:r>
              <a:rPr lang="ru-RU" sz="2400" b="1" i="1" dirty="0" smtClean="0">
                <a:solidFill>
                  <a:srgbClr val="002060"/>
                </a:solidFill>
                <a:latin typeface="Arial Narrow" pitchFamily="34" charset="0"/>
              </a:rPr>
              <a:t>”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55250"/>
            <a:ext cx="908070" cy="9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1588434"/>
            <a:ext cx="5819873" cy="11850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 Narrow" pitchFamily="34" charset="0"/>
              </a:rPr>
              <a:t>"И верёвочка в дороге… 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500" y="3027055"/>
            <a:ext cx="5934963" cy="11850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 Narrow" pitchFamily="34" charset="0"/>
              </a:rPr>
              <a:t>"И верёвочка в 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</a:rPr>
              <a:t>дороге </a:t>
            </a:r>
            <a:r>
              <a:rPr lang="ru-RU" sz="3600" b="1" i="1" dirty="0" smtClean="0">
                <a:solidFill>
                  <a:srgbClr val="002060"/>
                </a:solidFill>
                <a:latin typeface="Arial Narrow" pitchFamily="34" charset="0"/>
              </a:rPr>
              <a:t>пригодится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</a:rPr>
              <a:t>”</a:t>
            </a:r>
            <a:endParaRPr lang="ru-RU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55250"/>
            <a:ext cx="908070" cy="9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9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6/586914/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09" y="1338803"/>
            <a:ext cx="5948379" cy="4461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2" y="212727"/>
            <a:ext cx="7886700" cy="96837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Интернет-ресурсы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10" y="1029885"/>
            <a:ext cx="881253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hlinkClick r:id="rId2"/>
            </a:endParaRPr>
          </a:p>
          <a:p>
            <a:r>
              <a:rPr lang="ru-RU" sz="1400" dirty="0" smtClean="0">
                <a:latin typeface="Georgia" panose="02040502050405020303" pitchFamily="18" charset="0"/>
              </a:rPr>
              <a:t>Изображения</a:t>
            </a:r>
            <a:endParaRPr lang="ru-RU" sz="1400" dirty="0">
              <a:latin typeface="Georgia" panose="02040502050405020303" pitchFamily="18" charset="0"/>
            </a:endParaRPr>
          </a:p>
          <a:p>
            <a:endParaRPr lang="ru-RU" sz="1400" u="sng" dirty="0" smtClean="0">
              <a:latin typeface="Georgia" panose="02040502050405020303" pitchFamily="18" charset="0"/>
              <a:hlinkClick r:id="rId2"/>
            </a:endParaRPr>
          </a:p>
          <a:p>
            <a:r>
              <a:rPr lang="ru-RU" sz="1400" u="sng" dirty="0" smtClean="0">
                <a:latin typeface="Georgia" panose="02040502050405020303" pitchFamily="18" charset="0"/>
                <a:hlinkClick r:id="rId2"/>
              </a:rPr>
              <a:t>http</a:t>
            </a:r>
            <a:r>
              <a:rPr lang="ru-RU" sz="1400" u="sng" dirty="0">
                <a:latin typeface="Georgia" panose="02040502050405020303" pitchFamily="18" charset="0"/>
                <a:hlinkClick r:id="rId2"/>
              </a:rPr>
              <a:t>://cs10057.vk.me/u412284/-14/x_4aecc4dc.jpg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фон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u="sng" dirty="0">
                <a:latin typeface="Georgia" panose="02040502050405020303" pitchFamily="18" charset="0"/>
                <a:hlinkClick r:id="rId3"/>
              </a:rPr>
              <a:t>http://cdn.freebievectors.com/illustrations/11/v/vector-child-0000048-blackboard-book/preview.jpgдевочка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девочка с </a:t>
            </a:r>
            <a:r>
              <a:rPr lang="ru-RU" sz="1400" dirty="0">
                <a:latin typeface="Georgia" panose="02040502050405020303" pitchFamily="18" charset="0"/>
              </a:rPr>
              <a:t>указкой</a:t>
            </a:r>
          </a:p>
          <a:p>
            <a:r>
              <a:rPr lang="ru-RU" sz="1400" u="sng" dirty="0" smtClean="0">
                <a:latin typeface="Georgia" panose="02040502050405020303" pitchFamily="18" charset="0"/>
                <a:hlinkClick r:id="rId4"/>
              </a:rPr>
              <a:t>http</a:t>
            </a:r>
            <a:r>
              <a:rPr lang="ru-RU" sz="1400" u="sng" dirty="0">
                <a:latin typeface="Georgia" panose="02040502050405020303" pitchFamily="18" charset="0"/>
                <a:hlinkClick r:id="rId4"/>
              </a:rPr>
              <a:t>://ds4.1gb.ru/wp-content/uploads/2014/11/%D1%81%D0%BE%D0%B2%D0%B01.jpg</a:t>
            </a:r>
            <a:r>
              <a:rPr lang="ru-RU" sz="1400" dirty="0">
                <a:latin typeface="Georgia" panose="02040502050405020303" pitchFamily="18" charset="0"/>
              </a:rPr>
              <a:t> мудрая сова</a:t>
            </a:r>
          </a:p>
          <a:p>
            <a:r>
              <a:rPr lang="en-US" sz="1400" dirty="0">
                <a:latin typeface="Georgia" panose="02040502050405020303" pitchFamily="18" charset="0"/>
                <a:hlinkClick r:id="rId5"/>
              </a:rPr>
              <a:t>http://</a:t>
            </a:r>
            <a:r>
              <a:rPr lang="en-US" sz="1400" dirty="0" smtClean="0">
                <a:latin typeface="Georgia" panose="02040502050405020303" pitchFamily="18" charset="0"/>
                <a:hlinkClick r:id="rId5"/>
              </a:rPr>
              <a:t>img12.nnm.me/f/1/2/1/5/657f7f5505164d4fed935446edf.jpg</a:t>
            </a:r>
            <a:r>
              <a:rPr lang="ru-RU" sz="1400" dirty="0" smtClean="0">
                <a:latin typeface="Georgia" panose="02040502050405020303" pitchFamily="18" charset="0"/>
              </a:rPr>
              <a:t>  Н.В.Гоголь</a:t>
            </a:r>
          </a:p>
          <a:p>
            <a:r>
              <a:rPr lang="en-US" sz="1400" dirty="0">
                <a:latin typeface="Georgia" panose="02040502050405020303" pitchFamily="18" charset="0"/>
                <a:hlinkClick r:id="rId6"/>
              </a:rPr>
              <a:t>http://tavrid.ucoz.ru/_</a:t>
            </a:r>
            <a:r>
              <a:rPr lang="en-US" sz="1400" dirty="0" smtClean="0">
                <a:latin typeface="Georgia" panose="02040502050405020303" pitchFamily="18" charset="0"/>
                <a:hlinkClick r:id="rId6"/>
              </a:rPr>
              <a:t>ph/13/911016406.jpg</a:t>
            </a:r>
            <a:r>
              <a:rPr lang="ru-RU" sz="1400" dirty="0" smtClean="0">
                <a:latin typeface="Georgia" panose="02040502050405020303" pitchFamily="18" charset="0"/>
              </a:rPr>
              <a:t>  </a:t>
            </a:r>
            <a:r>
              <a:rPr lang="ru-RU" sz="1400" dirty="0" err="1" smtClean="0">
                <a:latin typeface="Georgia" panose="02040502050405020303" pitchFamily="18" charset="0"/>
              </a:rPr>
              <a:t>Сорочинская</a:t>
            </a:r>
            <a:r>
              <a:rPr lang="ru-RU" sz="1400" dirty="0" smtClean="0">
                <a:latin typeface="Georgia" panose="02040502050405020303" pitchFamily="18" charset="0"/>
              </a:rPr>
              <a:t> ярмарка</a:t>
            </a:r>
          </a:p>
          <a:p>
            <a:r>
              <a:rPr lang="en-US" sz="1400" dirty="0">
                <a:latin typeface="Georgia" panose="02040502050405020303" pitchFamily="18" charset="0"/>
                <a:hlinkClick r:id="rId7"/>
              </a:rPr>
              <a:t>http://</a:t>
            </a:r>
            <a:r>
              <a:rPr lang="en-US" sz="1400" dirty="0" smtClean="0">
                <a:latin typeface="Georgia" panose="02040502050405020303" pitchFamily="18" charset="0"/>
                <a:hlinkClick r:id="rId7"/>
              </a:rPr>
              <a:t>www.libros.am/covers/330000/330525/maijanakts.jpg</a:t>
            </a:r>
            <a:r>
              <a:rPr lang="ru-RU" sz="1400" dirty="0" smtClean="0">
                <a:latin typeface="Georgia" panose="02040502050405020303" pitchFamily="18" charset="0"/>
              </a:rPr>
              <a:t>  Майская ночь, или Утопленница</a:t>
            </a:r>
          </a:p>
          <a:p>
            <a:r>
              <a:rPr lang="en-US" sz="1400" dirty="0">
                <a:latin typeface="Georgia" panose="02040502050405020303" pitchFamily="18" charset="0"/>
                <a:hlinkClick r:id="rId8"/>
              </a:rPr>
              <a:t>http://</a:t>
            </a:r>
            <a:r>
              <a:rPr lang="en-US" sz="1400" dirty="0" smtClean="0">
                <a:latin typeface="Georgia" panose="02040502050405020303" pitchFamily="18" charset="0"/>
                <a:hlinkClick r:id="rId8"/>
              </a:rPr>
              <a:t>rexstar.ru/uploads/content/file7879a6a500007b14832798041f60e6c11379184923.jpg</a:t>
            </a:r>
            <a:r>
              <a:rPr lang="ru-RU" sz="1400" dirty="0" smtClean="0">
                <a:latin typeface="Georgia" panose="02040502050405020303" pitchFamily="18" charset="0"/>
              </a:rPr>
              <a:t>  Страшная месть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en-US" sz="1400" dirty="0">
                <a:latin typeface="Georgia" panose="02040502050405020303" pitchFamily="18" charset="0"/>
                <a:hlinkClick r:id="rId9"/>
              </a:rPr>
              <a:t>http://</a:t>
            </a:r>
            <a:r>
              <a:rPr lang="en-US" sz="1400" dirty="0" smtClean="0">
                <a:latin typeface="Georgia" panose="02040502050405020303" pitchFamily="18" charset="0"/>
                <a:hlinkClick r:id="rId9"/>
              </a:rPr>
              <a:t>static1.ozone.ru/multimedia/books_covers/1007048997.jpg</a:t>
            </a:r>
            <a:r>
              <a:rPr lang="ru-RU" sz="1400" dirty="0" smtClean="0">
                <a:latin typeface="Georgia" panose="02040502050405020303" pitchFamily="18" charset="0"/>
              </a:rPr>
              <a:t>  Тарас Бульба</a:t>
            </a:r>
          </a:p>
          <a:p>
            <a:r>
              <a:rPr lang="en-US" sz="1400" dirty="0">
                <a:latin typeface="Georgia" panose="02040502050405020303" pitchFamily="18" charset="0"/>
                <a:hlinkClick r:id="rId10"/>
              </a:rPr>
              <a:t>http://</a:t>
            </a:r>
            <a:r>
              <a:rPr lang="en-US" sz="1400" dirty="0" smtClean="0">
                <a:latin typeface="Georgia" panose="02040502050405020303" pitchFamily="18" charset="0"/>
                <a:hlinkClick r:id="rId10"/>
              </a:rPr>
              <a:t>img-fotki.yandex.ru/get/9220/86441892.529/0_c2efb_ac4c9eb1_orig.jpg</a:t>
            </a:r>
            <a:r>
              <a:rPr lang="ru-RU" sz="1400" dirty="0" smtClean="0">
                <a:latin typeface="Georgia" panose="02040502050405020303" pitchFamily="18" charset="0"/>
              </a:rPr>
              <a:t>  Ночь перед Рождеством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Музыка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u="sng" dirty="0">
                <a:latin typeface="Georgia" panose="02040502050405020303" pitchFamily="18" charset="0"/>
                <a:hlinkClick r:id="rId11"/>
              </a:rPr>
              <a:t>http://online-song.net/?song=%E8%E7+%EA.%F4.+%D8%E5%F0%E1%F3%F0%E3%F1%EA%E8%E5+%E7%EE%ED%F2%E8%EA%E8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Шербургские</a:t>
            </a:r>
            <a:r>
              <a:rPr lang="ru-RU" sz="1400" dirty="0">
                <a:latin typeface="Georgia" panose="02040502050405020303" pitchFamily="18" charset="0"/>
              </a:rPr>
              <a:t> зонтики </a:t>
            </a:r>
          </a:p>
          <a:p>
            <a:pPr algn="ctr"/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658100" y="6531429"/>
            <a:ext cx="1485900" cy="326571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4310" y="4935130"/>
            <a:ext cx="657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s2.docme.ru/store/data/000364687_1-dd70bdb339cbf8c3e8488da428ff3b38.png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Белинский о Гоголе Н.В.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7199" y="578593"/>
            <a:ext cx="3294530" cy="9129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A0000"/>
                </a:solidFill>
                <a:latin typeface="Georgia" panose="02040502050405020303" pitchFamily="18" charset="0"/>
              </a:rPr>
              <a:t>Пейзаж</a:t>
            </a:r>
            <a:endParaRPr lang="ru-RU" sz="2400" b="1" dirty="0">
              <a:solidFill>
                <a:srgbClr val="8A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199" y="2952601"/>
            <a:ext cx="3294530" cy="9129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8A0000"/>
                </a:solidFill>
                <a:latin typeface="Georgia" panose="02040502050405020303" pitchFamily="18" charset="0"/>
              </a:rPr>
              <a:t>Кто из </a:t>
            </a:r>
            <a:r>
              <a:rPr lang="ru-RU" sz="2000" b="1" smtClean="0">
                <a:solidFill>
                  <a:srgbClr val="8A0000"/>
                </a:solidFill>
                <a:latin typeface="Georgia" panose="02040502050405020303" pitchFamily="18" charset="0"/>
              </a:rPr>
              <a:t>героев  </a:t>
            </a:r>
            <a:endParaRPr lang="ru-RU" sz="1400" dirty="0"/>
          </a:p>
          <a:p>
            <a:pPr algn="ctr"/>
            <a:endParaRPr lang="ru-RU" sz="2000" b="1" dirty="0">
              <a:solidFill>
                <a:srgbClr val="8A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199" y="4139605"/>
            <a:ext cx="3294530" cy="8983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A0000"/>
                </a:solidFill>
                <a:latin typeface="Georgia" panose="02040502050405020303" pitchFamily="18" charset="0"/>
              </a:rPr>
              <a:t>Автор в жизни</a:t>
            </a:r>
            <a:endParaRPr lang="ru-RU" sz="2400" b="1" dirty="0">
              <a:solidFill>
                <a:srgbClr val="8A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199" y="5312007"/>
            <a:ext cx="3294530" cy="9129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8A0000"/>
                </a:solidFill>
                <a:latin typeface="Georgia" panose="02040502050405020303" pitchFamily="18" charset="0"/>
              </a:rPr>
              <a:t>Продолжи гоголевский афоризм</a:t>
            </a:r>
            <a:endParaRPr lang="ru-RU" sz="2000" b="1" dirty="0">
              <a:solidFill>
                <a:srgbClr val="8A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199" y="1765597"/>
            <a:ext cx="3294530" cy="9129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8A0000"/>
                </a:solidFill>
                <a:latin typeface="Georgia" panose="02040502050405020303" pitchFamily="18" charset="0"/>
              </a:rPr>
              <a:t>Узнай произведение по </a:t>
            </a:r>
            <a:r>
              <a:rPr lang="ru-RU" sz="2000" b="1" dirty="0" smtClean="0">
                <a:solidFill>
                  <a:srgbClr val="8A0000"/>
                </a:solidFill>
                <a:latin typeface="Georgia" panose="02040502050405020303" pitchFamily="18" charset="0"/>
              </a:rPr>
              <a:t>началу</a:t>
            </a:r>
            <a:endParaRPr lang="ru-RU" sz="2000" b="1" dirty="0">
              <a:solidFill>
                <a:srgbClr val="8A0000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Рисунок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15" y="568697"/>
            <a:ext cx="918486" cy="918486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87" y="568697"/>
            <a:ext cx="915898" cy="915898"/>
          </a:xfrm>
          <a:prstGeom prst="rect">
            <a:avLst/>
          </a:prstGeom>
        </p:spPr>
      </p:pic>
      <p:pic>
        <p:nvPicPr>
          <p:cNvPr id="16" name="Рисунок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71" y="568697"/>
            <a:ext cx="915898" cy="915898"/>
          </a:xfrm>
          <a:prstGeom prst="rect">
            <a:avLst/>
          </a:prstGeom>
        </p:spPr>
      </p:pic>
      <p:pic>
        <p:nvPicPr>
          <p:cNvPr id="17" name="Рисунок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55" y="578593"/>
            <a:ext cx="908003" cy="915898"/>
          </a:xfrm>
          <a:prstGeom prst="rect">
            <a:avLst/>
          </a:prstGeom>
        </p:spPr>
      </p:pic>
      <p:pic>
        <p:nvPicPr>
          <p:cNvPr id="18" name="Рисунок 1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44" y="578593"/>
            <a:ext cx="908070" cy="915898"/>
          </a:xfrm>
          <a:prstGeom prst="rect">
            <a:avLst/>
          </a:prstGeom>
        </p:spPr>
      </p:pic>
      <p:pic>
        <p:nvPicPr>
          <p:cNvPr id="41" name="Рисунок 4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65" y="1747949"/>
            <a:ext cx="918486" cy="918486"/>
          </a:xfrm>
          <a:prstGeom prst="rect">
            <a:avLst/>
          </a:prstGeom>
        </p:spPr>
      </p:pic>
      <p:pic>
        <p:nvPicPr>
          <p:cNvPr id="42" name="Рисунок 4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75" y="4118810"/>
            <a:ext cx="918486" cy="918486"/>
          </a:xfrm>
          <a:prstGeom prst="rect">
            <a:avLst/>
          </a:prstGeom>
        </p:spPr>
      </p:pic>
      <p:pic>
        <p:nvPicPr>
          <p:cNvPr id="43" name="Рисунок 4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75" y="2927201"/>
            <a:ext cx="918486" cy="918486"/>
          </a:xfrm>
          <a:prstGeom prst="rect">
            <a:avLst/>
          </a:prstGeom>
        </p:spPr>
      </p:pic>
      <p:pic>
        <p:nvPicPr>
          <p:cNvPr id="44" name="Рисунок 4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51" y="5306500"/>
            <a:ext cx="918486" cy="918486"/>
          </a:xfrm>
          <a:prstGeom prst="rect">
            <a:avLst/>
          </a:prstGeom>
        </p:spPr>
      </p:pic>
      <p:pic>
        <p:nvPicPr>
          <p:cNvPr id="46" name="Рисунок 4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87" y="1762678"/>
            <a:ext cx="915898" cy="915898"/>
          </a:xfrm>
          <a:prstGeom prst="rect">
            <a:avLst/>
          </a:prstGeom>
        </p:spPr>
      </p:pic>
      <p:pic>
        <p:nvPicPr>
          <p:cNvPr id="47" name="Рисунок 46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51" y="5321445"/>
            <a:ext cx="915898" cy="915898"/>
          </a:xfrm>
          <a:prstGeom prst="rect">
            <a:avLst/>
          </a:prstGeom>
        </p:spPr>
      </p:pic>
      <p:pic>
        <p:nvPicPr>
          <p:cNvPr id="48" name="Рисунок 47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307" y="2934737"/>
            <a:ext cx="915898" cy="915898"/>
          </a:xfrm>
          <a:prstGeom prst="rect">
            <a:avLst/>
          </a:prstGeom>
        </p:spPr>
      </p:pic>
      <p:pic>
        <p:nvPicPr>
          <p:cNvPr id="49" name="Рисунок 48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75" y="4122084"/>
            <a:ext cx="915898" cy="915898"/>
          </a:xfrm>
          <a:prstGeom prst="rect">
            <a:avLst/>
          </a:prstGeom>
        </p:spPr>
      </p:pic>
      <p:pic>
        <p:nvPicPr>
          <p:cNvPr id="50" name="Рисунок 49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20" y="1758383"/>
            <a:ext cx="915898" cy="915898"/>
          </a:xfrm>
          <a:prstGeom prst="rect">
            <a:avLst/>
          </a:prstGeom>
        </p:spPr>
      </p:pic>
      <p:pic>
        <p:nvPicPr>
          <p:cNvPr id="51" name="Рисунок 50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51" y="2934737"/>
            <a:ext cx="915898" cy="915898"/>
          </a:xfrm>
          <a:prstGeom prst="rect">
            <a:avLst/>
          </a:prstGeom>
        </p:spPr>
      </p:pic>
      <p:pic>
        <p:nvPicPr>
          <p:cNvPr id="52" name="Рисунок 51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85" y="4122084"/>
            <a:ext cx="915898" cy="915898"/>
          </a:xfrm>
          <a:prstGeom prst="rect">
            <a:avLst/>
          </a:prstGeom>
        </p:spPr>
      </p:pic>
      <p:pic>
        <p:nvPicPr>
          <p:cNvPr id="53" name="Рисунок 5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71" y="5297074"/>
            <a:ext cx="915898" cy="915898"/>
          </a:xfrm>
          <a:prstGeom prst="rect">
            <a:avLst/>
          </a:prstGeom>
        </p:spPr>
      </p:pic>
      <p:pic>
        <p:nvPicPr>
          <p:cNvPr id="54" name="Рисунок 5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54" y="1758383"/>
            <a:ext cx="908003" cy="915898"/>
          </a:xfrm>
          <a:prstGeom prst="rect">
            <a:avLst/>
          </a:prstGeom>
        </p:spPr>
      </p:pic>
      <p:pic>
        <p:nvPicPr>
          <p:cNvPr id="55" name="Рисунок 54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95" y="2938173"/>
            <a:ext cx="908003" cy="915898"/>
          </a:xfrm>
          <a:prstGeom prst="rect">
            <a:avLst/>
          </a:prstGeom>
        </p:spPr>
      </p:pic>
      <p:pic>
        <p:nvPicPr>
          <p:cNvPr id="56" name="Рисунок 55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95" y="4142193"/>
            <a:ext cx="908003" cy="915898"/>
          </a:xfrm>
          <a:prstGeom prst="rect">
            <a:avLst/>
          </a:prstGeom>
        </p:spPr>
      </p:pic>
      <p:pic>
        <p:nvPicPr>
          <p:cNvPr id="57" name="Рисунок 56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54" y="5309431"/>
            <a:ext cx="908003" cy="915898"/>
          </a:xfrm>
          <a:prstGeom prst="rect">
            <a:avLst/>
          </a:prstGeom>
        </p:spPr>
      </p:pic>
      <p:pic>
        <p:nvPicPr>
          <p:cNvPr id="58" name="Рисунок 57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67" y="1747949"/>
            <a:ext cx="908070" cy="915898"/>
          </a:xfrm>
          <a:prstGeom prst="rect">
            <a:avLst/>
          </a:prstGeom>
        </p:spPr>
      </p:pic>
      <p:pic>
        <p:nvPicPr>
          <p:cNvPr id="59" name="Рисунок 58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710" y="2942146"/>
            <a:ext cx="908070" cy="915898"/>
          </a:xfrm>
          <a:prstGeom prst="rect">
            <a:avLst/>
          </a:prstGeom>
        </p:spPr>
      </p:pic>
      <p:pic>
        <p:nvPicPr>
          <p:cNvPr id="60" name="Рисунок 59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5" y="4121398"/>
            <a:ext cx="908070" cy="915898"/>
          </a:xfrm>
          <a:prstGeom prst="rect">
            <a:avLst/>
          </a:prstGeom>
        </p:spPr>
      </p:pic>
      <p:pic>
        <p:nvPicPr>
          <p:cNvPr id="61" name="Рисунок 60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44" y="5309431"/>
            <a:ext cx="908070" cy="915898"/>
          </a:xfrm>
          <a:prstGeom prst="rect">
            <a:avLst/>
          </a:prstGeom>
        </p:spPr>
      </p:pic>
      <p:sp>
        <p:nvSpPr>
          <p:cNvPr id="33" name="AutoShape 7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402534" y="6212972"/>
            <a:ext cx="590550" cy="506413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568696"/>
            <a:ext cx="6972300" cy="2723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000050"/>
                </a:solidFill>
                <a:latin typeface="Times New Roman"/>
              </a:rPr>
              <a:t>Зимняя, ясная ночь наступила. Глянули звезды. Месяц величаво поднялся на небо посветить добрым людям и всему миру, чтобы всем было весело колядовать и славить Христа</a:t>
            </a:r>
            <a:r>
              <a:rPr lang="ru-RU" sz="2400" b="1" dirty="0" smtClean="0">
                <a:solidFill>
                  <a:srgbClr val="000050"/>
                </a:solidFill>
                <a:latin typeface="Times New Roman"/>
              </a:rPr>
              <a:t>.</a:t>
            </a:r>
            <a:r>
              <a:rPr lang="ru-RU" sz="2400" b="1" dirty="0">
                <a:solidFill>
                  <a:srgbClr val="000050"/>
                </a:solidFill>
                <a:latin typeface="Times New Roman"/>
              </a:rPr>
              <a:t> Морозило сильнее, чем с утра; но зато так было тихо, что </a:t>
            </a:r>
            <a:r>
              <a:rPr lang="ru-RU" sz="2400" b="1" dirty="0" err="1">
                <a:solidFill>
                  <a:srgbClr val="000050"/>
                </a:solidFill>
                <a:latin typeface="Times New Roman"/>
              </a:rPr>
              <a:t>скрып</a:t>
            </a:r>
            <a:r>
              <a:rPr lang="ru-RU" sz="2400" b="1" dirty="0">
                <a:solidFill>
                  <a:srgbClr val="000050"/>
                </a:solidFill>
                <a:latin typeface="Times New Roman"/>
              </a:rPr>
              <a:t> мороза под сапогом слышался за </a:t>
            </a:r>
            <a:r>
              <a:rPr lang="ru-RU" sz="2400" b="1" dirty="0" err="1">
                <a:solidFill>
                  <a:srgbClr val="000050"/>
                </a:solidFill>
                <a:latin typeface="Times New Roman"/>
              </a:rPr>
              <a:t>полверсты</a:t>
            </a:r>
            <a:r>
              <a:rPr lang="ru-RU" sz="2400" b="1" dirty="0">
                <a:solidFill>
                  <a:srgbClr val="000050"/>
                </a:solidFill>
                <a:latin typeface="Times New Roman"/>
              </a:rPr>
              <a:t>. 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9298" y="3696820"/>
            <a:ext cx="4096983" cy="4661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НОЧЬ ПЕРЕД РОЖДЕСТВОМ</a:t>
            </a:r>
            <a:endParaRPr lang="ru-RU" sz="2000" b="1" i="0" cap="all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68696"/>
            <a:ext cx="918486" cy="918486"/>
          </a:xfrm>
          <a:prstGeom prst="rect">
            <a:avLst/>
          </a:prstGeom>
        </p:spPr>
      </p:pic>
      <p:pic>
        <p:nvPicPr>
          <p:cNvPr id="5122" name="Picture 2" descr="http://bear.gs/static/posts/fd56def5b3735d3599b15fc98d272422_middl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r="13284"/>
          <a:stretch/>
        </p:blipFill>
        <p:spPr bwMode="auto">
          <a:xfrm>
            <a:off x="4389121" y="3373474"/>
            <a:ext cx="2377439" cy="3183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62940" y="1115707"/>
            <a:ext cx="4937760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222222"/>
                </a:solidFill>
                <a:latin typeface="Times New Roman"/>
              </a:rPr>
              <a:t>Последний день перед Рождеством прошел.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500" y="3705785"/>
            <a:ext cx="5212080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НОЧЬ ПЕРЕД РОЖДЕСТВОМ</a:t>
            </a:r>
            <a:endParaRPr lang="ru-RU" sz="2000" b="1" i="0" cap="all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23" y="4682653"/>
            <a:ext cx="1995160" cy="19951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68696"/>
            <a:ext cx="918486" cy="9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1588434"/>
            <a:ext cx="5829300" cy="12347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«Ходил под окнами, тихо перебирая струны бандуры»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500" y="3705785"/>
            <a:ext cx="3829050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Левко, «Майская ночь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89" y="4732551"/>
            <a:ext cx="1895363" cy="1895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68696"/>
            <a:ext cx="918486" cy="9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838986"/>
            <a:ext cx="6206372" cy="14923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В каком селе родился Гоголь (впоследствии он посвятил ему одну из своих повестей)? 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500" y="2956337"/>
            <a:ext cx="6206372" cy="14923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 </a:t>
            </a:r>
            <a:r>
              <a:rPr lang="ru-RU" sz="2800" b="1" i="1" dirty="0" smtClean="0">
                <a:solidFill>
                  <a:srgbClr val="002060"/>
                </a:solidFill>
                <a:latin typeface="Arial Narrow" pitchFamily="34" charset="0"/>
              </a:rPr>
              <a:t>Великие </a:t>
            </a:r>
            <a:r>
              <a:rPr lang="ru-RU" sz="2800" b="1" i="1" dirty="0">
                <a:solidFill>
                  <a:srgbClr val="002060"/>
                </a:solidFill>
                <a:latin typeface="Arial Narrow" pitchFamily="34" charset="0"/>
              </a:rPr>
              <a:t>Сорочинцы. «</a:t>
            </a:r>
            <a:r>
              <a:rPr lang="ru-RU" sz="2800" b="1" i="1" dirty="0" err="1">
                <a:solidFill>
                  <a:srgbClr val="002060"/>
                </a:solidFill>
                <a:latin typeface="Arial Narrow" pitchFamily="34" charset="0"/>
              </a:rPr>
              <a:t>Сорочинская</a:t>
            </a:r>
            <a:r>
              <a:rPr lang="ru-RU" sz="2800" b="1" i="1" dirty="0">
                <a:solidFill>
                  <a:srgbClr val="002060"/>
                </a:solidFill>
                <a:latin typeface="Arial Narrow" pitchFamily="34" charset="0"/>
              </a:rPr>
              <a:t> ярмарка</a:t>
            </a:r>
            <a:r>
              <a:rPr lang="ru-RU" sz="2800" b="1" i="1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50" y="4665508"/>
            <a:ext cx="2029450" cy="20294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68696"/>
            <a:ext cx="918486" cy="9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" y="1588434"/>
            <a:ext cx="3829050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Нет  уз  святее… 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499" y="3705785"/>
            <a:ext cx="5640765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"Нет уз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святее </a:t>
            </a:r>
            <a:r>
              <a:rPr lang="ru-RU" sz="2800" b="1" i="1" dirty="0" smtClean="0">
                <a:solidFill>
                  <a:srgbClr val="002060"/>
                </a:solidFill>
                <a:latin typeface="Arial Narrow" pitchFamily="34" charset="0"/>
              </a:rPr>
              <a:t>товарищества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”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90807"/>
            <a:ext cx="1018615" cy="1578853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3" y="4074170"/>
            <a:ext cx="2395490" cy="23954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8" y="568696"/>
            <a:ext cx="918486" cy="9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940</Words>
  <Application>Microsoft Office PowerPoint</Application>
  <PresentationFormat>Экран (4:3)</PresentationFormat>
  <Paragraphs>83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Литература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Цараковы</dc:creator>
  <cp:lastModifiedBy>Наталья</cp:lastModifiedBy>
  <cp:revision>57</cp:revision>
  <dcterms:created xsi:type="dcterms:W3CDTF">2015-05-16T12:58:44Z</dcterms:created>
  <dcterms:modified xsi:type="dcterms:W3CDTF">2018-05-04T17:19:10Z</dcterms:modified>
</cp:coreProperties>
</file>