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76" r:id="rId3"/>
    <p:sldId id="306" r:id="rId4"/>
    <p:sldId id="338" r:id="rId5"/>
    <p:sldId id="339" r:id="rId6"/>
    <p:sldId id="340" r:id="rId7"/>
    <p:sldId id="341" r:id="rId8"/>
    <p:sldId id="345" r:id="rId9"/>
    <p:sldId id="377" r:id="rId10"/>
    <p:sldId id="351" r:id="rId11"/>
    <p:sldId id="387" r:id="rId12"/>
    <p:sldId id="389" r:id="rId13"/>
    <p:sldId id="385" r:id="rId14"/>
    <p:sldId id="380" r:id="rId15"/>
    <p:sldId id="391" r:id="rId16"/>
    <p:sldId id="390" r:id="rId17"/>
    <p:sldId id="378" r:id="rId18"/>
    <p:sldId id="379" r:id="rId19"/>
    <p:sldId id="383" r:id="rId20"/>
    <p:sldId id="381" r:id="rId21"/>
    <p:sldId id="382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3" autoAdjust="0"/>
    <p:restoredTop sz="86416" autoAdjust="0"/>
  </p:normalViewPr>
  <p:slideViewPr>
    <p:cSldViewPr>
      <p:cViewPr varScale="1">
        <p:scale>
          <a:sx n="59" d="100"/>
          <a:sy n="59" d="100"/>
        </p:scale>
        <p:origin x="-1458" y="-78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2BFDD-0AE2-4740-8B18-98F39EA3C2AE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42E0F-8F37-4BE5-82D7-023609B16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24136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42E0F-8F37-4BE5-82D7-023609B16AD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4784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42E0F-8F37-4BE5-82D7-023609B16AD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6465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42E0F-8F37-4BE5-82D7-023609B16ADF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43561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42E0F-8F37-4BE5-82D7-023609B16AD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84428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42E0F-8F37-4BE5-82D7-023609B16AD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381225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42E0F-8F37-4BE5-82D7-023609B16AD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996124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42E0F-8F37-4BE5-82D7-023609B16ADF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41609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42E0F-8F37-4BE5-82D7-023609B16ADF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741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http://www.metod-kopilka.ru/pics/s16.jpg" TargetMode="Externa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1026" name="Picture 2" descr="C:\Users\ww\Desktop\НЕ УДАЛЯТЬ !\ФОТОГРАФИИ\фон презентаций\06.jpg"/>
          <p:cNvPicPr>
            <a:picLocks noChangeAspect="1" noChangeArrowheads="1"/>
          </p:cNvPicPr>
          <p:nvPr/>
        </p:nvPicPr>
        <p:blipFill>
          <a:blip r:embed="rId2" cstate="print"/>
          <a:srcRect b="4851"/>
          <a:stretch>
            <a:fillRect/>
          </a:stretch>
        </p:blipFill>
        <p:spPr bwMode="auto">
          <a:xfrm>
            <a:off x="179512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627784" y="1556792"/>
            <a:ext cx="65162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dirty="0" smtClean="0">
                <a:solidFill>
                  <a:srgbClr val="C00000"/>
                </a:solidFill>
              </a:rPr>
              <a:t>       Нельзя человека научить на всю жизнь, его надо научить учиться </a:t>
            </a:r>
          </a:p>
          <a:p>
            <a:pPr algn="r"/>
            <a:r>
              <a:rPr lang="ru-RU" sz="2000" b="1" dirty="0" smtClean="0">
                <a:solidFill>
                  <a:srgbClr val="C00000"/>
                </a:solidFill>
              </a:rPr>
              <a:t>всю жизнь!</a:t>
            </a:r>
          </a:p>
          <a:p>
            <a:pPr algn="ctr"/>
            <a:r>
              <a:rPr lang="ru-RU" sz="3200" b="1" dirty="0" smtClean="0"/>
              <a:t>«</a:t>
            </a:r>
            <a:r>
              <a:rPr lang="ru-RU" sz="3200" b="1" dirty="0" smtClean="0"/>
              <a:t>Формирование функциональной грамотности на уроках информатики </a:t>
            </a:r>
            <a:endParaRPr lang="ru-RU" sz="3200" b="1" dirty="0" smtClean="0"/>
          </a:p>
          <a:p>
            <a:pPr algn="ctr"/>
            <a:r>
              <a:rPr lang="ru-RU" sz="3200" b="1" dirty="0" smtClean="0"/>
              <a:t>(</a:t>
            </a:r>
            <a:r>
              <a:rPr lang="ru-RU" sz="3200" b="1" dirty="0" smtClean="0"/>
              <a:t>из опыта работы </a:t>
            </a:r>
            <a:r>
              <a:rPr lang="ru-RU" sz="3200" b="1" dirty="0" smtClean="0"/>
              <a:t>учителя информатики МБОУ Григорьевской СОШ Гуляевой С. Н.)</a:t>
            </a:r>
            <a:r>
              <a:rPr lang="ru-RU" sz="3200" b="1" dirty="0" smtClean="0"/>
              <a:t>»</a:t>
            </a:r>
            <a:endParaRPr lang="ru-RU" sz="3200" b="1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ww\Desktop\НЕ УДАЛЯТЬ !\ФОТОГРАФИИ\фон презентаций\06.jpg"/>
          <p:cNvPicPr>
            <a:picLocks noChangeAspect="1" noChangeArrowheads="1"/>
          </p:cNvPicPr>
          <p:nvPr/>
        </p:nvPicPr>
        <p:blipFill>
          <a:blip r:embed="rId3" cstate="print"/>
          <a:srcRect b="4851"/>
          <a:stretch>
            <a:fillRect/>
          </a:stretch>
        </p:blipFill>
        <p:spPr bwMode="auto">
          <a:xfrm>
            <a:off x="35496" y="-14291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1268760"/>
            <a:ext cx="5760640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endParaRPr lang="ru-RU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1052736"/>
            <a:ext cx="6254352" cy="625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23728" y="-171400"/>
            <a:ext cx="6326360" cy="991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endParaRPr lang="ru-RU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6000" y="343782"/>
            <a:ext cx="6400800" cy="548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endParaRPr lang="ru-RU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39752" y="618863"/>
            <a:ext cx="6200600" cy="625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93304" y="618863"/>
            <a:ext cx="6184776" cy="625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endParaRPr lang="ru-RU" sz="32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43808" y="548680"/>
            <a:ext cx="5318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165819" y="719827"/>
            <a:ext cx="60304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endParaRPr lang="ru-RU" sz="2000" b="1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85291" y="404664"/>
            <a:ext cx="6092080" cy="825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296445" y="548680"/>
            <a:ext cx="62543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endParaRPr lang="ru-RU" sz="54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86000" y="612845"/>
            <a:ext cx="65630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39752" y="230377"/>
            <a:ext cx="6552728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Использование  активных форм обучения на уроках создаёт необходимые условия для развития умений обучающихся самостоятельно мыслить, анализировать, отбирать материал, ориентироваться в новой ситуации, находить способы деятельности для решения практических задач в жизненном пространстве. Что способствует формированию компетентности  функциональной грамотности школьников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 </a:t>
            </a:r>
            <a:r>
              <a:rPr lang="ru-RU" dirty="0" smtClean="0"/>
              <a:t>уроках в 7-11 классах даю логические задания,  разгадываем ребусы. Например, в</a:t>
            </a:r>
            <a:r>
              <a:rPr lang="ru-RU" b="1" i="1" dirty="0" smtClean="0"/>
              <a:t> </a:t>
            </a:r>
            <a:r>
              <a:rPr lang="ru-RU" dirty="0" smtClean="0"/>
              <a:t>этих ребусах зашифрованы термины информатики и компьютерной техники. </a:t>
            </a:r>
          </a:p>
          <a:p>
            <a:pPr lvl="1"/>
            <a:endParaRPr lang="ru-RU" sz="1400" dirty="0"/>
          </a:p>
        </p:txBody>
      </p:sp>
    </p:spTree>
    <p:extLst>
      <p:ext uri="{BB962C8B-B14F-4D97-AF65-F5344CB8AC3E}">
        <p14:creationId xmlns="" xmlns:p14="http://schemas.microsoft.com/office/powerpoint/2010/main" val="1519734127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6372225" y="5876925"/>
            <a:ext cx="244792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latin typeface="Arial" pitchFamily="34" charset="0"/>
                <a:hlinkClick r:id="rId2" action="ppaction://hlinksldjump"/>
              </a:rPr>
              <a:t>30 баллов</a:t>
            </a:r>
            <a:endParaRPr lang="ru-RU" sz="2400" b="1">
              <a:latin typeface="Arial" pitchFamily="34" charset="0"/>
            </a:endParaRPr>
          </a:p>
        </p:txBody>
      </p:sp>
      <p:pic>
        <p:nvPicPr>
          <p:cNvPr id="32771" name="Picture 4"/>
          <p:cNvPicPr>
            <a:picLocks noChangeAspect="1" noChangeArrowheads="1"/>
          </p:cNvPicPr>
          <p:nvPr/>
        </p:nvPicPr>
        <p:blipFill>
          <a:blip r:embed="rId3" cstate="print"/>
          <a:srcRect l="15392" t="25739" r="23105" b="46063"/>
          <a:stretch>
            <a:fillRect/>
          </a:stretch>
        </p:blipFill>
        <p:spPr bwMode="auto">
          <a:xfrm>
            <a:off x="250825" y="1125538"/>
            <a:ext cx="8353425" cy="410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6372225" y="5876925"/>
            <a:ext cx="244792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latin typeface="Arial" pitchFamily="34" charset="0"/>
                <a:hlinkClick r:id="rId2" action="ppaction://hlinksldjump"/>
              </a:rPr>
              <a:t>40 баллов</a:t>
            </a:r>
            <a:endParaRPr lang="ru-RU" sz="2400" b="1">
              <a:latin typeface="Arial" pitchFamily="34" charset="0"/>
            </a:endParaRPr>
          </a:p>
        </p:txBody>
      </p:sp>
      <p:pic>
        <p:nvPicPr>
          <p:cNvPr id="33795" name="Picture 4" descr="Новый рисунок 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1700213"/>
            <a:ext cx="7848600" cy="3024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Dark2\Desktop\Безымянный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32" t="9245" r="7413" b="59781"/>
          <a:stretch>
            <a:fillRect/>
          </a:stretch>
        </p:blipFill>
        <p:spPr bwMode="auto">
          <a:xfrm>
            <a:off x="1643063" y="1428750"/>
            <a:ext cx="514350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Рисунок 11" descr="Безымянный1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89" t="5984" r="20688" b="64671"/>
          <a:stretch>
            <a:fillRect/>
          </a:stretch>
        </p:blipFill>
        <p:spPr bwMode="auto">
          <a:xfrm>
            <a:off x="2143125" y="3000375"/>
            <a:ext cx="44291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2000232" y="357166"/>
            <a:ext cx="4997715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Отгадайте ребусы</a:t>
            </a:r>
          </a:p>
        </p:txBody>
      </p:sp>
      <p:pic>
        <p:nvPicPr>
          <p:cNvPr id="5125" name="Picture 3" descr="память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813" y="4357688"/>
            <a:ext cx="4357687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Содержимое 15"/>
          <p:cNvSpPr>
            <a:spLocks noGrp="1"/>
          </p:cNvSpPr>
          <p:nvPr>
            <p:ph idx="4294967295"/>
          </p:nvPr>
        </p:nvSpPr>
        <p:spPr>
          <a:xfrm>
            <a:off x="827088" y="1557338"/>
            <a:ext cx="7772400" cy="4530725"/>
          </a:xfrm>
        </p:spPr>
        <p:txBody>
          <a:bodyPr anchor="b"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1.</a:t>
            </a:r>
            <a:r>
              <a:rPr lang="ru-RU" altLang="ru-RU" sz="1800" b="1" smtClean="0">
                <a:solidFill>
                  <a:srgbClr val="333399"/>
                </a:solidFill>
              </a:rPr>
              <a:t>Дисплей</a:t>
            </a:r>
            <a:endParaRPr lang="ru-RU" altLang="ru-RU" b="1" smtClean="0">
              <a:solidFill>
                <a:srgbClr val="3333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ru-RU" altLang="ru-RU" smtClean="0"/>
          </a:p>
          <a:p>
            <a:pPr eaLnBrk="1" hangingPunct="1">
              <a:buFont typeface="Wingdings" pitchFamily="2" charset="2"/>
              <a:buNone/>
            </a:pPr>
            <a:endParaRPr lang="ru-RU" alt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2.</a:t>
            </a:r>
            <a:r>
              <a:rPr lang="ru-RU" altLang="ru-RU" sz="1800" b="1" smtClean="0">
                <a:solidFill>
                  <a:srgbClr val="333399"/>
                </a:solidFill>
              </a:rPr>
              <a:t>Процессор</a:t>
            </a:r>
            <a:endParaRPr lang="ru-RU" altLang="ru-RU" b="1" smtClean="0">
              <a:solidFill>
                <a:srgbClr val="3333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ru-RU" altLang="ru-RU" smtClean="0"/>
          </a:p>
          <a:p>
            <a:pPr eaLnBrk="1" hangingPunct="1">
              <a:buFont typeface="Wingdings" pitchFamily="2" charset="2"/>
              <a:buNone/>
            </a:pPr>
            <a:endParaRPr lang="ru-RU" alt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3.</a:t>
            </a:r>
            <a:r>
              <a:rPr lang="ru-RU" altLang="ru-RU" sz="1800" b="1" smtClean="0">
                <a:solidFill>
                  <a:srgbClr val="333399"/>
                </a:solidFill>
              </a:rPr>
              <a:t>Память</a:t>
            </a:r>
            <a:r>
              <a:rPr lang="ru-RU" altLang="ru-RU" b="1" smtClean="0">
                <a:solidFill>
                  <a:srgbClr val="333399"/>
                </a:solidFill>
              </a:rPr>
              <a:t> 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Логический тест</a:t>
            </a:r>
            <a:r>
              <a:rPr lang="ru-RU" dirty="0" smtClean="0"/>
              <a:t> на выделение существенного (найди лишнее)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клавиатура</a:t>
            </a:r>
            <a:r>
              <a:rPr lang="ru-RU" dirty="0" smtClean="0"/>
              <a:t>, принтер, сканер, микрофон. 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2</a:t>
            </a:r>
            <a:r>
              <a:rPr lang="ru-RU" dirty="0" smtClean="0"/>
              <a:t>. Монитор, принтер. Динамики, микрофон. </a:t>
            </a:r>
          </a:p>
          <a:p>
            <a:pPr>
              <a:buNone/>
            </a:pPr>
            <a:r>
              <a:rPr lang="ru-RU" dirty="0" smtClean="0"/>
              <a:t>3. </a:t>
            </a:r>
            <a:endParaRPr lang="ru-RU" dirty="0"/>
          </a:p>
        </p:txBody>
      </p:sp>
    </p:spTree>
  </p:cSld>
  <p:clrMapOvr>
    <a:masterClrMapping/>
  </p:clrMapOvr>
  <p:transition>
    <p:circl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19" descr="Apple_Color_Stylewriter_250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25" y="1857375"/>
            <a:ext cx="2981325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Рисунок 20" descr="800px-Chicony_Wireless_Keyboard_KBR0108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463" y="4714875"/>
            <a:ext cx="2855912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2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38" y="2643188"/>
            <a:ext cx="2949575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37" descr="мышь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2988" y="4581525"/>
            <a:ext cx="1619250" cy="157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Прямоугольник 25"/>
          <p:cNvSpPr/>
          <p:nvPr/>
        </p:nvSpPr>
        <p:spPr>
          <a:xfrm>
            <a:off x="896307" y="285728"/>
            <a:ext cx="7801660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Задание 2. Какое из перечисленных устройств не  относится к устройствам ввода информации</a:t>
            </a:r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2555875" y="442595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Планшет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1476375" y="6237288"/>
            <a:ext cx="865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Мышь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6300788" y="4076700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Сканер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6011863" y="6154738"/>
            <a:ext cx="1584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Клавиатура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/>
      <p:bldP spid="7178" grpId="0"/>
      <p:bldP spid="717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2"/>
          <p:cNvSpPr>
            <a:spLocks noGrp="1"/>
          </p:cNvSpPr>
          <p:nvPr>
            <p:ph sz="half" idx="4294967295"/>
          </p:nvPr>
        </p:nvSpPr>
        <p:spPr>
          <a:xfrm>
            <a:off x="914400" y="1641475"/>
            <a:ext cx="3816350" cy="4489450"/>
          </a:xfrm>
        </p:spPr>
        <p:txBody>
          <a:bodyPr anchor="ctr"/>
          <a:lstStyle/>
          <a:p>
            <a:pPr marL="514350" indent="-514350" eaLnBrk="1" hangingPunct="1">
              <a:buFont typeface="Wingdings" pitchFamily="2" charset="2"/>
              <a:buBlip>
                <a:blip r:embed="rId2"/>
              </a:buBlip>
            </a:pPr>
            <a:r>
              <a:rPr lang="ru-RU" altLang="ru-RU" sz="2000" smtClean="0"/>
              <a:t> </a:t>
            </a:r>
            <a:r>
              <a:rPr lang="ru-RU" altLang="ru-RU" sz="2000" b="1" smtClean="0"/>
              <a:t>НИМОТОР        </a:t>
            </a:r>
          </a:p>
          <a:p>
            <a:pPr marL="514350" indent="-514350" eaLnBrk="1" hangingPunct="1">
              <a:buFont typeface="Wingdings" pitchFamily="2" charset="2"/>
              <a:buBlip>
                <a:blip r:embed="rId2"/>
              </a:buBlip>
            </a:pPr>
            <a:r>
              <a:rPr lang="ru-RU" altLang="ru-RU" sz="2000" b="1" smtClean="0"/>
              <a:t>ПЬЮРОМТЕК    </a:t>
            </a:r>
          </a:p>
          <a:p>
            <a:pPr marL="514350" indent="-514350" eaLnBrk="1" hangingPunct="1">
              <a:buFont typeface="Wingdings" pitchFamily="2" charset="2"/>
              <a:buBlip>
                <a:blip r:embed="rId2"/>
              </a:buBlip>
            </a:pPr>
            <a:r>
              <a:rPr lang="ru-RU" altLang="ru-RU" sz="2000" b="1" smtClean="0"/>
              <a:t> СВИТЕРЧЕН      </a:t>
            </a:r>
          </a:p>
          <a:p>
            <a:pPr marL="514350" indent="-514350" eaLnBrk="1" hangingPunct="1">
              <a:buFont typeface="Wingdings" pitchFamily="2" charset="2"/>
              <a:buBlip>
                <a:blip r:embed="rId2"/>
              </a:buBlip>
            </a:pPr>
            <a:r>
              <a:rPr lang="ru-RU" altLang="ru-RU" sz="2000" b="1" smtClean="0"/>
              <a:t>ТАКСИЕД            </a:t>
            </a:r>
          </a:p>
          <a:p>
            <a:pPr marL="514350" indent="-514350" eaLnBrk="1" hangingPunct="1">
              <a:buFont typeface="Wingdings" pitchFamily="2" charset="2"/>
              <a:buBlip>
                <a:blip r:embed="rId2"/>
              </a:buBlip>
            </a:pPr>
            <a:r>
              <a:rPr lang="ru-RU" altLang="ru-RU" sz="2000" b="1" smtClean="0"/>
              <a:t>ИЛОНОКК            </a:t>
            </a:r>
          </a:p>
          <a:p>
            <a:pPr marL="514350" indent="-514350" eaLnBrk="1" hangingPunct="1">
              <a:buFont typeface="Wingdings" pitchFamily="2" charset="2"/>
              <a:buBlip>
                <a:blip r:embed="rId2"/>
              </a:buBlip>
            </a:pPr>
            <a:r>
              <a:rPr lang="ru-RU" altLang="ru-RU" sz="2000" b="1" smtClean="0"/>
              <a:t> МАТЯПЬ           </a:t>
            </a:r>
          </a:p>
          <a:p>
            <a:pPr marL="514350" indent="-514350" eaLnBrk="1" hangingPunct="1">
              <a:buFont typeface="Wingdings" pitchFamily="2" charset="2"/>
              <a:buBlip>
                <a:blip r:embed="rId2"/>
              </a:buBlip>
            </a:pPr>
            <a:r>
              <a:rPr lang="ru-RU" altLang="ru-RU" sz="2000" b="1" smtClean="0"/>
              <a:t>ТУРАКАВИАЛ</a:t>
            </a:r>
            <a:r>
              <a:rPr lang="ru-RU" altLang="ru-RU" sz="2000" smtClean="0"/>
              <a:t>    </a:t>
            </a:r>
          </a:p>
          <a:p>
            <a:pPr marL="514350" indent="-514350" eaLnBrk="1" hangingPunct="1">
              <a:buFont typeface="Wingdings" pitchFamily="2" charset="2"/>
              <a:buBlip>
                <a:blip r:embed="rId2"/>
              </a:buBlip>
            </a:pPr>
            <a:endParaRPr lang="ru-RU" altLang="ru-RU" sz="2000" smtClean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294967295"/>
          </p:nvPr>
        </p:nvSpPr>
        <p:spPr>
          <a:xfrm>
            <a:off x="4284663" y="2349500"/>
            <a:ext cx="2447925" cy="3457575"/>
          </a:xfrm>
        </p:spPr>
        <p:txBody>
          <a:bodyPr/>
          <a:lstStyle/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altLang="ru-RU" sz="2000" b="1" smtClean="0">
                <a:solidFill>
                  <a:srgbClr val="333399"/>
                </a:solidFill>
              </a:rPr>
              <a:t>МОНИТОР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altLang="ru-RU" sz="2000" b="1" smtClean="0">
                <a:solidFill>
                  <a:srgbClr val="333399"/>
                </a:solidFill>
              </a:rPr>
              <a:t>КОМПЬЮТЕР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altLang="ru-RU" sz="2000" b="1" smtClean="0">
                <a:solidFill>
                  <a:srgbClr val="333399"/>
                </a:solidFill>
              </a:rPr>
              <a:t>ВИНЧЕСТЕР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altLang="ru-RU" sz="2000" b="1" smtClean="0">
                <a:solidFill>
                  <a:srgbClr val="333399"/>
                </a:solidFill>
              </a:rPr>
              <a:t>ДИСКЕТА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altLang="ru-RU" sz="2000" b="1" smtClean="0">
                <a:solidFill>
                  <a:srgbClr val="333399"/>
                </a:solidFill>
              </a:rPr>
              <a:t>КОЛОНКИ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altLang="ru-RU" sz="2000" b="1" smtClean="0">
                <a:solidFill>
                  <a:srgbClr val="333399"/>
                </a:solidFill>
              </a:rPr>
              <a:t> ПАМЯТЬ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ru-RU" altLang="ru-RU" sz="2000" b="1" smtClean="0">
                <a:solidFill>
                  <a:srgbClr val="333399"/>
                </a:solidFill>
              </a:rPr>
              <a:t>КЛАВИАТУРА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214290"/>
            <a:ext cx="3786214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4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 Анаграммы: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pic>
        <p:nvPicPr>
          <p:cNvPr id="410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488" y="2060575"/>
            <a:ext cx="1800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Орфографическая грамотность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Формирование </a:t>
            </a:r>
            <a:r>
              <a:rPr lang="ru-RU" dirty="0" smtClean="0"/>
              <a:t>навыков грамотного письма у школьников - одна из самых трудных задач, которую приходится решать учителю. Но именно эта задача обозначается как важнейшая программная установка при формировании функционально грамотной личности. В 7 классе – набор текста на время, при этом отключаю автоматическую проверку орфографии (</a:t>
            </a:r>
            <a:r>
              <a:rPr lang="ru-RU" dirty="0" err="1" smtClean="0"/>
              <a:t>файл-параметры-правописание</a:t>
            </a:r>
            <a:r>
              <a:rPr lang="ru-RU" dirty="0" smtClean="0"/>
              <a:t>).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ru-RU" b="1" dirty="0" smtClean="0"/>
              <a:t>Задание:</a:t>
            </a:r>
            <a:r>
              <a:rPr lang="ru-RU" dirty="0" smtClean="0"/>
              <a:t> </a:t>
            </a:r>
            <a:r>
              <a:rPr lang="ru-RU" dirty="0" smtClean="0"/>
              <a:t>Вставка символов (функция автоматической проверки орфографии отключена). В нужные места вставьте пропущенные буквы так, чтобы получились названия устройств персонального компьютера.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	</a:t>
            </a:r>
            <a:r>
              <a:rPr lang="ru-RU" dirty="0" err="1" smtClean="0"/>
              <a:t>Прснльнй</a:t>
            </a:r>
            <a:r>
              <a:rPr lang="ru-RU" dirty="0" smtClean="0"/>
              <a:t> </a:t>
            </a:r>
            <a:r>
              <a:rPr lang="ru-RU" dirty="0" err="1" smtClean="0"/>
              <a:t>кмпьютр</a:t>
            </a:r>
            <a:r>
              <a:rPr lang="ru-RU" dirty="0" smtClean="0"/>
              <a:t>: </a:t>
            </a:r>
            <a:r>
              <a:rPr lang="ru-RU" dirty="0" err="1" smtClean="0"/>
              <a:t>сстмнй</a:t>
            </a:r>
            <a:r>
              <a:rPr lang="ru-RU" dirty="0" smtClean="0"/>
              <a:t> </a:t>
            </a:r>
            <a:r>
              <a:rPr lang="ru-RU" dirty="0" err="1" smtClean="0"/>
              <a:t>блк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матринск</a:t>
            </a:r>
            <a:r>
              <a:rPr lang="ru-RU" dirty="0" smtClean="0"/>
              <a:t> </a:t>
            </a:r>
            <a:r>
              <a:rPr lang="ru-RU" dirty="0" err="1" smtClean="0"/>
              <a:t>плт</a:t>
            </a:r>
            <a:r>
              <a:rPr lang="ru-RU" dirty="0" smtClean="0"/>
              <a:t>, </a:t>
            </a:r>
            <a:r>
              <a:rPr lang="ru-RU" dirty="0" err="1" smtClean="0"/>
              <a:t>цнтрльнй</a:t>
            </a:r>
            <a:r>
              <a:rPr lang="ru-RU" dirty="0" smtClean="0"/>
              <a:t> </a:t>
            </a:r>
            <a:r>
              <a:rPr lang="ru-RU" dirty="0" err="1" smtClean="0"/>
              <a:t>прцсср</a:t>
            </a:r>
            <a:r>
              <a:rPr lang="ru-RU" dirty="0" smtClean="0"/>
              <a:t>, </a:t>
            </a:r>
            <a:br>
              <a:rPr lang="ru-RU" dirty="0" smtClean="0"/>
            </a:br>
            <a:r>
              <a:rPr lang="ru-RU" dirty="0" err="1" smtClean="0"/>
              <a:t>пртвн</a:t>
            </a:r>
            <a:r>
              <a:rPr lang="ru-RU" dirty="0" smtClean="0"/>
              <a:t> </a:t>
            </a:r>
            <a:r>
              <a:rPr lang="ru-RU" dirty="0" err="1" smtClean="0"/>
              <a:t>пмть</a:t>
            </a:r>
            <a:r>
              <a:rPr lang="ru-RU" dirty="0" smtClean="0"/>
              <a:t>, </a:t>
            </a:r>
            <a:r>
              <a:rPr lang="ru-RU" dirty="0" err="1" smtClean="0"/>
              <a:t>жсткй</a:t>
            </a:r>
            <a:r>
              <a:rPr lang="ru-RU" dirty="0" smtClean="0"/>
              <a:t> </a:t>
            </a:r>
            <a:r>
              <a:rPr lang="ru-RU" dirty="0" err="1" smtClean="0"/>
              <a:t>дск</a:t>
            </a:r>
            <a:r>
              <a:rPr lang="ru-RU" dirty="0" smtClean="0"/>
              <a:t>), </a:t>
            </a:r>
            <a:r>
              <a:rPr lang="ru-RU" dirty="0" err="1" smtClean="0"/>
              <a:t>вншн</a:t>
            </a:r>
            <a:r>
              <a:rPr lang="ru-RU" dirty="0" smtClean="0"/>
              <a:t> </a:t>
            </a:r>
            <a:r>
              <a:rPr lang="ru-RU" dirty="0" err="1" smtClean="0"/>
              <a:t>стра</a:t>
            </a:r>
            <a:r>
              <a:rPr lang="ru-RU" dirty="0" smtClean="0"/>
              <a:t>, </a:t>
            </a:r>
            <a:r>
              <a:rPr lang="ru-RU" dirty="0" err="1" smtClean="0"/>
              <a:t>клвтр</a:t>
            </a:r>
            <a:r>
              <a:rPr lang="ru-RU" dirty="0" smtClean="0"/>
              <a:t>, </a:t>
            </a:r>
            <a:r>
              <a:rPr lang="ru-RU" dirty="0" err="1" smtClean="0"/>
              <a:t>мшь</a:t>
            </a:r>
            <a:r>
              <a:rPr lang="ru-RU" dirty="0" smtClean="0"/>
              <a:t>, </a:t>
            </a:r>
            <a:r>
              <a:rPr lang="ru-RU" dirty="0" err="1" smtClean="0"/>
              <a:t>мнтр</a:t>
            </a:r>
            <a:r>
              <a:rPr lang="ru-RU" dirty="0" smtClean="0"/>
              <a:t>, </a:t>
            </a:r>
            <a:r>
              <a:rPr lang="ru-RU" dirty="0" err="1" smtClean="0"/>
              <a:t>прнтр</a:t>
            </a:r>
            <a:r>
              <a:rPr lang="ru-RU" dirty="0" smtClean="0"/>
              <a:t>, </a:t>
            </a:r>
            <a:r>
              <a:rPr lang="ru-RU" dirty="0" err="1" smtClean="0"/>
              <a:t>кстчск</a:t>
            </a:r>
            <a:r>
              <a:rPr lang="ru-RU" dirty="0" smtClean="0"/>
              <a:t> </a:t>
            </a:r>
            <a:r>
              <a:rPr lang="ru-RU" dirty="0" err="1" smtClean="0"/>
              <a:t>клнк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ircl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1026" name="Picture 2" descr="C:\Users\ww\Desktop\НЕ УДАЛЯТЬ !\ФОТОГРАФИИ\фон презентаций\06.jpg"/>
          <p:cNvPicPr>
            <a:picLocks noChangeAspect="1" noChangeArrowheads="1"/>
          </p:cNvPicPr>
          <p:nvPr/>
        </p:nvPicPr>
        <p:blipFill>
          <a:blip r:embed="rId3" cstate="print"/>
          <a:srcRect b="485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275856" y="1268760"/>
            <a:ext cx="49320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548680"/>
            <a:ext cx="6840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70264" y="1196752"/>
            <a:ext cx="653447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обновлённых ФГОС сформулированы максимально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конкретные требования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 предметам всей школьной программы соответствующего уровня, позволяющие ответить на вопросы: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конкретно школьник будет знать,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чем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овладеет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освоить.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</p:spTree>
    <p:extLst>
      <p:ext uri="{BB962C8B-B14F-4D97-AF65-F5344CB8AC3E}">
        <p14:creationId xmlns="" xmlns:p14="http://schemas.microsoft.com/office/powerpoint/2010/main" val="3124018895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Игра «Компьютерные антиподы</a:t>
            </a:r>
            <a:r>
              <a:rPr lang="ru-RU" dirty="0" smtClean="0"/>
              <a:t>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Правила </a:t>
            </a:r>
            <a:r>
              <a:rPr lang="ru-RU" dirty="0" smtClean="0"/>
              <a:t>игры: Для каждого понятия укажите его антипод (противоположное по смыслу). </a:t>
            </a:r>
          </a:p>
          <a:p>
            <a:pPr>
              <a:buNone/>
            </a:pPr>
            <a:r>
              <a:rPr lang="ru-RU" dirty="0" smtClean="0">
                <a:sym typeface="Symbol"/>
              </a:rPr>
              <a:t></a:t>
            </a:r>
            <a:r>
              <a:rPr lang="ru-RU" dirty="0" smtClean="0"/>
              <a:t> Антивирусная программа – (компьютерный вирус) </a:t>
            </a:r>
          </a:p>
          <a:p>
            <a:pPr>
              <a:buNone/>
            </a:pPr>
            <a:r>
              <a:rPr lang="ru-RU" dirty="0" smtClean="0">
                <a:sym typeface="Symbol"/>
              </a:rPr>
              <a:t></a:t>
            </a:r>
            <a:r>
              <a:rPr lang="ru-RU" dirty="0" smtClean="0"/>
              <a:t> Жесткий магнитный диск – (дискета) </a:t>
            </a:r>
          </a:p>
          <a:p>
            <a:pPr>
              <a:buNone/>
            </a:pPr>
            <a:r>
              <a:rPr lang="ru-RU" dirty="0" smtClean="0">
                <a:sym typeface="Symbol"/>
              </a:rPr>
              <a:t></a:t>
            </a:r>
            <a:r>
              <a:rPr lang="ru-RU" dirty="0" smtClean="0"/>
              <a:t> Мышь - (клавиатура) </a:t>
            </a:r>
          </a:p>
          <a:p>
            <a:pPr>
              <a:buNone/>
            </a:pPr>
            <a:r>
              <a:rPr lang="ru-RU" dirty="0" smtClean="0">
                <a:sym typeface="Symbol"/>
              </a:rPr>
              <a:t></a:t>
            </a:r>
            <a:r>
              <a:rPr lang="ru-RU" dirty="0" smtClean="0"/>
              <a:t> Восстановление – (удаление) </a:t>
            </a:r>
          </a:p>
          <a:p>
            <a:pPr>
              <a:buNone/>
            </a:pPr>
            <a:r>
              <a:rPr lang="ru-RU" dirty="0" smtClean="0">
                <a:sym typeface="Symbol"/>
              </a:rPr>
              <a:t></a:t>
            </a:r>
            <a:r>
              <a:rPr lang="ru-RU" dirty="0" smtClean="0"/>
              <a:t> Программист – (пользователь) </a:t>
            </a:r>
          </a:p>
          <a:p>
            <a:pPr>
              <a:buNone/>
            </a:pPr>
            <a:r>
              <a:rPr lang="ru-RU" dirty="0" smtClean="0">
                <a:sym typeface="Symbol"/>
              </a:rPr>
              <a:t></a:t>
            </a:r>
            <a:r>
              <a:rPr lang="ru-RU" dirty="0" smtClean="0"/>
              <a:t> Пиратский – (лицензионный)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ircl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ww\Desktop\НЕ УДАЛЯТЬ !\ФОТОГРАФИИ\фон презентаций\06.jpg"/>
          <p:cNvPicPr>
            <a:picLocks noChangeAspect="1" noChangeArrowheads="1"/>
          </p:cNvPicPr>
          <p:nvPr/>
        </p:nvPicPr>
        <p:blipFill>
          <a:blip r:embed="rId3" cstate="print"/>
          <a:srcRect b="4851"/>
          <a:stretch>
            <a:fillRect/>
          </a:stretch>
        </p:blipFill>
        <p:spPr bwMode="auto">
          <a:xfrm>
            <a:off x="-17368" y="-15136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620689"/>
            <a:ext cx="624644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Одна из важнейших задач </a:t>
            </a:r>
          </a:p>
          <a:p>
            <a:pPr algn="ctr"/>
            <a:r>
              <a:rPr lang="ru-RU" sz="3600" b="1" dirty="0" smtClean="0"/>
              <a:t>современной школы – 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формирование функционально грамотных людей.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b="1" dirty="0" smtClean="0"/>
          </a:p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ww\Desktop\НЕ УДАЛЯТЬ !\ФОТОГРАФИИ\фон презентаций\06.jpg"/>
          <p:cNvPicPr>
            <a:picLocks noChangeAspect="1" noChangeArrowheads="1"/>
          </p:cNvPicPr>
          <p:nvPr/>
        </p:nvPicPr>
        <p:blipFill>
          <a:blip r:embed="rId3" cstate="print"/>
          <a:srcRect b="4851"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83768" y="290331"/>
            <a:ext cx="5760640" cy="554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такое функционально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грамотная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личность?</a:t>
            </a:r>
            <a:endParaRPr lang="ru-RU" sz="32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человек, думающий и действующий с высокой степенью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самостоятельности и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ответственности, </a:t>
            </a:r>
            <a:endParaRPr lang="ru-RU" sz="28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умеющий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добывать нужные ему знания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способный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свободно использовать их для решения жизненно необходимых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задач.</a:t>
            </a:r>
            <a:endParaRPr lang="ru-RU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0891058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ww\Desktop\НЕ УДАЛЯТЬ !\ФОТОГРАФИИ\фон презентаций\06.jpg"/>
          <p:cNvPicPr>
            <a:picLocks noChangeAspect="1" noChangeArrowheads="1"/>
          </p:cNvPicPr>
          <p:nvPr/>
        </p:nvPicPr>
        <p:blipFill>
          <a:blip r:embed="rId3" cstate="print"/>
          <a:srcRect b="485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1268760"/>
            <a:ext cx="5760640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endParaRPr lang="ru-RU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11252" y="620688"/>
            <a:ext cx="6912768" cy="476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 такое функциональная грамотность?</a:t>
            </a:r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умение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человека грамотно, квалифицированно функционировать во всех сферах человеческой деятельности: 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работе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государстве, семье, здоровье, праве, политике, 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культуре.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7806524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ww\Desktop\НЕ УДАЛЯТЬ !\ФОТОГРАФИИ\фон презентаций\06.jpg"/>
          <p:cNvPicPr>
            <a:picLocks noChangeAspect="1" noChangeArrowheads="1"/>
          </p:cNvPicPr>
          <p:nvPr/>
        </p:nvPicPr>
        <p:blipFill>
          <a:blip r:embed="rId3" cstate="print"/>
          <a:srcRect b="4851"/>
          <a:stretch>
            <a:fillRect/>
          </a:stretch>
        </p:blipFill>
        <p:spPr bwMode="auto">
          <a:xfrm>
            <a:off x="-108520" y="-99392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1268760"/>
            <a:ext cx="5760640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endParaRPr lang="ru-RU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1052736"/>
            <a:ext cx="6254352" cy="625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23728" y="-171400"/>
            <a:ext cx="6326360" cy="582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5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Термин </a:t>
            </a:r>
            <a:r>
              <a:rPr lang="ru-RU" sz="5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«функциональная грамотность» 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5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был </a:t>
            </a:r>
            <a:r>
              <a:rPr lang="ru-RU" sz="5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введен </a:t>
            </a:r>
            <a:endParaRPr lang="ru-RU" sz="54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5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5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1957 г. ЮНЕСКО</a:t>
            </a:r>
            <a:endParaRPr lang="ru-RU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0176388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ww\Desktop\НЕ УДАЛЯТЬ !\ФОТОГРАФИИ\фон презентаций\06.jpg"/>
          <p:cNvPicPr>
            <a:picLocks noChangeAspect="1" noChangeArrowheads="1"/>
          </p:cNvPicPr>
          <p:nvPr/>
        </p:nvPicPr>
        <p:blipFill>
          <a:blip r:embed="rId3" cstate="print"/>
          <a:srcRect b="485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1268760"/>
            <a:ext cx="5760640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endParaRPr lang="ru-RU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1052736"/>
            <a:ext cx="6254352" cy="625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23728" y="-171400"/>
            <a:ext cx="6326360" cy="991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endParaRPr lang="ru-RU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6000" y="343782"/>
            <a:ext cx="6400800" cy="631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Формы функциональной </a:t>
            </a:r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грамотности </a:t>
            </a:r>
            <a:endParaRPr lang="ru-RU" sz="4000" b="1" i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1.Общая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грамотность. </a:t>
            </a:r>
          </a:p>
          <a:p>
            <a:pPr indent="450215" algn="just"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2.Компьютерная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грамотность. </a:t>
            </a:r>
          </a:p>
          <a:p>
            <a:pPr indent="450215" algn="just"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3.Информационная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грамотность. </a:t>
            </a:r>
          </a:p>
          <a:p>
            <a:pPr indent="450215" algn="just"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4.Коммуникативная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грамотность. </a:t>
            </a:r>
          </a:p>
          <a:p>
            <a:pPr indent="450215" algn="just"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5.Грамотность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 овладении иностранными языками. </a:t>
            </a:r>
          </a:p>
          <a:p>
            <a:pPr indent="450215" algn="just"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6.Бытовая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грамотность. </a:t>
            </a:r>
          </a:p>
          <a:p>
            <a:pPr indent="450215" algn="just"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7.Грамотность поведения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чрезвычайных ситуациях. </a:t>
            </a:r>
          </a:p>
          <a:p>
            <a:pPr indent="450215" algn="just"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8.Общественно-политическая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грамотность. </a:t>
            </a:r>
            <a:endParaRPr lang="ru-RU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4339022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ww\Desktop\НЕ УДАЛЯТЬ !\ФОТОГРАФИИ\фон презентаций\06.jpg"/>
          <p:cNvPicPr>
            <a:picLocks noChangeAspect="1" noChangeArrowheads="1"/>
          </p:cNvPicPr>
          <p:nvPr/>
        </p:nvPicPr>
        <p:blipFill>
          <a:blip r:embed="rId3" cstate="print"/>
          <a:srcRect b="4851"/>
          <a:stretch>
            <a:fillRect/>
          </a:stretch>
        </p:blipFill>
        <p:spPr bwMode="auto">
          <a:xfrm>
            <a:off x="107504" y="116632"/>
            <a:ext cx="8784976" cy="6858000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1268760"/>
            <a:ext cx="5760640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endParaRPr lang="ru-RU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1052736"/>
            <a:ext cx="6254352" cy="625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23728" y="-171400"/>
            <a:ext cx="6326360" cy="991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endParaRPr lang="ru-RU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6000" y="343782"/>
            <a:ext cx="6400800" cy="548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endParaRPr lang="ru-RU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39752" y="618863"/>
            <a:ext cx="6200600" cy="625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93304" y="618863"/>
            <a:ext cx="6184776" cy="625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endParaRPr lang="ru-RU" sz="32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39752" y="548680"/>
            <a:ext cx="64807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Все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эти функциональные навыки формируются именно в школе. И 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одна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из основных задач школьного образования сегодня — 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подготовить обучающегося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 адаптации в современном мире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ctr"/>
            <a:r>
              <a:rPr lang="ru-RU" sz="3200" dirty="0" smtClean="0"/>
              <a:t>Главной задачей уроков информатики  являются - интеллектуальное развитие ребенка, важной составляющей которого является словесно-логическое мышление.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3249286839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Общая грамотность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sz="2400" dirty="0" smtClean="0"/>
          </a:p>
          <a:p>
            <a:pPr lvl="1"/>
            <a:r>
              <a:rPr lang="ru-RU" dirty="0" smtClean="0"/>
              <a:t>Работать в группе, команде, умение договариваться, согласовывать действия</a:t>
            </a:r>
            <a:endParaRPr lang="ru-RU" sz="2000" dirty="0" smtClean="0"/>
          </a:p>
          <a:p>
            <a:pPr lvl="1"/>
            <a:r>
              <a:rPr lang="ru-RU" dirty="0" smtClean="0"/>
              <a:t>Расположить к себе других людей. Коммуникативная </a:t>
            </a:r>
            <a:endParaRPr lang="ru-RU" sz="2000" dirty="0" smtClean="0"/>
          </a:p>
          <a:p>
            <a:pPr lvl="1"/>
            <a:r>
              <a:rPr lang="ru-RU" dirty="0" smtClean="0"/>
              <a:t>Находить и отбирать необходимую информацию из книг, справочников, энциклопедий и др. печатных текстов. </a:t>
            </a:r>
            <a:endParaRPr lang="ru-RU" sz="2000" dirty="0" smtClean="0"/>
          </a:p>
          <a:p>
            <a:pPr lvl="1"/>
            <a:r>
              <a:rPr lang="ru-RU" dirty="0" smtClean="0"/>
              <a:t>Использовать информацию из СМИ (газеты, журналы, радио, телевидение). • Читать чертежи, схемы, графики. </a:t>
            </a:r>
            <a:endParaRPr lang="ru-RU" sz="2000" dirty="0" smtClean="0"/>
          </a:p>
          <a:p>
            <a:pPr lvl="1"/>
            <a:r>
              <a:rPr lang="ru-RU" dirty="0" smtClean="0"/>
              <a:t>Искать информацию в сети Интернет. </a:t>
            </a:r>
            <a:endParaRPr lang="ru-RU" sz="2000" dirty="0" smtClean="0"/>
          </a:p>
          <a:p>
            <a:pPr lvl="1"/>
            <a:r>
              <a:rPr lang="ru-RU" dirty="0" smtClean="0"/>
              <a:t>Пользоваться электронной почтой. </a:t>
            </a:r>
            <a:endParaRPr lang="ru-RU" sz="2000" dirty="0" smtClean="0"/>
          </a:p>
          <a:p>
            <a:pPr lvl="1"/>
            <a:r>
              <a:rPr lang="ru-RU" dirty="0" smtClean="0"/>
              <a:t>Создавать и распечатывать тексты - Компьютерная </a:t>
            </a:r>
            <a:endParaRPr lang="ru-RU" sz="2000" dirty="0" smtClean="0"/>
          </a:p>
          <a:p>
            <a:pPr lvl="1"/>
            <a:r>
              <a:rPr lang="ru-RU" dirty="0" smtClean="0"/>
              <a:t>Выбирать продукты, товары и услуги (в магазинах, в разных сервисных службах). </a:t>
            </a:r>
            <a:endParaRPr lang="ru-RU" sz="2000" dirty="0" smtClean="0"/>
          </a:p>
          <a:p>
            <a:pPr lvl="1"/>
            <a:r>
              <a:rPr lang="ru-RU" dirty="0" smtClean="0"/>
              <a:t>Использовать различные технические бытовые устройства, пользуясь инструкциями. </a:t>
            </a:r>
            <a:endParaRPr lang="ru-RU" sz="2000" dirty="0" smtClean="0"/>
          </a:p>
          <a:p>
            <a:pPr lvl="1"/>
            <a:r>
              <a:rPr lang="ru-RU" dirty="0" smtClean="0"/>
              <a:t>Ориентироваться в незнакомом городе, пользуясь справочником, картой. </a:t>
            </a:r>
            <a:endParaRPr lang="ru-RU" sz="2000" dirty="0" smtClean="0"/>
          </a:p>
          <a:p>
            <a:pPr lvl="1"/>
            <a:r>
              <a:rPr lang="ru-RU" dirty="0" smtClean="0"/>
              <a:t>Грамотность при решении бытовых проблем.  </a:t>
            </a:r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ircl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4848</TotalTime>
  <Words>506</Words>
  <Application>Microsoft Office PowerPoint</Application>
  <PresentationFormat>Экран (4:3)</PresentationFormat>
  <Paragraphs>171</Paragraphs>
  <Slides>21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Общая грамотность </vt:lpstr>
      <vt:lpstr>Слайд 10</vt:lpstr>
      <vt:lpstr>Слайд 11</vt:lpstr>
      <vt:lpstr>Слайд 12</vt:lpstr>
      <vt:lpstr>Слайд 13</vt:lpstr>
      <vt:lpstr>Логический тест на выделение существенного (найди лишнее)</vt:lpstr>
      <vt:lpstr>Слайд 15</vt:lpstr>
      <vt:lpstr>Слайд 16</vt:lpstr>
      <vt:lpstr>Орфографическая грамотность </vt:lpstr>
      <vt:lpstr>Слайд 18</vt:lpstr>
      <vt:lpstr>Слайд 19</vt:lpstr>
      <vt:lpstr>Игра «Компьютерные антиподы» 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 функциональной грамотности  учащихся  начальной школы</dc:title>
  <dc:creator>я</dc:creator>
  <cp:lastModifiedBy>Света</cp:lastModifiedBy>
  <cp:revision>125</cp:revision>
  <dcterms:created xsi:type="dcterms:W3CDTF">2013-03-25T13:50:52Z</dcterms:created>
  <dcterms:modified xsi:type="dcterms:W3CDTF">2022-12-11T12:43:27Z</dcterms:modified>
</cp:coreProperties>
</file>