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71" r:id="rId10"/>
    <p:sldId id="264" r:id="rId11"/>
    <p:sldId id="306" r:id="rId12"/>
    <p:sldId id="266" r:id="rId13"/>
    <p:sldId id="268" r:id="rId14"/>
    <p:sldId id="269" r:id="rId15"/>
    <p:sldId id="283" r:id="rId16"/>
    <p:sldId id="284" r:id="rId17"/>
    <p:sldId id="272" r:id="rId18"/>
    <p:sldId id="282" r:id="rId19"/>
    <p:sldId id="287" r:id="rId20"/>
    <p:sldId id="290" r:id="rId21"/>
    <p:sldId id="311" r:id="rId22"/>
    <p:sldId id="312" r:id="rId23"/>
    <p:sldId id="291" r:id="rId24"/>
    <p:sldId id="292" r:id="rId25"/>
    <p:sldId id="293" r:id="rId26"/>
    <p:sldId id="314" r:id="rId27"/>
    <p:sldId id="274" r:id="rId28"/>
    <p:sldId id="288" r:id="rId29"/>
    <p:sldId id="307" r:id="rId30"/>
    <p:sldId id="308" r:id="rId31"/>
    <p:sldId id="275" r:id="rId32"/>
    <p:sldId id="276" r:id="rId33"/>
    <p:sldId id="273" r:id="rId34"/>
    <p:sldId id="313" r:id="rId35"/>
    <p:sldId id="277" r:id="rId36"/>
    <p:sldId id="281" r:id="rId37"/>
    <p:sldId id="309" r:id="rId38"/>
    <p:sldId id="299" r:id="rId39"/>
    <p:sldId id="300" r:id="rId40"/>
    <p:sldId id="278" r:id="rId41"/>
    <p:sldId id="285" r:id="rId42"/>
    <p:sldId id="286" r:id="rId43"/>
    <p:sldId id="279" r:id="rId44"/>
    <p:sldId id="280" r:id="rId45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E866-F896-46C6-9EE2-1C63FD12A383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A1A7-452A-48CC-A967-85EF5DD560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55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E866-F896-46C6-9EE2-1C63FD12A383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A1A7-452A-48CC-A967-85EF5DD560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566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E866-F896-46C6-9EE2-1C63FD12A383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A1A7-452A-48CC-A967-85EF5DD560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015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E866-F896-46C6-9EE2-1C63FD12A383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A1A7-452A-48CC-A967-85EF5DD560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080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E866-F896-46C6-9EE2-1C63FD12A383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A1A7-452A-48CC-A967-85EF5DD560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508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E866-F896-46C6-9EE2-1C63FD12A383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A1A7-452A-48CC-A967-85EF5DD560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203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E866-F896-46C6-9EE2-1C63FD12A383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A1A7-452A-48CC-A967-85EF5DD560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506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E866-F896-46C6-9EE2-1C63FD12A383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A1A7-452A-48CC-A967-85EF5DD560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557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E866-F896-46C6-9EE2-1C63FD12A383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A1A7-452A-48CC-A967-85EF5DD560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243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E866-F896-46C6-9EE2-1C63FD12A383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A1A7-452A-48CC-A967-85EF5DD560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029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E866-F896-46C6-9EE2-1C63FD12A383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A1A7-452A-48CC-A967-85EF5DD560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651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DE866-F896-46C6-9EE2-1C63FD12A383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2A1A7-452A-48CC-A967-85EF5DD560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22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7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9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40e2332533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40"/>
            <a:ext cx="91797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483768" y="620688"/>
            <a:ext cx="439017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портфолио</a:t>
            </a:r>
            <a:endParaRPr lang="ru-RU" sz="6600" dirty="0">
              <a:solidFill>
                <a:srgbClr val="FF000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75656" y="1628800"/>
            <a:ext cx="633670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Воспитателя </a:t>
            </a:r>
          </a:p>
          <a:p>
            <a:pPr algn="ctr"/>
            <a:r>
              <a:rPr lang="ru-RU" sz="4000" b="1" dirty="0" err="1" smtClean="0">
                <a:solidFill>
                  <a:srgbClr val="045C04"/>
                </a:solidFill>
                <a:latin typeface="Monotype Corsiva" pitchFamily="66" charset="0"/>
              </a:rPr>
              <a:t>Троховой</a:t>
            </a:r>
            <a:r>
              <a:rPr lang="ru-RU" sz="4000" b="1" dirty="0" smtClean="0">
                <a:solidFill>
                  <a:srgbClr val="045C04"/>
                </a:solidFill>
                <a:latin typeface="Monotype Corsiva" pitchFamily="66" charset="0"/>
              </a:rPr>
              <a:t> </a:t>
            </a:r>
          </a:p>
          <a:p>
            <a:pPr algn="ctr"/>
            <a:r>
              <a:rPr lang="ru-RU" sz="4000" b="1" dirty="0" smtClean="0">
                <a:solidFill>
                  <a:srgbClr val="045C04"/>
                </a:solidFill>
                <a:latin typeface="Monotype Corsiva" pitchFamily="66" charset="0"/>
              </a:rPr>
              <a:t>Оксаны Викторовны</a:t>
            </a:r>
            <a:endParaRPr lang="ru-RU" sz="28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ctr"/>
            <a:endParaRPr lang="ru-RU" sz="2400" dirty="0">
              <a:solidFill>
                <a:srgbClr val="001C74"/>
              </a:solidFill>
              <a:latin typeface="Verdana" pitchFamily="34" charset="0"/>
            </a:endParaRPr>
          </a:p>
          <a:p>
            <a:pPr algn="ctr"/>
            <a:r>
              <a:rPr lang="ru-RU" sz="2400" dirty="0" smtClean="0">
                <a:solidFill>
                  <a:srgbClr val="001C74"/>
                </a:solidFill>
                <a:latin typeface="Verdana" pitchFamily="34" charset="0"/>
              </a:rPr>
              <a:t>«Детский сад №74»</a:t>
            </a:r>
            <a:endParaRPr lang="ru-RU" sz="2400" dirty="0">
              <a:solidFill>
                <a:srgbClr val="001C74"/>
              </a:solidFill>
              <a:latin typeface="Verdana" pitchFamily="34" charset="0"/>
            </a:endParaRPr>
          </a:p>
        </p:txBody>
      </p:sp>
      <p:pic>
        <p:nvPicPr>
          <p:cNvPr id="8" name="Picture 3" descr="C:\Documents and Settings\Кирилл\Рабочий стол\МАМА\анимация\07acdff8d19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6151" y="3645024"/>
            <a:ext cx="3929063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053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59632" y="908720"/>
            <a:ext cx="64807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Достижения  и результаты  </a:t>
            </a:r>
            <a:br>
              <a:rPr lang="ru-RU" sz="3200" b="1" dirty="0">
                <a:solidFill>
                  <a:srgbClr val="7030A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3200" b="1" dirty="0">
                <a:solidFill>
                  <a:srgbClr val="7030A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педагогической деятельности</a:t>
            </a:r>
            <a:endParaRPr lang="ru-RU" sz="3200" dirty="0"/>
          </a:p>
        </p:txBody>
      </p:sp>
      <p:pic>
        <p:nvPicPr>
          <p:cNvPr id="6" name="Picture 2" descr="C:\Users\березка\Desktop\в порт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1"/>
          <a:stretch/>
        </p:blipFill>
        <p:spPr bwMode="auto">
          <a:xfrm>
            <a:off x="2502915" y="2348880"/>
            <a:ext cx="3672408" cy="35122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956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6" y="-297"/>
            <a:ext cx="9181372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380" y="2132856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2013 год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0380" y="3645024"/>
            <a:ext cx="8229600" cy="452596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8689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Оксана\Desktop\РАБОТА\документы мое портфолио\благодарственное письмо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03889"/>
            <a:ext cx="1985869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Оксана\Desktop\РАБОТА\документы мое портфолио\благодарственное письмо0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571" y="476672"/>
            <a:ext cx="2596905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Оксана\Desktop\РАБОТА\документы мое портфолио\благодарственное письмо0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996952"/>
            <a:ext cx="2279724" cy="322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235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94706" y="620688"/>
            <a:ext cx="61926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 smtClean="0">
              <a:solidFill>
                <a:srgbClr val="001C74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ru-RU" sz="3600" b="1" dirty="0">
              <a:solidFill>
                <a:srgbClr val="001C74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r>
              <a:rPr lang="ru-RU" sz="3600" b="1" dirty="0" smtClean="0">
                <a:solidFill>
                  <a:srgbClr val="001C74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Достижения  воспитанников</a:t>
            </a:r>
            <a:endParaRPr lang="ru-RU" sz="3200" dirty="0"/>
          </a:p>
        </p:txBody>
      </p:sp>
      <p:pic>
        <p:nvPicPr>
          <p:cNvPr id="6" name="Picture 3" descr="C:\Documents and Settings\Кирилл\Рабочий стол\МАМА\анимация\07acdff8d19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284984"/>
            <a:ext cx="3383485" cy="284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3566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Оксана\Desktop\РАБОТА\документы мое портфолио\благодарственное письмо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822" y="622679"/>
            <a:ext cx="2101529" cy="297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Оксана\Desktop\РАБОТА\документы мое портфолио\удостоверение0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5" b="52197"/>
          <a:stretch/>
        </p:blipFill>
        <p:spPr bwMode="auto">
          <a:xfrm>
            <a:off x="3707904" y="3697985"/>
            <a:ext cx="4176464" cy="287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Оксана\Desktop\РАБОТА\документы мое портфолио\удостоверение03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8" r="54571" b="50000"/>
          <a:stretch/>
        </p:blipFill>
        <p:spPr bwMode="auto">
          <a:xfrm rot="20490419">
            <a:off x="1499732" y="4091808"/>
            <a:ext cx="1749396" cy="255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Оксана\Desktop\РАБОТА\документы мое портфолио\благодарственное письмо0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282" y="620688"/>
            <a:ext cx="208770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26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41027">
            <a:off x="1788552" y="1351794"/>
            <a:ext cx="2712797" cy="3813835"/>
          </a:xfrm>
        </p:spPr>
      </p:pic>
      <p:pic>
        <p:nvPicPr>
          <p:cNvPr id="2051" name="Picture 3" descr="C:\Users\Оксана\Desktop\моя аттестация\самообразование\документы мое портфолио\диплом в поисках военной тайны зима 2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3905" y="1611506"/>
            <a:ext cx="3011991" cy="4259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084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Достижения за 2020 год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4595018"/>
            <a:ext cx="8229600" cy="4525963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91680" y="1556792"/>
            <a:ext cx="53823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Педагогическая </a:t>
            </a:r>
            <a:br>
              <a:rPr lang="ru-RU" sz="36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36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                        копилка</a:t>
            </a:r>
            <a:endParaRPr lang="ru-RU" sz="3600" dirty="0"/>
          </a:p>
        </p:txBody>
      </p:sp>
      <p:pic>
        <p:nvPicPr>
          <p:cNvPr id="6" name="Picture 2" descr="C:\Users\березка\Desktop\коп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5" y="2924944"/>
            <a:ext cx="3666529" cy="28071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285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40e2332533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32395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59632" y="548680"/>
            <a:ext cx="6768752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2014г. – участие в международной научно–практической конференции г. Екатеринбурга «Образование взрослых в современной России» (Сертификат об участии);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2015г. –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пилотная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площадка «Совершенствование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психолого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–педагогических условий для реализации требований ФГОС» «Создание условий для овладения детьми культурными способами деятельности в ходе реализации технологии М.В.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Крулехт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«Самоделкино»»;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2016г. – участие в семинаре–практикуме «Театр как поле художественно–эстетического воспитания дошкольников» (г. Екатеринбург Дворец молодежи);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2017г. – выступала на городских педагогических чтениях «ФГОС: новое качество образования», где представила опыт работы по развитию речи детей младшего дошкольного возраста в ходе театрализованной проектной деятельности;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2019г. – стажерская площадка – представление опыта работы по реализации проекта «Мы живем на Урале» с детьми среднего дошкольного возраста. Презентация проекта и открытый показ  СОД ««Лингвистические наблюдения» как форма знакомства с особенностями устной речи различных этносов Урала»;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2019г. – стажерская площадка «Сказочная» деятельность  или организация театрализованных игр старших дошкольников в ходе проектной деятельности»;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59632" y="1268760"/>
            <a:ext cx="2592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Макеты, созданные совместно с детьми</a:t>
            </a:r>
            <a:endParaRPr lang="ru-RU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620688"/>
            <a:ext cx="3707457" cy="2780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3501008"/>
            <a:ext cx="3672408" cy="2753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F:\фото\IMG_00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717032"/>
            <a:ext cx="2808312" cy="21052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i.mycdn.me/image?id=854057982422&amp;t=3&amp;plc=WEB&amp;ts=00&amp;tkn=*3i4yfs2bBOZT1oSC49FW1kcAhG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4" t="9908" r="61208" b="39805"/>
          <a:stretch/>
        </p:blipFill>
        <p:spPr bwMode="auto">
          <a:xfrm>
            <a:off x="1331640" y="1645940"/>
            <a:ext cx="2938462" cy="3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836712"/>
            <a:ext cx="59046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Общие сведения</a:t>
            </a:r>
            <a:endParaRPr lang="ru-RU" sz="3200" b="1" dirty="0">
              <a:solidFill>
                <a:srgbClr val="9900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1387563"/>
            <a:ext cx="34563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000099"/>
                </a:solidFill>
                <a:latin typeface="Monotype Corsiva" pitchFamily="66" charset="0"/>
              </a:rPr>
              <a:t>Трохова</a:t>
            </a:r>
            <a:r>
              <a:rPr lang="ru-RU" sz="4000" b="1" dirty="0" smtClean="0">
                <a:solidFill>
                  <a:srgbClr val="000099"/>
                </a:solidFill>
                <a:latin typeface="Monotype Corsiva" pitchFamily="66" charset="0"/>
              </a:rPr>
              <a:t> </a:t>
            </a:r>
          </a:p>
          <a:p>
            <a:pPr algn="ctr"/>
            <a:r>
              <a:rPr lang="ru-RU" sz="4000" b="1" dirty="0" smtClean="0">
                <a:solidFill>
                  <a:srgbClr val="000099"/>
                </a:solidFill>
                <a:latin typeface="Monotype Corsiva" pitchFamily="66" charset="0"/>
              </a:rPr>
              <a:t>Оксана Викторовна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27984" y="3341522"/>
            <a:ext cx="360040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Категория- высшая квалификационная</a:t>
            </a:r>
          </a:p>
          <a:p>
            <a:endParaRPr lang="ru-RU" sz="2000" b="1" u="sng" dirty="0" smtClean="0">
              <a:solidFill>
                <a:srgbClr val="9900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ru-RU" b="1" u="sng" dirty="0" smtClean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Общий стаж работы - </a:t>
            </a:r>
          </a:p>
          <a:p>
            <a:r>
              <a:rPr lang="ru-RU" b="1" u="sng" dirty="0" smtClean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13 лет</a:t>
            </a:r>
            <a:br>
              <a:rPr lang="ru-RU" b="1" u="sng" dirty="0" smtClean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ru-RU" b="1" u="sng" dirty="0" smtClean="0">
              <a:solidFill>
                <a:srgbClr val="9900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ru-RU" b="1" u="sng" dirty="0" smtClean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Педагогический стаж –</a:t>
            </a:r>
          </a:p>
          <a:p>
            <a:r>
              <a:rPr lang="ru-RU" b="1" u="sng" dirty="0" smtClean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13 лет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4560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843808" y="548680"/>
            <a:ext cx="2592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Лепбуки</a:t>
            </a:r>
            <a:r>
              <a:rPr lang="ru-RU" sz="2000" b="1" dirty="0" smtClean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endParaRPr lang="ru-RU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12634" t="7105" r="23242" b="13162"/>
          <a:stretch>
            <a:fillRect/>
          </a:stretch>
        </p:blipFill>
        <p:spPr bwMode="auto">
          <a:xfrm>
            <a:off x="5220072" y="620687"/>
            <a:ext cx="2704300" cy="3633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980728"/>
            <a:ext cx="3779465" cy="283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 t="9636" r="1305" b="9365"/>
          <a:stretch>
            <a:fillRect/>
          </a:stretch>
        </p:blipFill>
        <p:spPr bwMode="auto">
          <a:xfrm>
            <a:off x="1475656" y="3861048"/>
            <a:ext cx="2232248" cy="2442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/>
          <a:srcRect l="6944" t="12847" r="10791" b="1091"/>
          <a:stretch>
            <a:fillRect/>
          </a:stretch>
        </p:blipFill>
        <p:spPr bwMode="auto">
          <a:xfrm>
            <a:off x="4283968" y="4437112"/>
            <a:ext cx="2448272" cy="1920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1" t="11134" r="1883" b="10930"/>
          <a:stretch/>
        </p:blipFill>
        <p:spPr>
          <a:xfrm>
            <a:off x="1389343" y="1379344"/>
            <a:ext cx="3430307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843808" y="548680"/>
            <a:ext cx="2592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Лепбуки</a:t>
            </a:r>
            <a:r>
              <a:rPr lang="ru-RU" sz="2000" b="1" dirty="0" smtClean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t="8000" r="15000" b="10100"/>
          <a:stretch/>
        </p:blipFill>
        <p:spPr>
          <a:xfrm>
            <a:off x="5048250" y="1407975"/>
            <a:ext cx="2895091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38759" y="3424199"/>
            <a:ext cx="3809491" cy="2857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5728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843808" y="548680"/>
            <a:ext cx="2592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Лепбуки</a:t>
            </a:r>
            <a:r>
              <a:rPr lang="ru-RU" sz="2000" b="1" dirty="0" smtClean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endParaRPr lang="ru-RU" sz="2000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" t="10571" r="9313" b="6503"/>
          <a:stretch/>
        </p:blipFill>
        <p:spPr>
          <a:xfrm rot="5400000">
            <a:off x="437070" y="2056323"/>
            <a:ext cx="4379556" cy="3102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66221" y="1222832"/>
            <a:ext cx="3423203" cy="2566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2" t="4412" r="7058" b="1298"/>
          <a:stretch/>
        </p:blipFill>
        <p:spPr>
          <a:xfrm>
            <a:off x="4286994" y="3731556"/>
            <a:ext cx="3093317" cy="2577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6075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3967" b="32373"/>
          <a:stretch/>
        </p:blipFill>
        <p:spPr>
          <a:xfrm>
            <a:off x="1475288" y="3096205"/>
            <a:ext cx="2507792" cy="3197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843808" y="548680"/>
            <a:ext cx="2592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endParaRPr lang="ru-RU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3" y="692697"/>
            <a:ext cx="3240360" cy="2430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 t="11160" r="29776" b="11216"/>
          <a:stretch>
            <a:fillRect/>
          </a:stretch>
        </p:blipFill>
        <p:spPr bwMode="auto">
          <a:xfrm>
            <a:off x="4199472" y="3447110"/>
            <a:ext cx="3472257" cy="2878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559" y="836712"/>
            <a:ext cx="3432698" cy="2574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843808" y="548680"/>
            <a:ext cx="2592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996208" y="701080"/>
            <a:ext cx="2592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Оформление участков </a:t>
            </a:r>
            <a:endParaRPr lang="ru-RU" sz="20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692696"/>
            <a:ext cx="2593629" cy="1944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052736"/>
            <a:ext cx="2304256" cy="3073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2708920"/>
            <a:ext cx="2721899" cy="3629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664" y="4149080"/>
            <a:ext cx="2771353" cy="2078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843808" y="548680"/>
            <a:ext cx="2592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996208" y="701080"/>
            <a:ext cx="25922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Предметно-пространственная развивающая среда</a:t>
            </a:r>
            <a:endParaRPr lang="ru-RU" sz="2000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3" y="1556792"/>
            <a:ext cx="1760543" cy="2348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692696"/>
            <a:ext cx="2066602" cy="275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1844824"/>
            <a:ext cx="2232248" cy="297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4365104"/>
            <a:ext cx="2276475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128" y="3620977"/>
            <a:ext cx="2016224" cy="2689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843808" y="548680"/>
            <a:ext cx="2592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129057" y="791027"/>
            <a:ext cx="25922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Предметно-пространственная развивающая среда</a:t>
            </a:r>
            <a:endParaRPr lang="ru-RU" sz="2000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447" y="508499"/>
            <a:ext cx="3894001" cy="2920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979" y="3406020"/>
            <a:ext cx="3935709" cy="2951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1422654" y="4647158"/>
            <a:ext cx="2592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Украшение окон к новому году</a:t>
            </a: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888825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5602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08520" y="0"/>
            <a:ext cx="9323959" cy="6858000"/>
          </a:xfrm>
        </p:spPr>
      </p:pic>
      <p:sp>
        <p:nvSpPr>
          <p:cNvPr id="25603" name="Прямоугольник 5"/>
          <p:cNvSpPr>
            <a:spLocks noChangeArrowheads="1"/>
          </p:cNvSpPr>
          <p:nvPr/>
        </p:nvSpPr>
        <p:spPr bwMode="auto">
          <a:xfrm>
            <a:off x="1547663" y="549276"/>
            <a:ext cx="655272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3600" dirty="0" smtClean="0">
              <a:solidFill>
                <a:srgbClr val="00206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r>
              <a:rPr lang="ru-RU" sz="3600" b="1" dirty="0" smtClean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Обобщение и распространение опыта </a:t>
            </a:r>
            <a:endParaRPr lang="ru-RU" sz="3600" b="1" dirty="0">
              <a:solidFill>
                <a:srgbClr val="00009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5604" name="Прямоугольник 5"/>
          <p:cNvSpPr>
            <a:spLocks noChangeArrowheads="1"/>
          </p:cNvSpPr>
          <p:nvPr/>
        </p:nvSpPr>
        <p:spPr bwMode="auto">
          <a:xfrm>
            <a:off x="2699792" y="1134964"/>
            <a:ext cx="51117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/>
              <a:t> </a:t>
            </a:r>
            <a:endParaRPr lang="ru-RU" sz="1600" dirty="0"/>
          </a:p>
        </p:txBody>
      </p:sp>
      <p:sp>
        <p:nvSpPr>
          <p:cNvPr id="25606" name="Прямоугольник 5"/>
          <p:cNvSpPr>
            <a:spLocks noChangeArrowheads="1"/>
          </p:cNvSpPr>
          <p:nvPr/>
        </p:nvSpPr>
        <p:spPr bwMode="auto">
          <a:xfrm>
            <a:off x="1116014" y="2781301"/>
            <a:ext cx="35274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dirty="0" smtClean="0"/>
              <a:t> .</a:t>
            </a:r>
            <a:endParaRPr lang="ru-RU" sz="1600" dirty="0"/>
          </a:p>
        </p:txBody>
      </p:sp>
      <p:pic>
        <p:nvPicPr>
          <p:cNvPr id="26626" name="Picture 2" descr="C:\Users\березка\Desktop\297703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1" t="4838" r="5747" b="3085"/>
          <a:stretch/>
        </p:blipFill>
        <p:spPr bwMode="auto">
          <a:xfrm>
            <a:off x="2879726" y="2660953"/>
            <a:ext cx="4024313" cy="32216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828724"/>
      </p:ext>
    </p:extLst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40e2332533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32395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967" y="91093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Стажерская площадка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 2019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255" y="3613491"/>
            <a:ext cx="3402418" cy="2551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 t="17910" r="10791"/>
          <a:stretch>
            <a:fillRect/>
          </a:stretch>
        </p:blipFill>
        <p:spPr bwMode="auto">
          <a:xfrm>
            <a:off x="4686062" y="1076847"/>
            <a:ext cx="3528392" cy="2435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 t="14535" r="5541" b="19653"/>
          <a:stretch>
            <a:fillRect/>
          </a:stretch>
        </p:blipFill>
        <p:spPr bwMode="auto">
          <a:xfrm>
            <a:off x="1331640" y="4077072"/>
            <a:ext cx="1685939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/>
          <a:srcRect l="38584" t="19598" r="8260" b="9528"/>
          <a:stretch>
            <a:fillRect/>
          </a:stretch>
        </p:blipFill>
        <p:spPr bwMode="auto">
          <a:xfrm>
            <a:off x="1439652" y="899928"/>
            <a:ext cx="324036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/>
          <a:srcRect l="19460" t="19598" r="5541" b="29777"/>
          <a:stretch>
            <a:fillRect/>
          </a:stretch>
        </p:blipFill>
        <p:spPr bwMode="auto">
          <a:xfrm>
            <a:off x="3059832" y="4005064"/>
            <a:ext cx="180020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40e2332533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32395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967" y="91093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Стажерская площадка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апрель 2017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1052735"/>
            <a:ext cx="3391905" cy="2543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385" y="1031761"/>
            <a:ext cx="3600602" cy="2700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20" y="3617638"/>
            <a:ext cx="3582655" cy="2686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979" y="3596665"/>
            <a:ext cx="3515034" cy="2636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7504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34666" y="836712"/>
            <a:ext cx="691276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Педагогическое </a:t>
            </a:r>
            <a:r>
              <a:rPr lang="ru-RU" sz="3600" b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кредо</a:t>
            </a:r>
          </a:p>
          <a:p>
            <a:pPr algn="ctr"/>
            <a:endParaRPr lang="ru-RU" sz="3600" b="1" dirty="0" smtClean="0">
              <a:solidFill>
                <a:srgbClr val="003399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3600" b="1" dirty="0" smtClean="0">
                <a:solidFill>
                  <a:srgbClr val="003399"/>
                </a:solidFill>
                <a:latin typeface="Monotype Corsiva" panose="03010101010201010101" pitchFamily="66" charset="0"/>
              </a:rPr>
              <a:t>«</a:t>
            </a:r>
            <a:r>
              <a:rPr lang="ru-RU" sz="3600" b="1" dirty="0">
                <a:solidFill>
                  <a:srgbClr val="003399"/>
                </a:solidFill>
                <a:latin typeface="Monotype Corsiva" panose="03010101010201010101" pitchFamily="66" charset="0"/>
              </a:rPr>
              <a:t>Нравится нам это или нет, но ребенок, с</a:t>
            </a:r>
          </a:p>
          <a:p>
            <a:pPr algn="ctr"/>
            <a:r>
              <a:rPr lang="ru-RU" sz="3600" b="1" dirty="0">
                <a:solidFill>
                  <a:srgbClr val="003399"/>
                </a:solidFill>
                <a:latin typeface="Monotype Corsiva" panose="03010101010201010101" pitchFamily="66" charset="0"/>
              </a:rPr>
              <a:t>которым труднее всего управиться,</a:t>
            </a:r>
          </a:p>
          <a:p>
            <a:pPr algn="ctr"/>
            <a:r>
              <a:rPr lang="ru-RU" sz="3600" b="1" dirty="0">
                <a:solidFill>
                  <a:srgbClr val="003399"/>
                </a:solidFill>
                <a:latin typeface="Monotype Corsiva" panose="03010101010201010101" pitchFamily="66" charset="0"/>
              </a:rPr>
              <a:t>-именно тот, которым впоследствии мы больше всего гордимся»</a:t>
            </a:r>
            <a:r>
              <a:rPr lang="ru-RU" sz="3600" b="1" i="1" dirty="0">
                <a:solidFill>
                  <a:srgbClr val="003399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endParaRPr lang="ru-RU" sz="3600" b="1" i="1" dirty="0" smtClean="0">
              <a:solidFill>
                <a:srgbClr val="C00000"/>
              </a:solidFill>
            </a:endParaRPr>
          </a:p>
          <a:p>
            <a:pPr algn="r"/>
            <a:r>
              <a:rPr lang="ru-RU" sz="3600" b="1" i="1" dirty="0" smtClean="0">
                <a:solidFill>
                  <a:srgbClr val="C00000"/>
                </a:solidFill>
              </a:rPr>
              <a:t>(</a:t>
            </a:r>
            <a:r>
              <a:rPr lang="ru-RU" sz="3600" b="1" i="1" dirty="0">
                <a:solidFill>
                  <a:srgbClr val="C00000"/>
                </a:solidFill>
              </a:rPr>
              <a:t>Миньон </a:t>
            </a:r>
            <a:r>
              <a:rPr lang="ru-RU" sz="3600" b="1" i="1" dirty="0" err="1">
                <a:solidFill>
                  <a:srgbClr val="C00000"/>
                </a:solidFill>
              </a:rPr>
              <a:t>Маклофлин</a:t>
            </a:r>
            <a:r>
              <a:rPr lang="ru-RU" sz="3600" b="1" i="1" dirty="0">
                <a:solidFill>
                  <a:srgbClr val="C00000"/>
                </a:solidFill>
              </a:rPr>
              <a:t>)</a:t>
            </a:r>
          </a:p>
          <a:p>
            <a:pPr algn="ctr"/>
            <a:endParaRPr lang="ru-RU" b="1" dirty="0">
              <a:solidFill>
                <a:srgbClr val="C000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075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40e2332533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223" y="0"/>
            <a:ext cx="932395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967" y="91093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чтения 2017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43" y="837103"/>
            <a:ext cx="2400266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2057" y="1572512"/>
            <a:ext cx="4734272" cy="3550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075" y="2360216"/>
            <a:ext cx="2939819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833" y="3970101"/>
            <a:ext cx="3006399" cy="22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666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5602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22572" y="-24904"/>
            <a:ext cx="9144000" cy="6858000"/>
          </a:xfrm>
        </p:spPr>
      </p:pic>
      <p:sp>
        <p:nvSpPr>
          <p:cNvPr id="25603" name="Прямоугольник 5"/>
          <p:cNvSpPr>
            <a:spLocks noChangeArrowheads="1"/>
          </p:cNvSpPr>
          <p:nvPr/>
        </p:nvSpPr>
        <p:spPr bwMode="auto">
          <a:xfrm>
            <a:off x="1359322" y="476672"/>
            <a:ext cx="6192688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endParaRPr lang="ru-RU" sz="5400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r"/>
            <a:endParaRPr lang="ru-RU" sz="5400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r"/>
            <a:endParaRPr lang="ru-RU" sz="5400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r"/>
            <a:endParaRPr lang="ru-RU" sz="5400" dirty="0">
              <a:solidFill>
                <a:srgbClr val="002060"/>
              </a:solidFill>
              <a:latin typeface="Monotype Corsiva" pitchFamily="66" charset="0"/>
            </a:endParaRPr>
          </a:p>
          <a:p>
            <a:pPr algn="r"/>
            <a:endParaRPr lang="ru-RU" sz="3600" dirty="0" smtClean="0">
              <a:solidFill>
                <a:srgbClr val="00009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r"/>
            <a:r>
              <a:rPr lang="ru-RU" sz="3600" b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Мой индивидуальный образовательный маршрут</a:t>
            </a:r>
            <a:endParaRPr lang="ru-RU" sz="3600" b="1" dirty="0">
              <a:solidFill>
                <a:srgbClr val="C000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5604" name="Прямоугольник 5"/>
          <p:cNvSpPr>
            <a:spLocks noChangeArrowheads="1"/>
          </p:cNvSpPr>
          <p:nvPr/>
        </p:nvSpPr>
        <p:spPr bwMode="auto">
          <a:xfrm>
            <a:off x="3132138" y="981076"/>
            <a:ext cx="51117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/>
              <a:t> </a:t>
            </a:r>
            <a:endParaRPr lang="ru-RU" sz="1600" dirty="0"/>
          </a:p>
        </p:txBody>
      </p:sp>
      <p:sp>
        <p:nvSpPr>
          <p:cNvPr id="25606" name="Прямоугольник 5"/>
          <p:cNvSpPr>
            <a:spLocks noChangeArrowheads="1"/>
          </p:cNvSpPr>
          <p:nvPr/>
        </p:nvSpPr>
        <p:spPr bwMode="auto">
          <a:xfrm>
            <a:off x="1116014" y="2781301"/>
            <a:ext cx="35274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dirty="0" smtClean="0"/>
              <a:t> .</a:t>
            </a:r>
            <a:endParaRPr lang="ru-RU" sz="1600" dirty="0"/>
          </a:p>
        </p:txBody>
      </p:sp>
      <p:pic>
        <p:nvPicPr>
          <p:cNvPr id="29698" name="Picture 2" descr="C:\Users\березка\Desktop\маяк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7"/>
          <a:stretch/>
        </p:blipFill>
        <p:spPr bwMode="auto">
          <a:xfrm>
            <a:off x="1319362" y="476672"/>
            <a:ext cx="3433564" cy="31916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859309"/>
      </p:ext>
    </p:extLst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6626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72008"/>
            <a:ext cx="9144000" cy="6930008"/>
          </a:xfrm>
        </p:spPr>
      </p:pic>
      <p:sp>
        <p:nvSpPr>
          <p:cNvPr id="26627" name="Rectangle 6"/>
          <p:cNvSpPr>
            <a:spLocks noChangeArrowheads="1"/>
          </p:cNvSpPr>
          <p:nvPr/>
        </p:nvSpPr>
        <p:spPr bwMode="auto">
          <a:xfrm>
            <a:off x="1043608" y="-974476"/>
            <a:ext cx="7128791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endParaRPr lang="ru-RU" sz="3600" dirty="0" smtClean="0">
              <a:solidFill>
                <a:srgbClr val="00339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ru-RU" sz="3600" dirty="0" smtClean="0">
              <a:solidFill>
                <a:srgbClr val="00339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ru-RU" sz="3600" dirty="0">
              <a:solidFill>
                <a:srgbClr val="00339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ru-RU" sz="3600" dirty="0" smtClean="0">
              <a:solidFill>
                <a:srgbClr val="00339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r>
              <a:rPr lang="ru-RU" sz="3600" b="1" dirty="0" smtClean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Отзывы </a:t>
            </a:r>
          </a:p>
          <a:p>
            <a:pPr algn="ctr"/>
            <a:r>
              <a:rPr lang="ru-RU" sz="36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sz="3600" b="1" dirty="0" smtClean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      моих коллег, родителей,</a:t>
            </a:r>
          </a:p>
          <a:p>
            <a:pPr algn="ctr"/>
            <a:r>
              <a:rPr lang="ru-RU" sz="3600" b="1" dirty="0" smtClean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воспитанников</a:t>
            </a:r>
            <a:endParaRPr lang="ru-RU" sz="3600" b="1" dirty="0">
              <a:solidFill>
                <a:srgbClr val="00009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ru-RU" sz="2800" dirty="0">
              <a:solidFill>
                <a:srgbClr val="990000"/>
              </a:solidFill>
            </a:endParaRPr>
          </a:p>
          <a:p>
            <a:pPr algn="ctr"/>
            <a:r>
              <a:rPr lang="ru-RU" dirty="0"/>
              <a:t>   </a:t>
            </a:r>
            <a:r>
              <a:rPr lang="ru-RU" sz="2000" dirty="0" smtClean="0"/>
              <a:t> </a:t>
            </a:r>
            <a:endParaRPr lang="ru-RU" dirty="0"/>
          </a:p>
        </p:txBody>
      </p:sp>
      <p:pic>
        <p:nvPicPr>
          <p:cNvPr id="27650" name="Picture 2" descr="C:\Users\березка\Desktop\отзыв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483" y="3356992"/>
            <a:ext cx="3023617" cy="25630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772758"/>
      </p:ext>
    </p:extLst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4196" t="13433" r="8055" b="13162"/>
          <a:stretch>
            <a:fillRect/>
          </a:stretch>
        </p:blipFill>
        <p:spPr bwMode="auto">
          <a:xfrm>
            <a:off x="4644008" y="692696"/>
            <a:ext cx="2388680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3501008"/>
            <a:ext cx="3648406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2996952"/>
            <a:ext cx="2247379" cy="2996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8" y="980728"/>
            <a:ext cx="2939223" cy="2204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776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0695" y="1116244"/>
            <a:ext cx="3285641" cy="1066130"/>
          </a:xfrm>
        </p:spPr>
        <p:txBody>
          <a:bodyPr/>
          <a:lstStyle/>
          <a:p>
            <a:r>
              <a:rPr lang="ru-RU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2019-2020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1489" y="1263773"/>
            <a:ext cx="3721617" cy="2791212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852936"/>
            <a:ext cx="4446002" cy="333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7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6626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6627" name="Rectangle 6"/>
          <p:cNvSpPr>
            <a:spLocks noChangeArrowheads="1"/>
          </p:cNvSpPr>
          <p:nvPr/>
        </p:nvSpPr>
        <p:spPr bwMode="auto">
          <a:xfrm>
            <a:off x="1403351" y="2374166"/>
            <a:ext cx="6264275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1C74"/>
                </a:solidFill>
                <a:latin typeface="Monotype Corsiva" panose="03010101010201010101" pitchFamily="66" charset="0"/>
              </a:rPr>
              <a:t>Фотоархив</a:t>
            </a:r>
            <a:endParaRPr lang="ru-RU" sz="5400" b="1" dirty="0">
              <a:solidFill>
                <a:srgbClr val="001C74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800" dirty="0">
              <a:solidFill>
                <a:srgbClr val="990000"/>
              </a:solidFill>
            </a:endParaRPr>
          </a:p>
          <a:p>
            <a:pPr algn="ctr"/>
            <a:r>
              <a:rPr lang="ru-RU" dirty="0"/>
              <a:t>   </a:t>
            </a:r>
            <a:r>
              <a:rPr lang="ru-RU" sz="2000" dirty="0" smtClean="0"/>
              <a:t> </a:t>
            </a:r>
            <a:endParaRPr lang="ru-RU" dirty="0"/>
          </a:p>
        </p:txBody>
      </p:sp>
      <p:pic>
        <p:nvPicPr>
          <p:cNvPr id="28674" name="Picture 2" descr="C:\Users\березка\Desktop\фо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3568726"/>
            <a:ext cx="3191686" cy="274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44016"/>
      </p:ext>
    </p:extLst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40e2332533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Центры развития в группах</a:t>
            </a:r>
            <a:endParaRPr lang="ru-RU" sz="4000" dirty="0" smtClean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2843808" y="5661248"/>
            <a:ext cx="3394720" cy="648072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1 младшая группа</a:t>
            </a:r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268760"/>
            <a:ext cx="3361937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5124" y="1268760"/>
            <a:ext cx="326588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4005064"/>
            <a:ext cx="1706562" cy="2276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3933056"/>
            <a:ext cx="2276475" cy="1706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112" y="4005064"/>
            <a:ext cx="2276475" cy="1706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40e2332533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572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Центры развития в группах</a:t>
            </a:r>
            <a:endParaRPr lang="ru-RU" sz="4000" dirty="0" smtClean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341840" y="5661248"/>
            <a:ext cx="3394720" cy="648072"/>
          </a:xfrm>
        </p:spPr>
        <p:txBody>
          <a:bodyPr/>
          <a:lstStyle/>
          <a:p>
            <a:pPr>
              <a:buNone/>
            </a:pPr>
            <a:r>
              <a:rPr lang="ru-RU" dirty="0"/>
              <a:t>2</a:t>
            </a:r>
            <a:r>
              <a:rPr lang="ru-RU" dirty="0" smtClean="0"/>
              <a:t> младшая группа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78" y="965886"/>
            <a:ext cx="3299364" cy="2474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840" y="1059738"/>
            <a:ext cx="3435948" cy="4581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140969"/>
            <a:ext cx="2376264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94417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40e2332533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Центры развития в группах</a:t>
            </a:r>
            <a:endParaRPr lang="ru-RU" sz="4000" dirty="0" smtClean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2843808" y="5661248"/>
            <a:ext cx="3394720" cy="648072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1 младшая группа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196752"/>
            <a:ext cx="3361937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692986"/>
            <a:ext cx="1778570" cy="2372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9961" y="1124744"/>
            <a:ext cx="3265881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3880156"/>
            <a:ext cx="1800200" cy="2401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3861048"/>
            <a:ext cx="2520280" cy="1889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40e2332533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Центры развития в группах</a:t>
            </a:r>
            <a:endParaRPr lang="ru-RU" sz="4000" dirty="0" smtClean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2843808" y="5661248"/>
            <a:ext cx="3394720" cy="648072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dirty="0" smtClean="0"/>
              <a:t>Подготовительная к школе группа</a:t>
            </a:r>
            <a:endParaRPr lang="ru-RU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268760"/>
            <a:ext cx="2276475" cy="1706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196752"/>
            <a:ext cx="1944216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5" name="Picture 7" descr="C:\Users\Оксана\Desktop\моя аттестация\IMG_20191105_1056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3" y="3212976"/>
            <a:ext cx="3252845" cy="2439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3861048"/>
            <a:ext cx="2520279" cy="1890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1340768"/>
            <a:ext cx="2208245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7" y="-39875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50756" y="404664"/>
            <a:ext cx="619268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33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Профессиональная </a:t>
            </a:r>
            <a:r>
              <a:rPr lang="ru-RU" sz="3200" b="1" dirty="0" smtClean="0">
                <a:solidFill>
                  <a:srgbClr val="0033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карта</a:t>
            </a:r>
          </a:p>
          <a:p>
            <a:pPr algn="ctr"/>
            <a:r>
              <a:rPr lang="ru-RU" sz="2800" b="1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Диплом о среднем профессиональном образовании</a:t>
            </a:r>
            <a:endParaRPr lang="ru-RU" sz="2800" b="1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026" name="Picture 2" descr="C:\Users\Оксана\Desktop\РАБОТА\документы мое портфолио\диплом ср проф0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71" b="39519"/>
          <a:stretch/>
        </p:blipFill>
        <p:spPr bwMode="auto">
          <a:xfrm rot="20796063">
            <a:off x="902342" y="2573801"/>
            <a:ext cx="1581881" cy="223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Оксана\Desktop\РАБОТА\документы мое портфолио\диплом ср проф0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8" b="38802"/>
          <a:stretch/>
        </p:blipFill>
        <p:spPr bwMode="auto">
          <a:xfrm>
            <a:off x="2728213" y="1898347"/>
            <a:ext cx="5258594" cy="421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6551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24036"/>
            <a:ext cx="9144000" cy="6858000"/>
          </a:xfrm>
        </p:spPr>
      </p:pic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3888432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Творческая мастерская</a:t>
            </a:r>
          </a:p>
        </p:txBody>
      </p:sp>
      <p:sp>
        <p:nvSpPr>
          <p:cNvPr id="27651" name="Прямоугольник 4"/>
          <p:cNvSpPr>
            <a:spLocks noChangeArrowheads="1"/>
          </p:cNvSpPr>
          <p:nvPr/>
        </p:nvSpPr>
        <p:spPr bwMode="auto">
          <a:xfrm>
            <a:off x="1214437" y="733426"/>
            <a:ext cx="67865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r>
              <a:rPr lang="ru-RU" sz="1400">
                <a:latin typeface="Calibri" pitchFamily="34" charset="0"/>
              </a:rPr>
              <a:t>                                                                        </a:t>
            </a:r>
          </a:p>
        </p:txBody>
      </p:sp>
      <p:pic>
        <p:nvPicPr>
          <p:cNvPr id="2050" name="Picture 2" descr="C:\Users\березка\Desktop\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068960"/>
            <a:ext cx="3234152" cy="30963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246800"/>
      </p:ext>
    </p:extLst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t="16007" r="2000" b="9291"/>
          <a:stretch>
            <a:fillRect/>
          </a:stretch>
        </p:blipFill>
        <p:spPr bwMode="auto">
          <a:xfrm>
            <a:off x="1331640" y="3665598"/>
            <a:ext cx="4248472" cy="2427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692696"/>
            <a:ext cx="3709033" cy="2780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 t="8439" r="11432" b="11391"/>
          <a:stretch>
            <a:fillRect/>
          </a:stretch>
        </p:blipFill>
        <p:spPr bwMode="auto">
          <a:xfrm>
            <a:off x="5652120" y="3789040"/>
            <a:ext cx="2440692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115616" y="1484784"/>
            <a:ext cx="1853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Детские </a:t>
            </a:r>
            <a:r>
              <a:rPr lang="ru-RU" b="1" dirty="0" err="1" smtClean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портфолио</a:t>
            </a:r>
            <a:endParaRPr lang="ru-R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15616" y="1268760"/>
            <a:ext cx="2592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Макеты созданные совместно с детьми</a:t>
            </a:r>
            <a:endParaRPr lang="ru-RU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620688"/>
            <a:ext cx="3960440" cy="2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2852936"/>
            <a:ext cx="3971486" cy="2978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861048"/>
            <a:ext cx="3011380" cy="2258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8225" y="2166739"/>
            <a:ext cx="4525963" cy="3394472"/>
          </a:xfr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3" t="3531"/>
          <a:stretch/>
        </p:blipFill>
        <p:spPr>
          <a:xfrm rot="5400000">
            <a:off x="5212624" y="748105"/>
            <a:ext cx="2758994" cy="222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903" r="-72"/>
          <a:stretch/>
        </p:blipFill>
        <p:spPr>
          <a:xfrm>
            <a:off x="947601" y="727364"/>
            <a:ext cx="4098440" cy="2521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1"/>
          <a:stretch/>
        </p:blipFill>
        <p:spPr>
          <a:xfrm>
            <a:off x="822785" y="3429000"/>
            <a:ext cx="4348072" cy="2671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3" t="3902" r="13695"/>
          <a:stretch/>
        </p:blipFill>
        <p:spPr>
          <a:xfrm rot="5400000">
            <a:off x="5160309" y="3174366"/>
            <a:ext cx="3096559" cy="2972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999668" y="3162423"/>
            <a:ext cx="2571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Игра «Укрась елочку»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310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6672" y="-9252"/>
            <a:ext cx="9144000" cy="6858000"/>
          </a:xfrm>
        </p:spPr>
      </p:pic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7704856" cy="5616624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ru-RU" b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b="1" dirty="0" smtClean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Глоссарий</a:t>
            </a:r>
            <a:r>
              <a:rPr lang="ru-RU" b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sz="1800" b="1" u="sng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Педагогическая </a:t>
            </a:r>
            <a:r>
              <a:rPr lang="ru-RU" sz="1800" b="1" u="sng" dirty="0">
                <a:solidFill>
                  <a:srgbClr val="7030A0"/>
                </a:solidFill>
                <a:latin typeface="Constantia" panose="02030602050306030303" pitchFamily="18" charset="0"/>
              </a:rPr>
              <a:t>технология </a:t>
            </a: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>- это совокупность психолого-педагогических установок, определяющих специальный набор и компоновку форм, методов, способов, приёмов обучения, воспитательных средств; она есть организационно - методический инструментарий педагогического </a:t>
            </a: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процесса.</a:t>
            </a:r>
            <a:b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   </a:t>
            </a:r>
            <a:r>
              <a:rPr lang="ru-RU" sz="1800" b="1" u="sng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Педагогическая компетентность- </a:t>
            </a: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>совокупность профессиональных и личностных качеств, необходимых для успешной педагогической деятельности. Развитие профессиональной компетентности – это развитие творческой индивидуальности, восприимчивости к педагогическим инновациям, способностей адаптироваться в меняющейся педагогической среде</a:t>
            </a: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.</a:t>
            </a:r>
            <a:b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</a:b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/>
            </a:r>
            <a:b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   </a:t>
            </a:r>
            <a:r>
              <a:rPr lang="ru-RU" sz="1800" b="1" u="sng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Личностно-ориентированное </a:t>
            </a:r>
            <a:r>
              <a:rPr lang="ru-RU" sz="1800" b="1" u="sng" dirty="0">
                <a:solidFill>
                  <a:srgbClr val="7030A0"/>
                </a:solidFill>
                <a:latin typeface="Constantia" panose="02030602050306030303" pitchFamily="18" charset="0"/>
              </a:rPr>
              <a:t>обучение </a:t>
            </a: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>— </a:t>
            </a: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это </a:t>
            </a: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>такое </a:t>
            </a: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обучение, где </a:t>
            </a: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>во главу угла ставится личность ребенка, </a:t>
            </a: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ее </a:t>
            </a: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>самобытность, </a:t>
            </a:r>
            <a:r>
              <a:rPr lang="ru-RU" sz="1800" dirty="0" err="1">
                <a:solidFill>
                  <a:srgbClr val="7030A0"/>
                </a:solidFill>
                <a:latin typeface="Constantia" panose="02030602050306030303" pitchFamily="18" charset="0"/>
              </a:rPr>
              <a:t>самоценность</a:t>
            </a: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>, субъектный опыт каждого сначала </a:t>
            </a: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раскрывается,</a:t>
            </a: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> </a:t>
            </a: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а </a:t>
            </a: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>затем согласовывается с содержанием образования</a:t>
            </a: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. </a:t>
            </a:r>
            <a:b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</a:br>
            <a:r>
              <a:rPr lang="ru-RU" sz="2000" b="1" dirty="0" smtClean="0">
                <a:solidFill>
                  <a:srgbClr val="003399"/>
                </a:solidFill>
                <a:latin typeface="Constantia" panose="02030602050306030303" pitchFamily="18" charset="0"/>
              </a:rPr>
              <a:t/>
            </a:r>
            <a:br>
              <a:rPr lang="ru-RU" sz="2000" b="1" dirty="0" smtClean="0">
                <a:solidFill>
                  <a:srgbClr val="003399"/>
                </a:solidFill>
                <a:latin typeface="Constantia" panose="02030602050306030303" pitchFamily="18" charset="0"/>
              </a:rPr>
            </a:br>
            <a:r>
              <a:rPr lang="ru-RU" sz="1800" b="1" dirty="0" smtClean="0">
                <a:solidFill>
                  <a:srgbClr val="003399"/>
                </a:solidFill>
                <a:latin typeface="Constantia" panose="02030602050306030303" pitchFamily="18" charset="0"/>
              </a:rPr>
              <a:t>  </a:t>
            </a:r>
            <a:r>
              <a:rPr lang="ru-RU" sz="1800" b="1" dirty="0">
                <a:solidFill>
                  <a:srgbClr val="003399"/>
                </a:solidFill>
                <a:latin typeface="Constantia" panose="02030602050306030303" pitchFamily="18" charset="0"/>
              </a:rPr>
              <a:t/>
            </a:r>
            <a:br>
              <a:rPr lang="ru-RU" sz="1800" b="1" dirty="0">
                <a:solidFill>
                  <a:srgbClr val="003399"/>
                </a:solidFill>
                <a:latin typeface="Constantia" panose="02030602050306030303" pitchFamily="18" charset="0"/>
              </a:rPr>
            </a:br>
            <a:endParaRPr lang="ru-RU" sz="1800" b="1" dirty="0" smtClean="0">
              <a:solidFill>
                <a:srgbClr val="003399"/>
              </a:solidFill>
              <a:latin typeface="Constantia" panose="02030602050306030303" pitchFamily="18" charset="0"/>
              <a:cs typeface="Microsoft Sans Serif" panose="020B0604020202020204" pitchFamily="34" charset="0"/>
            </a:endParaRPr>
          </a:p>
        </p:txBody>
      </p:sp>
      <p:sp>
        <p:nvSpPr>
          <p:cNvPr id="27651" name="Прямоугольник 4"/>
          <p:cNvSpPr>
            <a:spLocks noChangeArrowheads="1"/>
          </p:cNvSpPr>
          <p:nvPr/>
        </p:nvSpPr>
        <p:spPr bwMode="auto">
          <a:xfrm>
            <a:off x="179513" y="733426"/>
            <a:ext cx="856895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r>
              <a:rPr lang="ru-RU" sz="1400">
                <a:latin typeface="Calibri" pitchFamily="34" charset="0"/>
              </a:rPr>
              <a:t>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852124238"/>
      </p:ext>
    </p:extLst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7" y="-39875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79890" y="620688"/>
            <a:ext cx="619268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33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Профессиональная </a:t>
            </a:r>
            <a:r>
              <a:rPr lang="ru-RU" sz="3200" b="1" dirty="0" smtClean="0">
                <a:solidFill>
                  <a:srgbClr val="0033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карта</a:t>
            </a:r>
          </a:p>
          <a:p>
            <a:pPr algn="ctr"/>
            <a:r>
              <a:rPr lang="ru-RU" sz="2800" b="1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Диплом о высшем профессиональном образовании</a:t>
            </a:r>
            <a:endParaRPr lang="ru-RU" sz="2800" b="1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029" name="Picture 5" descr="C:\Users\Оксана\Desktop\РАБОТА\документы мое портфолио\диплом высшее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31864" y="1272999"/>
            <a:ext cx="3960440" cy="560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Оксана\Desktop\РАБОТА\документы мое портфолио\диплом высшее0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63" b="25401"/>
          <a:stretch/>
        </p:blipFill>
        <p:spPr bwMode="auto">
          <a:xfrm rot="21307620">
            <a:off x="564755" y="2501879"/>
            <a:ext cx="2030271" cy="290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508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7" y="-39875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79890" y="620688"/>
            <a:ext cx="619268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33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Профессиональная </a:t>
            </a:r>
            <a:r>
              <a:rPr lang="ru-RU" sz="3200" b="1" dirty="0" smtClean="0">
                <a:solidFill>
                  <a:srgbClr val="0033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карта</a:t>
            </a:r>
          </a:p>
          <a:p>
            <a:pPr algn="ctr"/>
            <a:r>
              <a:rPr lang="ru-RU" sz="32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Диплом о </a:t>
            </a:r>
            <a:r>
              <a:rPr lang="ru-RU" sz="3200" b="1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профессиональной переподготовке</a:t>
            </a:r>
            <a:endParaRPr lang="ru-RU" sz="3200" b="1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ru-RU" sz="3200" b="1" dirty="0" smtClean="0">
              <a:solidFill>
                <a:srgbClr val="00339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r="3174" b="47257"/>
          <a:stretch>
            <a:fillRect/>
          </a:stretch>
        </p:blipFill>
        <p:spPr bwMode="auto">
          <a:xfrm rot="4811748">
            <a:off x="866357" y="2454123"/>
            <a:ext cx="2160240" cy="1661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4080" y="2276872"/>
            <a:ext cx="4982626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7686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3648" y="692696"/>
            <a:ext cx="648072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0033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Личностные </a:t>
            </a:r>
            <a:r>
              <a:rPr lang="ru-RU" sz="2800" b="1" dirty="0" smtClean="0">
                <a:solidFill>
                  <a:srgbClr val="0033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характеристики</a:t>
            </a:r>
          </a:p>
          <a:p>
            <a:pPr algn="ctr">
              <a:defRPr/>
            </a:pPr>
            <a:endParaRPr lang="ru-RU" sz="2800" i="1" u="sng" dirty="0">
              <a:solidFill>
                <a:srgbClr val="99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ru-RU" sz="2800" b="1" i="1" u="sng" dirty="0">
                <a:solidFill>
                  <a:srgbClr val="990000"/>
                </a:solidFill>
              </a:rPr>
              <a:t>Ответственность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ru-RU" sz="2800" b="1" i="1" u="sng" dirty="0">
                <a:solidFill>
                  <a:srgbClr val="990000"/>
                </a:solidFill>
              </a:rPr>
              <a:t>Отзывчивость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ru-RU" sz="2800" b="1" i="1" u="sng" dirty="0">
                <a:solidFill>
                  <a:srgbClr val="990000"/>
                </a:solidFill>
              </a:rPr>
              <a:t>Находчивость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ru-RU" sz="2800" b="1" i="1" u="sng" dirty="0">
                <a:solidFill>
                  <a:srgbClr val="990000"/>
                </a:solidFill>
              </a:rPr>
              <a:t>Самокритичность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ru-RU" sz="2800" b="1" i="1" u="sng" dirty="0">
                <a:solidFill>
                  <a:srgbClr val="990000"/>
                </a:solidFill>
              </a:rPr>
              <a:t> Работоспособность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ru-RU" sz="2800" b="1" i="1" u="sng" dirty="0">
                <a:solidFill>
                  <a:srgbClr val="990000"/>
                </a:solidFill>
              </a:rPr>
              <a:t>Сострадание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ru-RU" sz="2800" b="1" i="1" u="sng" dirty="0">
                <a:solidFill>
                  <a:srgbClr val="990000"/>
                </a:solidFill>
              </a:rPr>
              <a:t>Тактичность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ru-RU" sz="2800" b="1" i="1" u="sng" dirty="0">
                <a:solidFill>
                  <a:srgbClr val="990000"/>
                </a:solidFill>
              </a:rPr>
              <a:t>Умение ладить с людьми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ru-RU" sz="2800" b="1" i="1" u="sng" dirty="0">
                <a:solidFill>
                  <a:srgbClr val="990000"/>
                </a:solidFill>
              </a:rPr>
              <a:t>Энтузиазм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ru-RU" sz="2800" b="1" i="1" u="sng" dirty="0">
                <a:solidFill>
                  <a:srgbClr val="990000"/>
                </a:solidFill>
              </a:rPr>
              <a:t> Целеустремленность </a:t>
            </a:r>
          </a:p>
          <a:p>
            <a:pPr algn="ctr"/>
            <a:endParaRPr lang="ru-RU" sz="1600" b="1" dirty="0">
              <a:solidFill>
                <a:srgbClr val="00339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87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14686" y="951398"/>
            <a:ext cx="6552728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33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Использование  информационно-коммуникационных технологий (ИКТ</a:t>
            </a:r>
            <a:r>
              <a:rPr lang="ru-RU" sz="2400" b="1" dirty="0" smtClean="0">
                <a:solidFill>
                  <a:srgbClr val="0033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) в </a:t>
            </a:r>
            <a:r>
              <a:rPr lang="ru-RU" sz="2400" b="1" dirty="0">
                <a:solidFill>
                  <a:srgbClr val="0033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профессиональной </a:t>
            </a:r>
            <a:r>
              <a:rPr lang="ru-RU" sz="2400" b="1" dirty="0" smtClean="0">
                <a:solidFill>
                  <a:srgbClr val="0033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деятельности</a:t>
            </a:r>
            <a:r>
              <a:rPr 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копии интернет - страниц, используемых сайтов:</a:t>
            </a:r>
            <a:br>
              <a:rPr lang="ru-RU" sz="2400" dirty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2400" dirty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   </a:t>
            </a:r>
            <a:r>
              <a:rPr lang="en-US" sz="2400" dirty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MAAM.RU/., nsportal.ru,</a:t>
            </a:r>
            <a:r>
              <a:rPr lang="ru-RU" sz="2400" dirty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     </a:t>
            </a:r>
            <a:br>
              <a:rPr lang="ru-RU" sz="2400" dirty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2400" dirty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   </a:t>
            </a:r>
            <a:r>
              <a:rPr lang="en-US" sz="2400" dirty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pedsovet.su, pedsovet.org</a:t>
            </a:r>
            <a:r>
              <a:rPr lang="en-US" sz="2400" dirty="0" smtClean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/;</a:t>
            </a:r>
            <a:r>
              <a:rPr lang="ru-RU" sz="2400" dirty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sz="2400" dirty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2400" dirty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Официальный сайт </a:t>
            </a:r>
            <a:endParaRPr lang="ru-RU" sz="2400" dirty="0" smtClean="0">
              <a:solidFill>
                <a:srgbClr val="9900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детского сада №74</a:t>
            </a:r>
          </a:p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Тётушка Сова – образовательные ресурсы применяемые в педагогической практике (ПДД,ОБЖ)</a:t>
            </a:r>
          </a:p>
          <a:p>
            <a:pPr algn="ctr"/>
            <a:r>
              <a:rPr lang="ru-RU" sz="2800" dirty="0"/>
              <a:t/>
            </a:r>
            <a:br>
              <a:rPr lang="ru-RU" sz="2800" dirty="0"/>
            </a:b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0232" y="2852936"/>
            <a:ext cx="1872208" cy="1306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2636912"/>
            <a:ext cx="152578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8020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Оксана\Desktop\РАБОТА\документы мое портфолио\свидетельство0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0"/>
          <a:stretch/>
        </p:blipFill>
        <p:spPr bwMode="auto">
          <a:xfrm>
            <a:off x="1043608" y="548680"/>
            <a:ext cx="2248363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Оксана\Desktop\РАБОТА\документы мое портфолио\сертификат0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68144" y="3429000"/>
            <a:ext cx="2223837" cy="314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Оксана\Desktop\РАБОТА\документы мое портфолио\благодарственное письмо0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137" y="1700808"/>
            <a:ext cx="264782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8672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396</Words>
  <Application>Microsoft Office PowerPoint</Application>
  <PresentationFormat>Экран (4:3)</PresentationFormat>
  <Paragraphs>118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4" baseType="lpstr">
      <vt:lpstr>Arial</vt:lpstr>
      <vt:lpstr>Calibri</vt:lpstr>
      <vt:lpstr>Cambria</vt:lpstr>
      <vt:lpstr>Constantia</vt:lpstr>
      <vt:lpstr>Microsoft Sans Serif</vt:lpstr>
      <vt:lpstr>Monotype Corsiva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2013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Достижения за 2020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Стажерская площадка октябрь 2019</vt:lpstr>
      <vt:lpstr>Стажерская площадка апрель 2017</vt:lpstr>
      <vt:lpstr>Педагогические чтения 2017</vt:lpstr>
      <vt:lpstr>Презентация PowerPoint</vt:lpstr>
      <vt:lpstr>Презентация PowerPoint</vt:lpstr>
      <vt:lpstr>Презентация PowerPoint</vt:lpstr>
      <vt:lpstr>2019-2020</vt:lpstr>
      <vt:lpstr>Презентация PowerPoint</vt:lpstr>
      <vt:lpstr>Центры развития в группах</vt:lpstr>
      <vt:lpstr>Центры развития в группах</vt:lpstr>
      <vt:lpstr>Центры развития в группах</vt:lpstr>
      <vt:lpstr>Центры развития в группах</vt:lpstr>
      <vt:lpstr>Творческая мастерская</vt:lpstr>
      <vt:lpstr>Презентация PowerPoint</vt:lpstr>
      <vt:lpstr>Презентация PowerPoint</vt:lpstr>
      <vt:lpstr>Презентация PowerPoint</vt:lpstr>
      <vt:lpstr> Глоссарий  Педагогическая технология - это совокупность психолого-педагогических установок, определяющих специальный набор и компоновку форм, методов, способов, приёмов обучения, воспитательных средств; она есть организационно - методический инструментарий педагогического процесса.     Педагогическая компетентность- совокупность профессиональных и личностных качеств, необходимых для успешной педагогической деятельности. Развитие профессиональной компетентности – это развитие творческой индивидуальности, восприимчивости к педагогическим инновациям, способностей адаптироваться в меняющейся педагогической среде.     Личностно-ориентированное обучение —  это такое обучение, где во главу угла ставится личность ребенка,  ее самобытность, самоценность, субъектный опыт каждого сначала раскрывается, а затем согласовывается с содержанием образования.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Трохова</dc:creator>
  <cp:lastModifiedBy>HOME</cp:lastModifiedBy>
  <cp:revision>45</cp:revision>
  <cp:lastPrinted>2021-02-07T08:42:58Z</cp:lastPrinted>
  <dcterms:created xsi:type="dcterms:W3CDTF">2018-11-21T07:33:19Z</dcterms:created>
  <dcterms:modified xsi:type="dcterms:W3CDTF">2021-02-20T11:04:33Z</dcterms:modified>
</cp:coreProperties>
</file>