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28"/>
  </p:notesMasterIdLst>
  <p:sldIdLst>
    <p:sldId id="268" r:id="rId2"/>
    <p:sldId id="279" r:id="rId3"/>
    <p:sldId id="283" r:id="rId4"/>
    <p:sldId id="285" r:id="rId5"/>
    <p:sldId id="287" r:id="rId6"/>
    <p:sldId id="288" r:id="rId7"/>
    <p:sldId id="290" r:id="rId8"/>
    <p:sldId id="292" r:id="rId9"/>
    <p:sldId id="261" r:id="rId10"/>
    <p:sldId id="294" r:id="rId11"/>
    <p:sldId id="296" r:id="rId12"/>
    <p:sldId id="263" r:id="rId13"/>
    <p:sldId id="264" r:id="rId14"/>
    <p:sldId id="269" r:id="rId15"/>
    <p:sldId id="265" r:id="rId16"/>
    <p:sldId id="298" r:id="rId17"/>
    <p:sldId id="266" r:id="rId18"/>
    <p:sldId id="267" r:id="rId19"/>
    <p:sldId id="271" r:id="rId20"/>
    <p:sldId id="273" r:id="rId21"/>
    <p:sldId id="270" r:id="rId22"/>
    <p:sldId id="276" r:id="rId23"/>
    <p:sldId id="274" r:id="rId24"/>
    <p:sldId id="277" r:id="rId25"/>
    <p:sldId id="275" r:id="rId26"/>
    <p:sldId id="30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04" autoAdjust="0"/>
    <p:restoredTop sz="91748" autoAdjust="0"/>
  </p:normalViewPr>
  <p:slideViewPr>
    <p:cSldViewPr>
      <p:cViewPr>
        <p:scale>
          <a:sx n="60" d="100"/>
          <a:sy n="60" d="100"/>
        </p:scale>
        <p:origin x="-1452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70DE80-FEA2-4292-959E-1644F9E72E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8E85DAA-216C-4A77-8837-2472CABF5F92}">
      <dgm:prSet phldrT="[Текст]"/>
      <dgm:spPr/>
      <dgm:t>
        <a:bodyPr/>
        <a:lstStyle/>
        <a:p>
          <a:r>
            <a:rPr lang="ru-RU" dirty="0" smtClean="0"/>
            <a:t>Традиционная</a:t>
          </a:r>
          <a:endParaRPr lang="ru-RU" dirty="0"/>
        </a:p>
      </dgm:t>
    </dgm:pt>
    <dgm:pt modelId="{84EE12B8-D3AF-432C-8E89-1B4A91BB3458}" type="parTrans" cxnId="{CF0BF6B7-148F-4A0A-A0A0-943FE9CA5038}">
      <dgm:prSet/>
      <dgm:spPr/>
      <dgm:t>
        <a:bodyPr/>
        <a:lstStyle/>
        <a:p>
          <a:endParaRPr lang="ru-RU"/>
        </a:p>
      </dgm:t>
    </dgm:pt>
    <dgm:pt modelId="{950D6B11-227B-422B-9E2C-1590C367E8C0}" type="sibTrans" cxnId="{CF0BF6B7-148F-4A0A-A0A0-943FE9CA5038}">
      <dgm:prSet/>
      <dgm:spPr/>
      <dgm:t>
        <a:bodyPr/>
        <a:lstStyle/>
        <a:p>
          <a:endParaRPr lang="ru-RU"/>
        </a:p>
      </dgm:t>
    </dgm:pt>
    <dgm:pt modelId="{946D8242-BF5F-40EE-A525-CA0B6C03F13D}">
      <dgm:prSet phldrT="[Текст]"/>
      <dgm:spPr/>
      <dgm:t>
        <a:bodyPr/>
        <a:lstStyle/>
        <a:p>
          <a:r>
            <a:rPr lang="ru-RU" dirty="0" smtClean="0"/>
            <a:t>Инновационная</a:t>
          </a:r>
          <a:endParaRPr lang="ru-RU" dirty="0"/>
        </a:p>
      </dgm:t>
    </dgm:pt>
    <dgm:pt modelId="{6E14DCCF-BF0E-499A-857B-A69F439DEC3B}" type="parTrans" cxnId="{B8C6D838-6B14-4F33-AB99-09B0F9B3BCF3}">
      <dgm:prSet/>
      <dgm:spPr/>
      <dgm:t>
        <a:bodyPr/>
        <a:lstStyle/>
        <a:p>
          <a:endParaRPr lang="ru-RU"/>
        </a:p>
      </dgm:t>
    </dgm:pt>
    <dgm:pt modelId="{8A55D032-1564-4836-B013-0F2EC7CA5DE5}" type="sibTrans" cxnId="{B8C6D838-6B14-4F33-AB99-09B0F9B3BCF3}">
      <dgm:prSet/>
      <dgm:spPr/>
      <dgm:t>
        <a:bodyPr/>
        <a:lstStyle/>
        <a:p>
          <a:endParaRPr lang="ru-RU"/>
        </a:p>
      </dgm:t>
    </dgm:pt>
    <dgm:pt modelId="{D428BFCC-13DE-4772-BFE2-48AA99C07DEB}" type="pres">
      <dgm:prSet presAssocID="{8070DE80-FEA2-4292-959E-1644F9E72EDC}" presName="Name0" presStyleCnt="0">
        <dgm:presLayoutVars>
          <dgm:dir/>
          <dgm:resizeHandles val="exact"/>
        </dgm:presLayoutVars>
      </dgm:prSet>
      <dgm:spPr/>
    </dgm:pt>
    <dgm:pt modelId="{953B03BF-5A24-49CB-8F52-006CED551ACE}" type="pres">
      <dgm:prSet presAssocID="{08E85DAA-216C-4A77-8837-2472CABF5F9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666AE-5A86-4E73-97B9-BC6D2DBE2A60}" type="pres">
      <dgm:prSet presAssocID="{950D6B11-227B-422B-9E2C-1590C367E8C0}" presName="sibTrans" presStyleLbl="sibTrans2D1" presStyleIdx="0" presStyleCnt="1"/>
      <dgm:spPr/>
      <dgm:t>
        <a:bodyPr/>
        <a:lstStyle/>
        <a:p>
          <a:endParaRPr lang="ru-RU"/>
        </a:p>
      </dgm:t>
    </dgm:pt>
    <dgm:pt modelId="{9A647F08-E586-4E91-BC7A-8542ACF1570C}" type="pres">
      <dgm:prSet presAssocID="{950D6B11-227B-422B-9E2C-1590C367E8C0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8396C6DF-D58E-46CA-89A9-6DE673E21F44}" type="pres">
      <dgm:prSet presAssocID="{946D8242-BF5F-40EE-A525-CA0B6C03F13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C6D838-6B14-4F33-AB99-09B0F9B3BCF3}" srcId="{8070DE80-FEA2-4292-959E-1644F9E72EDC}" destId="{946D8242-BF5F-40EE-A525-CA0B6C03F13D}" srcOrd="1" destOrd="0" parTransId="{6E14DCCF-BF0E-499A-857B-A69F439DEC3B}" sibTransId="{8A55D032-1564-4836-B013-0F2EC7CA5DE5}"/>
    <dgm:cxn modelId="{A9911BAB-8D7B-46C3-BFF1-D1CFCC3E3A4B}" type="presOf" srcId="{08E85DAA-216C-4A77-8837-2472CABF5F92}" destId="{953B03BF-5A24-49CB-8F52-006CED551ACE}" srcOrd="0" destOrd="0" presId="urn:microsoft.com/office/officeart/2005/8/layout/process1"/>
    <dgm:cxn modelId="{B3FE3A32-D833-4C55-A03C-8922C890E1E6}" type="presOf" srcId="{946D8242-BF5F-40EE-A525-CA0B6C03F13D}" destId="{8396C6DF-D58E-46CA-89A9-6DE673E21F44}" srcOrd="0" destOrd="0" presId="urn:microsoft.com/office/officeart/2005/8/layout/process1"/>
    <dgm:cxn modelId="{BC3F4D5A-5BBD-45F5-BD7F-9472AF18547E}" type="presOf" srcId="{950D6B11-227B-422B-9E2C-1590C367E8C0}" destId="{812666AE-5A86-4E73-97B9-BC6D2DBE2A60}" srcOrd="0" destOrd="0" presId="urn:microsoft.com/office/officeart/2005/8/layout/process1"/>
    <dgm:cxn modelId="{CF0BF6B7-148F-4A0A-A0A0-943FE9CA5038}" srcId="{8070DE80-FEA2-4292-959E-1644F9E72EDC}" destId="{08E85DAA-216C-4A77-8837-2472CABF5F92}" srcOrd="0" destOrd="0" parTransId="{84EE12B8-D3AF-432C-8E89-1B4A91BB3458}" sibTransId="{950D6B11-227B-422B-9E2C-1590C367E8C0}"/>
    <dgm:cxn modelId="{FDC4A383-B2E5-4DEE-A981-D2D4E778959B}" type="presOf" srcId="{950D6B11-227B-422B-9E2C-1590C367E8C0}" destId="{9A647F08-E586-4E91-BC7A-8542ACF1570C}" srcOrd="1" destOrd="0" presId="urn:microsoft.com/office/officeart/2005/8/layout/process1"/>
    <dgm:cxn modelId="{17972EB4-987D-4755-AD7F-A1A47336708F}" type="presOf" srcId="{8070DE80-FEA2-4292-959E-1644F9E72EDC}" destId="{D428BFCC-13DE-4772-BFE2-48AA99C07DEB}" srcOrd="0" destOrd="0" presId="urn:microsoft.com/office/officeart/2005/8/layout/process1"/>
    <dgm:cxn modelId="{0B26D03C-F41C-4361-A964-4BF62D3B01E5}" type="presParOf" srcId="{D428BFCC-13DE-4772-BFE2-48AA99C07DEB}" destId="{953B03BF-5A24-49CB-8F52-006CED551ACE}" srcOrd="0" destOrd="0" presId="urn:microsoft.com/office/officeart/2005/8/layout/process1"/>
    <dgm:cxn modelId="{70269689-B5EC-4A7E-BD9D-CFA1A8DDE62B}" type="presParOf" srcId="{D428BFCC-13DE-4772-BFE2-48AA99C07DEB}" destId="{812666AE-5A86-4E73-97B9-BC6D2DBE2A60}" srcOrd="1" destOrd="0" presId="urn:microsoft.com/office/officeart/2005/8/layout/process1"/>
    <dgm:cxn modelId="{6BAB99C4-441D-406A-A00C-3F392831C24C}" type="presParOf" srcId="{812666AE-5A86-4E73-97B9-BC6D2DBE2A60}" destId="{9A647F08-E586-4E91-BC7A-8542ACF1570C}" srcOrd="0" destOrd="0" presId="urn:microsoft.com/office/officeart/2005/8/layout/process1"/>
    <dgm:cxn modelId="{DF412CE6-D419-4790-ACF0-DE23E7B25CDB}" type="presParOf" srcId="{D428BFCC-13DE-4772-BFE2-48AA99C07DEB}" destId="{8396C6DF-D58E-46CA-89A9-6DE673E21F4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50E1AF-1A9E-40B9-9E3A-5A64F1203A36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B87975C6-FE42-4406-A624-5CDC781EA371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Компетент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ностный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E654B15-16AD-4D34-BD9A-1FFD046097D0}" type="parTrans" cxnId="{3FF284C1-A880-4868-922A-09803F6DCF3F}">
      <dgm:prSet/>
      <dgm:spPr/>
      <dgm:t>
        <a:bodyPr/>
        <a:lstStyle/>
        <a:p>
          <a:endParaRPr lang="ru-RU"/>
        </a:p>
      </dgm:t>
    </dgm:pt>
    <dgm:pt modelId="{5F24B574-64ED-4518-9410-9A9903168608}" type="sibTrans" cxnId="{3FF284C1-A880-4868-922A-09803F6DCF3F}">
      <dgm:prSet/>
      <dgm:spPr/>
      <dgm:t>
        <a:bodyPr/>
        <a:lstStyle/>
        <a:p>
          <a:endParaRPr lang="ru-RU"/>
        </a:p>
      </dgm:t>
    </dgm:pt>
    <dgm:pt modelId="{F911A780-8EFB-4CE8-B858-A1AA12B4636D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Деятельностный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A8FA87-B218-4960-8CA1-8F98EB324A25}" type="parTrans" cxnId="{79158556-1AB5-4D73-9108-F07A3D4EFB2C}">
      <dgm:prSet/>
      <dgm:spPr/>
      <dgm:t>
        <a:bodyPr/>
        <a:lstStyle/>
        <a:p>
          <a:endParaRPr lang="ru-RU"/>
        </a:p>
      </dgm:t>
    </dgm:pt>
    <dgm:pt modelId="{9A55571F-029F-426A-868F-6D943BC94B96}" type="sibTrans" cxnId="{79158556-1AB5-4D73-9108-F07A3D4EFB2C}">
      <dgm:prSet/>
      <dgm:spPr/>
      <dgm:t>
        <a:bodyPr/>
        <a:lstStyle/>
        <a:p>
          <a:endParaRPr lang="ru-RU"/>
        </a:p>
      </dgm:t>
    </dgm:pt>
    <dgm:pt modelId="{1095EE3A-FE7F-4FB1-8D60-CADC2821672D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Развиваю</a:t>
          </a:r>
        </a:p>
        <a:p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щий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D84AF5-F200-494C-8193-B851E098E1DE}" type="parTrans" cxnId="{B26BFF65-081F-4450-8D94-E2963EA653D4}">
      <dgm:prSet/>
      <dgm:spPr/>
      <dgm:t>
        <a:bodyPr/>
        <a:lstStyle/>
        <a:p>
          <a:endParaRPr lang="ru-RU"/>
        </a:p>
      </dgm:t>
    </dgm:pt>
    <dgm:pt modelId="{184AB006-B56C-4FF1-95FC-100C60D6F612}" type="sibTrans" cxnId="{B26BFF65-081F-4450-8D94-E2963EA653D4}">
      <dgm:prSet/>
      <dgm:spPr/>
      <dgm:t>
        <a:bodyPr/>
        <a:lstStyle/>
        <a:p>
          <a:endParaRPr lang="ru-RU"/>
        </a:p>
      </dgm:t>
    </dgm:pt>
    <dgm:pt modelId="{D93EE5EF-C42D-46A8-BE3B-7DFD2F2976A1}" type="pres">
      <dgm:prSet presAssocID="{4E50E1AF-1A9E-40B9-9E3A-5A64F1203A36}" presName="Name0" presStyleCnt="0">
        <dgm:presLayoutVars>
          <dgm:dir/>
          <dgm:animLvl val="lvl"/>
          <dgm:resizeHandles val="exact"/>
        </dgm:presLayoutVars>
      </dgm:prSet>
      <dgm:spPr/>
    </dgm:pt>
    <dgm:pt modelId="{7372BF27-B38C-4D42-B4C2-35A5E54F5E62}" type="pres">
      <dgm:prSet presAssocID="{B87975C6-FE42-4406-A624-5CDC781EA37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13E1D-DC44-4577-BE47-FBE2761AC50A}" type="pres">
      <dgm:prSet presAssocID="{5F24B574-64ED-4518-9410-9A9903168608}" presName="parTxOnlySpace" presStyleCnt="0"/>
      <dgm:spPr/>
    </dgm:pt>
    <dgm:pt modelId="{D7C34CBD-6C79-4949-AC80-F856C88423FE}" type="pres">
      <dgm:prSet presAssocID="{F911A780-8EFB-4CE8-B858-A1AA12B4636D}" presName="parTxOnly" presStyleLbl="node1" presStyleIdx="1" presStyleCnt="3" custLinFactNeighborX="-26702" custLinFactNeighborY="-46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BF708-5A13-4A92-B94E-E4261196FDD8}" type="pres">
      <dgm:prSet presAssocID="{9A55571F-029F-426A-868F-6D943BC94B96}" presName="parTxOnlySpace" presStyleCnt="0"/>
      <dgm:spPr/>
    </dgm:pt>
    <dgm:pt modelId="{D8642B60-3EE1-4DD5-90BD-1EC176CA5BAE}" type="pres">
      <dgm:prSet presAssocID="{1095EE3A-FE7F-4FB1-8D60-CADC2821672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3DFA4D-9B1F-4B76-9926-FF86DE4527A1}" type="presOf" srcId="{1095EE3A-FE7F-4FB1-8D60-CADC2821672D}" destId="{D8642B60-3EE1-4DD5-90BD-1EC176CA5BAE}" srcOrd="0" destOrd="0" presId="urn:microsoft.com/office/officeart/2005/8/layout/chevron1"/>
    <dgm:cxn modelId="{1059D1A6-F703-4FE2-9038-C19E0B5392D1}" type="presOf" srcId="{4E50E1AF-1A9E-40B9-9E3A-5A64F1203A36}" destId="{D93EE5EF-C42D-46A8-BE3B-7DFD2F2976A1}" srcOrd="0" destOrd="0" presId="urn:microsoft.com/office/officeart/2005/8/layout/chevron1"/>
    <dgm:cxn modelId="{3FF284C1-A880-4868-922A-09803F6DCF3F}" srcId="{4E50E1AF-1A9E-40B9-9E3A-5A64F1203A36}" destId="{B87975C6-FE42-4406-A624-5CDC781EA371}" srcOrd="0" destOrd="0" parTransId="{9E654B15-16AD-4D34-BD9A-1FFD046097D0}" sibTransId="{5F24B574-64ED-4518-9410-9A9903168608}"/>
    <dgm:cxn modelId="{79158556-1AB5-4D73-9108-F07A3D4EFB2C}" srcId="{4E50E1AF-1A9E-40B9-9E3A-5A64F1203A36}" destId="{F911A780-8EFB-4CE8-B858-A1AA12B4636D}" srcOrd="1" destOrd="0" parTransId="{8FA8FA87-B218-4960-8CA1-8F98EB324A25}" sibTransId="{9A55571F-029F-426A-868F-6D943BC94B96}"/>
    <dgm:cxn modelId="{B26BFF65-081F-4450-8D94-E2963EA653D4}" srcId="{4E50E1AF-1A9E-40B9-9E3A-5A64F1203A36}" destId="{1095EE3A-FE7F-4FB1-8D60-CADC2821672D}" srcOrd="2" destOrd="0" parTransId="{1FD84AF5-F200-494C-8193-B851E098E1DE}" sibTransId="{184AB006-B56C-4FF1-95FC-100C60D6F612}"/>
    <dgm:cxn modelId="{2B6C16FA-FA99-475F-9199-8A3F5D8410F9}" type="presOf" srcId="{B87975C6-FE42-4406-A624-5CDC781EA371}" destId="{7372BF27-B38C-4D42-B4C2-35A5E54F5E62}" srcOrd="0" destOrd="0" presId="urn:microsoft.com/office/officeart/2005/8/layout/chevron1"/>
    <dgm:cxn modelId="{FF7C2D86-A3CD-4D52-9D81-852B3D24DF92}" type="presOf" srcId="{F911A780-8EFB-4CE8-B858-A1AA12B4636D}" destId="{D7C34CBD-6C79-4949-AC80-F856C88423FE}" srcOrd="0" destOrd="0" presId="urn:microsoft.com/office/officeart/2005/8/layout/chevron1"/>
    <dgm:cxn modelId="{A888E2F1-3F1D-4707-AC7B-0B6BDA35FFE8}" type="presParOf" srcId="{D93EE5EF-C42D-46A8-BE3B-7DFD2F2976A1}" destId="{7372BF27-B38C-4D42-B4C2-35A5E54F5E62}" srcOrd="0" destOrd="0" presId="urn:microsoft.com/office/officeart/2005/8/layout/chevron1"/>
    <dgm:cxn modelId="{59754703-B6C2-44BE-A1C2-9199B62CA382}" type="presParOf" srcId="{D93EE5EF-C42D-46A8-BE3B-7DFD2F2976A1}" destId="{F5313E1D-DC44-4577-BE47-FBE2761AC50A}" srcOrd="1" destOrd="0" presId="urn:microsoft.com/office/officeart/2005/8/layout/chevron1"/>
    <dgm:cxn modelId="{DC426B27-CEBF-4C30-95BA-3E82A455DA16}" type="presParOf" srcId="{D93EE5EF-C42D-46A8-BE3B-7DFD2F2976A1}" destId="{D7C34CBD-6C79-4949-AC80-F856C88423FE}" srcOrd="2" destOrd="0" presId="urn:microsoft.com/office/officeart/2005/8/layout/chevron1"/>
    <dgm:cxn modelId="{C1E626FC-C141-4DB7-B29F-53E0873ADD97}" type="presParOf" srcId="{D93EE5EF-C42D-46A8-BE3B-7DFD2F2976A1}" destId="{372BF708-5A13-4A92-B94E-E4261196FDD8}" srcOrd="3" destOrd="0" presId="urn:microsoft.com/office/officeart/2005/8/layout/chevron1"/>
    <dgm:cxn modelId="{652920A9-D9AA-4CC4-A75A-118DF6799265}" type="presParOf" srcId="{D93EE5EF-C42D-46A8-BE3B-7DFD2F2976A1}" destId="{D8642B60-3EE1-4DD5-90BD-1EC176CA5BA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ED6609-8D5B-414E-AFFD-60B13894CFD8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25F40D6-CA7B-4CCC-8F67-D9E5F442DCF8}">
      <dgm:prSet phldrT="[Текст]"/>
      <dgm:spPr/>
      <dgm:t>
        <a:bodyPr/>
        <a:lstStyle/>
        <a:p>
          <a:endParaRPr lang="ru-RU" dirty="0"/>
        </a:p>
      </dgm:t>
    </dgm:pt>
    <dgm:pt modelId="{10D3B7E6-7789-4AE5-BCFD-2385211CFC04}" type="parTrans" cxnId="{52F5B952-3E8F-44D8-9425-8FE1464F12A8}">
      <dgm:prSet/>
      <dgm:spPr/>
      <dgm:t>
        <a:bodyPr/>
        <a:lstStyle/>
        <a:p>
          <a:endParaRPr lang="ru-RU"/>
        </a:p>
      </dgm:t>
    </dgm:pt>
    <dgm:pt modelId="{57B38E00-C5FD-47AD-BE14-402CCE6A40AE}" type="sibTrans" cxnId="{52F5B952-3E8F-44D8-9425-8FE1464F12A8}">
      <dgm:prSet/>
      <dgm:spPr/>
      <dgm:t>
        <a:bodyPr/>
        <a:lstStyle/>
        <a:p>
          <a:endParaRPr lang="ru-RU"/>
        </a:p>
      </dgm:t>
    </dgm:pt>
    <dgm:pt modelId="{C8797805-D691-4336-89B5-50C638B1798B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Проектная направленность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97550F0E-6DAD-4B64-9CD1-38916C2DED86}" type="parTrans" cxnId="{BD7B488D-922A-4E86-B0CB-724335381526}">
      <dgm:prSet/>
      <dgm:spPr/>
      <dgm:t>
        <a:bodyPr/>
        <a:lstStyle/>
        <a:p>
          <a:endParaRPr lang="ru-RU"/>
        </a:p>
      </dgm:t>
    </dgm:pt>
    <dgm:pt modelId="{2B7780C9-FB13-4E9A-9FC1-F2652D90DE11}" type="sibTrans" cxnId="{BD7B488D-922A-4E86-B0CB-724335381526}">
      <dgm:prSet/>
      <dgm:spPr/>
      <dgm:t>
        <a:bodyPr/>
        <a:lstStyle/>
        <a:p>
          <a:endParaRPr lang="ru-RU"/>
        </a:p>
      </dgm:t>
    </dgm:pt>
    <dgm:pt modelId="{D00D242F-0AD2-4B23-A175-438FF9B09B9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Разнообразные формы занятий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7590B68-74F7-49C2-8946-256FD866CC24}" type="parTrans" cxnId="{E0156E4F-AC59-4A02-A3C8-210F9C1D9357}">
      <dgm:prSet/>
      <dgm:spPr/>
      <dgm:t>
        <a:bodyPr/>
        <a:lstStyle/>
        <a:p>
          <a:endParaRPr lang="ru-RU"/>
        </a:p>
      </dgm:t>
    </dgm:pt>
    <dgm:pt modelId="{801379B3-6E29-446F-B3A6-30057A20E28C}" type="sibTrans" cxnId="{E0156E4F-AC59-4A02-A3C8-210F9C1D9357}">
      <dgm:prSet/>
      <dgm:spPr/>
      <dgm:t>
        <a:bodyPr/>
        <a:lstStyle/>
        <a:p>
          <a:endParaRPr lang="ru-RU"/>
        </a:p>
      </dgm:t>
    </dgm:pt>
    <dgm:pt modelId="{CEEA22B6-39F0-4719-9060-EBF9A021AB08}">
      <dgm:prSet phldrT="[Текст]"/>
      <dgm:spPr/>
      <dgm:t>
        <a:bodyPr/>
        <a:lstStyle/>
        <a:p>
          <a:endParaRPr lang="ru-RU" dirty="0"/>
        </a:p>
      </dgm:t>
    </dgm:pt>
    <dgm:pt modelId="{6AC4BD1C-EB57-4EC3-9380-C926AD70026B}" type="parTrans" cxnId="{544147D5-46BB-4C87-A4AD-14E048EC322E}">
      <dgm:prSet/>
      <dgm:spPr/>
      <dgm:t>
        <a:bodyPr/>
        <a:lstStyle/>
        <a:p>
          <a:endParaRPr lang="ru-RU"/>
        </a:p>
      </dgm:t>
    </dgm:pt>
    <dgm:pt modelId="{53C93010-13A8-4976-8628-07BC2191CF8C}" type="sibTrans" cxnId="{544147D5-46BB-4C87-A4AD-14E048EC322E}">
      <dgm:prSet/>
      <dgm:spPr/>
      <dgm:t>
        <a:bodyPr/>
        <a:lstStyle/>
        <a:p>
          <a:endParaRPr lang="ru-RU"/>
        </a:p>
      </dgm:t>
    </dgm:pt>
    <dgm:pt modelId="{9898CE2E-64B3-43F2-ADE5-FFDE600F40E5}">
      <dgm:prSet phldrT="[Текст]" custT="1"/>
      <dgm:spPr/>
      <dgm:t>
        <a:bodyPr/>
        <a:lstStyle/>
        <a:p>
          <a:pPr marL="171450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Виды занятий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175738F-2C54-43FE-9179-DAFDFB795A06}" type="parTrans" cxnId="{D13792D9-1B07-4873-88CF-FDB2723C4D30}">
      <dgm:prSet/>
      <dgm:spPr/>
      <dgm:t>
        <a:bodyPr/>
        <a:lstStyle/>
        <a:p>
          <a:endParaRPr lang="ru-RU"/>
        </a:p>
      </dgm:t>
    </dgm:pt>
    <dgm:pt modelId="{A76EA4EB-3E03-4C07-9182-F4F3714FBA55}" type="sibTrans" cxnId="{D13792D9-1B07-4873-88CF-FDB2723C4D30}">
      <dgm:prSet/>
      <dgm:spPr/>
      <dgm:t>
        <a:bodyPr/>
        <a:lstStyle/>
        <a:p>
          <a:endParaRPr lang="ru-RU"/>
        </a:p>
      </dgm:t>
    </dgm:pt>
    <dgm:pt modelId="{C1E7C8F8-01FF-45FD-B26E-CE565460A94F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Коррекционно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- развивающие  занятия</a:t>
          </a:r>
        </a:p>
        <a:p>
          <a:pPr algn="l"/>
          <a:endParaRPr lang="ru-RU" sz="1600" dirty="0"/>
        </a:p>
      </dgm:t>
    </dgm:pt>
    <dgm:pt modelId="{2708E57B-5BD2-4758-AA76-CCA9D339C125}" type="parTrans" cxnId="{DC90967D-906D-47E2-97A4-C1CA5F705076}">
      <dgm:prSet/>
      <dgm:spPr/>
      <dgm:t>
        <a:bodyPr/>
        <a:lstStyle/>
        <a:p>
          <a:endParaRPr lang="ru-RU"/>
        </a:p>
      </dgm:t>
    </dgm:pt>
    <dgm:pt modelId="{2A0E996C-1D34-48C8-98E0-BAE8C996BCFB}" type="sibTrans" cxnId="{DC90967D-906D-47E2-97A4-C1CA5F705076}">
      <dgm:prSet/>
      <dgm:spPr/>
      <dgm:t>
        <a:bodyPr/>
        <a:lstStyle/>
        <a:p>
          <a:endParaRPr lang="ru-RU"/>
        </a:p>
      </dgm:t>
    </dgm:pt>
    <dgm:pt modelId="{D9866636-41D3-4E63-9CD2-3FE40CBC4C3C}">
      <dgm:prSet phldrT="[Текст]"/>
      <dgm:spPr/>
      <dgm:t>
        <a:bodyPr/>
        <a:lstStyle/>
        <a:p>
          <a:endParaRPr lang="ru-RU" dirty="0"/>
        </a:p>
      </dgm:t>
    </dgm:pt>
    <dgm:pt modelId="{0CD0A00E-44F7-45B2-B8BF-738C10A8D14C}" type="parTrans" cxnId="{69F23ECB-51DC-46C5-A58F-24507518447F}">
      <dgm:prSet/>
      <dgm:spPr/>
      <dgm:t>
        <a:bodyPr/>
        <a:lstStyle/>
        <a:p>
          <a:endParaRPr lang="ru-RU"/>
        </a:p>
      </dgm:t>
    </dgm:pt>
    <dgm:pt modelId="{8405AC7B-BE34-4ED3-B7AC-F4B674FE1624}" type="sibTrans" cxnId="{69F23ECB-51DC-46C5-A58F-24507518447F}">
      <dgm:prSet/>
      <dgm:spPr/>
      <dgm:t>
        <a:bodyPr/>
        <a:lstStyle/>
        <a:p>
          <a:endParaRPr lang="ru-RU"/>
        </a:p>
      </dgm:t>
    </dgm:pt>
    <dgm:pt modelId="{C7C17395-D2B6-4BDD-B63A-815F88D26E2D}">
      <dgm:prSet phldrT="[Текст]" custT="1"/>
      <dgm:spPr/>
      <dgm:t>
        <a:bodyPr/>
        <a:lstStyle/>
        <a:p>
          <a:pPr marL="171450" indent="0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Гимнастика (закаливающая, дыхательная и.п.)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B348210-DDCD-4B01-9C77-7208AD54B6DC}" type="parTrans" cxnId="{578BEDE9-FD58-41EC-B539-AB62FC902544}">
      <dgm:prSet/>
      <dgm:spPr/>
      <dgm:t>
        <a:bodyPr/>
        <a:lstStyle/>
        <a:p>
          <a:endParaRPr lang="ru-RU"/>
        </a:p>
      </dgm:t>
    </dgm:pt>
    <dgm:pt modelId="{442E2B1E-6C43-4D31-BD4F-BE424751B115}" type="sibTrans" cxnId="{578BEDE9-FD58-41EC-B539-AB62FC902544}">
      <dgm:prSet/>
      <dgm:spPr/>
      <dgm:t>
        <a:bodyPr/>
        <a:lstStyle/>
        <a:p>
          <a:endParaRPr lang="ru-RU"/>
        </a:p>
      </dgm:t>
    </dgm:pt>
    <dgm:pt modelId="{ABD6EF3E-2F19-4845-9F81-83576EC5243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Занятия с элементами йоги</a:t>
          </a:r>
        </a:p>
      </dgm:t>
    </dgm:pt>
    <dgm:pt modelId="{06D33316-783B-4A11-A264-6692F0520857}" type="parTrans" cxnId="{2F283A04-066C-4E91-A6CC-958A352A47BC}">
      <dgm:prSet/>
      <dgm:spPr/>
      <dgm:t>
        <a:bodyPr/>
        <a:lstStyle/>
        <a:p>
          <a:endParaRPr lang="ru-RU"/>
        </a:p>
      </dgm:t>
    </dgm:pt>
    <dgm:pt modelId="{0960B3DD-7D99-48D2-B429-8FA1FEBF9615}" type="sibTrans" cxnId="{2F283A04-066C-4E91-A6CC-958A352A47BC}">
      <dgm:prSet/>
      <dgm:spPr/>
      <dgm:t>
        <a:bodyPr/>
        <a:lstStyle/>
        <a:p>
          <a:endParaRPr lang="ru-RU"/>
        </a:p>
      </dgm:t>
    </dgm:pt>
    <dgm:pt modelId="{6CE38F1B-0C0A-4236-9F1C-4C2A5F28A089}" type="pres">
      <dgm:prSet presAssocID="{E5ED6609-8D5B-414E-AFFD-60B13894CFD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B1D30B-D8C7-4D8A-9C6E-77E1D62E2031}" type="pres">
      <dgm:prSet presAssocID="{325F40D6-CA7B-4CCC-8F67-D9E5F442DCF8}" presName="composite" presStyleCnt="0"/>
      <dgm:spPr/>
    </dgm:pt>
    <dgm:pt modelId="{C1A2842A-B162-449C-903B-1F1BDBD5D827}" type="pres">
      <dgm:prSet presAssocID="{325F40D6-CA7B-4CCC-8F67-D9E5F442DCF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700712-2E9A-4E50-8CF8-91D5E5F50969}" type="pres">
      <dgm:prSet presAssocID="{325F40D6-CA7B-4CCC-8F67-D9E5F442DCF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2B252-59EF-4AD8-A968-0DD868410A23}" type="pres">
      <dgm:prSet presAssocID="{57B38E00-C5FD-47AD-BE14-402CCE6A40AE}" presName="sp" presStyleCnt="0"/>
      <dgm:spPr/>
    </dgm:pt>
    <dgm:pt modelId="{82052A70-8D04-4474-ACA4-46EC124EE3E1}" type="pres">
      <dgm:prSet presAssocID="{CEEA22B6-39F0-4719-9060-EBF9A021AB08}" presName="composite" presStyleCnt="0"/>
      <dgm:spPr/>
    </dgm:pt>
    <dgm:pt modelId="{D5C0149A-02E2-4F3C-9F25-0434624E717C}" type="pres">
      <dgm:prSet presAssocID="{CEEA22B6-39F0-4719-9060-EBF9A021AB08}" presName="parentText" presStyleLbl="alignNode1" presStyleIdx="1" presStyleCnt="3" custLinFactNeighborX="-43547" custLinFactNeighborY="-29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B81C8-839A-46E0-947F-C20B639219E2}" type="pres">
      <dgm:prSet presAssocID="{CEEA22B6-39F0-4719-9060-EBF9A021AB0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8478B-DAA8-47B9-9054-FB2C03BCB22A}" type="pres">
      <dgm:prSet presAssocID="{53C93010-13A8-4976-8628-07BC2191CF8C}" presName="sp" presStyleCnt="0"/>
      <dgm:spPr/>
    </dgm:pt>
    <dgm:pt modelId="{7F81B2C5-210C-4065-8B7F-FC41DB4922D8}" type="pres">
      <dgm:prSet presAssocID="{D9866636-41D3-4E63-9CD2-3FE40CBC4C3C}" presName="composite" presStyleCnt="0"/>
      <dgm:spPr/>
    </dgm:pt>
    <dgm:pt modelId="{17BCD3BE-6A51-43AE-A68B-89FDA4213640}" type="pres">
      <dgm:prSet presAssocID="{D9866636-41D3-4E63-9CD2-3FE40CBC4C3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C9E3C-B219-4721-B165-D340DAFA9A26}" type="pres">
      <dgm:prSet presAssocID="{D9866636-41D3-4E63-9CD2-3FE40CBC4C3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17EC7F-CF97-452D-A07C-73195806DCC1}" type="presOf" srcId="{E5ED6609-8D5B-414E-AFFD-60B13894CFD8}" destId="{6CE38F1B-0C0A-4236-9F1C-4C2A5F28A089}" srcOrd="0" destOrd="0" presId="urn:microsoft.com/office/officeart/2005/8/layout/chevron2"/>
    <dgm:cxn modelId="{E2B6CE1F-68D7-491D-ACB6-54B77927E17E}" type="presOf" srcId="{C7C17395-D2B6-4BDD-B63A-815F88D26E2D}" destId="{E93C9E3C-B219-4721-B165-D340DAFA9A26}" srcOrd="0" destOrd="0" presId="urn:microsoft.com/office/officeart/2005/8/layout/chevron2"/>
    <dgm:cxn modelId="{2F283A04-066C-4E91-A6CC-958A352A47BC}" srcId="{D9866636-41D3-4E63-9CD2-3FE40CBC4C3C}" destId="{ABD6EF3E-2F19-4845-9F81-83576EC52436}" srcOrd="1" destOrd="0" parTransId="{06D33316-783B-4A11-A264-6692F0520857}" sibTransId="{0960B3DD-7D99-48D2-B429-8FA1FEBF9615}"/>
    <dgm:cxn modelId="{9818AA78-41B8-4551-9DED-B27AB5B7E53A}" type="presOf" srcId="{CEEA22B6-39F0-4719-9060-EBF9A021AB08}" destId="{D5C0149A-02E2-4F3C-9F25-0434624E717C}" srcOrd="0" destOrd="0" presId="urn:microsoft.com/office/officeart/2005/8/layout/chevron2"/>
    <dgm:cxn modelId="{C4D6E833-11EF-4CAB-9038-8132EE0E8122}" type="presOf" srcId="{9898CE2E-64B3-43F2-ADE5-FFDE600F40E5}" destId="{E5FB81C8-839A-46E0-947F-C20B639219E2}" srcOrd="0" destOrd="0" presId="urn:microsoft.com/office/officeart/2005/8/layout/chevron2"/>
    <dgm:cxn modelId="{69F23ECB-51DC-46C5-A58F-24507518447F}" srcId="{E5ED6609-8D5B-414E-AFFD-60B13894CFD8}" destId="{D9866636-41D3-4E63-9CD2-3FE40CBC4C3C}" srcOrd="2" destOrd="0" parTransId="{0CD0A00E-44F7-45B2-B8BF-738C10A8D14C}" sibTransId="{8405AC7B-BE34-4ED3-B7AC-F4B674FE1624}"/>
    <dgm:cxn modelId="{58491219-7D51-480A-8E3E-8BFD54807343}" type="presOf" srcId="{C8797805-D691-4336-89B5-50C638B1798B}" destId="{7D700712-2E9A-4E50-8CF8-91D5E5F50969}" srcOrd="0" destOrd="0" presId="urn:microsoft.com/office/officeart/2005/8/layout/chevron2"/>
    <dgm:cxn modelId="{E0156E4F-AC59-4A02-A3C8-210F9C1D9357}" srcId="{325F40D6-CA7B-4CCC-8F67-D9E5F442DCF8}" destId="{D00D242F-0AD2-4B23-A175-438FF9B09B9C}" srcOrd="1" destOrd="0" parTransId="{87590B68-74F7-49C2-8946-256FD866CC24}" sibTransId="{801379B3-6E29-446F-B3A6-30057A20E28C}"/>
    <dgm:cxn modelId="{A9E14DF3-9F5C-4DDA-A282-92EA7E7CAD5C}" type="presOf" srcId="{C1E7C8F8-01FF-45FD-B26E-CE565460A94F}" destId="{E5FB81C8-839A-46E0-947F-C20B639219E2}" srcOrd="0" destOrd="1" presId="urn:microsoft.com/office/officeart/2005/8/layout/chevron2"/>
    <dgm:cxn modelId="{578BEDE9-FD58-41EC-B539-AB62FC902544}" srcId="{D9866636-41D3-4E63-9CD2-3FE40CBC4C3C}" destId="{C7C17395-D2B6-4BDD-B63A-815F88D26E2D}" srcOrd="0" destOrd="0" parTransId="{1B348210-DDCD-4B01-9C77-7208AD54B6DC}" sibTransId="{442E2B1E-6C43-4D31-BD4F-BE424751B115}"/>
    <dgm:cxn modelId="{D13792D9-1B07-4873-88CF-FDB2723C4D30}" srcId="{CEEA22B6-39F0-4719-9060-EBF9A021AB08}" destId="{9898CE2E-64B3-43F2-ADE5-FFDE600F40E5}" srcOrd="0" destOrd="0" parTransId="{F175738F-2C54-43FE-9179-DAFDFB795A06}" sibTransId="{A76EA4EB-3E03-4C07-9182-F4F3714FBA55}"/>
    <dgm:cxn modelId="{37B388B6-DC32-445D-A756-81A45E52FE69}" type="presOf" srcId="{D00D242F-0AD2-4B23-A175-438FF9B09B9C}" destId="{7D700712-2E9A-4E50-8CF8-91D5E5F50969}" srcOrd="0" destOrd="1" presId="urn:microsoft.com/office/officeart/2005/8/layout/chevron2"/>
    <dgm:cxn modelId="{6EEE6F82-A019-414E-B082-01A4AE698ED4}" type="presOf" srcId="{325F40D6-CA7B-4CCC-8F67-D9E5F442DCF8}" destId="{C1A2842A-B162-449C-903B-1F1BDBD5D827}" srcOrd="0" destOrd="0" presId="urn:microsoft.com/office/officeart/2005/8/layout/chevron2"/>
    <dgm:cxn modelId="{63C8F165-540B-4C1D-B247-819965C9DD1D}" type="presOf" srcId="{ABD6EF3E-2F19-4845-9F81-83576EC52436}" destId="{E93C9E3C-B219-4721-B165-D340DAFA9A26}" srcOrd="0" destOrd="1" presId="urn:microsoft.com/office/officeart/2005/8/layout/chevron2"/>
    <dgm:cxn modelId="{52F5B952-3E8F-44D8-9425-8FE1464F12A8}" srcId="{E5ED6609-8D5B-414E-AFFD-60B13894CFD8}" destId="{325F40D6-CA7B-4CCC-8F67-D9E5F442DCF8}" srcOrd="0" destOrd="0" parTransId="{10D3B7E6-7789-4AE5-BCFD-2385211CFC04}" sibTransId="{57B38E00-C5FD-47AD-BE14-402CCE6A40AE}"/>
    <dgm:cxn modelId="{DC90967D-906D-47E2-97A4-C1CA5F705076}" srcId="{CEEA22B6-39F0-4719-9060-EBF9A021AB08}" destId="{C1E7C8F8-01FF-45FD-B26E-CE565460A94F}" srcOrd="1" destOrd="0" parTransId="{2708E57B-5BD2-4758-AA76-CCA9D339C125}" sibTransId="{2A0E996C-1D34-48C8-98E0-BAE8C996BCFB}"/>
    <dgm:cxn modelId="{BD7B488D-922A-4E86-B0CB-724335381526}" srcId="{325F40D6-CA7B-4CCC-8F67-D9E5F442DCF8}" destId="{C8797805-D691-4336-89B5-50C638B1798B}" srcOrd="0" destOrd="0" parTransId="{97550F0E-6DAD-4B64-9CD1-38916C2DED86}" sibTransId="{2B7780C9-FB13-4E9A-9FC1-F2652D90DE11}"/>
    <dgm:cxn modelId="{00C203A0-6176-45AA-8BCD-1C4A0A371198}" type="presOf" srcId="{D9866636-41D3-4E63-9CD2-3FE40CBC4C3C}" destId="{17BCD3BE-6A51-43AE-A68B-89FDA4213640}" srcOrd="0" destOrd="0" presId="urn:microsoft.com/office/officeart/2005/8/layout/chevron2"/>
    <dgm:cxn modelId="{544147D5-46BB-4C87-A4AD-14E048EC322E}" srcId="{E5ED6609-8D5B-414E-AFFD-60B13894CFD8}" destId="{CEEA22B6-39F0-4719-9060-EBF9A021AB08}" srcOrd="1" destOrd="0" parTransId="{6AC4BD1C-EB57-4EC3-9380-C926AD70026B}" sibTransId="{53C93010-13A8-4976-8628-07BC2191CF8C}"/>
    <dgm:cxn modelId="{BD35B08E-3F58-43EF-B486-D35B4387B653}" type="presParOf" srcId="{6CE38F1B-0C0A-4236-9F1C-4C2A5F28A089}" destId="{2DB1D30B-D8C7-4D8A-9C6E-77E1D62E2031}" srcOrd="0" destOrd="0" presId="urn:microsoft.com/office/officeart/2005/8/layout/chevron2"/>
    <dgm:cxn modelId="{BE699BFB-2CEF-4762-B513-1EFA7099FABA}" type="presParOf" srcId="{2DB1D30B-D8C7-4D8A-9C6E-77E1D62E2031}" destId="{C1A2842A-B162-449C-903B-1F1BDBD5D827}" srcOrd="0" destOrd="0" presId="urn:microsoft.com/office/officeart/2005/8/layout/chevron2"/>
    <dgm:cxn modelId="{716BC2AB-0965-4864-90DC-E03B9BBBC006}" type="presParOf" srcId="{2DB1D30B-D8C7-4D8A-9C6E-77E1D62E2031}" destId="{7D700712-2E9A-4E50-8CF8-91D5E5F50969}" srcOrd="1" destOrd="0" presId="urn:microsoft.com/office/officeart/2005/8/layout/chevron2"/>
    <dgm:cxn modelId="{A68DC31E-C30E-42BB-BC6F-8CFEA7CBDD4E}" type="presParOf" srcId="{6CE38F1B-0C0A-4236-9F1C-4C2A5F28A089}" destId="{8D22B252-59EF-4AD8-A968-0DD868410A23}" srcOrd="1" destOrd="0" presId="urn:microsoft.com/office/officeart/2005/8/layout/chevron2"/>
    <dgm:cxn modelId="{26673332-DBAA-4AFF-9F95-66A418F15260}" type="presParOf" srcId="{6CE38F1B-0C0A-4236-9F1C-4C2A5F28A089}" destId="{82052A70-8D04-4474-ACA4-46EC124EE3E1}" srcOrd="2" destOrd="0" presId="urn:microsoft.com/office/officeart/2005/8/layout/chevron2"/>
    <dgm:cxn modelId="{5E8ABDA8-FB5C-4221-875B-092FEECAFB70}" type="presParOf" srcId="{82052A70-8D04-4474-ACA4-46EC124EE3E1}" destId="{D5C0149A-02E2-4F3C-9F25-0434624E717C}" srcOrd="0" destOrd="0" presId="urn:microsoft.com/office/officeart/2005/8/layout/chevron2"/>
    <dgm:cxn modelId="{92DDC184-AEBA-42DD-A247-966C7572CDC1}" type="presParOf" srcId="{82052A70-8D04-4474-ACA4-46EC124EE3E1}" destId="{E5FB81C8-839A-46E0-947F-C20B639219E2}" srcOrd="1" destOrd="0" presId="urn:microsoft.com/office/officeart/2005/8/layout/chevron2"/>
    <dgm:cxn modelId="{B4293FE8-306C-4946-A304-D58BCC11F1ED}" type="presParOf" srcId="{6CE38F1B-0C0A-4236-9F1C-4C2A5F28A089}" destId="{6128478B-DAA8-47B9-9054-FB2C03BCB22A}" srcOrd="3" destOrd="0" presId="urn:microsoft.com/office/officeart/2005/8/layout/chevron2"/>
    <dgm:cxn modelId="{FBC4552D-FCF8-4029-B3B2-DD5D8AE912FC}" type="presParOf" srcId="{6CE38F1B-0C0A-4236-9F1C-4C2A5F28A089}" destId="{7F81B2C5-210C-4065-8B7F-FC41DB4922D8}" srcOrd="4" destOrd="0" presId="urn:microsoft.com/office/officeart/2005/8/layout/chevron2"/>
    <dgm:cxn modelId="{216B1F86-87EA-45C8-A260-36E0593AF761}" type="presParOf" srcId="{7F81B2C5-210C-4065-8B7F-FC41DB4922D8}" destId="{17BCD3BE-6A51-43AE-A68B-89FDA4213640}" srcOrd="0" destOrd="0" presId="urn:microsoft.com/office/officeart/2005/8/layout/chevron2"/>
    <dgm:cxn modelId="{BC16AE2D-3DFC-41A9-9AB7-601BB6FD490B}" type="presParOf" srcId="{7F81B2C5-210C-4065-8B7F-FC41DB4922D8}" destId="{E93C9E3C-B219-4721-B165-D340DAFA9A2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06D8A-0A8F-4694-841C-10EDD021CF7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2E797-B225-4310-9ACF-A49981B0B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2899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openxmlformats.org/officeDocument/2006/relationships/diagramLayout" Target="../diagrams/layout3.xml"/><Relationship Id="rId17" Type="http://schemas.microsoft.com/office/2007/relationships/diagramDrawing" Target="../diagrams/drawing3.xml"/><Relationship Id="rId2" Type="http://schemas.openxmlformats.org/officeDocument/2006/relationships/image" Target="../media/image1.jpe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3.xml"/><Relationship Id="rId5" Type="http://schemas.openxmlformats.org/officeDocument/2006/relationships/diagramQuickStyle" Target="../diagrams/quickStyle1.xml"/><Relationship Id="rId15" Type="http://schemas.microsoft.com/office/2007/relationships/diagramDrawing" Target="../diagrams/drawing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Relationship Id="rId14" Type="http://schemas.openxmlformats.org/officeDocument/2006/relationships/diagramColors" Target="../diagrams/colors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H:\&#208;&#147;&#209;&#128;&#208;&#176;&#208;&#188;&#208;&#190;&#209;&#130;&#209;&#139;%20&#208;&#188;&#208;&#190;&#208;&#184;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" Target="slide20.xml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4" Type="http://schemas.openxmlformats.org/officeDocument/2006/relationships/slide" Target="slide22.xml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slide" Target="slide19.xml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26" Type="http://schemas.openxmlformats.org/officeDocument/2006/relationships/image" Target="../media/image78.jpeg"/><Relationship Id="rId3" Type="http://schemas.openxmlformats.org/officeDocument/2006/relationships/slide" Target="slide19.xml"/><Relationship Id="rId21" Type="http://schemas.openxmlformats.org/officeDocument/2006/relationships/image" Target="../media/image73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5" Type="http://schemas.openxmlformats.org/officeDocument/2006/relationships/image" Target="../media/image77.jpeg"/><Relationship Id="rId33" Type="http://schemas.openxmlformats.org/officeDocument/2006/relationships/image" Target="../media/image85.jpeg"/><Relationship Id="rId2" Type="http://schemas.openxmlformats.org/officeDocument/2006/relationships/image" Target="../media/image1.jpeg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29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24" Type="http://schemas.openxmlformats.org/officeDocument/2006/relationships/image" Target="../media/image76.jpeg"/><Relationship Id="rId32" Type="http://schemas.openxmlformats.org/officeDocument/2006/relationships/image" Target="../media/image84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75.jpeg"/><Relationship Id="rId28" Type="http://schemas.openxmlformats.org/officeDocument/2006/relationships/image" Target="../media/image80.jpeg"/><Relationship Id="rId10" Type="http://schemas.openxmlformats.org/officeDocument/2006/relationships/image" Target="../media/image62.jpeg"/><Relationship Id="rId19" Type="http://schemas.openxmlformats.org/officeDocument/2006/relationships/image" Target="../media/image71.jpeg"/><Relationship Id="rId31" Type="http://schemas.openxmlformats.org/officeDocument/2006/relationships/image" Target="../media/image83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jpeg"/><Relationship Id="rId27" Type="http://schemas.openxmlformats.org/officeDocument/2006/relationships/image" Target="../media/image79.jpeg"/><Relationship Id="rId30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slide" Target="slide19.xml"/><Relationship Id="rId9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slide" Target="slide1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4.png"/><Relationship Id="rId7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slide" Target="slide19.xml"/><Relationship Id="rId9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214422"/>
            <a:ext cx="8229600" cy="1571636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  <a:t>ТЕМАТИЧЕСКОЕ ПОРТФОЛИО  </a:t>
            </a:r>
            <a:b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ИНСТРУКТОРА ФИЗИЧЕСКОЙ КУЛЬТУРЫ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6" y="4357694"/>
            <a:ext cx="3714744" cy="12144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Разработала: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Котикова Ольга Александровна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142976" y="214290"/>
            <a:ext cx="714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8515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8515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учреждение "Змеиногорский детский сад "Радуга"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8515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Змеиногорского района Алтайского края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BesT\Desktop\фото сада 2\спартакиада\IMG_4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00438"/>
            <a:ext cx="2714644" cy="31432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00042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мероприятий, выступление на педагогических советах в ДОУ</a:t>
            </a:r>
          </a:p>
          <a:p>
            <a:pPr algn="ctr"/>
            <a:r>
              <a:rPr lang="ru-RU" sz="2400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2017-2018 год</a:t>
            </a:r>
            <a:r>
              <a:rPr lang="ru-RU" sz="2400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cap="none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4" y="1950720"/>
          <a:ext cx="9001156" cy="456314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03217"/>
                <a:gridCol w="5705629"/>
                <a:gridCol w="2592310"/>
              </a:tblGrid>
              <a:tr h="328968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965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Развлечение в старшей и подготовительной к школе группе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«День Здоровья»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2746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Физкультурный праздник в старше, подготовительной к школе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группе «Фестиваль народных игр»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Досуг в подготовительной к школе группе «Веселые старты»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416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Праздник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посвященный «Дню Конституции»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соревнования в старшей и подготовительной к школе группе посвященное «Дню защитника отечества»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Развлечение  зимние забавы « Мама,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папа , я- здоровая семья»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Досуг в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младшей  и средней группе «Добрый доктор Айболит»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Доклад  на педагогическом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совете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тему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«Особенности организации предметно-пространственной среды для физического развития в МБДОУ»</a:t>
                      </a:r>
                    </a:p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Консультация для  педагогов  «Разработка плана по самообразованию»</a:t>
                      </a:r>
                    </a:p>
                    <a:p>
                      <a:endParaRPr lang="ru-RU" sz="1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aseline="0" dirty="0" smtClean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0034" y="0"/>
            <a:ext cx="82868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solidFill>
                  <a:srgbClr val="FF0000"/>
                </a:solidFill>
              </a:rPr>
              <a:t>ПЕДАГОГИЧЕСКАЯ ДЕЯТЕЛЬНОСТЬ</a:t>
            </a:r>
            <a:endParaRPr lang="ru-RU" sz="2400" b="1" cap="none" spc="50" dirty="0">
              <a:ln w="11430"/>
              <a:solidFill>
                <a:srgbClr val="FF0000"/>
              </a:solidFill>
            </a:endParaRPr>
          </a:p>
        </p:txBody>
      </p:sp>
      <p:pic>
        <p:nvPicPr>
          <p:cNvPr id="6146" name="Picture 2" descr="C:\Users\Детский сад\Desktop\терина\фото сада\семинар\DSC_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429000"/>
            <a:ext cx="1205516" cy="1071570"/>
          </a:xfrm>
          <a:prstGeom prst="rect">
            <a:avLst/>
          </a:prstGeom>
          <a:noFill/>
        </p:spPr>
      </p:pic>
      <p:pic>
        <p:nvPicPr>
          <p:cNvPr id="6147" name="Picture 3" descr="C:\Users\Детский сад\Desktop\терина\фото сада\празник день здоровья\IMG_06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381" y="1928802"/>
            <a:ext cx="1936619" cy="1500198"/>
          </a:xfrm>
          <a:prstGeom prst="rect">
            <a:avLst/>
          </a:prstGeom>
          <a:noFill/>
        </p:spPr>
      </p:pic>
      <p:pic>
        <p:nvPicPr>
          <p:cNvPr id="6148" name="Picture 4" descr="F:\день конституции 2016\IMG_0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4572008"/>
            <a:ext cx="1573625" cy="16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Раздел  3</a:t>
            </a:r>
            <a:b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«Научно – методическая деятельность»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500174"/>
            <a:ext cx="8429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Модели занятий;</a:t>
            </a:r>
          </a:p>
          <a:p>
            <a:pPr>
              <a:buFont typeface="Wingdings" pitchFamily="2" charset="2"/>
              <a:buChar char="ü"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конспекты занятий;</a:t>
            </a:r>
          </a:p>
          <a:p>
            <a:pPr>
              <a:buFont typeface="Wingdings" pitchFamily="2" charset="2"/>
              <a:buChar char="ü"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методические разработки.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0"/>
            <a:ext cx="36028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Модели занятий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85720" y="857232"/>
          <a:ext cx="8858280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4000496" y="1714488"/>
          <a:ext cx="5143504" cy="107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Овал 13"/>
          <p:cNvSpPr/>
          <p:nvPr/>
        </p:nvSpPr>
        <p:spPr>
          <a:xfrm>
            <a:off x="5357818" y="2714620"/>
            <a:ext cx="3143272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Компоненты </a:t>
            </a:r>
            <a:endParaRPr lang="ru-RU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4452926" y="3286124"/>
          <a:ext cx="4691074" cy="281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6" name="Загнутый угол 15"/>
          <p:cNvSpPr/>
          <p:nvPr/>
        </p:nvSpPr>
        <p:spPr>
          <a:xfrm>
            <a:off x="214282" y="1643050"/>
            <a:ext cx="3786214" cy="5072098"/>
          </a:xfrm>
          <a:prstGeom prst="foldedCorner">
            <a:avLst/>
          </a:prstGeom>
          <a:ln w="635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I</a:t>
            </a:r>
            <a:r>
              <a:rPr lang="ru-RU" dirty="0" smtClean="0"/>
              <a:t>.Вводная часть:</a:t>
            </a:r>
          </a:p>
          <a:p>
            <a:r>
              <a:rPr lang="ru-RU" dirty="0" smtClean="0"/>
              <a:t>а)ходьба</a:t>
            </a:r>
          </a:p>
          <a:p>
            <a:r>
              <a:rPr lang="ru-RU" dirty="0" smtClean="0"/>
              <a:t>б)построение/перестроения</a:t>
            </a:r>
          </a:p>
          <a:p>
            <a:r>
              <a:rPr lang="ru-RU" dirty="0" smtClean="0"/>
              <a:t>в) различные виды бега</a:t>
            </a:r>
          </a:p>
          <a:p>
            <a:r>
              <a:rPr lang="ru-RU" dirty="0" smtClean="0"/>
              <a:t>г)упражнения на равновесия</a:t>
            </a:r>
          </a:p>
          <a:p>
            <a:r>
              <a:rPr lang="en-US" dirty="0" smtClean="0"/>
              <a:t>II</a:t>
            </a:r>
            <a:r>
              <a:rPr lang="ru-RU" dirty="0" smtClean="0"/>
              <a:t>.Основная часть</a:t>
            </a:r>
          </a:p>
          <a:p>
            <a:r>
              <a:rPr lang="ru-RU" dirty="0" smtClean="0"/>
              <a:t>1.Общеразвивающие упражнения</a:t>
            </a:r>
          </a:p>
          <a:p>
            <a:r>
              <a:rPr lang="ru-RU" dirty="0" smtClean="0"/>
              <a:t>а)ритмические упражнения, имитации</a:t>
            </a:r>
          </a:p>
          <a:p>
            <a:r>
              <a:rPr lang="ru-RU" dirty="0" smtClean="0"/>
              <a:t>2. Основные виды движения</a:t>
            </a:r>
          </a:p>
          <a:p>
            <a:r>
              <a:rPr lang="ru-RU" dirty="0" smtClean="0"/>
              <a:t>а)метание</a:t>
            </a:r>
          </a:p>
          <a:p>
            <a:r>
              <a:rPr lang="ru-RU" dirty="0" smtClean="0"/>
              <a:t>б)лазание</a:t>
            </a:r>
          </a:p>
          <a:p>
            <a:r>
              <a:rPr lang="ru-RU" dirty="0" smtClean="0"/>
              <a:t>в)прыжки</a:t>
            </a:r>
          </a:p>
          <a:p>
            <a:r>
              <a:rPr lang="ru-RU" dirty="0" smtClean="0"/>
              <a:t>г)равновесие</a:t>
            </a:r>
            <a:endParaRPr lang="en-US" dirty="0" smtClean="0"/>
          </a:p>
          <a:p>
            <a:r>
              <a:rPr lang="en-US" dirty="0" smtClean="0"/>
              <a:t>III</a:t>
            </a:r>
            <a:r>
              <a:rPr lang="ru-RU" dirty="0" smtClean="0"/>
              <a:t>.Заключительная часть</a:t>
            </a:r>
          </a:p>
          <a:p>
            <a:r>
              <a:rPr lang="ru-RU" dirty="0" smtClean="0"/>
              <a:t>а)ходьба</a:t>
            </a:r>
          </a:p>
          <a:p>
            <a:r>
              <a:rPr lang="ru-RU" dirty="0" smtClean="0"/>
              <a:t>б)игры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7" name="Двойная стрелка влево/вправо 16"/>
          <p:cNvSpPr/>
          <p:nvPr/>
        </p:nvSpPr>
        <p:spPr>
          <a:xfrm>
            <a:off x="4000496" y="857232"/>
            <a:ext cx="1214446" cy="7143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3734"/>
          </a:xfrm>
          <a:prstGeom prst="rect">
            <a:avLst/>
          </a:prstGeom>
          <a:noFill/>
        </p:spPr>
      </p:pic>
      <p:pic>
        <p:nvPicPr>
          <p:cNvPr id="26" name="Рисунок 2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8600">
            <a:off x="6565759" y="892279"/>
            <a:ext cx="2360428" cy="27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98645">
            <a:off x="4589082" y="1973524"/>
            <a:ext cx="2592469" cy="293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28794" y="0"/>
            <a:ext cx="53578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Конспекты НОД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35716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Сценарий НОД</a:t>
            </a:r>
            <a:r>
              <a:rPr lang="ru-RU" sz="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Развлечения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«Веселые старты»между воспитанниками  старшей и подготовительной к школе группы.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000108"/>
            <a:ext cx="4384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Конспект НОД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Тема: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Будьте  здоровы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средняя старшая подготовительная к школе  группа)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571612"/>
            <a:ext cx="8858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Конспект</a:t>
            </a: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Сценарий праздника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ДОБРЫЙ ДОКТОР АЙБОЛИТ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(средняя старшая подготовительная к школе  группа)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714356"/>
            <a:ext cx="4857752" cy="36933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Конспект непосредственно образовательной деятельности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с    дошкольниками в подготовительной к школе группе.</a:t>
            </a:r>
            <a:r>
              <a:rPr lang="ru-RU" sz="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«Русская изба»</a:t>
            </a:r>
            <a:r>
              <a:rPr kumimoji="0" lang="ru-RU" sz="9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1214422"/>
            <a:ext cx="8286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Сценарий праздник </a:t>
            </a:r>
            <a:r>
              <a:rPr lang="ru-RU" sz="9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Тема: «Фестиваль народных игр»Средняя  старшая подготовительной к школе группа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1857364"/>
            <a:ext cx="76438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Конспект </a:t>
            </a:r>
            <a:r>
              <a:rPr lang="ru-RU" sz="9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НОД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Тема: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Праздник здоровья «В поисках клада»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(средняя группа)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2071678"/>
            <a:ext cx="1028704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Конспект НОД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Тема: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здоровьем в сказку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вторая младшая средняя   группа)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2357430"/>
            <a:ext cx="5735866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Текст к презентации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Тема: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«История возникновения города Змеиногорска»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детей старшей  и подготовительной к школе группы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714620"/>
            <a:ext cx="18619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Презентация к конспекту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0" y="2857496"/>
            <a:ext cx="31614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Конспек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 пешей прогулки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Тема: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Путешествие по улицы Волкова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(старшая группа)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-1071602" y="3071810"/>
            <a:ext cx="5375189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ЛЕГЕНДА   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«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Тайна Змеиной горы»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(Для детей  старшей  и подготовительной к школе группа)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0" y="3429000"/>
            <a:ext cx="2856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Презентация фото </a:t>
            </a:r>
            <a:r>
              <a:rPr lang="ru-RU" sz="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« Достопримечательности города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Змеиногорска»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0" y="3714752"/>
            <a:ext cx="54292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851525" algn="l"/>
              </a:tabLst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Экскурсия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851525" algn="l"/>
              </a:tabLst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« в Музей А. ДЕМИДОВА».(старшая и подготовительная к школе группа)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8515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0" y="4000504"/>
            <a:ext cx="35004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КОНСПЕКТ   игры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Тема: «Путешествие по родному городу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0" y="4286256"/>
            <a:ext cx="4786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Настольная игра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« СОБЕРИ СИМВОЛ  ГОРОДА»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0" y="4572008"/>
            <a:ext cx="21901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Конспект </a:t>
            </a:r>
            <a:endParaRPr lang="ru-RU" sz="9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9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А: «Шкатулка алтайских игр»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5138" name="Rectangle 18"/>
          <p:cNvSpPr>
            <a:spLocks noChangeArrowheads="1"/>
          </p:cNvSpPr>
          <p:nvPr/>
        </p:nvSpPr>
        <p:spPr bwMode="auto">
          <a:xfrm>
            <a:off x="0" y="4929198"/>
            <a:ext cx="4643438" cy="36933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9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КОНСПЕКТ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ЗАНЯТИЯ  НОД</a:t>
            </a:r>
            <a:endParaRPr lang="ru-RU" sz="9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Безопасность на дороге»</a:t>
            </a:r>
            <a:r>
              <a:rPr lang="ru-RU" sz="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(старшая группа 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5139" name="Rectangle 19"/>
          <p:cNvSpPr>
            <a:spLocks noChangeArrowheads="1"/>
          </p:cNvSpPr>
          <p:nvPr/>
        </p:nvSpPr>
        <p:spPr bwMode="auto">
          <a:xfrm>
            <a:off x="0" y="5286388"/>
            <a:ext cx="4643438" cy="44627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КОНСПЕКТ ЗАНЯТИЯ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  на дороге»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(подготовительная к школе группа 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5140" name="Rectangle 20"/>
          <p:cNvSpPr>
            <a:spLocks noChangeArrowheads="1"/>
          </p:cNvSpPr>
          <p:nvPr/>
        </p:nvSpPr>
        <p:spPr bwMode="auto">
          <a:xfrm>
            <a:off x="0" y="5715016"/>
            <a:ext cx="4643438" cy="23083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Картотека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дыхательной гимнастики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(старшей подготовительной  к школе группы 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42844" y="5929330"/>
            <a:ext cx="220445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ПОДВИЖНЫЕ ИГРЫ ДЛЯ ПРОГУЛКИ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5141" name="Rectangle 21"/>
          <p:cNvSpPr>
            <a:spLocks noChangeArrowheads="1"/>
          </p:cNvSpPr>
          <p:nvPr/>
        </p:nvSpPr>
        <p:spPr bwMode="auto">
          <a:xfrm>
            <a:off x="0" y="5929330"/>
            <a:ext cx="4643438" cy="50783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Сценарий праздника</a:t>
            </a:r>
            <a:endParaRPr lang="ru-RU" sz="9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770563" algn="l"/>
                <a:tab pos="5940425" algn="l"/>
              </a:tabLst>
            </a:pPr>
            <a:r>
              <a:rPr lang="ru-RU" sz="9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Тема: «</a:t>
            </a:r>
            <a:r>
              <a:rPr lang="ru-RU" sz="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День защитников Отечества</a:t>
            </a:r>
            <a:r>
              <a:rPr lang="ru-RU" sz="9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( подготовительной к школе группа)</a:t>
            </a:r>
            <a:endParaRPr lang="ru-RU" sz="9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5142" name="Rectangle 22"/>
          <p:cNvSpPr>
            <a:spLocks noChangeArrowheads="1"/>
          </p:cNvSpPr>
          <p:nvPr/>
        </p:nvSpPr>
        <p:spPr bwMode="auto">
          <a:xfrm>
            <a:off x="0" y="6350169"/>
            <a:ext cx="4643438" cy="50783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Сценарий праздника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«23 февраля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День защитников Отечества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</a:t>
            </a:r>
            <a:r>
              <a:rPr lang="ru-RU" sz="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\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(Средняя старшая  группа.)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50486">
            <a:off x="6469645" y="3964352"/>
            <a:ext cx="2016474" cy="266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Разработки мероприятий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4857760"/>
            <a:ext cx="8572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5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макетов родителями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« Наш  любимый город Змеиногорск»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3714752"/>
            <a:ext cx="6579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Экскурсия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940425" algn="l"/>
              </a:tabLs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«П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ешествие к Змеиной горе и Екатерининской шахте»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(старшая группа)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857232"/>
            <a:ext cx="70723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Консультация для педагогов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Тема: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«Организация работы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самообразованию педагогов МБДОУ»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1285860"/>
            <a:ext cx="59084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Консультация для педагогов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Тема: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Рекомендации по оформлению физкультурного уголка в МБДОУ»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42844" y="2143116"/>
            <a:ext cx="60838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8515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Экскурсия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0563" algn="l"/>
                <a:tab pos="58515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Путешествие по парку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(подготовительная к школе группа)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1714488"/>
            <a:ext cx="69294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Маршрутный лист прогулк</a:t>
            </a:r>
            <a:r>
              <a:rPr lang="ru-RU" sz="1400" b="1" baseline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Тема: «Путешествие по парку»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(старшая группа)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42844" y="3071810"/>
            <a:ext cx="49832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Маршрутный лист экскурсии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(старшая подготовительная к школе группа)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«Путешествие к Змеиной горе Екатерининской шахте»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142844" y="2571744"/>
            <a:ext cx="38937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по прогулке</a:t>
            </a: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«Путешествие по парку»(старшая группа)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4143380"/>
            <a:ext cx="516186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Отчет по прогулке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Путешествие к Змеиной горе и Екатерининской шахте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(подготовительная к школе  группа)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F:\Экскурсии\IMG_72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214422"/>
            <a:ext cx="2863691" cy="233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F:\Экскурсии\IMG_71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4643446"/>
            <a:ext cx="3933832" cy="200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285728"/>
            <a:ext cx="83547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Методические разработки</a:t>
            </a:r>
            <a:endParaRPr lang="ru-RU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34" y="3929066"/>
            <a:ext cx="27860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52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952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«Мой город»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3372" y="1714488"/>
            <a:ext cx="24288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Методическое пособие для педагогов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Достопримечательности города Змеиногорска для детей старшего дошкольного возраста</a:t>
            </a:r>
          </a:p>
          <a:p>
            <a:pPr algn="ctr"/>
            <a:endParaRPr lang="ru-RU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214810" y="4357694"/>
            <a:ext cx="207170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27525" algn="l"/>
                <a:tab pos="5770563" algn="l"/>
              </a:tabLst>
            </a:pPr>
            <a:r>
              <a:rPr kumimoji="0" lang="ru-RU" sz="1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1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портивной</a:t>
            </a:r>
            <a:r>
              <a:rPr kumimoji="0" lang="ru-RU" sz="140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площадки для детей</a:t>
            </a:r>
            <a:r>
              <a:rPr kumimoji="0" lang="ru-RU" sz="1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МБДОУ                                                       </a:t>
            </a:r>
            <a:endParaRPr kumimoji="0" lang="ru-RU" sz="18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42910" y="1357298"/>
            <a:ext cx="242886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ПРОГРАММА</a:t>
            </a:r>
            <a:r>
              <a:rPr lang="ru-RU" sz="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Ростки Алтая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671905">
            <a:off x="7025227" y="1356385"/>
            <a:ext cx="1719447" cy="262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Цветик-семицветик\фото макетов\IMG_14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928802"/>
            <a:ext cx="192882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Экскурсии\IMG_71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4572008"/>
            <a:ext cx="27860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Рисунок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4929198"/>
            <a:ext cx="3115713" cy="174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85728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Раздел  4</a:t>
            </a:r>
            <a:b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«Внеурочная деятельность»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000240"/>
            <a:ext cx="8429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Самообразование;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семинарах и конкурсах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85918" y="0"/>
            <a:ext cx="57284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Самообразование</a:t>
            </a:r>
            <a:endParaRPr lang="ru-RU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357422" y="1071546"/>
            <a:ext cx="39311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ПРОГРАММА по самообразования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Сказочная йога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714620"/>
            <a:ext cx="1428760" cy="1852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 useBgFill="1">
        <p:nvSpPr>
          <p:cNvPr id="7" name="Прямоугольник 6"/>
          <p:cNvSpPr/>
          <p:nvPr/>
        </p:nvSpPr>
        <p:spPr>
          <a:xfrm>
            <a:off x="214282" y="3429000"/>
            <a:ext cx="264320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РАЗРАБОТКА ПРОГРАММЫ  ДЛЯ ДЕТЕЙ «СКАЗОЧНАЯ ЙОГА»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530" name="Picture 2" descr="C:\Users\BesT\Desktop\фото для портф\IMG_2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857364"/>
            <a:ext cx="1857388" cy="1393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 useBgFill="1">
        <p:nvSpPr>
          <p:cNvPr id="10" name="Прямоугольник 9"/>
          <p:cNvSpPr/>
          <p:nvPr/>
        </p:nvSpPr>
        <p:spPr>
          <a:xfrm>
            <a:off x="1785918" y="5143512"/>
            <a:ext cx="2786082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ВЫСТУПЛЕНИЕ НА РАЙОННОМ СЕМИНАРЕ, ПЕДАГОГИЧЕСКОМ СОВЕТЕ ПО ТЕМЕ САМООБРАЗОВАНИЯ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Рисунок 10" descr="G:\партфоли\фото распечатать\DSCN728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14818"/>
            <a:ext cx="1428760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 useBgFill="1">
        <p:nvSpPr>
          <p:cNvPr id="13" name="Прямоугольник 12"/>
          <p:cNvSpPr/>
          <p:nvPr/>
        </p:nvSpPr>
        <p:spPr>
          <a:xfrm>
            <a:off x="5143504" y="3429000"/>
            <a:ext cx="264320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МАСТЕР –КЛАСС ДЛЯ ПЕДАГОГОВ 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 descr="C:\Users\BesT\Desktop\фото сада 2\семинар\DSC_00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785926"/>
            <a:ext cx="2320702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 useBgFill="1">
        <p:nvSpPr>
          <p:cNvPr id="16" name="Прямоугольник 15"/>
          <p:cNvSpPr/>
          <p:nvPr/>
        </p:nvSpPr>
        <p:spPr>
          <a:xfrm>
            <a:off x="4786314" y="5214950"/>
            <a:ext cx="2643206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ОБОБЩЕНИЕ ОПЫТА РАБОТЫ В ВИДЕ БУКЛЕТА 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33" descr="H:\Новая папка семинар\буклет\букле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5096" y="3929066"/>
            <a:ext cx="1818904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0"/>
            <a:ext cx="6959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в семинаре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285860"/>
            <a:ext cx="485775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Выступление на районном  семинаре  по теме 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Нравственно- патриотическое воспитание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детей дошкольного возраста через знакомство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родным городом»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(2017)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071810"/>
            <a:ext cx="4786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Выступление на районном  семинаре по теме :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Инновационные формы работы»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(2018)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>
            <a:hlinkClick r:id="rId3" tooltip="Страница 11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>
            <a:hlinkClick r:id="rId3" tooltip="Страница 11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>
            <a:hlinkClick r:id="rId3" tooltip="Страница 11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429256" y="1357298"/>
            <a:ext cx="3357586" cy="1500198"/>
          </a:xfrm>
          <a:prstGeom prst="wedgeRoundRectCallout">
            <a:avLst>
              <a:gd name="adj1" fmla="val -68776"/>
              <a:gd name="adj2" fmla="val 154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 методологическую основу разработки и реализации ФГОС ДО заложена  Концепция духовно – нравственного развития и воспитания личности гражданина России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5000628" y="3071810"/>
            <a:ext cx="3357586" cy="1500198"/>
          </a:xfrm>
          <a:prstGeom prst="wedgeRoundRectCallout">
            <a:avLst>
              <a:gd name="adj1" fmla="val -68776"/>
              <a:gd name="adj2" fmla="val 154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«Если сегодня мы будем учить так,  как учили  вчера, мы украдем у наших детей завтра»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429132"/>
            <a:ext cx="47863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Участие в организации окружного семинара по теме: «Формирование готовности педагога к взаимодействию с семьями с особыми образовательными потребностями в ДОУ»   »(2018)</a:t>
            </a:r>
            <a:endParaRPr lang="ru-RU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857752" y="5000636"/>
            <a:ext cx="3357586" cy="1500198"/>
          </a:xfrm>
          <a:prstGeom prst="wedgeRoundRectCallout">
            <a:avLst>
              <a:gd name="adj1" fmla="val -68776"/>
              <a:gd name="adj2" fmla="val 154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Детский сад и семья –партнеры педагогического взаимодействия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ФОТОГАЛЕРЕЯ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 useBgFill="1"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500174"/>
            <a:ext cx="5572164" cy="507209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hlinkClick r:id="rId3" action="ppaction://hlinksldjump"/>
              </a:rPr>
              <a:t>ВЕСЕЛЫЕ СТАРТЫ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hlinkClick r:id="rId4" action="ppaction://hlinksldjump"/>
              </a:rPr>
              <a:t>ГРАМОТЫ ДЕТЕЙ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hlinkClick r:id="rId5" action="ppaction://hlinksldjump"/>
              </a:rPr>
              <a:t>ПРАЗДНИКИ И РАЗВЛЕЧЕНИЯ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hlinkClick r:id="rId6" action="ppaction://hlinksldjump"/>
              </a:rPr>
              <a:t>ДЕЯТЕЛЬНОСТЬ ПЕДАГОГА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BesT\Desktop\фото для портф\DSC_00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929198"/>
            <a:ext cx="2143140" cy="1500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H:\Спортакиада 2017\IMG_987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40" y="1285860"/>
            <a:ext cx="2005148" cy="1586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H:\Спортакиада 2017\День воинов РФ\WP_20161103_02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3143248"/>
            <a:ext cx="2041519" cy="1527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58204" cy="10104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СОДЕРЖАНИЕ ПОРТФОЛИО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8586758" cy="43891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1 «Обязательная часть»</a:t>
            </a:r>
          </a:p>
          <a:p>
            <a:pPr>
              <a:buNone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2 «Результаты педагогической     деятельности</a:t>
            </a:r>
          </a:p>
          <a:p>
            <a:pPr>
              <a:buNone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3 «Научно –методическая деятельность»</a:t>
            </a:r>
          </a:p>
          <a:p>
            <a:pPr>
              <a:buNone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4 «Внеурочная деятельность по предмету»</a:t>
            </a:r>
          </a:p>
          <a:p>
            <a:pPr>
              <a:buNone/>
            </a:pP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+mn-lt"/>
              </a:rPr>
              <a:t>ВЕСЕЛЫЕ СТАРТЫ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Рисунок 5" descr="H:\Спортакиада 2017\IMG_98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300" y="1706895"/>
            <a:ext cx="2005148" cy="1586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Управляющая кнопка: назад 8">
            <a:hlinkClick r:id="rId4" action="ppaction://hlinksldjump" highlightClick="1"/>
          </p:cNvPr>
          <p:cNvSpPr/>
          <p:nvPr/>
        </p:nvSpPr>
        <p:spPr>
          <a:xfrm>
            <a:off x="8429652" y="6357958"/>
            <a:ext cx="571504" cy="357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BesT\Desktop\фото для портф\IMG_3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143116"/>
            <a:ext cx="1928826" cy="1523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BesT\Desktop\фото сада 2\празник день здоровья\IMG_063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571612"/>
            <a:ext cx="185738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H:\Спортакиада 2017\спортакиада 2016\IMG_17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3571876"/>
            <a:ext cx="228601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H:\Спортакиада 2017\спортакиада 2016\IMG_17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1785926"/>
            <a:ext cx="1901146" cy="1785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C:\Users\BesT\Desktop\фото сада 2\празник день здоровья\IMG_062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4143380"/>
            <a:ext cx="2981325" cy="2309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H:\день конституции 2016\IMG_026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3636" y="3857628"/>
            <a:ext cx="2695575" cy="2562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pic>
        <p:nvPicPr>
          <p:cNvPr id="2" name="Рисунок 1" descr="H:\Спортакиада 2017\День воинов РФ\WP_20161103_0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1332">
            <a:off x="718982" y="406801"/>
            <a:ext cx="2618861" cy="17190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H:\Спортакиада 2017\День воинов РФ\WP_20161103_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53725">
            <a:off x="413650" y="4684579"/>
            <a:ext cx="2470147" cy="1813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H:\Спортакиада 2017\День воинов РФ\WP_20161103_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2571744"/>
            <a:ext cx="2541584" cy="1670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H:\Спортакиада 2017\День воинов РФ\WP_20161103_0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2491">
            <a:off x="3745926" y="335027"/>
            <a:ext cx="2255833" cy="1456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43974">
            <a:off x="6767613" y="492512"/>
            <a:ext cx="1857388" cy="15459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2357430"/>
            <a:ext cx="2286016" cy="1357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09265">
            <a:off x="6556750" y="2514209"/>
            <a:ext cx="1959823" cy="1333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8992" y="4714884"/>
            <a:ext cx="2470147" cy="165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444618">
            <a:off x="6392599" y="4622163"/>
            <a:ext cx="2255832" cy="1584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8286776" y="6215082"/>
            <a:ext cx="571504" cy="4286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H:\Грамоты воспитанников\Веселые старты 2017\img18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1195108">
            <a:off x="61916" y="3042530"/>
            <a:ext cx="782386" cy="1099972"/>
          </a:xfrm>
          <a:prstGeom prst="rect">
            <a:avLst/>
          </a:prstGeom>
          <a:noFill/>
        </p:spPr>
      </p:pic>
      <p:pic>
        <p:nvPicPr>
          <p:cNvPr id="2051" name="Picture 3" descr="H:\Грамоты воспитанников\Веселые старты 2017\img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857496"/>
            <a:ext cx="738904" cy="1038835"/>
          </a:xfrm>
          <a:prstGeom prst="rect">
            <a:avLst/>
          </a:prstGeom>
          <a:noFill/>
        </p:spPr>
      </p:pic>
      <p:pic>
        <p:nvPicPr>
          <p:cNvPr id="2052" name="Picture 4" descr="H:\Грамоты воспитанников\Веселые старты 2017\img1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2857496"/>
            <a:ext cx="785818" cy="1104792"/>
          </a:xfrm>
          <a:prstGeom prst="rect">
            <a:avLst/>
          </a:prstGeom>
          <a:noFill/>
        </p:spPr>
      </p:pic>
      <p:pic>
        <p:nvPicPr>
          <p:cNvPr id="2053" name="Picture 5" descr="H:\Грамоты воспитанников\Веселые старты 2017\img1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2857496"/>
            <a:ext cx="719434" cy="1011463"/>
          </a:xfrm>
          <a:prstGeom prst="rect">
            <a:avLst/>
          </a:prstGeom>
          <a:noFill/>
        </p:spPr>
      </p:pic>
      <p:pic>
        <p:nvPicPr>
          <p:cNvPr id="2054" name="Picture 6" descr="H:\Грамоты воспитанников\Веселые старты 2017\img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79776">
            <a:off x="904620" y="2961691"/>
            <a:ext cx="753492" cy="1054224"/>
          </a:xfrm>
          <a:prstGeom prst="rect">
            <a:avLst/>
          </a:prstGeom>
          <a:noFill/>
        </p:spPr>
      </p:pic>
      <p:pic>
        <p:nvPicPr>
          <p:cNvPr id="2055" name="Picture 7" descr="H:\Грамоты воспитанников\Веселые старты 2017\img19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72" y="2857496"/>
            <a:ext cx="758804" cy="1066813"/>
          </a:xfrm>
          <a:prstGeom prst="rect">
            <a:avLst/>
          </a:prstGeom>
          <a:noFill/>
        </p:spPr>
      </p:pic>
      <p:pic>
        <p:nvPicPr>
          <p:cNvPr id="2056" name="Picture 8" descr="H:\Грамоты воспитанников\Веселые старты 2017\img19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2857496"/>
            <a:ext cx="734607" cy="1027802"/>
          </a:xfrm>
          <a:prstGeom prst="rect">
            <a:avLst/>
          </a:prstGeom>
          <a:noFill/>
        </p:spPr>
      </p:pic>
      <p:pic>
        <p:nvPicPr>
          <p:cNvPr id="2057" name="Picture 9" descr="H:\Грамоты воспитанников\Веселые старты 2017\img19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0694" y="2857496"/>
            <a:ext cx="857256" cy="1202434"/>
          </a:xfrm>
          <a:prstGeom prst="rect">
            <a:avLst/>
          </a:prstGeom>
          <a:noFill/>
        </p:spPr>
      </p:pic>
      <p:pic>
        <p:nvPicPr>
          <p:cNvPr id="2058" name="Picture 10" descr="H:\Грамоты воспитанников\Веселые старты 2017\img19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211664">
            <a:off x="1556319" y="2896094"/>
            <a:ext cx="743556" cy="1038357"/>
          </a:xfrm>
          <a:prstGeom prst="rect">
            <a:avLst/>
          </a:prstGeom>
          <a:noFill/>
        </p:spPr>
      </p:pic>
      <p:pic>
        <p:nvPicPr>
          <p:cNvPr id="2059" name="Picture 11" descr="H:\Грамоты воспитанников\Веселые старты 2017\img20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72396" y="2071678"/>
            <a:ext cx="1285884" cy="1803651"/>
          </a:xfrm>
          <a:prstGeom prst="rect">
            <a:avLst/>
          </a:prstGeom>
          <a:noFill/>
        </p:spPr>
      </p:pic>
      <p:pic>
        <p:nvPicPr>
          <p:cNvPr id="2060" name="Picture 12" descr="H:\Грамоты воспитанников\Веселые старты 2016\с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1420782">
            <a:off x="29349" y="1663768"/>
            <a:ext cx="825118" cy="1147990"/>
          </a:xfrm>
          <a:prstGeom prst="rect">
            <a:avLst/>
          </a:prstGeom>
          <a:noFill/>
        </p:spPr>
      </p:pic>
      <p:pic>
        <p:nvPicPr>
          <p:cNvPr id="2061" name="Picture 13" descr="H:\Грамоты воспитанников\Веселые старты 2016\с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355331">
            <a:off x="829403" y="1602191"/>
            <a:ext cx="904866" cy="1258944"/>
          </a:xfrm>
          <a:prstGeom prst="rect">
            <a:avLst/>
          </a:prstGeom>
          <a:noFill/>
        </p:spPr>
      </p:pic>
      <p:pic>
        <p:nvPicPr>
          <p:cNvPr id="2062" name="Picture 14" descr="H:\Грамоты воспитанников\Веселые старты 2016\с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1313641">
            <a:off x="1552598" y="1536556"/>
            <a:ext cx="928694" cy="1299049"/>
          </a:xfrm>
          <a:prstGeom prst="rect">
            <a:avLst/>
          </a:prstGeom>
          <a:noFill/>
        </p:spPr>
      </p:pic>
      <p:pic>
        <p:nvPicPr>
          <p:cNvPr id="2063" name="Picture 15" descr="H:\Грамоты воспитанников\Веселые старты 2016\с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14546" y="1500174"/>
            <a:ext cx="928694" cy="1298346"/>
          </a:xfrm>
          <a:prstGeom prst="rect">
            <a:avLst/>
          </a:prstGeom>
          <a:noFill/>
        </p:spPr>
      </p:pic>
      <p:pic>
        <p:nvPicPr>
          <p:cNvPr id="2064" name="Picture 16" descr="H:\Грамоты воспитанников\Веселые старты 2016\с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00364" y="1500174"/>
            <a:ext cx="895526" cy="1285884"/>
          </a:xfrm>
          <a:prstGeom prst="rect">
            <a:avLst/>
          </a:prstGeom>
          <a:noFill/>
        </p:spPr>
      </p:pic>
      <p:pic>
        <p:nvPicPr>
          <p:cNvPr id="20" name="Рисунок 19" descr="H:\Грамоты воспитанников\Веселые старты 2016\с7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43306" y="1500174"/>
            <a:ext cx="92869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:\Грамоты воспитанников\Веселые старты 2016\с8.jp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00562" y="1500174"/>
            <a:ext cx="785818" cy="131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:\Грамоты воспитанников\Веселые старты 2016\с9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59402" y="1461253"/>
            <a:ext cx="714380" cy="1247774"/>
          </a:xfrm>
          <a:prstGeom prst="rect">
            <a:avLst/>
          </a:prstGeom>
          <a:noFill/>
        </p:spPr>
      </p:pic>
      <p:pic>
        <p:nvPicPr>
          <p:cNvPr id="24" name="Рисунок 23" descr="H:\Грамоты воспитанников\Веселые старты 2016\с10.jpg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286380" y="1500174"/>
            <a:ext cx="862011" cy="12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:\Грамоты воспитанников\Веселые старты 2016\с11.jpg"/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429520" y="0"/>
            <a:ext cx="1446159" cy="202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грамоты новые\5.jpe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481934" y="4071942"/>
            <a:ext cx="1662066" cy="2285992"/>
          </a:xfrm>
          <a:prstGeom prst="rect">
            <a:avLst/>
          </a:prstGeom>
          <a:noFill/>
        </p:spPr>
      </p:pic>
      <p:pic>
        <p:nvPicPr>
          <p:cNvPr id="1028" name="Picture 4" descr="F:\грамоты новые\7.jpe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0" y="4572008"/>
            <a:ext cx="1350425" cy="1857364"/>
          </a:xfrm>
          <a:prstGeom prst="rect">
            <a:avLst/>
          </a:prstGeom>
          <a:noFill/>
        </p:spPr>
      </p:pic>
      <p:pic>
        <p:nvPicPr>
          <p:cNvPr id="1029" name="Picture 5" descr="F:\грамоты новые\8.jpe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28662" y="4500570"/>
            <a:ext cx="1402366" cy="1928802"/>
          </a:xfrm>
          <a:prstGeom prst="rect">
            <a:avLst/>
          </a:prstGeom>
          <a:noFill/>
        </p:spPr>
      </p:pic>
      <p:pic>
        <p:nvPicPr>
          <p:cNvPr id="1030" name="Picture 6" descr="F:\грамоты новые\9.jpe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857356" y="4429132"/>
            <a:ext cx="1454305" cy="2000240"/>
          </a:xfrm>
          <a:prstGeom prst="rect">
            <a:avLst/>
          </a:prstGeom>
          <a:noFill/>
        </p:spPr>
      </p:pic>
      <p:pic>
        <p:nvPicPr>
          <p:cNvPr id="1031" name="Picture 7" descr="F:\грамоты новые\10.jpe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786050" y="4429132"/>
            <a:ext cx="1454305" cy="2000240"/>
          </a:xfrm>
          <a:prstGeom prst="rect">
            <a:avLst/>
          </a:prstGeom>
          <a:noFill/>
        </p:spPr>
      </p:pic>
      <p:pic>
        <p:nvPicPr>
          <p:cNvPr id="1032" name="Picture 8" descr="F:\грамоты новые\11.jpe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500431" y="4429132"/>
            <a:ext cx="1454306" cy="2000240"/>
          </a:xfrm>
          <a:prstGeom prst="rect">
            <a:avLst/>
          </a:prstGeom>
          <a:noFill/>
        </p:spPr>
      </p:pic>
      <p:pic>
        <p:nvPicPr>
          <p:cNvPr id="1033" name="Picture 9" descr="F:\грамоты новые\12.jpe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286248" y="4429132"/>
            <a:ext cx="1454305" cy="2000240"/>
          </a:xfrm>
          <a:prstGeom prst="rect">
            <a:avLst/>
          </a:prstGeom>
          <a:noFill/>
        </p:spPr>
      </p:pic>
      <p:pic>
        <p:nvPicPr>
          <p:cNvPr id="1035" name="Picture 11" descr="F:\грамоты новые\14.jpe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000628" y="4429132"/>
            <a:ext cx="1454811" cy="2000936"/>
          </a:xfrm>
          <a:prstGeom prst="rect">
            <a:avLst/>
          </a:prstGeom>
          <a:noFill/>
        </p:spPr>
      </p:pic>
      <p:pic>
        <p:nvPicPr>
          <p:cNvPr id="1036" name="Picture 12" descr="F:\грамоты новые\15.jpe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643570" y="4357694"/>
            <a:ext cx="1506245" cy="2071678"/>
          </a:xfrm>
          <a:prstGeom prst="rect">
            <a:avLst/>
          </a:prstGeom>
          <a:noFill/>
        </p:spPr>
      </p:pic>
      <p:pic>
        <p:nvPicPr>
          <p:cNvPr id="1037" name="Picture 13" descr="F:\грамоты новые\16.jpe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357951" y="4357694"/>
            <a:ext cx="1506246" cy="207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8675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ПРАЗДНИКИ И РАЗВЛЕЧЕНИЯ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BesT\Desktop\фото для портф\IMG_257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000108"/>
            <a:ext cx="2491907" cy="2538410"/>
          </a:xfrm>
          <a:prstGeom prst="rect">
            <a:avLst/>
          </a:prstGeom>
          <a:noFill/>
        </p:spPr>
      </p:pic>
      <p:sp>
        <p:nvSpPr>
          <p:cNvPr id="4" name="Управляющая кнопка: назад 3">
            <a:hlinkClick r:id="rId4" action="ppaction://hlinksldjump" highlightClick="1"/>
          </p:cNvPr>
          <p:cNvSpPr/>
          <p:nvPr/>
        </p:nvSpPr>
        <p:spPr>
          <a:xfrm>
            <a:off x="8358214" y="6286520"/>
            <a:ext cx="571504" cy="4286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 descr="C:\Users\BesT\Desktop\фото для портф\IMG_22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214422"/>
            <a:ext cx="2952771" cy="2214578"/>
          </a:xfrm>
          <a:prstGeom prst="rect">
            <a:avLst/>
          </a:prstGeom>
          <a:noFill/>
        </p:spPr>
      </p:pic>
      <p:pic>
        <p:nvPicPr>
          <p:cNvPr id="1028" name="Picture 4" descr="C:\Users\BesT\Desktop\фото для портф\IMG_62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14422"/>
            <a:ext cx="3115883" cy="2112958"/>
          </a:xfrm>
          <a:prstGeom prst="rect">
            <a:avLst/>
          </a:prstGeom>
          <a:noFill/>
        </p:spPr>
      </p:pic>
      <p:pic>
        <p:nvPicPr>
          <p:cNvPr id="1029" name="Picture 5" descr="C:\Users\BesT\Desktop\фото для портф\SAM_3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000504"/>
            <a:ext cx="2857520" cy="2143140"/>
          </a:xfrm>
          <a:prstGeom prst="rect">
            <a:avLst/>
          </a:prstGeom>
          <a:noFill/>
        </p:spPr>
      </p:pic>
      <p:pic>
        <p:nvPicPr>
          <p:cNvPr id="1030" name="Picture 6" descr="C:\Users\BesT\Desktop\фото для портф\DSCN93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3857628"/>
            <a:ext cx="2928958" cy="2196894"/>
          </a:xfrm>
          <a:prstGeom prst="rect">
            <a:avLst/>
          </a:prstGeom>
          <a:noFill/>
        </p:spPr>
      </p:pic>
      <p:pic>
        <p:nvPicPr>
          <p:cNvPr id="1031" name="Picture 7" descr="C:\Users\BesT\Desktop\фото для портф\IMG_026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3929066"/>
            <a:ext cx="1928827" cy="22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pic>
        <p:nvPicPr>
          <p:cNvPr id="2" name="Рисунок 1" descr="H:\Спортакиада 2017\День воинов РФ\WP_20161103_0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1332">
            <a:off x="718982" y="406801"/>
            <a:ext cx="2618861" cy="17190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H:\Спортакиада 2017\День воинов РФ\WP_20161103_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53725">
            <a:off x="413650" y="4684579"/>
            <a:ext cx="2470147" cy="1813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H:\Спортакиада 2017\День воинов РФ\WP_20161103_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2571744"/>
            <a:ext cx="2541584" cy="1670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H:\Спортакиада 2017\День воинов РФ\WP_20161103_0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2491">
            <a:off x="3745926" y="335027"/>
            <a:ext cx="2255833" cy="1456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43974">
            <a:off x="6767613" y="492512"/>
            <a:ext cx="1857388" cy="15459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2357430"/>
            <a:ext cx="2286016" cy="1357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09265">
            <a:off x="6556750" y="2514209"/>
            <a:ext cx="1959823" cy="1333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8992" y="4714884"/>
            <a:ext cx="2470147" cy="1656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444618">
            <a:off x="6392599" y="4622163"/>
            <a:ext cx="2255832" cy="1584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Управляющая кнопка: назад 10">
            <a:hlinkClick r:id="rId12" action="ppaction://hlinksldjump" highlightClick="1"/>
          </p:cNvPr>
          <p:cNvSpPr/>
          <p:nvPr/>
        </p:nvSpPr>
        <p:spPr>
          <a:xfrm>
            <a:off x="8358214" y="6215082"/>
            <a:ext cx="571504" cy="4286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ДЕЯТЕЛЬНОСТЬ ПЕДАГОГА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2236854" cy="2109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Управляющая кнопка: назад 3">
            <a:hlinkClick r:id="rId4" action="ppaction://hlinksldjump" highlightClick="1"/>
          </p:cNvPr>
          <p:cNvSpPr/>
          <p:nvPr/>
        </p:nvSpPr>
        <p:spPr>
          <a:xfrm>
            <a:off x="8358214" y="6286520"/>
            <a:ext cx="571504" cy="4286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C:\Users\BesT\Desktop\фото сада\семинар\DSC_00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000108"/>
            <a:ext cx="2586040" cy="2519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H:\Спортакиада 2017\ФОТО СЕМИНАР\IMG_95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29066"/>
            <a:ext cx="3800472" cy="2047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C:\Users\BesT\Desktop\фото для портф\IMG_81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857232"/>
            <a:ext cx="1857388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BesT\Desktop\фото для портф\AWGB54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29430" y="4071942"/>
            <a:ext cx="2414570" cy="181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C:\Users\BesT\Desktop\фото для портф\DSCN93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72" y="4214818"/>
            <a:ext cx="2297083" cy="1722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2" descr="F:\Цветик-семицветик\фото для портф\IMG_55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3848" y="714356"/>
            <a:ext cx="2130152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Методическое обеспечение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8229600" cy="4929222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Пензулаева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Л.И. Физическая культура в детском саду: Старшая группа (5–6 лет).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Пензулаева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Л.И. Физическая культура в детском саду: Подготовительная к школе группа (6–7 лет). 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Пензулаева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Л.И. Оздоровительная гимнастика: комплексы упражнений для детей 3–7 лет.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Степаненкова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Э. Я. Сборник подвижных игр  (2-7).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Вариативная часть представлена парциальными программами и методическими пособиями: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СОЛНЦЕВОРОТ: содержание общеобразовательных областей программы в подготовительной к школе группе (этнокультурное  воспитание детей дошкольного возраста на традициях и ценностях культуры русских переселенцев Алтайского края)/ под ред.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О.И.Давыдовой.-Барнаул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: АлтГПУ,2017.-202 с.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СОЛНЦЕВОРОТ: содержание общеобразовательных областей программы в старшей  группе (этнокультурное  воспитание детей дошкольного возраста на традициях и ценностях культуры русских переселенцев Алтайского края)/ под ред.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О.И.Давыдовой.-Барнаул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: АлтГПУ,2017.-231 с.</a:t>
            </a:r>
          </a:p>
          <a:p>
            <a:pPr lvl="0"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СОЛНЦЕВОРОТ: этнокультурное  воспитание детей дошкольного возраста на традициях и ценностях культуры русских переселенцев Алтайского края)/ под ред.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О.И.Давыдовой.-Барнаул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: АлтГПУ,2017.-103 с.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58204" cy="10104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Раздел  1  «Обязательная часть»  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071546"/>
            <a:ext cx="8572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Ф.И.О., дата рождения, портрет;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по диплому;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должность, название учебного заведения, в котором работает педагог;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трудовой и педагогический стаж , в должности;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данные о повышении квалификации;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копии документов, подтверждающих наличие учебных и почетных званий и степеней.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pic>
        <p:nvPicPr>
          <p:cNvPr id="1026" name="Picture 2" descr="F:\Цветик-семицветик\фото для портф\DSC03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85860"/>
            <a:ext cx="3445700" cy="316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Загнутый угол 11"/>
          <p:cNvSpPr/>
          <p:nvPr/>
        </p:nvSpPr>
        <p:spPr>
          <a:xfrm>
            <a:off x="4429124" y="0"/>
            <a:ext cx="4286280" cy="6572272"/>
          </a:xfrm>
          <a:prstGeom prst="foldedCorner">
            <a:avLst>
              <a:gd name="adj" fmla="val 25309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Котикова Ольга Александровна Образование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среднее профессиональное, 2007г. Барнаульский государственный педагогический колледж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«Дошкольное образование»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«Воспитатель детей дошкольного возраста»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Должность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инструктор по физической культуре МБДОУ «Змеиногорский детский сад «Радуга»»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первая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28л.6м.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Педагогический стаж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20 л. 8 м.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должности: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года</a:t>
            </a: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214338"/>
            <a:ext cx="8229600" cy="10001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КУРСЫ ПОВЫШЕНИЯ </a:t>
            </a:r>
            <a:b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КВАЛИФИКАЦИИ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84" y="928670"/>
            <a:ext cx="6215106" cy="592933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2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   </a:t>
            </a:r>
            <a:r>
              <a:rPr lang="ru-RU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ВПО «Алтайская государственная педагогическая академия» 27.01.2014 «Организация профессиональной деятельности педагога дошкольного образовательного учреждения в условиях введения ФГОС», 48 ча</a:t>
            </a:r>
            <a:r>
              <a:rPr lang="ru-RU" sz="22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</a:t>
            </a:r>
          </a:p>
          <a:p>
            <a:pPr algn="ctr">
              <a:buNone/>
            </a:pPr>
            <a:r>
              <a:rPr lang="ru-RU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АКИПКРО 12.05.2014 «Проектирование образовательного процесса в условиях введения ФГОС дошкольного образования в практику дошкольной образовательной организации», 72 часа</a:t>
            </a:r>
          </a:p>
          <a:p>
            <a:pPr algn="ctr">
              <a:buNone/>
            </a:pPr>
            <a:endParaRPr lang="ru-RU" sz="2400" b="1" spc="50" dirty="0" smtClean="0">
              <a:ln w="11430"/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2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АКИПКРО 09.10.2014 г«Здоровое поколение. Сохранение и укрепление здоровья школьников»</a:t>
            </a:r>
            <a:br>
              <a:rPr lang="ru-RU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 часа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5214950"/>
            <a:ext cx="2735099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964130" y="536672"/>
            <a:ext cx="2002053" cy="27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665356" y="2593431"/>
            <a:ext cx="2071702" cy="288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946" y="0"/>
            <a:ext cx="243189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857356" y="0"/>
            <a:ext cx="2714644" cy="381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0"/>
            <a:ext cx="2580431" cy="367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57222" y="3325067"/>
            <a:ext cx="2571736" cy="35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3357562"/>
            <a:ext cx="250213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44" y="3295629"/>
            <a:ext cx="2575208" cy="356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31330" y="1000108"/>
            <a:ext cx="331267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00034" y="2857496"/>
            <a:ext cx="7929618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МОИ ДОСТИЖЕНИЯ</a:t>
            </a:r>
            <a:endParaRPr lang="ru-RU" sz="44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pic>
        <p:nvPicPr>
          <p:cNvPr id="5122" name="Picture 2" descr="F:\Спортакиада 2017\спортакиада 2016\IMG_1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7364"/>
            <a:ext cx="2336616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F:\Спортакиада 2017\IMG_9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1628" y="2143116"/>
            <a:ext cx="3332372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Детский сад\Desktop\терина\фото сада\спартакиада\IMG_4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28604"/>
            <a:ext cx="3385619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2857496"/>
            <a:ext cx="792961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МОИ ДОСТИЖЕНИЯ</a:t>
            </a:r>
            <a:endParaRPr lang="ru-RU" sz="36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Детский сад\Desktop\терина\фото сада\спартакиада\IMG_4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3429000"/>
            <a:ext cx="2928926" cy="246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500042"/>
            <a:ext cx="2100832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2016 г.</a:t>
            </a:r>
            <a:endParaRPr lang="en-US" sz="4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место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9388" y="642918"/>
            <a:ext cx="21008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2017г.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IV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место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1604" y="5534561"/>
            <a:ext cx="20767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2018 г.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III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место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43438" y="-285776"/>
            <a:ext cx="19341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2018 г.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место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429784" cy="1357322"/>
          </a:xfrm>
        </p:spPr>
        <p:txBody>
          <a:bodyPr>
            <a:noAutofit/>
          </a:bodyPr>
          <a:lstStyle/>
          <a:p>
            <a:pPr algn="l"/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Раздел  2 </a:t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«Результаты педагогической деятельности» </a:t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61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участие в  олимпиадах, конкурсах.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psihdocs.ru/sistemnij-podhod-v-rabote-pedagoga-kak-faktor-dostijeniya-viso/53409_html_m82a08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5734"/>
            <a:ext cx="9144000" cy="69237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857232"/>
            <a:ext cx="80010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Результаты участия 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детей в конкурсе 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«Веселые старты»</a:t>
            </a:r>
            <a:endParaRPr lang="ru-RU" sz="2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Детский сад\Desktop\терина\фото сада\спартакиада\IMG_4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285992"/>
            <a:ext cx="2214578" cy="115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:\Спортакиада 2017\спортакиада 2016\IMG_17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5143512"/>
            <a:ext cx="2285984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:\Спортакиада 2017\IMG_99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714752"/>
            <a:ext cx="2000232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571604" y="0"/>
            <a:ext cx="55721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ДОСТИЖЕТИЯ ДЕТЕЙ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57158" y="2214554"/>
          <a:ext cx="6000791" cy="270992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28958"/>
                <a:gridCol w="571504"/>
                <a:gridCol w="2500329"/>
              </a:tblGrid>
              <a:tr h="1527411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Соревнования «Веселые старты» среди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 дошкольного возраста МБДОУ Змеиногорского района и групп предшкольной подготовки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 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команда «Смайлики» -10 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825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Соревнования «Веселые старты» среди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 дошкольного возраста МБДОУ Змеиногорского района и групп предшкольной подготовки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 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IV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команда «Ростки Алтая»-10 детей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357158" y="5000636"/>
          <a:ext cx="6000793" cy="13466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28998"/>
                <a:gridCol w="627344"/>
                <a:gridCol w="2144451"/>
              </a:tblGrid>
              <a:tr h="1346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Соревнования «Веселые старты» среди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 дошкольного возраста МБДОУ Змеиногорского района и групп предшкольной подготовки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 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V I 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команда «Патриоты»-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10 детей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</TotalTime>
  <Words>1372</Words>
  <Application>Microsoft Office PowerPoint</Application>
  <PresentationFormat>Экран (4:3)</PresentationFormat>
  <Paragraphs>246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ТЕМАТИЧЕСКОЕ ПОРТФОЛИО    ИНСТРУКТОРА ФИЗИЧЕСКОЙ КУЛЬТУРЫ </vt:lpstr>
      <vt:lpstr>СОДЕРЖАНИЕ ПОРТФОЛИО</vt:lpstr>
      <vt:lpstr>Раздел  1  «Обязательная часть»  </vt:lpstr>
      <vt:lpstr>Слайд 4</vt:lpstr>
      <vt:lpstr> КУРСЫ ПОВЫШЕНИЯ  КВАЛИФИКАЦИИ</vt:lpstr>
      <vt:lpstr>Слайд 6</vt:lpstr>
      <vt:lpstr>Слайд 7</vt:lpstr>
      <vt:lpstr>   Раздел  2  «Результаты педагогической деятельности»    </vt:lpstr>
      <vt:lpstr>Слайд 9</vt:lpstr>
      <vt:lpstr>Слайд 10</vt:lpstr>
      <vt:lpstr>Слайд 11</vt:lpstr>
      <vt:lpstr>Слайд 12</vt:lpstr>
      <vt:lpstr>Слайд 13</vt:lpstr>
      <vt:lpstr>Разработки мероприятий </vt:lpstr>
      <vt:lpstr>Слайд 15</vt:lpstr>
      <vt:lpstr>Слайд 16</vt:lpstr>
      <vt:lpstr>Слайд 17</vt:lpstr>
      <vt:lpstr>Слайд 18</vt:lpstr>
      <vt:lpstr>ФОТОГАЛЕРЕЯ</vt:lpstr>
      <vt:lpstr>ВЕСЕЛЫЕ СТАРТЫ</vt:lpstr>
      <vt:lpstr>Слайд 21</vt:lpstr>
      <vt:lpstr>Слайд 22</vt:lpstr>
      <vt:lpstr>ПРАЗДНИКИ И РАЗВЛЕЧЕНИЯ</vt:lpstr>
      <vt:lpstr>Слайд 24</vt:lpstr>
      <vt:lpstr>ДЕЯТЕЛЬНОСТЬ ПЕДАГОГА</vt:lpstr>
      <vt:lpstr>Методическое обеспечение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</dc:creator>
  <cp:lastModifiedBy>First</cp:lastModifiedBy>
  <cp:revision>156</cp:revision>
  <dcterms:created xsi:type="dcterms:W3CDTF">2018-05-23T02:46:36Z</dcterms:created>
  <dcterms:modified xsi:type="dcterms:W3CDTF">2020-09-23T06:51:24Z</dcterms:modified>
</cp:coreProperties>
</file>