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8" r:id="rId2"/>
    <p:sldId id="287" r:id="rId3"/>
    <p:sldId id="257" r:id="rId4"/>
    <p:sldId id="282" r:id="rId5"/>
    <p:sldId id="292" r:id="rId6"/>
    <p:sldId id="283" r:id="rId7"/>
    <p:sldId id="296" r:id="rId8"/>
    <p:sldId id="290" r:id="rId9"/>
    <p:sldId id="291" r:id="rId10"/>
    <p:sldId id="294" r:id="rId11"/>
    <p:sldId id="297" r:id="rId12"/>
    <p:sldId id="285" r:id="rId13"/>
    <p:sldId id="266" r:id="rId14"/>
    <p:sldId id="293" r:id="rId15"/>
    <p:sldId id="298" r:id="rId16"/>
    <p:sldId id="271" r:id="rId17"/>
    <p:sldId id="300" r:id="rId18"/>
    <p:sldId id="301" r:id="rId19"/>
    <p:sldId id="268" r:id="rId20"/>
    <p:sldId id="30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5D741-84AC-4748-A113-82846FE075C3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A72FF-D98F-4B50-8F69-0987838D4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6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A72FF-D98F-4B50-8F69-0987838D4F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2723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0712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5759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950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1408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60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26105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0011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497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1405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6082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0022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463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251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152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4588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632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lumOff val="15000"/>
              </a:schemeClr>
            </a:gs>
            <a:gs pos="97000">
              <a:schemeClr val="bg1">
                <a:lumMod val="95000"/>
                <a:lumOff val="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33C0A98-B734-44BF-B60C-DC4440C856AB}" type="datetimeFigureOut">
              <a:rPr lang="ru-RU" smtClean="0"/>
              <a:t>28.02.2021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30B99B-6ACD-42FA-A799-38814EA89C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05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 l="1909" t="31013" r="10319" b="-1"/>
          <a:stretch/>
        </p:blipFill>
        <p:spPr>
          <a:xfrm>
            <a:off x="-382376" y="0"/>
            <a:ext cx="12574376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903" y="1749871"/>
            <a:ext cx="807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_StamperRg&amp;Bt" panose="040F0703050807070607" pitchFamily="82" charset="-52"/>
                <a:ea typeface="Calibri" panose="020F0502020204030204" pitchFamily="34" charset="0"/>
              </a:rPr>
              <a:t>«</a:t>
            </a:r>
            <a:r>
              <a:rPr lang="ru-RU" sz="3600" dirty="0" smtClean="0">
                <a:solidFill>
                  <a:srgbClr val="C00000"/>
                </a:solidFill>
                <a:latin typeface="a_StamperRg&amp;Bt" panose="040F0703050807070607"/>
                <a:ea typeface="Calibri" panose="020F0502020204030204" pitchFamily="34" charset="0"/>
              </a:rPr>
              <a:t>Мальчик</a:t>
            </a:r>
            <a:r>
              <a:rPr lang="ru-RU" sz="3600" dirty="0" smtClean="0">
                <a:solidFill>
                  <a:srgbClr val="C00000"/>
                </a:solidFill>
                <a:latin typeface="a_StamperRg&amp;Bt" panose="040F0703050807070607" pitchFamily="82" charset="-52"/>
                <a:ea typeface="Calibri" panose="020F0502020204030204" pitchFamily="34" charset="0"/>
              </a:rPr>
              <a:t> в полосатой пижаме»</a:t>
            </a:r>
            <a:endParaRPr lang="ru-RU" sz="24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27305" y="960304"/>
            <a:ext cx="244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Джон </a:t>
            </a:r>
            <a:r>
              <a:rPr lang="ru-RU" sz="3200" dirty="0" err="1"/>
              <a:t>Бойн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9873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В Мосгордуме приняли законопроект о «детях войны» - М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36" b="1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6589953" cy="6857999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6977" y="196969"/>
            <a:ext cx="6096000" cy="295106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Параллельно дому тянулась мощная ограда из проволоки, изгибаясь с обеих сторон и уходя куда-то вдаль, так далеко, что невозможно было различить, где она заканчивается. Ограда была очень высокая, даже выше, чем дом, и держалась на деревянных столбах, напоминавших телеграфные. Поверху она была утыкана огромными мотками колючей проволоки, закрученной в спирали…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977" y="3415749"/>
            <a:ext cx="6096000" cy="3103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…никакой зелени на обозримом пространстве не наблюдалось. Кругом простирался грязный песок, и ничего, кроме низеньких домишек, каких-то длинных строений, похожих на склад, и нескольких зданий с печными трубами в отдалении.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все они одеты совершенно одинаково: серая полосатая пижама и серая полосатая шапочка на голове.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07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В Мосгордуме приняли законопроект о «детях войны» - М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36" b="1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589953" cy="6857999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1330" y="594793"/>
            <a:ext cx="5807292" cy="5668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 тянулись друг к другу на них кричали солдаты. И чем больше на них кричали, тем теснее они прижимались к товарищам, но затем один из солдат бросился к ним, и они отцепились друг от друга, наконец сделав то, чего, похоже, от них добивались, — выстроились в ряд. После чего солдаты начали смеяться и аплодировать.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 Наверное, это репетиция, — догадалась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Гретель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игнорируя то обстоятельство, что кое-кто из детей, даже те, что постарше, даже такие же взрослые, как она сама, похоже, плакали.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8896" y="1966393"/>
            <a:ext cx="5344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_StamperRg&amp;Bt" panose="040F0703050807070607"/>
              </a:rPr>
              <a:t>Еврейские </a:t>
            </a:r>
            <a:r>
              <a:rPr lang="ru-RU" sz="2400" b="1" dirty="0">
                <a:solidFill>
                  <a:srgbClr val="C00000"/>
                </a:solidFill>
                <a:latin typeface="a_StamperRg&amp;Bt" panose="040F0703050807070607"/>
              </a:rPr>
              <a:t>дети, </a:t>
            </a:r>
            <a:br>
              <a:rPr lang="ru-RU" sz="2400" b="1" dirty="0">
                <a:solidFill>
                  <a:srgbClr val="C00000"/>
                </a:solidFill>
                <a:latin typeface="a_StamperRg&amp;Bt" panose="040F0703050807070607"/>
              </a:rPr>
            </a:br>
            <a:r>
              <a:rPr lang="ru-RU" sz="2400" b="1" dirty="0">
                <a:solidFill>
                  <a:srgbClr val="C00000"/>
                </a:solidFill>
                <a:latin typeface="a_StamperRg&amp;Bt" panose="040F0703050807070607"/>
              </a:rPr>
              <a:t>дети расстрелянных партизан, </a:t>
            </a:r>
            <a:br>
              <a:rPr lang="ru-RU" sz="2400" b="1" dirty="0">
                <a:solidFill>
                  <a:srgbClr val="C00000"/>
                </a:solidFill>
                <a:latin typeface="a_StamperRg&amp;Bt" panose="040F0703050807070607"/>
              </a:rPr>
            </a:br>
            <a:r>
              <a:rPr lang="ru-RU" sz="2400" b="1" dirty="0">
                <a:solidFill>
                  <a:srgbClr val="C00000"/>
                </a:solidFill>
                <a:latin typeface="a_StamperRg&amp;Bt" panose="040F0703050807070607"/>
              </a:rPr>
              <a:t>дети убитых советских и государственных </a:t>
            </a:r>
            <a:r>
              <a:rPr lang="ru-RU" sz="2400" b="1" dirty="0" smtClean="0">
                <a:solidFill>
                  <a:srgbClr val="C00000"/>
                </a:solidFill>
                <a:latin typeface="a_StamperRg&amp;Bt" panose="040F0703050807070607"/>
              </a:rPr>
              <a:t>работников.</a:t>
            </a:r>
            <a:endParaRPr lang="ru-RU" sz="2400" b="1" dirty="0">
              <a:solidFill>
                <a:srgbClr val="C00000"/>
              </a:solidFill>
              <a:latin typeface="a_StamperRg&amp;Bt" panose="040F0703050807070607"/>
            </a:endParaRPr>
          </a:p>
        </p:txBody>
      </p:sp>
    </p:spTree>
    <p:extLst>
      <p:ext uri="{BB962C8B-B14F-4D97-AF65-F5344CB8AC3E}">
        <p14:creationId xmlns:p14="http://schemas.microsoft.com/office/powerpoint/2010/main" val="1082442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13F2AF96-14C9-41DF-8864-448A02F18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9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72"/>
          <a:stretch/>
        </p:blipFill>
        <p:spPr bwMode="auto">
          <a:xfrm>
            <a:off x="0" y="-608803"/>
            <a:ext cx="12192000" cy="74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4728E0C-B64E-4BD0-B268-3E7AA9847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"/>
          <a:stretch/>
        </p:blipFill>
        <p:spPr bwMode="auto">
          <a:xfrm>
            <a:off x="871200" y="-608803"/>
            <a:ext cx="5748200" cy="3616355"/>
          </a:xfrm>
          <a:prstGeom prst="rect">
            <a:avLst/>
          </a:prstGeom>
          <a:ln>
            <a:noFill/>
          </a:ln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D58EA-40E9-4C0E-921B-D42022F27B91}"/>
              </a:ext>
            </a:extLst>
          </p:cNvPr>
          <p:cNvSpPr txBox="1"/>
          <p:nvPr/>
        </p:nvSpPr>
        <p:spPr>
          <a:xfrm>
            <a:off x="7343475" y="-452714"/>
            <a:ext cx="4959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0055" algn="just">
              <a:spcBef>
                <a:spcPts val="150"/>
              </a:spcBef>
              <a:spcAft>
                <a:spcPts val="150"/>
              </a:spcAft>
            </a:pPr>
            <a:r>
              <a:rPr lang="ru-RU" sz="4800" dirty="0">
                <a:ln w="0"/>
                <a:solidFill>
                  <a:srgbClr val="C00000"/>
                </a:solidFill>
                <a:latin typeface="a_StamperRg&amp;Bt" panose="040F0703050807070607" pitchFamily="82" charset="-52"/>
                <a:ea typeface="Times New Roman" panose="02020603050405020304" pitchFamily="18" charset="0"/>
              </a:rPr>
              <a:t>Саласпилс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4961" y="5455920"/>
            <a:ext cx="11495122" cy="923330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40055" algn="just">
              <a:spcBef>
                <a:spcPts val="150"/>
              </a:spcBef>
              <a:spcAft>
                <a:spcPts val="150"/>
              </a:spcAft>
            </a:pP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</a:rPr>
              <a:t>Наиболее печальную известность этот лагерь получил из-за содержания в нём малолетних узников, которых затем стали использовать для 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</a:rPr>
              <a:t>сбора </a:t>
            </a:r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</a:rPr>
              <a:t>крови для раненых немецких солдат, вследствие чего дети быстро погибали.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ea typeface="Times New Roman" panose="02020603050405020304" pitchFamily="18" charset="0"/>
            </a:endParaRPr>
          </a:p>
        </p:txBody>
      </p:sp>
      <p:pic>
        <p:nvPicPr>
          <p:cNvPr id="1028" name="Picture 4" descr="Кровь брали, как у взрослых: детский лагерь смерти Саласпилс | В мире |  Baltnews - новостной портал на русском языке в Латвии, Прибалтика, сводки  событий, мнения, комментарии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7" y="2718043"/>
            <a:ext cx="5960504" cy="2737877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атвия запретила проведение выставки, посвящённой памяти узников лагеря  Саласпил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12" y="487336"/>
            <a:ext cx="3707923" cy="4859530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51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129" y="1274565"/>
            <a:ext cx="82305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Бухенвальд (Германия) – 56 тысяч погибших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Равенсбрюк (Германия) (женский лагерь) – 92 тысячи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Дахау (Германия) – 70 тысяч погибших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Маутхаузен (Австрия)– 122 тысячи погибших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Освенцим (Польша) – 4 млн. погибших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Майданек (Польша) – 1 млн. 500 тысяч погибших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Треблинка (Польша) – 8 - 10 тысяч погибших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Хельмно</a:t>
            </a: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 (Польша) – 600 тысяч погибших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b="0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Собибор</a:t>
            </a:r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 (Польша) – 250 тысяч погибших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B909F8-973D-40FD-B382-3CCB346AB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" y="80045"/>
            <a:ext cx="4010438" cy="2798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F1A43-4804-4E59-9DA8-2E611791312E}"/>
              </a:ext>
            </a:extLst>
          </p:cNvPr>
          <p:cNvSpPr txBox="1"/>
          <p:nvPr/>
        </p:nvSpPr>
        <p:spPr>
          <a:xfrm>
            <a:off x="1026974" y="2863664"/>
            <a:ext cx="2122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0" dirty="0">
                <a:solidFill>
                  <a:srgbClr val="C00000"/>
                </a:solidFill>
                <a:effectLst/>
                <a:latin typeface="a_StamperRg&amp;Bt" panose="040F0703050807070607" pitchFamily="82" charset="-52"/>
              </a:rPr>
              <a:t>Бухенвальд</a:t>
            </a:r>
            <a:endParaRPr lang="ru-RU" sz="20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AB8420-B9D2-45F0-8F99-582DE39CB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38729" y="61568"/>
            <a:ext cx="4010437" cy="28170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DC74F8-3E91-4B2A-A029-B1BB0B86D7CE}"/>
              </a:ext>
            </a:extLst>
          </p:cNvPr>
          <p:cNvSpPr txBox="1"/>
          <p:nvPr/>
        </p:nvSpPr>
        <p:spPr>
          <a:xfrm>
            <a:off x="5338426" y="2878585"/>
            <a:ext cx="1806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00000"/>
                </a:solidFill>
                <a:effectLst/>
                <a:latin typeface="a_StamperRg&amp;Bt" panose="040F0703050807070607" pitchFamily="82" charset="-52"/>
              </a:rPr>
              <a:t>Дахау</a:t>
            </a:r>
            <a:endParaRPr lang="ru-RU" sz="20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011A07-9EB1-4F53-8F9A-C2978C42C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5"/>
          <a:stretch/>
        </p:blipFill>
        <p:spPr>
          <a:xfrm>
            <a:off x="8194599" y="61567"/>
            <a:ext cx="3757574" cy="28170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D18339-64E2-4AEA-A806-6A0000FB12C1}"/>
              </a:ext>
            </a:extLst>
          </p:cNvPr>
          <p:cNvSpPr txBox="1"/>
          <p:nvPr/>
        </p:nvSpPr>
        <p:spPr>
          <a:xfrm>
            <a:off x="9348863" y="2863664"/>
            <a:ext cx="2448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00000"/>
                </a:solidFill>
                <a:effectLst/>
                <a:latin typeface="a_StamperRg&amp;Bt" panose="040F0703050807070607" pitchFamily="82" charset="-52"/>
              </a:rPr>
              <a:t>Освенцим</a:t>
            </a:r>
            <a:endParaRPr lang="ru-RU" sz="20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8F689-D207-4A44-8E95-A3DE6A678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5802" y="3979416"/>
            <a:ext cx="4807594" cy="26029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99C409-6CD3-4402-8C82-B9E5E72A6C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1"/>
          <a:stretch/>
        </p:blipFill>
        <p:spPr>
          <a:xfrm>
            <a:off x="6671194" y="3979416"/>
            <a:ext cx="4531305" cy="27294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3FBF85-19A9-4446-8D45-712E8AF0E6F1}"/>
              </a:ext>
            </a:extLst>
          </p:cNvPr>
          <p:cNvSpPr txBox="1"/>
          <p:nvPr/>
        </p:nvSpPr>
        <p:spPr>
          <a:xfrm>
            <a:off x="8147843" y="3579306"/>
            <a:ext cx="1821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C00000"/>
                </a:solidFill>
                <a:effectLst/>
                <a:latin typeface="a_StamperRg&amp;Bt" panose="040F0703050807070607" pitchFamily="82" charset="-52"/>
              </a:rPr>
              <a:t>Майданек</a:t>
            </a:r>
            <a:endParaRPr lang="ru-RU" sz="20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56D703-458B-47B7-B3D7-88973BFFC338}"/>
              </a:ext>
            </a:extLst>
          </p:cNvPr>
          <p:cNvSpPr txBox="1"/>
          <p:nvPr/>
        </p:nvSpPr>
        <p:spPr>
          <a:xfrm>
            <a:off x="1930696" y="3584975"/>
            <a:ext cx="1737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0" dirty="0" err="1">
                <a:solidFill>
                  <a:srgbClr val="C00000"/>
                </a:solidFill>
                <a:effectLst/>
                <a:latin typeface="a_StamperRg&amp;Bt" panose="040F0703050807070607" pitchFamily="82" charset="-52"/>
              </a:rPr>
              <a:t>Собибор</a:t>
            </a:r>
            <a:endParaRPr lang="ru-RU" sz="20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6641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5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981" y="2435287"/>
            <a:ext cx="11041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ЗАДАДКА ТРЕТЬЯ </a:t>
            </a:r>
            <a:r>
              <a:rPr lang="ru-RU" sz="40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</a:br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ДЕЙСТВУЮЩИЕ ЛИЦА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77554" y="3758726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Отец и его новая работа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5275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В Мосгордуме приняли законопроект о «детях войны» - М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36" b="1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589953" cy="6857999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4999" y="1119072"/>
            <a:ext cx="5877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a_StamperRg&amp;Bt" panose="040F0703050807070607"/>
              </a:rPr>
              <a:t>Когда спросили Бруно, кем работает его отец, он открыл было рот, но вдруг сообразил, что и сам не знает. Единственное, что он мог сказать, это то, что его отец далеко пойдёт и у Фурора на его счёт большие планы. </a:t>
            </a:r>
            <a:br>
              <a:rPr lang="ru-RU" dirty="0">
                <a:latin typeface="a_StamperRg&amp;Bt" panose="040F0703050807070607"/>
              </a:rPr>
            </a:br>
            <a:r>
              <a:rPr lang="ru-RU" dirty="0">
                <a:latin typeface="a_StamperRg&amp;Bt" panose="040F0703050807070607"/>
              </a:rPr>
              <a:t/>
            </a:r>
            <a:br>
              <a:rPr lang="ru-RU" dirty="0">
                <a:latin typeface="a_StamperRg&amp;Bt" panose="040F0703050807070607"/>
              </a:rPr>
            </a:br>
            <a:r>
              <a:rPr lang="ru-RU" dirty="0">
                <a:latin typeface="a_StamperRg&amp;Bt" panose="040F0703050807070607"/>
              </a:rPr>
              <a:t>— Очень серьёзная работа, — ответила мама после небольшой заминки. — Для выполнения которой требуется особый человек. </a:t>
            </a:r>
            <a:br>
              <a:rPr lang="ru-RU" dirty="0">
                <a:latin typeface="a_StamperRg&amp;Bt" panose="040F0703050807070607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7353" y="2351781"/>
            <a:ext cx="4828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  <a:t>Кем был отец Б</a:t>
            </a:r>
            <a:r>
              <a:rPr lang="ru-RU" sz="3200" dirty="0" smtClean="0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  <a:t>руно</a:t>
            </a:r>
            <a:r>
              <a:rPr lang="ru-RU" sz="3200" dirty="0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21936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9120" y="1689184"/>
            <a:ext cx="5648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</a:rPr>
              <a:t>«серьёзная работа», которую выполняет «добрый человек» в красивой форме с красивой повязкой на рукаве (со свастикой) заключается в уничтожении сотен и тысяч людей, повинных лишь в том, что родились не арийцами.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423310"/>
            <a:ext cx="12151746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</a:rPr>
              <a:t>Какой персонаж был категорически против действий отца и политики Германии?</a:t>
            </a:r>
          </a:p>
          <a:p>
            <a:pPr algn="ctr">
              <a:lnSpc>
                <a:spcPct val="150000"/>
              </a:lnSpc>
            </a:pPr>
            <a:r>
              <a:rPr lang="ru-RU" sz="2400" b="0" i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</a:rPr>
              <a:t>Как </a:t>
            </a:r>
            <a:r>
              <a:rPr lang="ru-RU" sz="2400" b="0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</a:rPr>
              <a:t>сейчас немцы относятся к событиям ВОВ?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19092" y="925940"/>
            <a:ext cx="6632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Вывод об отце Бруно: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504" y="114906"/>
            <a:ext cx="5791200" cy="3733800"/>
          </a:xfrm>
          <a:prstGeom prst="ellipse">
            <a:avLst/>
          </a:prstGeom>
          <a:ln>
            <a:noFill/>
          </a:ln>
          <a:effectLst>
            <a:softEdge rad="1054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426" y="1418984"/>
            <a:ext cx="4876800" cy="2686050"/>
          </a:xfrm>
          <a:prstGeom prst="ellipse">
            <a:avLst/>
          </a:prstGeom>
          <a:ln>
            <a:noFill/>
          </a:ln>
          <a:effectLst>
            <a:softEdge rad="609600"/>
          </a:effectLst>
        </p:spPr>
      </p:pic>
    </p:spTree>
    <p:extLst>
      <p:ext uri="{BB962C8B-B14F-4D97-AF65-F5344CB8AC3E}">
        <p14:creationId xmlns:p14="http://schemas.microsoft.com/office/powerpoint/2010/main" val="276851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 заповедей Януша Корчака для родител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38" y="254998"/>
            <a:ext cx="4002944" cy="562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495" y="254998"/>
            <a:ext cx="7181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0" i="0" dirty="0">
                <a:solidFill>
                  <a:srgbClr val="C00000"/>
                </a:solidFill>
                <a:effectLst/>
                <a:latin typeface="a_StamperRg&amp;Bt" panose="040F0703050807070607" pitchFamily="82" charset="-52"/>
              </a:rPr>
              <a:t>Праведники народов мира</a:t>
            </a:r>
            <a:endParaRPr lang="ru-RU" sz="32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3" name="Рисунок 2" descr="https://ic.pics.livejournal.com/kozukina/16876387/2706/2706_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3" y="1356311"/>
            <a:ext cx="2171864" cy="291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7008" y="904799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Януш Корчак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25" y="848479"/>
            <a:ext cx="5169413" cy="346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142" y="4279352"/>
            <a:ext cx="3992479" cy="231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941" y="3597219"/>
            <a:ext cx="4567656" cy="299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014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Ирена Сендлер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2" y="1982638"/>
            <a:ext cx="3274407" cy="415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Картинки по запросу &quot;елизавета скобцова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07" y="2026306"/>
            <a:ext cx="2956316" cy="400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Картинки по запросу &quot;политрук Киселев праведник мира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658" y="2823056"/>
            <a:ext cx="4138243" cy="331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02643" y="1348006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Ирена </a:t>
            </a:r>
            <a:r>
              <a:rPr lang="ru-RU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Сендлер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cs typeface="Adobe Arabic" panose="02040503050201020203" pitchFamily="18" charset="-7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59907" y="1194118"/>
            <a:ext cx="3067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Елизавета </a:t>
            </a:r>
            <a:r>
              <a:rPr lang="ru-RU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Скобцова</a:t>
            </a:r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 (монахиня Мария)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cs typeface="Adobe Arabic" panose="02040503050201020203" pitchFamily="18" charset="-7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6553" y="1982638"/>
            <a:ext cx="4422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Николай Киселев </a:t>
            </a: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 </a:t>
            </a:r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/>
            </a:r>
            <a:b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</a:br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командир Красной армии</a:t>
            </a:r>
            <a:r>
              <a:rPr lang="ru-RU" dirty="0">
                <a:solidFill>
                  <a:srgbClr val="000000"/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,</a:t>
            </a:r>
            <a:endParaRPr lang="ru-RU" dirty="0">
              <a:latin typeface="a_StamperRg&amp;Bt" panose="040F0703050807070607"/>
              <a:cs typeface="Adobe Arabic" panose="02040503050201020203" pitchFamily="18" charset="-7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513" y="353583"/>
            <a:ext cx="7181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Праведники народов мира</a:t>
            </a:r>
          </a:p>
        </p:txBody>
      </p:sp>
    </p:spTree>
    <p:extLst>
      <p:ext uri="{BB962C8B-B14F-4D97-AF65-F5344CB8AC3E}">
        <p14:creationId xmlns:p14="http://schemas.microsoft.com/office/powerpoint/2010/main" val="2787201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240" y="884086"/>
            <a:ext cx="1090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Adobe Arabic" panose="02040503050201020203" pitchFamily="18" charset="-78"/>
              </a:rPr>
              <a:t>от </a:t>
            </a:r>
            <a:r>
              <a:rPr lang="ru-RU" dirty="0">
                <a:cs typeface="Adobe Arabic" panose="02040503050201020203" pitchFamily="18" charset="-78"/>
              </a:rPr>
              <a:t>англ. </a:t>
            </a:r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Holocaust</a:t>
            </a:r>
            <a:r>
              <a:rPr lang="ru-RU" dirty="0">
                <a:cs typeface="Adobe Arabic" panose="02040503050201020203" pitchFamily="18" charset="-78"/>
              </a:rPr>
              <a:t> </a:t>
            </a:r>
            <a:r>
              <a:rPr lang="el-GR" dirty="0">
                <a:cs typeface="Adobe Arabic" panose="02040503050201020203" pitchFamily="18" charset="-78"/>
              </a:rPr>
              <a:t>— «</a:t>
            </a:r>
            <a:r>
              <a:rPr lang="ru-RU" dirty="0">
                <a:cs typeface="Adobe Arabic" panose="02040503050201020203" pitchFamily="18" charset="-78"/>
              </a:rPr>
              <a:t>всесожжение</a:t>
            </a:r>
            <a:r>
              <a:rPr lang="ru-RU" dirty="0" smtClean="0">
                <a:cs typeface="Adobe Arabic" panose="02040503050201020203" pitchFamily="18" charset="-78"/>
              </a:rPr>
              <a:t>»</a:t>
            </a:r>
          </a:p>
          <a:p>
            <a:pPr algn="just"/>
            <a:r>
              <a:rPr lang="ru-RU" dirty="0" smtClean="0">
                <a:cs typeface="Adobe Arabic" panose="02040503050201020203" pitchFamily="18" charset="-78"/>
              </a:rPr>
              <a:t> преследование </a:t>
            </a:r>
            <a:r>
              <a:rPr lang="ru-RU" dirty="0">
                <a:cs typeface="Adobe Arabic" panose="02040503050201020203" pitchFamily="18" charset="-78"/>
              </a:rPr>
              <a:t>и массовое уничтожение нацистами представителей различных этнических и социальных групп (советских военнопленных, поляков, евреев, цыган</a:t>
            </a:r>
            <a:r>
              <a:rPr lang="ru-RU" dirty="0" smtClean="0">
                <a:cs typeface="Adobe Arabic" panose="02040503050201020203" pitchFamily="18" charset="-78"/>
              </a:rPr>
              <a:t>, </a:t>
            </a:r>
            <a:r>
              <a:rPr lang="ru-RU" dirty="0">
                <a:cs typeface="Adobe Arabic" panose="02040503050201020203" pitchFamily="18" charset="-78"/>
              </a:rPr>
              <a:t>безнадёжно больных и инвалидов и др.) в период существования нацистской Германии.</a:t>
            </a:r>
            <a:br>
              <a:rPr lang="ru-RU" dirty="0">
                <a:cs typeface="Adobe Arabic" panose="02040503050201020203" pitchFamily="18" charset="-78"/>
              </a:rPr>
            </a:br>
            <a:endParaRPr lang="ru-RU" dirty="0">
              <a:cs typeface="Adobe Arabic" panose="02040503050201020203" pitchFamily="18" charset="-78"/>
            </a:endParaRPr>
          </a:p>
        </p:txBody>
      </p:sp>
      <p:pic>
        <p:nvPicPr>
          <p:cNvPr id="8194" name="Picture 2" descr="Главные онлайн-архивы Холокоста – Weekend – Коммерсант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26" y="2840819"/>
            <a:ext cx="5679770" cy="3191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Главный вопрос Холокоста: человек или обстоятель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" y="2656595"/>
            <a:ext cx="3759201" cy="250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День памяти жертв Холокоста – Общество – Коммерсант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25" y="3735002"/>
            <a:ext cx="5064815" cy="2846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353" y="3907384"/>
            <a:ext cx="3550844" cy="278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8248" y="160338"/>
            <a:ext cx="3506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Холокост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429883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2376"/>
            <a:ext cx="12192000" cy="72267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975" y="856312"/>
            <a:ext cx="3985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a_StamperRg&amp;Bt" panose="040F0703050807070607" pitchFamily="82" charset="-52"/>
                <a:ea typeface="Calibri" panose="020F0502020204030204" pitchFamily="34" charset="0"/>
                <a:cs typeface="Adobe Arabic" panose="02040503050201020203" pitchFamily="18" charset="-78"/>
              </a:rPr>
              <a:t>Джон</a:t>
            </a:r>
            <a:r>
              <a:rPr lang="ru-RU" sz="5400" dirty="0">
                <a:solidFill>
                  <a:srgbClr val="C00000"/>
                </a:solidFill>
                <a:latin typeface="a_StamperRg&amp;Bt" panose="040F0703050807070607" pitchFamily="82" charset="-52"/>
                <a:ea typeface="Calibri" panose="020F0502020204030204" pitchFamily="34" charset="0"/>
              </a:rPr>
              <a:t> </a:t>
            </a:r>
            <a:r>
              <a:rPr lang="ru-RU" sz="5400" dirty="0" err="1">
                <a:solidFill>
                  <a:srgbClr val="C00000"/>
                </a:solidFill>
                <a:latin typeface="a_StamperRg&amp;Bt" panose="040F0703050807070607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Бойн</a:t>
            </a:r>
            <a:endParaRPr lang="ru-RU" sz="5400" dirty="0">
              <a:solidFill>
                <a:srgbClr val="C00000"/>
              </a:solidFill>
              <a:latin typeface="a_StamperRg&amp;Bt" panose="040F0703050807070607" pitchFamily="82" charset="-5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9000C-DAC5-4857-B940-1A8DDE8BB51C}"/>
              </a:ext>
            </a:extLst>
          </p:cNvPr>
          <p:cNvSpPr txBox="1"/>
          <p:nvPr/>
        </p:nvSpPr>
        <p:spPr>
          <a:xfrm>
            <a:off x="296302" y="2333682"/>
            <a:ext cx="6169152" cy="171739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indent="288925">
              <a:lnSpc>
                <a:spcPct val="107000"/>
              </a:lnSpc>
              <a:spcAft>
                <a:spcPts val="800"/>
              </a:spcAft>
            </a:pPr>
            <a:r>
              <a:rPr lang="ru-RU" sz="2000" spc="3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Ирландский писатель</a:t>
            </a:r>
          </a:p>
          <a:p>
            <a:pPr indent="288925">
              <a:lnSpc>
                <a:spcPct val="107000"/>
              </a:lnSpc>
              <a:spcAft>
                <a:spcPts val="800"/>
              </a:spcAft>
            </a:pPr>
            <a:r>
              <a:rPr lang="ru-RU" sz="2000" spc="3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Автор 17 романов</a:t>
            </a:r>
          </a:p>
          <a:p>
            <a:pPr indent="288925">
              <a:lnSpc>
                <a:spcPct val="107000"/>
              </a:lnSpc>
              <a:spcAft>
                <a:spcPts val="800"/>
              </a:spcAft>
            </a:pPr>
            <a:r>
              <a:rPr lang="ru-RU" sz="2000" spc="3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Calibri" panose="020F0502020204030204" pitchFamily="34" charset="0"/>
                <a:cs typeface="Adobe Arabic" panose="02040503050201020203" pitchFamily="18" charset="-78"/>
              </a:rPr>
              <a:t>Его книги изданы на 50 языках</a:t>
            </a:r>
          </a:p>
          <a:p>
            <a:pPr indent="288925" algn="just">
              <a:lnSpc>
                <a:spcPct val="107000"/>
              </a:lnSpc>
              <a:spcAft>
                <a:spcPts val="800"/>
              </a:spcAft>
            </a:pPr>
            <a:endParaRPr lang="en-US" sz="2000" spc="3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7903" y="327550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</a:endParaRPr>
          </a:p>
        </p:txBody>
      </p:sp>
    </p:spTree>
    <p:extLst>
      <p:ext uri="{BB962C8B-B14F-4D97-AF65-F5344CB8AC3E}">
        <p14:creationId xmlns:p14="http://schemas.microsoft.com/office/powerpoint/2010/main" val="234774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писок музеев">
            <a:hlinkClick r:id="" action="ppaction://media"/>
            <a:extLst>
              <a:ext uri="{FF2B5EF4-FFF2-40B4-BE49-F238E27FC236}">
                <a16:creationId xmlns:a16="http://schemas.microsoft.com/office/drawing/2014/main" id="{618386BE-29ED-46A5-87FD-C3F8EA2D0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185" y="234149"/>
            <a:ext cx="11547629" cy="61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9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7774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B5E6DF-A10E-4318-AC74-43A2D6103B6C}"/>
              </a:ext>
            </a:extLst>
          </p:cNvPr>
          <p:cNvSpPr txBox="1"/>
          <p:nvPr/>
        </p:nvSpPr>
        <p:spPr>
          <a:xfrm>
            <a:off x="5173780" y="1070967"/>
            <a:ext cx="6847074" cy="156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«</a:t>
            </a:r>
            <a:r>
              <a:rPr lang="ru-RU" sz="1600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Так в чем же разница между людьми за оградой и военными? - спрашивал Бруно. </a:t>
            </a:r>
            <a:r>
              <a:rPr lang="ru-RU" sz="16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И </a:t>
            </a:r>
            <a:r>
              <a:rPr lang="ru-RU" sz="1600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кто решает, кому надевать полосатые пижамы, а кому красивую форму?» </a:t>
            </a:r>
            <a: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ru-RU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Телевизионный фильм «Мальчик в полосатой пижаме » на канале «Spike» ,  Владивост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994" y="3064560"/>
            <a:ext cx="5106537" cy="3829903"/>
          </a:xfrm>
          <a:prstGeom prst="ellipse">
            <a:avLst/>
          </a:prstGeom>
          <a:ln>
            <a:noFill/>
          </a:ln>
          <a:effectLst>
            <a:softEdge rad="965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альчик в полосатой пижаме (2008) - BogMedia.or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r="25675"/>
          <a:stretch/>
        </p:blipFill>
        <p:spPr bwMode="auto">
          <a:xfrm>
            <a:off x="4400631" y="2201949"/>
            <a:ext cx="3534772" cy="3026439"/>
          </a:xfrm>
          <a:prstGeom prst="ellipse">
            <a:avLst/>
          </a:prstGeom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34" y="229910"/>
            <a:ext cx="4654675" cy="63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6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  <a14:imgEffect>
                      <a14:saturation sat="0"/>
                    </a14:imgEffect>
                    <a14:imgEffect>
                      <a14:brightnessContrast bright="-12000" contras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3042"/>
            <a:ext cx="12560489" cy="6961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4DC4C-8FA1-4451-BA17-F04ECBAC8712}"/>
              </a:ext>
            </a:extLst>
          </p:cNvPr>
          <p:cNvSpPr txBox="1"/>
          <p:nvPr/>
        </p:nvSpPr>
        <p:spPr>
          <a:xfrm>
            <a:off x="-500330" y="404069"/>
            <a:ext cx="7629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  <a:t>Загадки </a:t>
            </a:r>
            <a:br>
              <a:rPr lang="ru-RU" sz="4400" dirty="0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</a:br>
            <a:r>
              <a:rPr lang="ru-RU" sz="4400" dirty="0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  <a:t>Джона </a:t>
            </a:r>
            <a:r>
              <a:rPr lang="ru-RU" sz="4400" dirty="0" err="1">
                <a:solidFill>
                  <a:srgbClr val="C00000"/>
                </a:solidFill>
                <a:latin typeface="a_StamperRg&amp;Bt" panose="040F0703050807070607" pitchFamily="82" charset="-52"/>
                <a:cs typeface="Adobe Arabic" panose="02040503050201020203" pitchFamily="18" charset="-78"/>
              </a:rPr>
              <a:t>Бойна</a:t>
            </a:r>
            <a:endParaRPr lang="ru-RU" sz="4400" dirty="0">
              <a:solidFill>
                <a:srgbClr val="C00000"/>
              </a:solidFill>
              <a:latin typeface="a_StamperRg&amp;Bt" panose="040F0703050807070607" pitchFamily="82" charset="-52"/>
              <a:cs typeface="Adobe Arabic" panose="02040503050201020203" pitchFamily="18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5AEF9-0F81-4EB8-803B-7D7BC4759E91}"/>
              </a:ext>
            </a:extLst>
          </p:cNvPr>
          <p:cNvSpPr txBox="1"/>
          <p:nvPr/>
        </p:nvSpPr>
        <p:spPr>
          <a:xfrm>
            <a:off x="952759" y="2357730"/>
            <a:ext cx="47229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Adobe Arabic" panose="02040503050201020203" pitchFamily="18" charset="-78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Загадка первая – время </a:t>
            </a:r>
            <a:endParaRPr lang="ru-RU" sz="28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cs typeface="Adobe Arabic" panose="02040503050201020203" pitchFamily="18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8F246-CEB4-40C3-B26B-F25D1EC08BCD}"/>
              </a:ext>
            </a:extLst>
          </p:cNvPr>
          <p:cNvSpPr txBox="1"/>
          <p:nvPr/>
        </p:nvSpPr>
        <p:spPr>
          <a:xfrm>
            <a:off x="914178" y="3569479"/>
            <a:ext cx="47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Adobe Arabic" panose="02040503050201020203" pitchFamily="18" charset="-78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Загадка вторая – место </a:t>
            </a:r>
            <a:endParaRPr lang="ru-RU" sz="28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cs typeface="Adobe Arabic" panose="02040503050201020203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7B27C-0B4D-4620-A4DE-A480B3D87971}"/>
              </a:ext>
            </a:extLst>
          </p:cNvPr>
          <p:cNvSpPr txBox="1"/>
          <p:nvPr/>
        </p:nvSpPr>
        <p:spPr>
          <a:xfrm>
            <a:off x="-190500" y="4781228"/>
            <a:ext cx="678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cs typeface="Adobe Arabic" panose="02040503050201020203" pitchFamily="18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Загадка третья – </a:t>
            </a:r>
            <a:r>
              <a:rPr lang="ru-RU" sz="2800" dirty="0">
                <a:cs typeface="Adobe Arabic" panose="02040503050201020203" pitchFamily="18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-RU" sz="2800" dirty="0">
                <a:cs typeface="Adobe Arabic" panose="02040503050201020203" pitchFamily="18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ru-RU" sz="2800" dirty="0">
                <a:cs typeface="Adobe Arabic" panose="02040503050201020203" pitchFamily="18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действующие лица </a:t>
            </a:r>
            <a:endParaRPr lang="ru-RU" sz="2800" dirty="0"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6020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5225" y="2471579"/>
            <a:ext cx="891893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ЗАГАДКА </a:t>
            </a:r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ПЕРВАЯ </a:t>
            </a:r>
            <a:endParaRPr lang="ru-RU" sz="4000" dirty="0" smtClean="0">
              <a:solidFill>
                <a:srgbClr val="C00000"/>
              </a:solidFill>
              <a:latin typeface="a_StamperRg&amp;Bt" panose="040F0703050807070607" pitchFamily="82" charset="-52"/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ВРЕМЯ</a:t>
            </a:r>
          </a:p>
        </p:txBody>
      </p:sp>
    </p:spTree>
    <p:extLst>
      <p:ext uri="{BB962C8B-B14F-4D97-AF65-F5344CB8AC3E}">
        <p14:creationId xmlns:p14="http://schemas.microsoft.com/office/powerpoint/2010/main" val="1719544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ADE890-3F23-4C42-9D17-0A091F5758EA}"/>
              </a:ext>
            </a:extLst>
          </p:cNvPr>
          <p:cNvSpPr txBox="1"/>
          <p:nvPr/>
        </p:nvSpPr>
        <p:spPr>
          <a:xfrm>
            <a:off x="7539359" y="579242"/>
            <a:ext cx="287414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 чём идёт речь?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52A212-338C-47B1-8377-0CFBCF304C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273" y="-529388"/>
            <a:ext cx="12296273" cy="7377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F99F95-C449-4C98-847B-27E8F18875DD}"/>
              </a:ext>
            </a:extLst>
          </p:cNvPr>
          <p:cNvSpPr txBox="1"/>
          <p:nvPr/>
        </p:nvSpPr>
        <p:spPr>
          <a:xfrm>
            <a:off x="6136825" y="500038"/>
            <a:ext cx="5704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Воздушные налёты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противника </a:t>
            </a:r>
            <a:endParaRPr lang="ru-RU" sz="28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Вторая мировая война</a:t>
            </a:r>
            <a:endParaRPr lang="ru-RU" sz="28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7" name="Picture 4" descr="Первые воздушные налеты Советской авиации на Берлин. 1941 г. : Министерство  обороны Российской Федерации">
            <a:extLst>
              <a:ext uri="{FF2B5EF4-FFF2-40B4-BE49-F238E27FC236}">
                <a16:creationId xmlns:a16="http://schemas.microsoft.com/office/drawing/2014/main" id="{78245009-22A1-41FB-8030-F70A300DA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01" y="1058195"/>
            <a:ext cx="6141324" cy="4354104"/>
          </a:xfrm>
          <a:prstGeom prst="ellipse">
            <a:avLst/>
          </a:prstGeom>
          <a:ln>
            <a:noFill/>
          </a:ln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4274" y="-721360"/>
            <a:ext cx="5834514" cy="757936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2312" y="599562"/>
            <a:ext cx="4604781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a_StamperRg&amp;Bt" panose="040F0703050807070607"/>
                <a:cs typeface="Adobe Arabic" panose="02040503050201020203" pitchFamily="18" charset="-78"/>
              </a:rPr>
              <a:t>Да</a:t>
            </a:r>
            <a:r>
              <a:rPr lang="ru-RU" sz="2000" dirty="0">
                <a:latin typeface="a_StamperRg&amp;Bt" panose="040F0703050807070607"/>
                <a:cs typeface="Adobe Arabic" panose="02040503050201020203" pitchFamily="18" charset="-78"/>
              </a:rPr>
              <a:t>, мне не нравится, когда по ночам приходится выключать свет во всём доме, — признал он.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a_StamperRg&amp;Bt" panose="040F0703050807070607"/>
              <a:cs typeface="Adobe Arabic" panose="02040503050201020203" pitchFamily="18" charset="-78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a_StamperRg&amp;Bt" panose="040F0703050807070607"/>
                <a:cs typeface="Adobe Arabic" panose="02040503050201020203" pitchFamily="18" charset="-78"/>
              </a:rPr>
              <a:t>— Теперь все так делают. Ради безопасности. И кто знает, возможно, там, куда мы едем, будет спокойнее.</a:t>
            </a:r>
          </a:p>
        </p:txBody>
      </p:sp>
    </p:spTree>
    <p:extLst>
      <p:ext uri="{BB962C8B-B14F-4D97-AF65-F5344CB8AC3E}">
        <p14:creationId xmlns:p14="http://schemas.microsoft.com/office/powerpoint/2010/main" val="2763837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урская битва 5 июля 1943 - 23 августа 1943, самое главное кратко, суть и  итоги — История России">
            <a:extLst>
              <a:ext uri="{FF2B5EF4-FFF2-40B4-BE49-F238E27FC236}">
                <a16:creationId xmlns:a16="http://schemas.microsoft.com/office/drawing/2014/main" id="{B1E0097A-371D-4D03-BAFF-7FDA4A45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7294880" cy="6890070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48321" y="475480"/>
            <a:ext cx="34137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_StamperRg&amp;Bt" panose="040F0703050807070607"/>
                <a:cs typeface="Adobe Arabic" panose="02040503050201020203" pitchFamily="18" charset="-78"/>
              </a:rPr>
              <a:t>События романа разворачиваются </a:t>
            </a:r>
            <a:r>
              <a:rPr lang="ru-RU" sz="2800" b="1" dirty="0">
                <a:solidFill>
                  <a:srgbClr val="C00000"/>
                </a:solidFill>
                <a:latin typeface="a_StamperRg&amp;Bt" panose="040F0703050807070607"/>
                <a:cs typeface="Adobe Arabic" panose="02040503050201020203" pitchFamily="18" charset="-78"/>
              </a:rPr>
              <a:t>в 1943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66000" y="2000378"/>
            <a:ext cx="4666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_StamperRg&amp;Bt" panose="040F0703050807070607" pitchFamily="82" charset="-52"/>
              </a:rPr>
              <a:t>Битва </a:t>
            </a:r>
            <a:endParaRPr lang="ru-RU" sz="2800" b="1" dirty="0" smtClean="0">
              <a:solidFill>
                <a:srgbClr val="C00000"/>
              </a:solidFill>
              <a:latin typeface="a_StamperRg&amp;Bt" panose="040F0703050807070607" pitchFamily="82" charset="-52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на Курской </a:t>
            </a:r>
            <a:r>
              <a:rPr lang="ru-RU" sz="2800" b="1" dirty="0">
                <a:solidFill>
                  <a:srgbClr val="C00000"/>
                </a:solidFill>
                <a:latin typeface="a_StamperRg&amp;Bt" panose="040F0703050807070607" pitchFamily="82" charset="-52"/>
              </a:rPr>
              <a:t>дуге</a:t>
            </a:r>
            <a:br>
              <a:rPr lang="ru-RU" sz="2800" b="1" dirty="0">
                <a:solidFill>
                  <a:srgbClr val="C00000"/>
                </a:solidFill>
                <a:latin typeface="a_StamperRg&amp;Bt" panose="040F0703050807070607" pitchFamily="82" charset="-52"/>
              </a:rPr>
            </a:br>
            <a:endParaRPr lang="ru-RU" sz="2800" b="1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255BCA-EE86-4987-9A34-E9EE73C31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3385374"/>
            <a:ext cx="4826000" cy="327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74320" y="222969"/>
            <a:ext cx="6717691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— Девять, — не без удовольствия произнес он. — Я родился пятнадцатого апреля тысяча девятьсот тридцать четвертого года.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Бруно изумленно уставился на него: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— Что ты сказал?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— Я родился пятнадцатого апреля тысяча девятьсот тридцать четвертого года.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Глаза Бруно широко раскрылись, а рот сложился буквой О.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— Не может быть.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— Почему? — слегка обиделся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Шмуэль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— Нет, — Бруно затряс головой, — я тебе верю. Но я ужасно удивлен. Потому что я 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тоже 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родился пятнадцатого апреля. В тысяча девятьсот тридцать четвертом году. Мы родились в один день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Adobe Arabic" panose="02040503050201020203" pitchFamily="18" charset="-78"/>
              </a:rPr>
              <a:t>!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4442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2B8A74-DA8C-4245-9517-FA074FEF8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20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7254504" cy="6857999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8462" y="224830"/>
            <a:ext cx="6691345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Минул год с тех пор, как Бруно, вернувшись из школы, застал Марию пакующей его вещи, и воспоминания о Берлине почти стерлись из его памяти. Он еще не забыл, что Карл и Мартин — два его лучших друга, но как звали третьего, хоть убейте, не мог </a:t>
            </a:r>
            <a:r>
              <a:rPr lang="ru-RU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припомнить… </a:t>
            </a:r>
            <a:endParaRPr lang="ru-RU" sz="16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ea typeface="Times New Roman" panose="02020603050405020304" pitchFamily="18" charset="0"/>
              <a:cs typeface="Adobe Arabic" panose="02040503050201020203" pitchFamily="18" charset="-78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Комната </a:t>
            </a:r>
            <a:r>
              <a:rPr lang="ru-RU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Гретель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 радикально изменилась с тех пор, как он в последний раз туда заходил. Начнем с того, что там не было ни одной куклы. С месяц назад, примерно в то же время, когда лейтенант </a:t>
            </a:r>
            <a:r>
              <a:rPr lang="ru-RU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Котлер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 уехал из Аж-Выси, </a:t>
            </a:r>
            <a:r>
              <a:rPr lang="ru-RU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Гретель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 вдруг постановила, что куклы ее больше не интересуют, и, сложив их в четыре большие сумки, выбросила вон. Там, где прежде были куклы, теперь висели карты Европы, подаренные ей отцом и утыканные маленькими булавками. Ежедневно </a:t>
            </a:r>
            <a:r>
              <a:rPr lang="ru-RU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Гретель</a:t>
            </a:r>
            <a:r>
              <a:rPr lang="ru-RU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ea typeface="Times New Roman" panose="02020603050405020304" pitchFamily="18" charset="0"/>
                <a:cs typeface="Adobe Arabic" panose="02040503050201020203" pitchFamily="18" charset="-78"/>
              </a:rPr>
              <a:t> передвигала булавки, предварительно справившись со свежей газетой.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97896" y="647780"/>
            <a:ext cx="5050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_StamperRg&amp;Bt" panose="040F0703050807070607" pitchFamily="82" charset="-52"/>
              </a:rPr>
              <a:t>Прорыв блокады Л</a:t>
            </a:r>
            <a:r>
              <a:rPr lang="ru-RU" sz="2400" b="1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енинграда</a:t>
            </a:r>
            <a:endParaRPr lang="ru-RU" sz="2400" b="1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7" name="Picture 8" descr="Прорыв блокады Ленинграда: подвиг, укрепивший веру в Победу - ИА REGNUM">
            <a:extLst>
              <a:ext uri="{FF2B5EF4-FFF2-40B4-BE49-F238E27FC236}">
                <a16:creationId xmlns:a16="http://schemas.microsoft.com/office/drawing/2014/main" id="{2136B126-B5B9-4BB4-87B9-C6175D1A2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7"/>
          <a:stretch/>
        </p:blipFill>
        <p:spPr bwMode="auto">
          <a:xfrm>
            <a:off x="7254504" y="1673324"/>
            <a:ext cx="4824280" cy="2929156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627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310" y="2279073"/>
            <a:ext cx="9255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ЗАДАДКА ВТОРАЯ </a:t>
            </a:r>
            <a:endParaRPr lang="ru-RU" sz="4000" dirty="0" smtClean="0">
              <a:solidFill>
                <a:srgbClr val="C00000"/>
              </a:solidFill>
              <a:latin typeface="a_StamperRg&amp;Bt" panose="040F0703050807070607" pitchFamily="82" charset="-52"/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a_StamperRg&amp;Bt" panose="040F0703050807070607" pitchFamily="82" charset="-52"/>
              </a:rPr>
              <a:t>МЕСТО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2471" y="3602512"/>
            <a:ext cx="79975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cs typeface="Adobe Arabic" panose="02040503050201020203" pitchFamily="18" charset="-78"/>
              </a:rPr>
              <a:t>Загадочное и жуткое место – новый дом </a:t>
            </a: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cs typeface="Adobe Arabic" panose="02040503050201020203" pitchFamily="18" charset="-78"/>
              </a:rPr>
              <a:t>Бруно… 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cs typeface="Adobe Arabic" panose="02040503050201020203" pitchFamily="18" charset="-78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cs typeface="Adobe Arabic" panose="02040503050201020203" pitchFamily="18" charset="-78"/>
              </a:rPr>
              <a:t>«</a:t>
            </a:r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cs typeface="Adobe Arabic" panose="02040503050201020203" pitchFamily="18" charset="-78"/>
              </a:rPr>
              <a:t>не самое приятное место на свете</a:t>
            </a:r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_StamperRg&amp;Bt" panose="040F0703050807070607"/>
                <a:cs typeface="Adobe Arabic" panose="02040503050201020203" pitchFamily="18" charset="-78"/>
              </a:rPr>
              <a:t>»…</a:t>
            </a:r>
            <a:endParaRPr lang="ru-RU" sz="2000" dirty="0">
              <a:solidFill>
                <a:schemeClr val="accent1">
                  <a:lumMod val="20000"/>
                  <a:lumOff val="80000"/>
                </a:schemeClr>
              </a:solidFill>
              <a:latin typeface="a_StamperRg&amp;Bt" panose="040F0703050807070607"/>
              <a:cs typeface="Adobe Arabic" panose="02040503050201020203" pitchFamily="18" charset="-7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08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563</TotalTime>
  <Words>777</Words>
  <Application>Microsoft Office PowerPoint</Application>
  <PresentationFormat>Широкоэкранный</PresentationFormat>
  <Paragraphs>78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a_StamperRg&amp;Bt</vt:lpstr>
      <vt:lpstr>Adobe Arabic</vt:lpstr>
      <vt:lpstr>Agency FB</vt:lpstr>
      <vt:lpstr>Arial</vt:lpstr>
      <vt:lpstr>Calibri</vt:lpstr>
      <vt:lpstr>Century Gothic</vt:lpstr>
      <vt:lpstr>Times New Roman</vt:lpstr>
      <vt:lpstr>Wingdings</vt:lpstr>
      <vt:lpstr>Сетка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юзер</cp:lastModifiedBy>
  <cp:revision>170</cp:revision>
  <dcterms:created xsi:type="dcterms:W3CDTF">2021-02-26T10:19:25Z</dcterms:created>
  <dcterms:modified xsi:type="dcterms:W3CDTF">2021-02-27T22:35:52Z</dcterms:modified>
</cp:coreProperties>
</file>