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64" r:id="rId4"/>
    <p:sldId id="259" r:id="rId5"/>
    <p:sldId id="260" r:id="rId6"/>
    <p:sldId id="262" r:id="rId7"/>
    <p:sldId id="263" r:id="rId8"/>
    <p:sldId id="258" r:id="rId9"/>
    <p:sldId id="266" r:id="rId10"/>
    <p:sldId id="265" r:id="rId11"/>
    <p:sldId id="272" r:id="rId12"/>
    <p:sldId id="271" r:id="rId13"/>
    <p:sldId id="267" r:id="rId14"/>
    <p:sldId id="268" r:id="rId15"/>
    <p:sldId id="275" r:id="rId16"/>
    <p:sldId id="274" r:id="rId17"/>
    <p:sldId id="276" r:id="rId18"/>
    <p:sldId id="277" r:id="rId19"/>
    <p:sldId id="269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5D17B-9816-448C-8200-B1BB20F4DE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814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FFC0A-0963-4AA5-A12C-BCE5EE5E0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70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EF708-563B-4FEC-89AA-E226DA64CF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756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1E93A-A673-4B46-9873-7705DA1DA0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637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C2397-0FA2-4EB0-B027-C2776ACA9F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477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4A58E-B1A6-4A9E-B532-E12234D23F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320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4C0EC-BF9D-43CC-A6ED-9148F95C18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763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90276-32BF-4054-96F9-F7078B9410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313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EA34-E6CF-48C5-8D22-C1FB56B4A3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699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650AE-1998-4F11-8313-C02CFD28FE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8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EE829-085C-4129-9AF5-19A5290C36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151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33CC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41AE3FC-6408-488D-AA22-FB5991F498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350EA2D-00DD-4F64-BFF1-BF4A0935EECC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830044" y="260350"/>
            <a:ext cx="605432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Игра</a:t>
            </a:r>
          </a:p>
          <a:p>
            <a:pPr algn="ctr" eaLnBrk="1" hangingPunct="1">
              <a:defRPr/>
            </a:pPr>
            <a:r>
              <a:rPr lang="ru-RU" alt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«ЗНАТОКИ</a:t>
            </a:r>
            <a:endParaRPr lang="ru-RU" altLang="ru-RU" sz="5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ru-RU" altLang="ru-RU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ИНФОРМАТИКИ»</a:t>
            </a:r>
            <a:endParaRPr lang="ru-RU" altLang="ru-RU" sz="5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271838"/>
            <a:ext cx="31623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857206" y="4375510"/>
            <a:ext cx="3635375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2000" dirty="0"/>
              <a:t>Учитель информатики </a:t>
            </a:r>
          </a:p>
          <a:p>
            <a:r>
              <a:rPr lang="ru-RU" altLang="ru-RU" sz="2000" dirty="0"/>
              <a:t>МБОУ «</a:t>
            </a:r>
            <a:r>
              <a:rPr lang="ru-RU" altLang="ru-RU" sz="2000" dirty="0" err="1"/>
              <a:t>Богданихская</a:t>
            </a:r>
            <a:r>
              <a:rPr lang="ru-RU" altLang="ru-RU" sz="2000" dirty="0"/>
              <a:t> СШ»</a:t>
            </a:r>
          </a:p>
          <a:p>
            <a:r>
              <a:rPr lang="ru-RU" altLang="ru-RU" sz="2000" dirty="0" err="1"/>
              <a:t>Шулятникова</a:t>
            </a:r>
            <a:r>
              <a:rPr lang="ru-RU" altLang="ru-RU" sz="2000" dirty="0"/>
              <a:t> М.Г.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62413" y="3068960"/>
            <a:ext cx="3557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учащихся 9 класса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88913"/>
            <a:ext cx="2297113" cy="19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827088" y="260350"/>
            <a:ext cx="565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Конкурс «Прочитай слова»</a:t>
            </a:r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8"/>
          <p:cNvSpPr>
            <a:spLocks noChangeArrowheads="1"/>
          </p:cNvSpPr>
          <p:nvPr/>
        </p:nvSpPr>
        <p:spPr bwMode="auto">
          <a:xfrm>
            <a:off x="179388" y="915988"/>
            <a:ext cx="6265862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1800" b="1"/>
              <a:t>В табличках приведены слова, связанные с информатикой и компьютерами, причем буквы слов записаны “змейкой”, то есть они могут быть записаны в любом направлении по горизонтали и по вертикали (слева направо, снизу вверх и т.д.), но не по диагонали.</a:t>
            </a:r>
            <a:r>
              <a:rPr lang="ru-RU" altLang="ru-RU" sz="1800"/>
              <a:t> </a:t>
            </a:r>
          </a:p>
        </p:txBody>
      </p:sp>
      <p:pic>
        <p:nvPicPr>
          <p:cNvPr id="11271" name="Picture 9" descr="Конкурс – прочти слов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52750"/>
            <a:ext cx="8208963" cy="351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33375"/>
            <a:ext cx="172243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11188" y="333375"/>
            <a:ext cx="5113337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FFFF00"/>
                </a:solidFill>
              </a:rPr>
              <a:t>Игра со зрителями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FFFF00"/>
                </a:solidFill>
              </a:rPr>
              <a:t>«Отгадай программу»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07950" y="1609725"/>
            <a:ext cx="3165475" cy="3533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Чтоб найти программу эту</a:t>
            </a:r>
            <a:br>
              <a:rPr lang="ru-RU" altLang="ru-RU" sz="1400"/>
            </a:br>
            <a:r>
              <a:rPr lang="ru-RU" altLang="ru-RU" sz="1400"/>
              <a:t>Нет нужды гулять по свету;</a:t>
            </a:r>
            <a:br>
              <a:rPr lang="ru-RU" altLang="ru-RU" sz="1400"/>
            </a:br>
            <a:r>
              <a:rPr lang="ru-RU" altLang="ru-RU" sz="1400"/>
              <a:t>Чтобы ты ее нашел, </a:t>
            </a:r>
            <a:br>
              <a:rPr lang="ru-RU" altLang="ru-RU" sz="1400"/>
            </a:br>
            <a:r>
              <a:rPr lang="ru-RU" altLang="ru-RU" sz="1400"/>
              <a:t>Рассмотри Рабочий стол!</a:t>
            </a:r>
            <a:br>
              <a:rPr lang="ru-RU" altLang="ru-RU" sz="1400"/>
            </a:br>
            <a:r>
              <a:rPr lang="ru-RU" altLang="ru-RU" sz="1400"/>
              <a:t>Жму на ПУСК внизу экрана – </a:t>
            </a:r>
            <a:br>
              <a:rPr lang="ru-RU" altLang="ru-RU" sz="1400"/>
            </a:br>
            <a:r>
              <a:rPr lang="ru-RU" altLang="ru-RU" sz="1400"/>
              <a:t>Раскрывается МЕНЮ;</a:t>
            </a:r>
            <a:br>
              <a:rPr lang="ru-RU" altLang="ru-RU" sz="1400"/>
            </a:br>
            <a:r>
              <a:rPr lang="ru-RU" altLang="ru-RU" sz="1400"/>
              <a:t>Надо выбрать там ПРОГРАММЫ – </a:t>
            </a:r>
            <a:br>
              <a:rPr lang="ru-RU" altLang="ru-RU" sz="1400"/>
            </a:br>
            <a:r>
              <a:rPr lang="ru-RU" altLang="ru-RU" sz="1400"/>
              <a:t>Мышку снова применю.</a:t>
            </a:r>
            <a:br>
              <a:rPr lang="ru-RU" altLang="ru-RU" sz="1400"/>
            </a:br>
            <a:r>
              <a:rPr lang="ru-RU" altLang="ru-RU" sz="1400"/>
              <a:t>Хоть программ здесь очень много,</a:t>
            </a:r>
            <a:br>
              <a:rPr lang="ru-RU" altLang="ru-RU" sz="1400"/>
            </a:br>
            <a:r>
              <a:rPr lang="ru-RU" altLang="ru-RU" sz="1400"/>
              <a:t>Мы идем своей дорогой:</a:t>
            </a:r>
            <a:br>
              <a:rPr lang="ru-RU" altLang="ru-RU" sz="1400"/>
            </a:br>
            <a:r>
              <a:rPr lang="ru-RU" altLang="ru-RU" sz="1400"/>
              <a:t>В этот списочек войдем, </a:t>
            </a:r>
            <a:br>
              <a:rPr lang="ru-RU" altLang="ru-RU" sz="1400"/>
            </a:br>
            <a:r>
              <a:rPr lang="ru-RU" altLang="ru-RU" sz="1400"/>
              <a:t>Там СТАНДАРТНЫЕ найдем.</a:t>
            </a:r>
            <a:br>
              <a:rPr lang="ru-RU" altLang="ru-RU" sz="1400"/>
            </a:br>
            <a:r>
              <a:rPr lang="ru-RU" altLang="ru-RU" sz="1400"/>
              <a:t>Вот еще МЕНЮ раскрылось;</a:t>
            </a:r>
            <a:br>
              <a:rPr lang="ru-RU" altLang="ru-RU" sz="1400"/>
            </a:br>
            <a:r>
              <a:rPr lang="ru-RU" altLang="ru-RU" sz="1400"/>
              <a:t>Мышь сюда переместилась</a:t>
            </a:r>
            <a:br>
              <a:rPr lang="ru-RU" altLang="ru-RU" sz="1400"/>
            </a:br>
            <a:r>
              <a:rPr lang="ru-RU" altLang="ru-RU" sz="1400"/>
              <a:t>Выберем строку мы с вами</a:t>
            </a:r>
            <a:br>
              <a:rPr lang="ru-RU" altLang="ru-RU" sz="1400"/>
            </a:br>
            <a:r>
              <a:rPr lang="ru-RU" altLang="ru-RU" sz="1400"/>
              <a:t>Ту, где баночка с кистями.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419475" y="1844675"/>
            <a:ext cx="2732088" cy="31083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Раскрывается окно</a:t>
            </a:r>
            <a:br>
              <a:rPr lang="ru-RU" altLang="ru-RU" sz="1400"/>
            </a:br>
            <a:r>
              <a:rPr lang="ru-RU" altLang="ru-RU" sz="1400"/>
              <a:t>Сколько здесь всего дано</a:t>
            </a:r>
            <a:br>
              <a:rPr lang="ru-RU" altLang="ru-RU" sz="1400"/>
            </a:br>
            <a:r>
              <a:rPr lang="ru-RU" altLang="ru-RU" sz="1400"/>
              <a:t>Сверху надписи здесь есть – </a:t>
            </a:r>
            <a:br>
              <a:rPr lang="ru-RU" altLang="ru-RU" sz="1400"/>
            </a:br>
            <a:r>
              <a:rPr lang="ru-RU" altLang="ru-RU" sz="1400"/>
              <a:t>Нужно будет их прочесть.</a:t>
            </a:r>
            <a:br>
              <a:rPr lang="ru-RU" altLang="ru-RU" sz="1400"/>
            </a:br>
            <a:r>
              <a:rPr lang="ru-RU" altLang="ru-RU" sz="1400"/>
              <a:t>Справа, возле уголка</a:t>
            </a:r>
            <a:br>
              <a:rPr lang="ru-RU" altLang="ru-RU" sz="1400"/>
            </a:br>
            <a:r>
              <a:rPr lang="ru-RU" altLang="ru-RU" sz="1400"/>
              <a:t>Три знакомые значка</a:t>
            </a:r>
            <a:br>
              <a:rPr lang="ru-RU" altLang="ru-RU" sz="1400"/>
            </a:br>
            <a:r>
              <a:rPr lang="ru-RU" altLang="ru-RU" sz="1400"/>
              <a:t>Минус, крести и квадрат</a:t>
            </a:r>
            <a:br>
              <a:rPr lang="ru-RU" altLang="ru-RU" sz="1400"/>
            </a:br>
            <a:r>
              <a:rPr lang="ru-RU" altLang="ru-RU" sz="1400"/>
              <a:t>С ними встретиться ты рад.</a:t>
            </a:r>
            <a:br>
              <a:rPr lang="ru-RU" altLang="ru-RU" sz="1400"/>
            </a:br>
            <a:r>
              <a:rPr lang="ru-RU" altLang="ru-RU" sz="1400"/>
              <a:t>Знаешь, как они важны.</a:t>
            </a:r>
            <a:br>
              <a:rPr lang="ru-RU" altLang="ru-RU" sz="1400"/>
            </a:br>
            <a:r>
              <a:rPr lang="ru-RU" altLang="ru-RU" sz="1400"/>
              <a:t>И программам всем нужны.</a:t>
            </a:r>
            <a:br>
              <a:rPr lang="ru-RU" altLang="ru-RU" sz="1400"/>
            </a:br>
            <a:r>
              <a:rPr lang="ru-RU" altLang="ru-RU" sz="1400"/>
              <a:t>Инструментов столько разных</a:t>
            </a:r>
            <a:br>
              <a:rPr lang="ru-RU" altLang="ru-RU" sz="1400"/>
            </a:br>
            <a:r>
              <a:rPr lang="ru-RU" altLang="ru-RU" sz="1400"/>
              <a:t>Ниже на окне висит</a:t>
            </a:r>
            <a:br>
              <a:rPr lang="ru-RU" altLang="ru-RU" sz="1400"/>
            </a:br>
            <a:r>
              <a:rPr lang="ru-RU" altLang="ru-RU" sz="1400"/>
              <a:t>Здесь и принтер и дискета</a:t>
            </a:r>
            <a:br>
              <a:rPr lang="ru-RU" altLang="ru-RU" sz="1400"/>
            </a:br>
            <a:r>
              <a:rPr lang="ru-RU" altLang="ru-RU" sz="1400"/>
              <a:t>Буква Ж и буква К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300788" y="3141663"/>
            <a:ext cx="2371725" cy="1193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В office программа есть</a:t>
            </a:r>
            <a:br>
              <a:rPr lang="ru-RU" altLang="ru-RU" sz="1400"/>
            </a:br>
            <a:r>
              <a:rPr lang="ru-RU" altLang="ru-RU" sz="1400"/>
              <a:t>Для расчетов создана,</a:t>
            </a:r>
            <a:br>
              <a:rPr lang="ru-RU" altLang="ru-RU" sz="1400"/>
            </a:br>
            <a:r>
              <a:rPr lang="ru-RU" altLang="ru-RU" sz="1400"/>
              <a:t>И бухгалтерам нужна.</a:t>
            </a:r>
            <a:br>
              <a:rPr lang="ru-RU" altLang="ru-RU" sz="1400"/>
            </a:br>
            <a:r>
              <a:rPr lang="ru-RU" altLang="ru-RU" sz="1400"/>
              <a:t>Ты скажи дружок быстрее</a:t>
            </a:r>
            <a:br>
              <a:rPr lang="ru-RU" altLang="ru-RU" sz="1400"/>
            </a:br>
            <a:r>
              <a:rPr lang="ru-RU" altLang="ru-RU" sz="1400"/>
              <a:t>Как, названа была 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 animBg="1"/>
      <p:bldP spid="29704" grpId="0" animBg="1"/>
      <p:bldP spid="2970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15888"/>
            <a:ext cx="179387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23850" y="333375"/>
            <a:ext cx="6119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b="1">
                <a:solidFill>
                  <a:srgbClr val="FFFF00"/>
                </a:solidFill>
              </a:rPr>
              <a:t>Конкурс «Длинная цепочка»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773238"/>
            <a:ext cx="80645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ru-RU" altLang="ru-RU" i="1">
                <a:latin typeface="Arial" panose="020B0604020202020204" pitchFamily="34" charset="0"/>
                <a:cs typeface="Arial" panose="020B0604020202020204" pitchFamily="34" charset="0"/>
              </a:rPr>
              <a:t>Перечисленные слова следует расположить, соблюдая следующее правило: очередное слово должно начинаться на букву, которой оканчивается предыдущее слово (без учета мягкого знака).</a:t>
            </a: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defRPr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Критерий – скорость выполнения.</a:t>
            </a:r>
          </a:p>
          <a:p>
            <a:pPr algn="ctr" eaLnBrk="1" hangingPunct="1">
              <a:defRPr/>
            </a:pPr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ru-RU" altLang="ru-RU">
                <a:latin typeface="Arial" panose="020B0604020202020204" pitchFamily="34" charset="0"/>
                <a:cs typeface="Arial" panose="020B0604020202020204" pitchFamily="34" charset="0"/>
              </a:rPr>
              <a:t>ЗАДАНИЕ</a:t>
            </a:r>
          </a:p>
          <a:p>
            <a:pPr algn="ctr" eaLnBrk="1" hangingPunct="1">
              <a:defRPr/>
            </a:pPr>
            <a:endParaRPr lang="ru-RU" altLang="ru-RU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ru-RU" altLang="ru-RU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Абзац, абонент, архивация, гипертекст, индекс, каталог, программист, растр, стек, таймер, тип, точка, три, цифра, яркость.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2297112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68313" y="2335213"/>
            <a:ext cx="7775575" cy="219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2400" b="1"/>
              <a:t>Дается слово «ИНФОРМАТИКА».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/>
              <a:t> Необходимо составить из него существительные, нарицательные в единственном. числе за 1 минуту.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/>
              <a:t> За 1 слово - 1 балл.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986463" cy="1143000"/>
          </a:xfrm>
        </p:spPr>
        <p:txBody>
          <a:bodyPr/>
          <a:lstStyle/>
          <a:p>
            <a:r>
              <a:rPr lang="ru-RU" altLang="ru-RU" sz="3600" b="1" smtClean="0">
                <a:solidFill>
                  <a:srgbClr val="FFFF00"/>
                </a:solidFill>
              </a:rPr>
              <a:t>Конкурс «Лингвист»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1938337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95288" y="404813"/>
            <a:ext cx="525621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Конкурс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«Отгадай пословицу»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203575" y="2492375"/>
            <a:ext cx="5184775" cy="250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>
                <a:solidFill>
                  <a:srgbClr val="FF0000"/>
                </a:solidFill>
              </a:rPr>
              <a:t>Задание: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>
                <a:solidFill>
                  <a:srgbClr val="FF0000"/>
                </a:solidFill>
              </a:rPr>
              <a:t>Сформулируйте известные русские пословицы, по представленным блок-схемам.</a:t>
            </a:r>
          </a:p>
        </p:txBody>
      </p:sp>
      <p:pic>
        <p:nvPicPr>
          <p:cNvPr id="15367" name="Picture 7" descr="image00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997200"/>
            <a:ext cx="1808163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33375"/>
            <a:ext cx="2009775" cy="173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827088" y="476250"/>
            <a:ext cx="5545137" cy="5184775"/>
            <a:chOff x="796" y="1496"/>
            <a:chExt cx="9955" cy="8326"/>
          </a:xfrm>
        </p:grpSpPr>
        <p:sp>
          <p:nvSpPr>
            <p:cNvPr id="16390" name="Line 6"/>
            <p:cNvSpPr>
              <a:spLocks noChangeShapeType="1"/>
            </p:cNvSpPr>
            <p:nvPr/>
          </p:nvSpPr>
          <p:spPr bwMode="auto">
            <a:xfrm>
              <a:off x="5683" y="1496"/>
              <a:ext cx="0" cy="10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Rectangle 7"/>
            <p:cNvSpPr>
              <a:spLocks noChangeArrowheads="1"/>
            </p:cNvSpPr>
            <p:nvPr/>
          </p:nvSpPr>
          <p:spPr bwMode="auto">
            <a:xfrm>
              <a:off x="3149" y="2582"/>
              <a:ext cx="5068" cy="162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2860" rIns="45720" bIns="2286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00"/>
                  </a:solidFill>
                </a:rPr>
                <a:t>Препятствие в виде возвышенности</a:t>
              </a:r>
              <a:endParaRPr lang="ru-RU" altLang="ru-RU" sz="1800"/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5683" y="4211"/>
              <a:ext cx="0" cy="10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AutoShape 9"/>
            <p:cNvSpPr>
              <a:spLocks noChangeArrowheads="1"/>
            </p:cNvSpPr>
            <p:nvPr/>
          </p:nvSpPr>
          <p:spPr bwMode="auto">
            <a:xfrm>
              <a:off x="2606" y="5297"/>
              <a:ext cx="6154" cy="2172"/>
            </a:xfrm>
            <a:prstGeom prst="flowChartDecision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2860" rIns="45720" bIns="2286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300" b="1">
                  <a:solidFill>
                    <a:srgbClr val="000000"/>
                  </a:solidFill>
                </a:rPr>
                <a:t>Умный?</a:t>
              </a:r>
              <a:endParaRPr lang="ru-RU" altLang="ru-RU" sz="1800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 flipH="1">
              <a:off x="1882" y="6383"/>
              <a:ext cx="7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 flipH="1">
              <a:off x="8760" y="6383"/>
              <a:ext cx="90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6" name="Line 12"/>
            <p:cNvSpPr>
              <a:spLocks noChangeShapeType="1"/>
            </p:cNvSpPr>
            <p:nvPr/>
          </p:nvSpPr>
          <p:spPr bwMode="auto">
            <a:xfrm>
              <a:off x="1882" y="6383"/>
              <a:ext cx="0" cy="19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7" name="Line 13"/>
            <p:cNvSpPr>
              <a:spLocks noChangeShapeType="1"/>
            </p:cNvSpPr>
            <p:nvPr/>
          </p:nvSpPr>
          <p:spPr bwMode="auto">
            <a:xfrm>
              <a:off x="9665" y="6383"/>
              <a:ext cx="0" cy="19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398" name="Rectangle 14"/>
            <p:cNvSpPr>
              <a:spLocks noChangeArrowheads="1"/>
            </p:cNvSpPr>
            <p:nvPr/>
          </p:nvSpPr>
          <p:spPr bwMode="auto">
            <a:xfrm>
              <a:off x="796" y="8374"/>
              <a:ext cx="3982" cy="7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2860" rIns="45720" bIns="2286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00"/>
                  </a:solidFill>
                </a:rPr>
                <a:t>Восхождение</a:t>
              </a:r>
              <a:endParaRPr lang="ru-RU" altLang="ru-RU" sz="1800"/>
            </a:p>
          </p:txBody>
        </p:sp>
        <p:sp>
          <p:nvSpPr>
            <p:cNvPr id="16399" name="Rectangle 15"/>
            <p:cNvSpPr>
              <a:spLocks noChangeArrowheads="1"/>
            </p:cNvSpPr>
            <p:nvPr/>
          </p:nvSpPr>
          <p:spPr bwMode="auto">
            <a:xfrm>
              <a:off x="6769" y="8374"/>
              <a:ext cx="3982" cy="7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2860" rIns="45720" bIns="2286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00"/>
                  </a:solidFill>
                </a:rPr>
                <a:t>Обход</a:t>
              </a:r>
              <a:endParaRPr lang="ru-RU" altLang="ru-RU" sz="1800"/>
            </a:p>
          </p:txBody>
        </p:sp>
        <p:sp>
          <p:nvSpPr>
            <p:cNvPr id="16400" name="Line 16"/>
            <p:cNvSpPr>
              <a:spLocks noChangeShapeType="1"/>
            </p:cNvSpPr>
            <p:nvPr/>
          </p:nvSpPr>
          <p:spPr bwMode="auto">
            <a:xfrm>
              <a:off x="1882" y="9098"/>
              <a:ext cx="0" cy="7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Line 17"/>
            <p:cNvSpPr>
              <a:spLocks noChangeShapeType="1"/>
            </p:cNvSpPr>
            <p:nvPr/>
          </p:nvSpPr>
          <p:spPr bwMode="auto">
            <a:xfrm>
              <a:off x="9665" y="9098"/>
              <a:ext cx="0" cy="7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1882" y="9822"/>
              <a:ext cx="77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2297112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846" name="Group 6"/>
          <p:cNvGrpSpPr>
            <a:grpSpLocks/>
          </p:cNvGrpSpPr>
          <p:nvPr/>
        </p:nvGrpSpPr>
        <p:grpSpPr bwMode="auto">
          <a:xfrm>
            <a:off x="1331913" y="260350"/>
            <a:ext cx="5538787" cy="6207125"/>
            <a:chOff x="1823" y="1221"/>
            <a:chExt cx="7701" cy="9773"/>
          </a:xfrm>
        </p:grpSpPr>
        <p:sp>
          <p:nvSpPr>
            <p:cNvPr id="17414" name="Line 7"/>
            <p:cNvSpPr>
              <a:spLocks noChangeShapeType="1"/>
            </p:cNvSpPr>
            <p:nvPr/>
          </p:nvSpPr>
          <p:spPr bwMode="auto">
            <a:xfrm>
              <a:off x="5416" y="1221"/>
              <a:ext cx="0" cy="6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5" name="Rectangle 8"/>
            <p:cNvSpPr>
              <a:spLocks noChangeArrowheads="1"/>
            </p:cNvSpPr>
            <p:nvPr/>
          </p:nvSpPr>
          <p:spPr bwMode="auto">
            <a:xfrm>
              <a:off x="3021" y="1851"/>
              <a:ext cx="4791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600"/>
                <a:t>S=1</a:t>
              </a:r>
              <a:endParaRPr lang="ru-RU" altLang="ru-RU" sz="1800"/>
            </a:p>
          </p:txBody>
        </p:sp>
        <p:sp>
          <p:nvSpPr>
            <p:cNvPr id="17416" name="Line 9"/>
            <p:cNvSpPr>
              <a:spLocks noChangeShapeType="1"/>
            </p:cNvSpPr>
            <p:nvPr/>
          </p:nvSpPr>
          <p:spPr bwMode="auto">
            <a:xfrm>
              <a:off x="5416" y="3975"/>
              <a:ext cx="0" cy="9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7" name="AutoShape 10"/>
            <p:cNvSpPr>
              <a:spLocks noChangeArrowheads="1"/>
            </p:cNvSpPr>
            <p:nvPr/>
          </p:nvSpPr>
          <p:spPr bwMode="auto">
            <a:xfrm>
              <a:off x="2507" y="4966"/>
              <a:ext cx="5819" cy="1984"/>
            </a:xfrm>
            <a:prstGeom prst="flowChartDecision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600" b="1"/>
                <a:t>Скупой?</a:t>
              </a:r>
              <a:endParaRPr lang="ru-RU" altLang="ru-RU" sz="1800"/>
            </a:p>
          </p:txBody>
        </p:sp>
        <p:sp>
          <p:nvSpPr>
            <p:cNvPr id="17418" name="Line 11"/>
            <p:cNvSpPr>
              <a:spLocks noChangeShapeType="1"/>
            </p:cNvSpPr>
            <p:nvPr/>
          </p:nvSpPr>
          <p:spPr bwMode="auto">
            <a:xfrm flipH="1">
              <a:off x="8326" y="5958"/>
              <a:ext cx="85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9" name="Line 12"/>
            <p:cNvSpPr>
              <a:spLocks noChangeShapeType="1"/>
            </p:cNvSpPr>
            <p:nvPr/>
          </p:nvSpPr>
          <p:spPr bwMode="auto">
            <a:xfrm flipV="1">
              <a:off x="1823" y="4573"/>
              <a:ext cx="35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0" name="Line 13"/>
            <p:cNvSpPr>
              <a:spLocks noChangeShapeType="1"/>
            </p:cNvSpPr>
            <p:nvPr/>
          </p:nvSpPr>
          <p:spPr bwMode="auto">
            <a:xfrm flipH="1">
              <a:off x="5502" y="10365"/>
              <a:ext cx="36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1" name="Line 14"/>
            <p:cNvSpPr>
              <a:spLocks noChangeShapeType="1"/>
            </p:cNvSpPr>
            <p:nvPr/>
          </p:nvSpPr>
          <p:spPr bwMode="auto">
            <a:xfrm>
              <a:off x="1823" y="4573"/>
              <a:ext cx="0" cy="4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2" name="Line 15"/>
            <p:cNvSpPr>
              <a:spLocks noChangeShapeType="1"/>
            </p:cNvSpPr>
            <p:nvPr/>
          </p:nvSpPr>
          <p:spPr bwMode="auto">
            <a:xfrm>
              <a:off x="9181" y="5958"/>
              <a:ext cx="0" cy="440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3" name="Line 16"/>
            <p:cNvSpPr>
              <a:spLocks noChangeShapeType="1"/>
            </p:cNvSpPr>
            <p:nvPr/>
          </p:nvSpPr>
          <p:spPr bwMode="auto">
            <a:xfrm>
              <a:off x="1823" y="9460"/>
              <a:ext cx="20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4" name="Text Box 17"/>
            <p:cNvSpPr txBox="1">
              <a:spLocks noChangeArrowheads="1"/>
            </p:cNvSpPr>
            <p:nvPr/>
          </p:nvSpPr>
          <p:spPr bwMode="auto">
            <a:xfrm>
              <a:off x="8326" y="5297"/>
              <a:ext cx="1198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/>
                <a:t>Нет  </a:t>
              </a:r>
              <a:endParaRPr lang="ru-RU" altLang="ru-RU" sz="1800"/>
            </a:p>
          </p:txBody>
        </p:sp>
        <p:sp>
          <p:nvSpPr>
            <p:cNvPr id="17425" name="Line 18"/>
            <p:cNvSpPr>
              <a:spLocks noChangeShapeType="1"/>
            </p:cNvSpPr>
            <p:nvPr/>
          </p:nvSpPr>
          <p:spPr bwMode="auto">
            <a:xfrm>
              <a:off x="5416" y="2488"/>
              <a:ext cx="0" cy="6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Rectangle 19"/>
            <p:cNvSpPr>
              <a:spLocks noChangeArrowheads="1"/>
            </p:cNvSpPr>
            <p:nvPr/>
          </p:nvSpPr>
          <p:spPr bwMode="auto">
            <a:xfrm>
              <a:off x="2968" y="3118"/>
              <a:ext cx="4791" cy="8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600"/>
                <a:t>Оплата покупки</a:t>
              </a:r>
              <a:endParaRPr lang="ru-RU" altLang="ru-RU" sz="1800"/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>
              <a:off x="5416" y="6950"/>
              <a:ext cx="0" cy="6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AutoShape 21"/>
            <p:cNvSpPr>
              <a:spLocks noChangeArrowheads="1"/>
            </p:cNvSpPr>
            <p:nvPr/>
          </p:nvSpPr>
          <p:spPr bwMode="auto">
            <a:xfrm>
              <a:off x="3692" y="8917"/>
              <a:ext cx="3620" cy="1086"/>
            </a:xfrm>
            <a:prstGeom prst="flowChartDecision">
              <a:avLst/>
            </a:prstGeom>
            <a:solidFill>
              <a:srgbClr val="FF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 b="1"/>
                <a:t>  S </a:t>
              </a:r>
              <a:r>
                <a:rPr lang="ru-RU" altLang="ru-RU" sz="2400" b="1">
                  <a:latin typeface="Verdana" pitchFamily="34" charset="0"/>
                </a:rPr>
                <a:t>≤</a:t>
              </a:r>
              <a:r>
                <a:rPr lang="ru-RU" altLang="ru-RU" sz="2400" b="1"/>
                <a:t> 2</a:t>
              </a:r>
              <a:endParaRPr lang="ru-RU" altLang="ru-RU" sz="1800"/>
            </a:p>
          </p:txBody>
        </p:sp>
        <p:sp>
          <p:nvSpPr>
            <p:cNvPr id="17429" name="Text Box 22"/>
            <p:cNvSpPr txBox="1">
              <a:spLocks noChangeArrowheads="1"/>
            </p:cNvSpPr>
            <p:nvPr/>
          </p:nvSpPr>
          <p:spPr bwMode="auto">
            <a:xfrm>
              <a:off x="2837" y="8736"/>
              <a:ext cx="855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/>
                <a:t>Да </a:t>
              </a:r>
              <a:endParaRPr lang="ru-RU" altLang="ru-RU" sz="1800"/>
            </a:p>
          </p:txBody>
        </p:sp>
        <p:sp>
          <p:nvSpPr>
            <p:cNvPr id="17430" name="Rectangle 23"/>
            <p:cNvSpPr>
              <a:spLocks noChangeArrowheads="1"/>
            </p:cNvSpPr>
            <p:nvPr/>
          </p:nvSpPr>
          <p:spPr bwMode="auto">
            <a:xfrm>
              <a:off x="3021" y="7580"/>
              <a:ext cx="4791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600"/>
                <a:t>S=S+1</a:t>
              </a:r>
              <a:endParaRPr lang="ru-RU" altLang="ru-RU" sz="1800"/>
            </a:p>
          </p:txBody>
        </p:sp>
        <p:sp>
          <p:nvSpPr>
            <p:cNvPr id="17431" name="Line 24"/>
            <p:cNvSpPr>
              <a:spLocks noChangeShapeType="1"/>
            </p:cNvSpPr>
            <p:nvPr/>
          </p:nvSpPr>
          <p:spPr bwMode="auto">
            <a:xfrm>
              <a:off x="5502" y="10003"/>
              <a:ext cx="0" cy="9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32" name="Text Box 25"/>
            <p:cNvSpPr txBox="1">
              <a:spLocks noChangeArrowheads="1"/>
            </p:cNvSpPr>
            <p:nvPr/>
          </p:nvSpPr>
          <p:spPr bwMode="auto">
            <a:xfrm>
              <a:off x="4304" y="10003"/>
              <a:ext cx="1198" cy="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400"/>
                <a:t>Нет  </a:t>
              </a:r>
              <a:endParaRPr lang="ru-RU" altLang="ru-RU" sz="1800"/>
            </a:p>
          </p:txBody>
        </p:sp>
        <p:sp>
          <p:nvSpPr>
            <p:cNvPr id="17433" name="Line 26"/>
            <p:cNvSpPr>
              <a:spLocks noChangeShapeType="1"/>
            </p:cNvSpPr>
            <p:nvPr/>
          </p:nvSpPr>
          <p:spPr bwMode="auto">
            <a:xfrm>
              <a:off x="5416" y="8217"/>
              <a:ext cx="0" cy="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33375"/>
            <a:ext cx="1865312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3" name="Group 5"/>
          <p:cNvGrpSpPr>
            <a:grpSpLocks/>
          </p:cNvGrpSpPr>
          <p:nvPr/>
        </p:nvGrpSpPr>
        <p:grpSpPr bwMode="auto">
          <a:xfrm>
            <a:off x="1042988" y="549275"/>
            <a:ext cx="6337300" cy="5184775"/>
            <a:chOff x="1339" y="953"/>
            <a:chExt cx="8507" cy="7515"/>
          </a:xfrm>
        </p:grpSpPr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3330" y="5241"/>
              <a:ext cx="4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8439" name="Group 7"/>
            <p:cNvGrpSpPr>
              <a:grpSpLocks/>
            </p:cNvGrpSpPr>
            <p:nvPr/>
          </p:nvGrpSpPr>
          <p:grpSpPr bwMode="auto">
            <a:xfrm>
              <a:off x="1339" y="953"/>
              <a:ext cx="8507" cy="7515"/>
              <a:chOff x="977" y="1221"/>
              <a:chExt cx="8507" cy="7515"/>
            </a:xfrm>
          </p:grpSpPr>
          <p:sp>
            <p:nvSpPr>
              <p:cNvPr id="18440" name="Line 8"/>
              <p:cNvSpPr>
                <a:spLocks noChangeShapeType="1"/>
              </p:cNvSpPr>
              <p:nvPr/>
            </p:nvSpPr>
            <p:spPr bwMode="auto">
              <a:xfrm>
                <a:off x="5416" y="1221"/>
                <a:ext cx="0" cy="6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1" name="Rectangle 9"/>
              <p:cNvSpPr>
                <a:spLocks noChangeArrowheads="1"/>
              </p:cNvSpPr>
              <p:nvPr/>
            </p:nvSpPr>
            <p:spPr bwMode="auto">
              <a:xfrm>
                <a:off x="3021" y="1851"/>
                <a:ext cx="4791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600"/>
                  <a:t>S=0</a:t>
                </a:r>
                <a:endParaRPr lang="ru-RU" altLang="ru-RU" sz="1800"/>
              </a:p>
            </p:txBody>
          </p:sp>
          <p:sp>
            <p:nvSpPr>
              <p:cNvPr id="18442" name="Line 10"/>
              <p:cNvSpPr>
                <a:spLocks noChangeShapeType="1"/>
              </p:cNvSpPr>
              <p:nvPr/>
            </p:nvSpPr>
            <p:spPr bwMode="auto">
              <a:xfrm>
                <a:off x="5416" y="3975"/>
                <a:ext cx="0" cy="9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3" name="Line 11"/>
              <p:cNvSpPr>
                <a:spLocks noChangeShapeType="1"/>
              </p:cNvSpPr>
              <p:nvPr/>
            </p:nvSpPr>
            <p:spPr bwMode="auto">
              <a:xfrm flipH="1">
                <a:off x="7312" y="5478"/>
                <a:ext cx="85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4" name="Line 12"/>
              <p:cNvSpPr>
                <a:spLocks noChangeShapeType="1"/>
              </p:cNvSpPr>
              <p:nvPr/>
            </p:nvSpPr>
            <p:spPr bwMode="auto">
              <a:xfrm flipV="1">
                <a:off x="1823" y="4573"/>
                <a:ext cx="35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5" name="Line 13"/>
              <p:cNvSpPr>
                <a:spLocks noChangeShapeType="1"/>
              </p:cNvSpPr>
              <p:nvPr/>
            </p:nvSpPr>
            <p:spPr bwMode="auto">
              <a:xfrm flipH="1">
                <a:off x="8167" y="7224"/>
                <a:ext cx="0" cy="60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6" name="Line 14"/>
              <p:cNvSpPr>
                <a:spLocks noChangeShapeType="1"/>
              </p:cNvSpPr>
              <p:nvPr/>
            </p:nvSpPr>
            <p:spPr bwMode="auto">
              <a:xfrm>
                <a:off x="1823" y="4573"/>
                <a:ext cx="0" cy="5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7" name="Text Box 15"/>
              <p:cNvSpPr txBox="1">
                <a:spLocks noChangeArrowheads="1"/>
              </p:cNvSpPr>
              <p:nvPr/>
            </p:nvSpPr>
            <p:spPr bwMode="auto">
              <a:xfrm>
                <a:off x="7128" y="4817"/>
                <a:ext cx="1198" cy="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/>
                  <a:t>Нет  </a:t>
                </a:r>
                <a:endParaRPr lang="ru-RU" altLang="ru-RU" sz="1800"/>
              </a:p>
            </p:txBody>
          </p:sp>
          <p:sp>
            <p:nvSpPr>
              <p:cNvPr id="18448" name="Line 16"/>
              <p:cNvSpPr>
                <a:spLocks noChangeShapeType="1"/>
              </p:cNvSpPr>
              <p:nvPr/>
            </p:nvSpPr>
            <p:spPr bwMode="auto">
              <a:xfrm>
                <a:off x="5416" y="2488"/>
                <a:ext cx="0" cy="6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9" name="Rectangle 17"/>
              <p:cNvSpPr>
                <a:spLocks noChangeArrowheads="1"/>
              </p:cNvSpPr>
              <p:nvPr/>
            </p:nvSpPr>
            <p:spPr bwMode="auto">
              <a:xfrm>
                <a:off x="2968" y="3118"/>
                <a:ext cx="4791" cy="85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600"/>
                  <a:t>S=S+1</a:t>
                </a:r>
                <a:endParaRPr lang="ru-RU" altLang="ru-RU" sz="1800"/>
              </a:p>
            </p:txBody>
          </p:sp>
          <p:sp>
            <p:nvSpPr>
              <p:cNvPr id="18450" name="AutoShape 18"/>
              <p:cNvSpPr>
                <a:spLocks noChangeArrowheads="1"/>
              </p:cNvSpPr>
              <p:nvPr/>
            </p:nvSpPr>
            <p:spPr bwMode="auto">
              <a:xfrm>
                <a:off x="3511" y="4966"/>
                <a:ext cx="3801" cy="1086"/>
              </a:xfrm>
              <a:prstGeom prst="flowChartDecision">
                <a:avLst/>
              </a:pr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/>
                  <a:t>  S </a:t>
                </a:r>
                <a:r>
                  <a:rPr lang="ru-RU" altLang="ru-RU" sz="2400" b="1">
                    <a:latin typeface="Verdana" pitchFamily="34" charset="0"/>
                  </a:rPr>
                  <a:t>≤</a:t>
                </a:r>
                <a:r>
                  <a:rPr lang="ru-RU" altLang="ru-RU" sz="2400" b="1"/>
                  <a:t> 7</a:t>
                </a:r>
                <a:endParaRPr lang="ru-RU" altLang="ru-RU" sz="1800"/>
              </a:p>
            </p:txBody>
          </p:sp>
          <p:sp>
            <p:nvSpPr>
              <p:cNvPr id="18451" name="Text Box 19"/>
              <p:cNvSpPr txBox="1">
                <a:spLocks noChangeArrowheads="1"/>
              </p:cNvSpPr>
              <p:nvPr/>
            </p:nvSpPr>
            <p:spPr bwMode="auto">
              <a:xfrm>
                <a:off x="2837" y="4754"/>
                <a:ext cx="855" cy="6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/>
                  <a:t>Да </a:t>
                </a:r>
                <a:endParaRPr lang="ru-RU" altLang="ru-RU" sz="1800"/>
              </a:p>
            </p:txBody>
          </p:sp>
          <p:sp>
            <p:nvSpPr>
              <p:cNvPr id="18452" name="Line 20"/>
              <p:cNvSpPr>
                <a:spLocks noChangeShapeType="1"/>
              </p:cNvSpPr>
              <p:nvPr/>
            </p:nvSpPr>
            <p:spPr bwMode="auto">
              <a:xfrm>
                <a:off x="8167" y="5509"/>
                <a:ext cx="0" cy="9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3" name="Rectangle 21"/>
              <p:cNvSpPr>
                <a:spLocks noChangeArrowheads="1"/>
              </p:cNvSpPr>
              <p:nvPr/>
            </p:nvSpPr>
            <p:spPr bwMode="auto">
              <a:xfrm>
                <a:off x="977" y="5116"/>
                <a:ext cx="1991" cy="7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/>
                  <a:t>Отмерь </a:t>
                </a:r>
                <a:endParaRPr lang="ru-RU" altLang="ru-RU" sz="1800"/>
              </a:p>
            </p:txBody>
          </p:sp>
          <p:sp>
            <p:nvSpPr>
              <p:cNvPr id="18454" name="Rectangle 22"/>
              <p:cNvSpPr>
                <a:spLocks noChangeArrowheads="1"/>
              </p:cNvSpPr>
              <p:nvPr/>
            </p:nvSpPr>
            <p:spPr bwMode="auto">
              <a:xfrm>
                <a:off x="7128" y="6500"/>
                <a:ext cx="2356" cy="72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/>
                  <a:t>Отрежь </a:t>
                </a:r>
                <a:endParaRPr lang="ru-RU" altLang="ru-RU" sz="1800"/>
              </a:p>
            </p:txBody>
          </p:sp>
          <p:sp>
            <p:nvSpPr>
              <p:cNvPr id="18455" name="AutoShape 23"/>
              <p:cNvSpPr>
                <a:spLocks noChangeArrowheads="1"/>
              </p:cNvSpPr>
              <p:nvPr/>
            </p:nvSpPr>
            <p:spPr bwMode="auto">
              <a:xfrm>
                <a:off x="6950" y="7831"/>
                <a:ext cx="2534" cy="905"/>
              </a:xfrm>
              <a:prstGeom prst="flowChartTerminator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/>
                  <a:t>конец</a:t>
                </a:r>
                <a:endParaRPr lang="ru-RU" altLang="ru-RU" sz="18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1938337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7" name="Group 5"/>
          <p:cNvGrpSpPr>
            <a:grpSpLocks/>
          </p:cNvGrpSpPr>
          <p:nvPr/>
        </p:nvGrpSpPr>
        <p:grpSpPr bwMode="auto">
          <a:xfrm>
            <a:off x="395288" y="692150"/>
            <a:ext cx="6230937" cy="5300663"/>
            <a:chOff x="2063" y="1315"/>
            <a:chExt cx="7171" cy="7688"/>
          </a:xfrm>
        </p:grpSpPr>
        <p:sp>
          <p:nvSpPr>
            <p:cNvPr id="19462" name="Line 6"/>
            <p:cNvSpPr>
              <a:spLocks noChangeShapeType="1"/>
            </p:cNvSpPr>
            <p:nvPr/>
          </p:nvSpPr>
          <p:spPr bwMode="auto">
            <a:xfrm flipH="1">
              <a:off x="6140" y="5021"/>
              <a:ext cx="0" cy="19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2063" y="1315"/>
              <a:ext cx="7171" cy="7688"/>
              <a:chOff x="1882" y="1496"/>
              <a:chExt cx="7171" cy="7688"/>
            </a:xfrm>
          </p:grpSpPr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 flipH="1">
                <a:off x="5959" y="3503"/>
                <a:ext cx="0" cy="62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9465" name="Group 9"/>
              <p:cNvGrpSpPr>
                <a:grpSpLocks/>
              </p:cNvGrpSpPr>
              <p:nvPr/>
            </p:nvGrpSpPr>
            <p:grpSpPr bwMode="auto">
              <a:xfrm>
                <a:off x="1882" y="1496"/>
                <a:ext cx="7171" cy="7688"/>
                <a:chOff x="1882" y="1496"/>
                <a:chExt cx="7171" cy="7688"/>
              </a:xfrm>
            </p:grpSpPr>
            <p:sp>
              <p:nvSpPr>
                <p:cNvPr id="19466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7855" y="4659"/>
                  <a:ext cx="855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9467" name="Group 11"/>
                <p:cNvGrpSpPr>
                  <a:grpSpLocks/>
                </p:cNvGrpSpPr>
                <p:nvPr/>
              </p:nvGrpSpPr>
              <p:grpSpPr bwMode="auto">
                <a:xfrm>
                  <a:off x="1882" y="1496"/>
                  <a:ext cx="7171" cy="7688"/>
                  <a:chOff x="1882" y="1591"/>
                  <a:chExt cx="7171" cy="7688"/>
                </a:xfrm>
              </p:grpSpPr>
              <p:sp>
                <p:nvSpPr>
                  <p:cNvPr id="1946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3125"/>
                    <a:ext cx="1267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69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5959" y="1591"/>
                    <a:ext cx="0" cy="991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70" name="Line 1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5959" y="8736"/>
                    <a:ext cx="2751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7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8012"/>
                    <a:ext cx="0" cy="72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72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61" y="3550"/>
                    <a:ext cx="1198" cy="6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/>
                      <a:t>Нет  </a:t>
                    </a:r>
                    <a:endParaRPr lang="ru-RU" altLang="ru-RU" sz="1800"/>
                  </a:p>
                </p:txBody>
              </p:sp>
              <p:sp>
                <p:nvSpPr>
                  <p:cNvPr id="19473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4054" y="2582"/>
                    <a:ext cx="3801" cy="1086"/>
                  </a:xfrm>
                  <a:prstGeom prst="flowChartDecision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 b="1"/>
                      <a:t>  Лето? </a:t>
                    </a:r>
                    <a:endParaRPr lang="ru-RU" altLang="ru-RU" sz="1800"/>
                  </a:p>
                </p:txBody>
              </p:sp>
              <p:sp>
                <p:nvSpPr>
                  <p:cNvPr id="19474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99" y="2401"/>
                    <a:ext cx="855" cy="6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/>
                      <a:t>Да </a:t>
                    </a:r>
                    <a:endParaRPr lang="ru-RU" altLang="ru-RU" sz="1800"/>
                  </a:p>
                </p:txBody>
              </p:sp>
              <p:sp>
                <p:nvSpPr>
                  <p:cNvPr id="19475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3125"/>
                    <a:ext cx="0" cy="4163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76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882" y="7288"/>
                    <a:ext cx="1991" cy="72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 b="1"/>
                      <a:t>Сани  </a:t>
                    </a:r>
                    <a:endParaRPr lang="ru-RU" altLang="ru-RU" sz="1800"/>
                  </a:p>
                </p:txBody>
              </p:sp>
              <p:sp>
                <p:nvSpPr>
                  <p:cNvPr id="1947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4778" y="7288"/>
                    <a:ext cx="2356" cy="72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 b="1"/>
                      <a:t>Телега  </a:t>
                    </a:r>
                    <a:endParaRPr lang="ru-RU" altLang="ru-RU" sz="1800"/>
                  </a:p>
                </p:txBody>
              </p:sp>
              <p:sp>
                <p:nvSpPr>
                  <p:cNvPr id="19478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4054" y="4211"/>
                    <a:ext cx="3801" cy="1086"/>
                  </a:xfrm>
                  <a:prstGeom prst="flowChartDecision">
                    <a:avLst/>
                  </a:prstGeom>
                  <a:solidFill>
                    <a:srgbClr val="FFCC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 b="1"/>
                      <a:t>  Зима? </a:t>
                    </a:r>
                    <a:endParaRPr lang="ru-RU" altLang="ru-RU" sz="1800"/>
                  </a:p>
                </p:txBody>
              </p:sp>
              <p:sp>
                <p:nvSpPr>
                  <p:cNvPr id="19479" name="Text 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9" y="5243"/>
                    <a:ext cx="855" cy="6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/>
                      <a:t>Да </a:t>
                    </a:r>
                    <a:endParaRPr lang="ru-RU" altLang="ru-RU" sz="1800"/>
                  </a:p>
                </p:txBody>
              </p:sp>
              <p:sp>
                <p:nvSpPr>
                  <p:cNvPr id="19480" name="Line 2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8710" y="4754"/>
                    <a:ext cx="0" cy="3982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1" name="Line 2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959" y="8012"/>
                    <a:ext cx="0" cy="1267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2" name="Line 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87" y="8736"/>
                    <a:ext cx="317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948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855" y="4030"/>
                    <a:ext cx="1198" cy="66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ru-RU" altLang="ru-RU" sz="2400"/>
                      <a:t>Нет  </a:t>
                    </a:r>
                    <a:endParaRPr lang="ru-RU" altLang="ru-RU" sz="1800"/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33375"/>
            <a:ext cx="1938337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2700338" y="2420938"/>
            <a:ext cx="3352800" cy="2498725"/>
          </a:xfrm>
          <a:custGeom>
            <a:avLst/>
            <a:gdLst>
              <a:gd name="T0" fmla="*/ 260214533 w 21600"/>
              <a:gd name="T1" fmla="*/ 0 h 21600"/>
              <a:gd name="T2" fmla="*/ 76209144 w 21600"/>
              <a:gd name="T3" fmla="*/ 42328054 h 21600"/>
              <a:gd name="T4" fmla="*/ 0 w 21600"/>
              <a:gd name="T5" fmla="*/ 144528452 h 21600"/>
              <a:gd name="T6" fmla="*/ 76209144 w 21600"/>
              <a:gd name="T7" fmla="*/ 246728734 h 21600"/>
              <a:gd name="T8" fmla="*/ 260214533 w 21600"/>
              <a:gd name="T9" fmla="*/ 289056788 h 21600"/>
              <a:gd name="T10" fmla="*/ 444219923 w 21600"/>
              <a:gd name="T11" fmla="*/ 246728734 h 21600"/>
              <a:gd name="T12" fmla="*/ 520429067 w 21600"/>
              <a:gd name="T13" fmla="*/ 144528452 h 21600"/>
              <a:gd name="T14" fmla="*/ 444219923 w 21600"/>
              <a:gd name="T15" fmla="*/ 4232805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46" y="10800"/>
                </a:moveTo>
                <a:cubicBezTo>
                  <a:pt x="1646" y="15856"/>
                  <a:pt x="5744" y="19954"/>
                  <a:pt x="10800" y="19954"/>
                </a:cubicBezTo>
                <a:cubicBezTo>
                  <a:pt x="15856" y="19954"/>
                  <a:pt x="19954" y="15856"/>
                  <a:pt x="19954" y="10800"/>
                </a:cubicBezTo>
                <a:cubicBezTo>
                  <a:pt x="19954" y="5744"/>
                  <a:pt x="15856" y="1646"/>
                  <a:pt x="10800" y="1646"/>
                </a:cubicBezTo>
                <a:cubicBezTo>
                  <a:pt x="5744" y="1646"/>
                  <a:pt x="1646" y="5744"/>
                  <a:pt x="1646" y="10800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6637" name="Picture 13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08275"/>
            <a:ext cx="170973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WordArt 14"/>
          <p:cNvSpPr>
            <a:spLocks noChangeArrowheads="1" noChangeShapeType="1" noTextEdit="1"/>
          </p:cNvSpPr>
          <p:nvPr/>
        </p:nvSpPr>
        <p:spPr bwMode="auto">
          <a:xfrm>
            <a:off x="684213" y="476250"/>
            <a:ext cx="554355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Игра закончена</a:t>
            </a:r>
          </a:p>
          <a:p>
            <a:pPr algn="ctr"/>
            <a:r>
              <a:rPr lang="ru-RU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всем спасибо</a:t>
            </a:r>
          </a:p>
        </p:txBody>
      </p:sp>
      <p:sp>
        <p:nvSpPr>
          <p:cNvPr id="26639" name="WordArt 15"/>
          <p:cNvSpPr>
            <a:spLocks noChangeArrowheads="1" noChangeShapeType="1" noTextEdit="1"/>
          </p:cNvSpPr>
          <p:nvPr/>
        </p:nvSpPr>
        <p:spPr bwMode="auto">
          <a:xfrm>
            <a:off x="900113" y="4724400"/>
            <a:ext cx="6767512" cy="1292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Top">
              <a:avLst>
                <a:gd name="adj" fmla="val 46875"/>
              </a:avLst>
            </a:prstTxWarp>
          </a:bodyPr>
          <a:lstStyle/>
          <a:p>
            <a:pPr algn="ctr"/>
            <a:r>
              <a:rPr lang="ru-RU" sz="3600" i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М О Л О Д Ц Ы ! !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65312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195513" y="2349500"/>
            <a:ext cx="4752975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/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Заправили в планшеты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Вопросы и ответы,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капитаны строят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Свои команды в ряд,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Чтоб весело смеяться,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Умом чтоб потягаться,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Сегодня мы встречаем </a:t>
            </a:r>
          </a:p>
          <a:p>
            <a:pPr algn="ctr">
              <a:defRPr/>
            </a:pPr>
            <a:r>
              <a:rPr lang="ru-RU" altLang="ru-RU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нашей игре ребят. </a:t>
            </a:r>
          </a:p>
        </p:txBody>
      </p:sp>
      <p:pic>
        <p:nvPicPr>
          <p:cNvPr id="3078" name="Picture 6" descr="jerboa_hanging_from_c_aa_hc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bugs_repair_h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98675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54A56B7-46E0-4A9B-894E-08F93F552F7E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916238" y="260350"/>
            <a:ext cx="3432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5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Разминка</a:t>
            </a:r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60350"/>
            <a:ext cx="1722437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J01781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15888"/>
            <a:ext cx="1643063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79388" y="1778000"/>
            <a:ext cx="8281987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Основная микросхема, производящая в компьютере обработку информации?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Устройство ввода информации, часто применяемое в компьютерных играх?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Стандартное устройство для ввода алфавитно-цифровых данных в ПК?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Комбинация символов после последней точки в имени файла, которая определяет тип файла?  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Устройство визуального отображения информации.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Совокупность нескольких ЗУ.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Операция отождествления символов или групп символов одного кода с символами или группами символов другого кода.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Группа символов, состоящая из восьми, рядом записанных бит.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Устройство, вращающее магнитный диск, записывающее на этот диск информацию и считывающее с него информацию.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Единица количества информации, наименьшая.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Лицо, которое пользуется ЭВМ.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Устройство для считывания графической и текстовой информации в компьютер.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Жесткий диск, предназначенный для постоянного хранения информации, используемый при работе с компьютером.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Алфавитно-цифровое печатающее устройство.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Программа, служащая для создания архивов, содержащих файлы в сжатом виде.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Метка на экране, перемещающаяся при нажатии соответствующих клавиш.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1400" b="1"/>
              <a:t>Способ записи чисел с помощью заданного набора специальных знаков (цифр).</a:t>
            </a:r>
            <a:r>
              <a:rPr lang="ru-RU" altLang="ru-RU" sz="1200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4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4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4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4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4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4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4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4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4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4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4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04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04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04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4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48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48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116A16A-6981-41BC-9860-1907D784F3CD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5750" y="260350"/>
            <a:ext cx="63579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Конкурс «Считай , не зевай»</a:t>
            </a:r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88913"/>
            <a:ext cx="1584325" cy="136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0984" y="1169972"/>
            <a:ext cx="6500858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dirty="0">
                <a:ln>
                  <a:solidFill>
                    <a:srgbClr val="FF0000"/>
                  </a:solidFill>
                </a:ln>
              </a:rPr>
              <a:t>Выполнить следующие арифметические действия:</a:t>
            </a:r>
          </a:p>
          <a:p>
            <a:pPr eaLnBrk="1" hangingPunct="1">
              <a:defRPr/>
            </a:pPr>
            <a:endParaRPr lang="ru-RU" sz="2400" dirty="0"/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400" dirty="0"/>
              <a:t>Количество базисных цифр в двоичной системе  сложить с количеством бит в одном байте.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400" dirty="0"/>
              <a:t>Результат умножить на десятичное число, которое в двоичной системе счисления  записывается как 100.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400" dirty="0"/>
              <a:t>К полученному результату прибавить отличную  школьную оценку.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ru-RU" sz="2400" dirty="0"/>
              <a:t>Ответ перевести в двоичную систему счисления и представить жюри.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7270536-9CF6-4604-B61E-6B71F50493DE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/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85750"/>
            <a:ext cx="183197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6"/>
          <p:cNvSpPr>
            <a:spLocks noChangeArrowheads="1"/>
          </p:cNvSpPr>
          <p:nvPr/>
        </p:nvSpPr>
        <p:spPr bwMode="auto">
          <a:xfrm>
            <a:off x="571500" y="2000250"/>
            <a:ext cx="60007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FFFF00"/>
                </a:solidFill>
              </a:rPr>
              <a:t>   V   Х    </a:t>
            </a:r>
            <a:r>
              <a:rPr lang="en-US" altLang="ru-RU">
                <a:solidFill>
                  <a:srgbClr val="FFFF00"/>
                </a:solidFill>
              </a:rPr>
              <a:t>L</a:t>
            </a:r>
            <a:r>
              <a:rPr lang="ru-RU" altLang="ru-RU">
                <a:solidFill>
                  <a:srgbClr val="FFFF00"/>
                </a:solidFill>
              </a:rPr>
              <a:t>    С     </a:t>
            </a:r>
            <a:r>
              <a:rPr lang="en-US" altLang="ru-RU">
                <a:solidFill>
                  <a:srgbClr val="FFFF00"/>
                </a:solidFill>
              </a:rPr>
              <a:t>D</a:t>
            </a:r>
            <a:r>
              <a:rPr lang="ru-RU" altLang="ru-RU">
                <a:solidFill>
                  <a:srgbClr val="FFFF00"/>
                </a:solidFill>
              </a:rPr>
              <a:t>       М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FFFF00"/>
                </a:solidFill>
              </a:rPr>
              <a:t>1  5   10   50  100  500   1000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ru-RU" altLang="ru-RU" b="1">
              <a:solidFill>
                <a:srgbClr val="FF0000"/>
              </a:solidFill>
            </a:endParaRP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FF0000"/>
                </a:solidFill>
              </a:rPr>
              <a:t>Чему равно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rgbClr val="FF0000"/>
                </a:solidFill>
              </a:rPr>
              <a:t>следующее число 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ru-RU" altLang="ru-RU" b="1">
                <a:solidFill>
                  <a:schemeClr val="bg1"/>
                </a:solidFill>
              </a:rPr>
              <a:t>МСМХС1Х</a:t>
            </a:r>
            <a:r>
              <a:rPr lang="ru-RU" altLang="ru-RU" b="1">
                <a:solidFill>
                  <a:srgbClr val="FF0000"/>
                </a:solidFill>
              </a:rPr>
              <a:t>?</a:t>
            </a:r>
            <a:r>
              <a:rPr lang="ru-RU" altLang="ru-RU"/>
              <a:t> </a:t>
            </a:r>
          </a:p>
        </p:txBody>
      </p:sp>
      <p:pic>
        <p:nvPicPr>
          <p:cNvPr id="6151" name="Picture 5" descr="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286250"/>
            <a:ext cx="2428875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23850" y="404813"/>
            <a:ext cx="6048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altLang="ru-RU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Конкурс «Считай , не зевай»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285750"/>
            <a:ext cx="1785937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Прямоугольник 6"/>
          <p:cNvSpPr>
            <a:spLocks noChangeArrowheads="1"/>
          </p:cNvSpPr>
          <p:nvPr/>
        </p:nvSpPr>
        <p:spPr bwMode="auto">
          <a:xfrm>
            <a:off x="1187450" y="2205038"/>
            <a:ext cx="514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Число 156</a:t>
            </a:r>
            <a:r>
              <a:rPr lang="ru-RU" altLang="ru-RU" sz="2400" b="1" baseline="-3000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записано с ошибкой. </a:t>
            </a:r>
            <a:endParaRPr lang="ru-RU" altLang="ru-RU" sz="2400" b="1"/>
          </a:p>
        </p:txBody>
      </p:sp>
      <p:sp>
        <p:nvSpPr>
          <p:cNvPr id="7174" name="Прямоугольник 8"/>
          <p:cNvSpPr>
            <a:spLocks noChangeArrowheads="1"/>
          </p:cNvSpPr>
          <p:nvPr/>
        </p:nvSpPr>
        <p:spPr bwMode="auto">
          <a:xfrm>
            <a:off x="1143000" y="2928938"/>
            <a:ext cx="5715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Число 10, записанное в десятичной системе счисления, в двоичной системе счисления записывается как 1011</a:t>
            </a:r>
            <a:endParaRPr lang="ru-RU" altLang="ru-RU" sz="2400" b="1"/>
          </a:p>
        </p:txBody>
      </p: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1214438" y="4286250"/>
            <a:ext cx="5786437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Число 10, записанное в десятичной системе счисления, меньше числа 10, записанного в восьмеричной системе счисления.</a:t>
            </a:r>
            <a:endParaRPr lang="ru-RU" altLang="ru-RU" sz="2400" b="1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900113" y="376238"/>
            <a:ext cx="59166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altLang="ru-RU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Конкурс «Считай , не зевай»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DA8371D-D3D9-49CD-AD0B-7F1A2D206CC2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computer_winker_hc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33375"/>
            <a:ext cx="1793875" cy="154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WordArt 8"/>
          <p:cNvSpPr>
            <a:spLocks noChangeArrowheads="1" noChangeShapeType="1" noTextEdit="1"/>
          </p:cNvSpPr>
          <p:nvPr/>
        </p:nvSpPr>
        <p:spPr bwMode="auto">
          <a:xfrm>
            <a:off x="684213" y="404813"/>
            <a:ext cx="5329237" cy="1512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 Домашнее задание</a:t>
            </a: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900113" y="2833688"/>
            <a:ext cx="7272337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FF0000"/>
                </a:solidFill>
              </a:rPr>
              <a:t>Команды по очереди покажут презентацию команды, подготовленную заранее.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FF0000"/>
                </a:solidFill>
              </a:rPr>
              <a:t>Максимальное количество баллов 5</a:t>
            </a:r>
          </a:p>
        </p:txBody>
      </p:sp>
      <p:pic>
        <p:nvPicPr>
          <p:cNvPr id="2" name="Picture 7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 descr="line4.gif (11519 bytes)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227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1979613" y="1268413"/>
            <a:ext cx="6264275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Правила следующие: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-      Приглашаются по 1 участнику от команды.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-      В двух местах  расположены стулья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 с надписями «ИСТИНА» и «ЛОЖЬ».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-      Ведущий проговаривает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повествовательное предложение.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-      Цель игроков – определить: </a:t>
            </a:r>
            <a:endParaRPr lang="en-US" altLang="ru-RU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данное высказывание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ложь или истина </a:t>
            </a:r>
            <a:endParaRPr lang="en-US" altLang="ru-RU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и первым занять соответствующий стул.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-      За каждый правильный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ответ  выставляется 1 балл.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Его получает та команда, игрок которой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правильно определил истинность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/>
              <a:t>высказывания и первым занял стул.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i="1"/>
              <a:t>Пример: Компьютер – электронная машина (истина)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b="1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0" name="AutoShape 9"/>
          <p:cNvSpPr>
            <a:spLocks noChangeArrowheads="1"/>
          </p:cNvSpPr>
          <p:nvPr/>
        </p:nvSpPr>
        <p:spPr bwMode="auto">
          <a:xfrm>
            <a:off x="827088" y="260350"/>
            <a:ext cx="7920037" cy="5832475"/>
          </a:xfrm>
          <a:prstGeom prst="verticalScroll">
            <a:avLst>
              <a:gd name="adj" fmla="val 12500"/>
            </a:avLst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1" name="Text Box 10"/>
          <p:cNvSpPr txBox="1">
            <a:spLocks noChangeArrowheads="1"/>
          </p:cNvSpPr>
          <p:nvPr/>
        </p:nvSpPr>
        <p:spPr bwMode="auto">
          <a:xfrm>
            <a:off x="2843213" y="404813"/>
            <a:ext cx="5616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800"/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2700338" y="333375"/>
            <a:ext cx="59039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 b="1">
                <a:solidFill>
                  <a:srgbClr val="FFFF00"/>
                </a:solidFill>
              </a:rPr>
              <a:t>Конкурс  капитанов</a:t>
            </a:r>
          </a:p>
        </p:txBody>
      </p:sp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555456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6524625"/>
            <a:ext cx="8820150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 descr="computer_winker_h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1908175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4625"/>
            <a:ext cx="882015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line4.gif (11519 byte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84019" y="3264694"/>
            <a:ext cx="66690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ru-RU" altLang="ru-RU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Вопросы</a:t>
            </a:r>
          </a:p>
        </p:txBody>
      </p:sp>
      <p:sp>
        <p:nvSpPr>
          <p:cNvPr id="23562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smtClean="0"/>
              <a:t>Число 6 – четное число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 каждой лошади есть хвост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Есть кошки, которые дружат с собаками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Все солдаты храбрые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Электрон - элементарная частица 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Я – первая буква алфавита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Все лекарства приятны на вкус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Все металлы проводят тепло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Любой разумный человек ходит на руках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Некоторые ученики двоечники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Тигр – хищное животное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 некоторых змей нет ядовитых зубов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Земля вращается вокруг луны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Прямоугольник – геометрическая фигура</a:t>
            </a:r>
          </a:p>
          <a:p>
            <a:pPr>
              <a:lnSpc>
                <a:spcPct val="80000"/>
              </a:lnSpc>
            </a:pPr>
            <a:endParaRPr lang="ru-RU" altLang="ru-RU" sz="2000" smtClean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411163" y="22764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ru-RU" altLang="ru-RU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5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5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5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5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5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5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5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5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5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5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5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35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5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56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521</Words>
  <Application>Microsoft Office PowerPoint</Application>
  <PresentationFormat>Экран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Verdana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</vt:lpstr>
      <vt:lpstr>Презентация PowerPoint</vt:lpstr>
      <vt:lpstr>Презентация PowerPoint</vt:lpstr>
      <vt:lpstr>Презентация PowerPoint</vt:lpstr>
      <vt:lpstr>Конкурс «Лингвист»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Шулятникова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Мариника</dc:creator>
  <cp:lastModifiedBy>Windows User</cp:lastModifiedBy>
  <cp:revision>22</cp:revision>
  <dcterms:created xsi:type="dcterms:W3CDTF">2008-09-21T17:39:02Z</dcterms:created>
  <dcterms:modified xsi:type="dcterms:W3CDTF">2021-01-31T15:59:18Z</dcterms:modified>
</cp:coreProperties>
</file>