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87" autoAdjust="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7C14-4E0D-42BF-8DA3-DED6D117472A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27765-12A9-4A83-B90B-84BFC1C3D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96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27765-12A9-4A83-B90B-84BFC1C3D0A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9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21D6C9-623A-4AB5-A05B-13B41C0B264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1C5937-5CE4-4B05-AFF8-CC595A47946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62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D6C9-623A-4AB5-A05B-13B41C0B264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5937-5CE4-4B05-AFF8-CC595A479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40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D6C9-623A-4AB5-A05B-13B41C0B264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5937-5CE4-4B05-AFF8-CC595A479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6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D6C9-623A-4AB5-A05B-13B41C0B264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5937-5CE4-4B05-AFF8-CC595A479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7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D6C9-623A-4AB5-A05B-13B41C0B264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5937-5CE4-4B05-AFF8-CC595A47946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4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D6C9-623A-4AB5-A05B-13B41C0B264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5937-5CE4-4B05-AFF8-CC595A479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6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D6C9-623A-4AB5-A05B-13B41C0B264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5937-5CE4-4B05-AFF8-CC595A479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6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D6C9-623A-4AB5-A05B-13B41C0B264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5937-5CE4-4B05-AFF8-CC595A479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25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D6C9-623A-4AB5-A05B-13B41C0B264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5937-5CE4-4B05-AFF8-CC595A479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27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D6C9-623A-4AB5-A05B-13B41C0B264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5937-5CE4-4B05-AFF8-CC595A479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43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D6C9-623A-4AB5-A05B-13B41C0B264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5937-5CE4-4B05-AFF8-CC595A479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74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421D6C9-623A-4AB5-A05B-13B41C0B264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51C5937-5CE4-4B05-AFF8-CC595A479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0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ru/url?sa=i&amp;rct=j&amp;q=&amp;esrc=s&amp;source=images&amp;cd=&amp;cad=rja&amp;docid=OwZS1kLzzofkpM&amp;tbnid=_HfJ5-IRK2n96M:&amp;ved=0CAUQjRw&amp;url=http://en.wikipedia.org/wiki/Tomato&amp;ei=cTYAU9_JLeO9ygOR-4GYAQ&amp;bvm=bv.61535280,d.bGQ&amp;psig=AFQjCNEkqnVJJMjGbTLqnHlXepluicoDAA&amp;ust=139260925236945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source=images&amp;cd=&amp;cad=rja&amp;docid=k4O-ygokOB0ecM&amp;tbnid=soDO_Qu5GPBuNM&amp;ved=0CAgQjRw&amp;url=http://uman.all.biz/tomaty-zheltye-v-ukraine-kupit-cena-foto-g2094694&amp;ei=BDcAU-SMBKH_ygOQ0IHQBg&amp;psig=AFQjCNGNOgj6_kyGQhJWmfcJT5Qx6eyCPA&amp;ust=139260941212819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9618" y="1870087"/>
            <a:ext cx="8036654" cy="179622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err="1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Дигибридное</a:t>
            </a:r>
            <a:r>
              <a:rPr lang="ru-RU" b="1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скрещивание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39841" y="4594162"/>
            <a:ext cx="32621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Выполнил: </a:t>
            </a:r>
            <a:r>
              <a:rPr lang="ru-RU" dirty="0"/>
              <a:t>у</a:t>
            </a:r>
            <a:r>
              <a:rPr lang="ru-RU" dirty="0" smtClean="0"/>
              <a:t>читель биологии</a:t>
            </a:r>
          </a:p>
          <a:p>
            <a:pPr algn="r"/>
            <a:r>
              <a:rPr lang="ru-RU" dirty="0" smtClean="0"/>
              <a:t>МАОУ </a:t>
            </a:r>
            <a:r>
              <a:rPr lang="ru-RU" dirty="0" err="1" smtClean="0"/>
              <a:t>Новотарманской</a:t>
            </a:r>
            <a:r>
              <a:rPr lang="ru-RU" dirty="0" smtClean="0"/>
              <a:t> СОШ</a:t>
            </a:r>
          </a:p>
          <a:p>
            <a:pPr algn="r"/>
            <a:r>
              <a:rPr lang="ru-RU" dirty="0" smtClean="0"/>
              <a:t>Паньшина Светлана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31785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Вспомним! Сопоставьте термины и символы.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568" y="1600201"/>
            <a:ext cx="8003232" cy="45259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доминантный, рецессивный ген, </a:t>
            </a:r>
            <a:r>
              <a:rPr lang="ru-RU" sz="2400" b="1" dirty="0" err="1"/>
              <a:t>г</a:t>
            </a:r>
            <a:r>
              <a:rPr lang="ru-RU" sz="2400" b="1" dirty="0" err="1" smtClean="0"/>
              <a:t>омозигота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гетерозигота</a:t>
            </a:r>
            <a:r>
              <a:rPr lang="ru-RU" sz="2400" b="1" dirty="0" smtClean="0"/>
              <a:t>, моногибридный генотип, </a:t>
            </a:r>
            <a:r>
              <a:rPr lang="ru-RU" sz="2400" b="1" dirty="0" err="1" smtClean="0"/>
              <a:t>дигибридный</a:t>
            </a:r>
            <a:r>
              <a:rPr lang="ru-RU" sz="2400" b="1" dirty="0" smtClean="0"/>
              <a:t> генотип, гамета </a:t>
            </a:r>
            <a:r>
              <a:rPr lang="ru-RU" sz="2400" b="1" dirty="0" err="1" smtClean="0"/>
              <a:t>могибридного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дигибридного</a:t>
            </a:r>
            <a:r>
              <a:rPr lang="ru-RU" sz="2400" b="1" dirty="0" smtClean="0"/>
              <a:t> </a:t>
            </a:r>
            <a:r>
              <a:rPr lang="ru-RU" sz="2400" b="1" dirty="0" smtClean="0"/>
              <a:t>генотипа. </a:t>
            </a:r>
            <a:endParaRPr lang="ru-RU" sz="2400" b="1" dirty="0" smtClean="0"/>
          </a:p>
          <a:p>
            <a:endParaRPr lang="ru-RU" sz="2400" dirty="0" smtClean="0"/>
          </a:p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Аа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АА,В,АВ, с, в,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FFDD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АаВв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Вв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ВВ,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ffdd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FfDd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, f,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аавв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ВвСс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ВС,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вс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В,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аа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Вв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F,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fd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, D.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t="7833" r="2292" b="3946"/>
          <a:stretch/>
        </p:blipFill>
        <p:spPr bwMode="auto">
          <a:xfrm>
            <a:off x="1758790" y="767861"/>
            <a:ext cx="8643939" cy="5756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6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60" y="323418"/>
            <a:ext cx="8100799" cy="606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620689"/>
            <a:ext cx="7304667" cy="547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7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855640" y="692696"/>
            <a:ext cx="6581684" cy="536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1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14"/>
          <a:stretch/>
        </p:blipFill>
        <p:spPr bwMode="auto">
          <a:xfrm>
            <a:off x="1414704" y="1180392"/>
            <a:ext cx="9332112" cy="467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6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2455" y="857251"/>
            <a:ext cx="7735330" cy="52295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337661" algn="ctr">
              <a:lnSpc>
                <a:spcPct val="107000"/>
              </a:lnSpc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При анализе трех и более пар альтернативных признаков скре­щивание называется </a:t>
            </a:r>
            <a:r>
              <a:rPr lang="ru-RU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полигибридным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337661" algn="ctr">
              <a:lnSpc>
                <a:spcPct val="107000"/>
              </a:lnSpc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Если родители будут отли­чаться по трем парам признаков и иметь генотип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АаВвСс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, т.е. яв­ляться </a:t>
            </a:r>
            <a:r>
              <a:rPr lang="ru-RU" sz="2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тригетерозиготными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(гетерозиготными по трем парам альтер­нативных признаков), то возможные варианты их гамет будут сле­дующими: </a:t>
            </a:r>
          </a:p>
          <a:p>
            <a:pPr indent="337661" algn="ctr">
              <a:lnSpc>
                <a:spcPct val="107000"/>
              </a:lnSpc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ABC,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АвС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аВС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Авс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аВс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авС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авс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337661" algn="ctr">
              <a:lnSpc>
                <a:spcPct val="107000"/>
              </a:lnSpc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 этом слу­чае в потомстве образуется 64 комбинации, а расщепление будет наблюдаться в следующем соотношении: </a:t>
            </a:r>
          </a:p>
          <a:p>
            <a:pPr indent="337661" algn="ctr">
              <a:lnSpc>
                <a:spcPct val="107000"/>
              </a:lnSpc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27 (А-В-С-) : 9 (А-В-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) : 9 (А-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ввС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-): 9 (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ааВ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-С-): 3 (А-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ввсс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): 3 (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ааВ-сс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): 3 (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ааввС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-): 1 (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ааввсс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424" y="519531"/>
            <a:ext cx="6172200" cy="47982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№ 2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7697" y="1032305"/>
            <a:ext cx="8122508" cy="39088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Скрестили растения томатов с красными грушевидными плодами с растением с желтыми круглыми плодами. В F1 получили 50% красных круглых и 50% желтых круглых. От скрещивания растений с желтыми круглыми плодами из F1 получили 75% желтых круглых и 25% желтых грушевидных. Какой признак, определяющий, форму доминирует? Каковы генотипы родителей, гибридов F1 и F2, если красная окраска плодов доминирует?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98" y="3842239"/>
            <a:ext cx="3917097" cy="2604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37" y="3842239"/>
            <a:ext cx="3459801" cy="2604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78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074072" y="1136238"/>
          <a:ext cx="8008143" cy="24459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85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8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  х  </a:t>
                      </a:r>
                      <a:r>
                        <a:rPr lang="ru-RU" sz="21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  х  </a:t>
                      </a:r>
                      <a:r>
                        <a:rPr lang="ru-RU" sz="21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r>
                        <a:rPr lang="ru-RU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х  </a:t>
                      </a:r>
                      <a:r>
                        <a:rPr lang="ru-RU" sz="21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r>
                        <a:rPr lang="ru-RU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х  </a:t>
                      </a:r>
                      <a:r>
                        <a:rPr lang="ru-RU" sz="21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96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endParaRPr lang="ru-RU" sz="2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endParaRPr lang="ru-RU" sz="2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ф/г 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- 100%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 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100%,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 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</a:t>
                      </a: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(50%) 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</a:t>
                      </a: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(50%)     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 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75% : 25%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 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</a:t>
                      </a: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(25%) 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</a:t>
                      </a: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(50%) 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</a:t>
                      </a: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(25%)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 – </a:t>
                      </a: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50% 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</a:t>
                      </a: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50%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 – </a:t>
                      </a: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(50%) : 1 (50%)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24063" y="3496508"/>
            <a:ext cx="29146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обозначения</a:t>
            </a:r>
            <a:r>
              <a:rPr lang="ru-RU" sz="2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r>
              <a:rPr lang="ru-RU" sz="2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 - красные плоды </a:t>
            </a:r>
          </a:p>
          <a:p>
            <a:r>
              <a:rPr lang="ru-RU" sz="21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- круглая форма </a:t>
            </a:r>
            <a:r>
              <a:rPr lang="ru-RU" sz="2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ru-RU" sz="2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 - желтые плоды </a:t>
            </a:r>
          </a:p>
          <a:p>
            <a:r>
              <a:rPr lang="ru-RU" sz="2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- грушевидная форма</a:t>
            </a:r>
            <a:endParaRPr lang="ru-RU" sz="21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675101" y="4134597"/>
          <a:ext cx="2586038" cy="23481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86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3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 </a:t>
                      </a: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x  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50% - 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круглые красные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50% - круглые желты</a:t>
                      </a:r>
                      <a:r>
                        <a:rPr lang="ru-RU" sz="1800" dirty="0">
                          <a:effectLst/>
                        </a:rPr>
                        <a:t>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7500192" y="3911227"/>
          <a:ext cx="2673539" cy="25894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7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 </a:t>
                      </a: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x  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7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75% - 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круглые желтые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- грушевидные желтые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4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645524" y="1433384"/>
          <a:ext cx="2923255" cy="26196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1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4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r>
                        <a:rPr lang="ru-RU" sz="1000" b="1" dirty="0" smtClean="0">
                          <a:ln w="11430"/>
                          <a:solidFill>
                            <a:schemeClr val="accent5">
                              <a:lumMod val="10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cs typeface="Arial" charset="0"/>
                        </a:rPr>
                        <a:t> </a:t>
                      </a:r>
                      <a:r>
                        <a:rPr lang="ru-RU" sz="1400" b="1" dirty="0" smtClean="0">
                          <a:ln w="11430"/>
                          <a:solidFill>
                            <a:schemeClr val="accent5">
                              <a:lumMod val="10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cs typeface="Arial" charset="0"/>
                        </a:rPr>
                        <a:t>♀</a:t>
                      </a:r>
                      <a:endParaRPr lang="ru-RU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r>
                        <a:rPr lang="ru-RU" sz="1400" b="1" dirty="0" smtClean="0">
                          <a:ln w="11430"/>
                          <a:solidFill>
                            <a:schemeClr val="accent5">
                              <a:lumMod val="10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cs typeface="Arial" charset="0"/>
                        </a:rPr>
                        <a:t> ♂</a:t>
                      </a:r>
                      <a:endParaRPr lang="ru-RU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</a:t>
                      </a:r>
                      <a:endParaRPr lang="ru-RU" sz="2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</a:t>
                      </a:r>
                      <a:endParaRPr lang="ru-RU" sz="2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473"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en-US" sz="21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</a:t>
                      </a:r>
                      <a:endParaRPr lang="ru-RU" sz="2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21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473"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en-US" sz="2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</a:t>
                      </a:r>
                      <a:endParaRPr lang="ru-RU" sz="2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21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73643" y="4162038"/>
            <a:ext cx="33116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Красная окраска плодов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доминирует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57175" indent="-257175" algn="ctr">
              <a:buFont typeface="Arial" panose="020B0604020202020204" pitchFamily="34" charset="0"/>
              <a:buChar char="•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F1 получили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красных круглых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желтых круглых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4164" y="95889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AaBB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8058" y="25400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aaBb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ttps://encrypted-tbn1.gstatic.com/images?q=tbn:ANd9GcQWVds7qCpq78MyCR23tpe6kevjRNQR8sAs5sKl9UivmM3P5K_F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6783" r="5217" b="17305"/>
          <a:stretch/>
        </p:blipFill>
        <p:spPr bwMode="auto">
          <a:xfrm>
            <a:off x="3709937" y="2435405"/>
            <a:ext cx="523399" cy="550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encrypted-tbn1.gstatic.com/images?q=tbn:ANd9GcQWVds7qCpq78MyCR23tpe6kevjRNQR8sAs5sKl9UivmM3P5K_F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6783" r="5217" b="17305"/>
          <a:stretch/>
        </p:blipFill>
        <p:spPr bwMode="auto">
          <a:xfrm>
            <a:off x="3676986" y="3440154"/>
            <a:ext cx="523399" cy="550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t2.gstatic.com/images?q=tbn:ANd9GcQSuCxMrRa0_nWrdiRKX3883kN4VhABhS4HSq_z12hAtDjQnMjISQ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16495" r="64122" b="6340"/>
          <a:stretch/>
        </p:blipFill>
        <p:spPr bwMode="auto">
          <a:xfrm>
            <a:off x="4741577" y="2444739"/>
            <a:ext cx="548402" cy="557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t2.gstatic.com/images?q=tbn:ANd9GcQSuCxMrRa0_nWrdiRKX3883kN4VhABhS4HSq_z12hAtDjQnMjISQ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16495" r="64122" b="6340"/>
          <a:stretch/>
        </p:blipFill>
        <p:spPr bwMode="auto">
          <a:xfrm>
            <a:off x="4716863" y="3482155"/>
            <a:ext cx="548402" cy="557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098075" y="124237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15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5944650" y="2438537"/>
          <a:ext cx="4196576" cy="3634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8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6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0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r>
                        <a:rPr lang="ru-RU" sz="1200" b="1" dirty="0" smtClean="0">
                          <a:ln w="11430"/>
                          <a:solidFill>
                            <a:schemeClr val="accent5">
                              <a:lumMod val="10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cs typeface="Arial" charset="0"/>
                        </a:rPr>
                        <a:t> ♀</a:t>
                      </a:r>
                      <a:endParaRPr lang="ru-RU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sz="12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r>
                        <a:rPr lang="ru-RU" sz="1200" b="1" dirty="0" smtClean="0">
                          <a:ln w="11430"/>
                          <a:solidFill>
                            <a:schemeClr val="accent5">
                              <a:lumMod val="10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cs typeface="Arial" charset="0"/>
                        </a:rPr>
                        <a:t> ♂</a:t>
                      </a:r>
                      <a:endParaRPr lang="ru-RU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</a:t>
                      </a:r>
                      <a:r>
                        <a:rPr lang="ru-RU" sz="1200" b="1" dirty="0" smtClean="0"/>
                        <a:t>В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ab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/>
                        <a:t>aB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ab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/>
                    </a:p>
                    <a:p>
                      <a:pPr algn="ctr"/>
                      <a:r>
                        <a:rPr lang="en-US" sz="1200" b="1" dirty="0" smtClean="0"/>
                        <a:t>a</a:t>
                      </a:r>
                      <a:r>
                        <a:rPr lang="ru-RU" sz="1200" b="1" dirty="0" smtClean="0"/>
                        <a:t>В</a:t>
                      </a:r>
                    </a:p>
                    <a:p>
                      <a:pPr algn="ctr"/>
                      <a:endParaRPr lang="ru-RU" sz="1200" b="1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2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2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/>
                    </a:p>
                    <a:p>
                      <a:pPr algn="ctr"/>
                      <a:r>
                        <a:rPr lang="en-US" sz="1200" b="1" dirty="0" smtClean="0"/>
                        <a:t>ab</a:t>
                      </a:r>
                      <a:endParaRPr lang="ru-RU" sz="1200" b="1" dirty="0" smtClean="0"/>
                    </a:p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endParaRPr lang="ru-RU" sz="1200" b="1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2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2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2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2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aB</a:t>
                      </a:r>
                      <a:endParaRPr lang="ru-RU" sz="1200" b="1" dirty="0" smtClean="0"/>
                    </a:p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endParaRPr lang="ru-RU" sz="1200" b="1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2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</a:p>
                    <a:p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2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ab</a:t>
                      </a:r>
                      <a:endParaRPr lang="ru-RU" sz="1200" b="1" dirty="0" smtClean="0"/>
                    </a:p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endParaRPr lang="ru-RU" sz="1200" b="1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2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2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2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2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815250" y="2021081"/>
            <a:ext cx="65274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aaBb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350" dirty="0"/>
          </a:p>
        </p:txBody>
      </p:sp>
      <p:sp>
        <p:nvSpPr>
          <p:cNvPr id="22" name="TextBox 21"/>
          <p:cNvSpPr txBox="1"/>
          <p:nvPr/>
        </p:nvSpPr>
        <p:spPr>
          <a:xfrm>
            <a:off x="5337799" y="4203787"/>
            <a:ext cx="65274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aaBb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350" dirty="0"/>
          </a:p>
        </p:txBody>
      </p:sp>
      <p:pic>
        <p:nvPicPr>
          <p:cNvPr id="24" name="Рисунок 23" descr="http://1semena.ru/published/publicdata/SHOPDB/attachments/SC/products_pictures/yellow-cherry-tomatoes2_enl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2" t="-595" r="6547" b="50595"/>
          <a:stretch/>
        </p:blipFill>
        <p:spPr bwMode="auto">
          <a:xfrm>
            <a:off x="9530665" y="3737985"/>
            <a:ext cx="575072" cy="565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 descr="http://1semena.ru/published/publicdata/SHOPDB/attachments/SC/products_pictures/yellow-cherry-tomatoes2_enl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2" t="-595" r="6547" b="50595"/>
          <a:stretch/>
        </p:blipFill>
        <p:spPr bwMode="auto">
          <a:xfrm>
            <a:off x="7782905" y="5305710"/>
            <a:ext cx="575072" cy="565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 descr="http://1semena.ru/published/publicdata/SHOPDB/attachments/SC/products_pictures/yellow-cherry-tomatoes2_enl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2" t="-595" r="6547" b="50595"/>
          <a:stretch/>
        </p:blipFill>
        <p:spPr bwMode="auto">
          <a:xfrm>
            <a:off x="7751449" y="3746222"/>
            <a:ext cx="575072" cy="565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http://1semena.ru/published/publicdata/SHOPDB/attachments/SC/products_pictures/yellow-cherry-tomatoes2_enl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2" t="-595" r="6547" b="50595"/>
          <a:stretch/>
        </p:blipFill>
        <p:spPr bwMode="auto">
          <a:xfrm>
            <a:off x="9555378" y="5309737"/>
            <a:ext cx="575072" cy="565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http://t2.gstatic.com/images?q=tbn:ANd9GcQSuCxMrRa0_nWrdiRKX3883kN4VhABhS4HSq_z12hAtDjQnMjISQ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16495" r="64122" b="6340"/>
          <a:stretch/>
        </p:blipFill>
        <p:spPr bwMode="auto">
          <a:xfrm>
            <a:off x="6870519" y="5309738"/>
            <a:ext cx="548402" cy="557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 descr="http://t2.gstatic.com/images?q=tbn:ANd9GcQSuCxMrRa0_nWrdiRKX3883kN4VhABhS4HSq_z12hAtDjQnMjISQ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16495" r="64122" b="6340"/>
          <a:stretch/>
        </p:blipFill>
        <p:spPr bwMode="auto">
          <a:xfrm>
            <a:off x="9514371" y="4562429"/>
            <a:ext cx="548402" cy="557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29" descr="http://t2.gstatic.com/images?q=tbn:ANd9GcQSuCxMrRa0_nWrdiRKX3883kN4VhABhS4HSq_z12hAtDjQnMjISQ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16495" r="64122" b="6340"/>
          <a:stretch/>
        </p:blipFill>
        <p:spPr bwMode="auto">
          <a:xfrm>
            <a:off x="8674099" y="4561335"/>
            <a:ext cx="548402" cy="557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 descr="http://t2.gstatic.com/images?q=tbn:ANd9GcQSuCxMrRa0_nWrdiRKX3883kN4VhABhS4HSq_z12hAtDjQnMjISQ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16495" r="64122" b="6340"/>
          <a:stretch/>
        </p:blipFill>
        <p:spPr bwMode="auto">
          <a:xfrm>
            <a:off x="7759688" y="4570668"/>
            <a:ext cx="548402" cy="557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 descr="http://t2.gstatic.com/images?q=tbn:ANd9GcQSuCxMrRa0_nWrdiRKX3883kN4VhABhS4HSq_z12hAtDjQnMjISQ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16495" r="64122" b="6340"/>
          <a:stretch/>
        </p:blipFill>
        <p:spPr bwMode="auto">
          <a:xfrm>
            <a:off x="6852215" y="4569573"/>
            <a:ext cx="548402" cy="557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32" descr="http://t2.gstatic.com/images?q=tbn:ANd9GcQSuCxMrRa0_nWrdiRKX3883kN4VhABhS4HSq_z12hAtDjQnMjISQ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16495" r="64122" b="6340"/>
          <a:stretch/>
        </p:blipFill>
        <p:spPr bwMode="auto">
          <a:xfrm>
            <a:off x="8690575" y="3737985"/>
            <a:ext cx="548402" cy="557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 descr="http://t2.gstatic.com/images?q=tbn:ANd9GcQSuCxMrRa0_nWrdiRKX3883kN4VhABhS4HSq_z12hAtDjQnMjISQ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16495" r="64122" b="6340"/>
          <a:stretch/>
        </p:blipFill>
        <p:spPr bwMode="auto">
          <a:xfrm>
            <a:off x="6860453" y="3729747"/>
            <a:ext cx="548402" cy="557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Рисунок 34" descr="http://t2.gstatic.com/images?q=tbn:ANd9GcQSuCxMrRa0_nWrdiRKX3883kN4VhABhS4HSq_z12hAtDjQnMjISQ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16495" r="64122" b="6340"/>
          <a:stretch/>
        </p:blipFill>
        <p:spPr bwMode="auto">
          <a:xfrm>
            <a:off x="9573540" y="3085909"/>
            <a:ext cx="548402" cy="557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Рисунок 35" descr="http://t2.gstatic.com/images?q=tbn:ANd9GcQSuCxMrRa0_nWrdiRKX3883kN4VhABhS4HSq_z12hAtDjQnMjISQ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16495" r="64122" b="6340"/>
          <a:stretch/>
        </p:blipFill>
        <p:spPr bwMode="auto">
          <a:xfrm>
            <a:off x="8680770" y="3087630"/>
            <a:ext cx="548402" cy="557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Рисунок 36" descr="http://t2.gstatic.com/images?q=tbn:ANd9GcQSuCxMrRa0_nWrdiRKX3883kN4VhABhS4HSq_z12hAtDjQnMjISQ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16495" r="64122" b="6340"/>
          <a:stretch/>
        </p:blipFill>
        <p:spPr bwMode="auto">
          <a:xfrm>
            <a:off x="7804477" y="3102384"/>
            <a:ext cx="548402" cy="557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Рисунок 37" descr="http://t2.gstatic.com/images?q=tbn:ANd9GcQSuCxMrRa0_nWrdiRKX3883kN4VhABhS4HSq_z12hAtDjQnMjISQ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16495" r="64122" b="6340"/>
          <a:stretch/>
        </p:blipFill>
        <p:spPr bwMode="auto">
          <a:xfrm>
            <a:off x="6878757" y="3112343"/>
            <a:ext cx="548402" cy="557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Рисунок 38" descr="http://t2.gstatic.com/images?q=tbn:ANd9GcQSuCxMrRa0_nWrdiRKX3883kN4VhABhS4HSq_z12hAtDjQnMjISQ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16495" r="64122" b="6340"/>
          <a:stretch/>
        </p:blipFill>
        <p:spPr bwMode="auto">
          <a:xfrm>
            <a:off x="8705946" y="5350928"/>
            <a:ext cx="548402" cy="557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910713" y="2049677"/>
            <a:ext cx="396262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1350" dirty="0"/>
          </a:p>
          <a:p>
            <a:endParaRPr lang="ru-RU" sz="1350" dirty="0"/>
          </a:p>
        </p:txBody>
      </p:sp>
      <p:sp>
        <p:nvSpPr>
          <p:cNvPr id="41" name="TextBox 40"/>
          <p:cNvSpPr txBox="1"/>
          <p:nvPr/>
        </p:nvSpPr>
        <p:spPr>
          <a:xfrm>
            <a:off x="3310010" y="6119768"/>
            <a:ext cx="4836517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генотипы родителей в F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US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ru-RU" sz="2100" dirty="0"/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24568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Дигибридное</a:t>
            </a:r>
            <a:r>
              <a:rPr lang="ru-RU" b="1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скрещивание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ln w="0">
                  <a:solidFill>
                    <a:schemeClr val="accent5">
                      <a:lumMod val="25000"/>
                    </a:schemeClr>
                  </a:solidFill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Скрещивание форм отличающихся друг от друга по двум парам альтернативных признаков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54080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1310" y="768502"/>
            <a:ext cx="7776519" cy="4587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>
              <a:lnSpc>
                <a:spcPct val="107000"/>
              </a:lnSpc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Задача № 3</a:t>
            </a:r>
          </a:p>
          <a:p>
            <a:pPr indent="337661">
              <a:lnSpc>
                <a:spcPct val="107000"/>
              </a:lnSpc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У человека негроидной расы ген окраски кожи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(В)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полностью доминирует над геном цвета кожи человека европеоидной расы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(в)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, а заболевание серповидно-клеточная анемия проявляется не полностью доминантным геном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, причём аллельные гены в гомозиготном состоянии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(AA)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приводят к разрушению эритроцитов, и данный организм становится нежизнеспособным.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>
              <a:lnSpc>
                <a:spcPct val="107000"/>
              </a:lnSpc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Гены обоих признаков расположены в разных хромосомах.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 algn="ctr">
              <a:lnSpc>
                <a:spcPct val="107000"/>
              </a:lnSpc>
            </a:pPr>
            <a:r>
              <a:rPr lang="ru-RU" sz="2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Чистокровная негритянка родила двух мулатов от белого мужчины. Один ребёнок не имел признаков анемии, а второй умер от малокровия.</a:t>
            </a:r>
            <a:endParaRPr lang="ru-RU" sz="2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 algn="ctr">
              <a:lnSpc>
                <a:spcPct val="107000"/>
              </a:lnSpc>
            </a:pPr>
            <a:r>
              <a:rPr lang="ru-RU" sz="2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Какова вероятность рождения следующего ребёнка, не имеющего признаков анемии?</a:t>
            </a:r>
            <a:endParaRPr lang="ru-RU" sz="2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139583" y="1639460"/>
          <a:ext cx="2967791" cy="21026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5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r>
                        <a:rPr lang="ru-RU" sz="1000" b="1" dirty="0" smtClean="0">
                          <a:ln w="11430"/>
                          <a:solidFill>
                            <a:schemeClr val="accent5">
                              <a:lumMod val="10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cs typeface="Arial" charset="0"/>
                        </a:rPr>
                        <a:t> </a:t>
                      </a:r>
                      <a:r>
                        <a:rPr lang="ru-RU" sz="1400" b="1" dirty="0" smtClean="0">
                          <a:ln w="11430"/>
                          <a:solidFill>
                            <a:schemeClr val="accent5">
                              <a:lumMod val="10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cs typeface="Arial" charset="0"/>
                        </a:rPr>
                        <a:t>♀</a:t>
                      </a:r>
                      <a:endParaRPr lang="ru-RU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r>
                        <a:rPr lang="ru-RU" sz="1400" b="1" dirty="0" smtClean="0">
                          <a:ln w="11430"/>
                          <a:solidFill>
                            <a:schemeClr val="accent5">
                              <a:lumMod val="10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cs typeface="Arial" charset="0"/>
                        </a:rPr>
                        <a:t> ♂</a:t>
                      </a:r>
                      <a:endParaRPr lang="ru-RU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</a:t>
                      </a:r>
                      <a:endParaRPr lang="ru-RU" sz="2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</a:t>
                      </a:r>
                      <a:endParaRPr lang="ru-RU" sz="2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625"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en-US" sz="2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</a:t>
                      </a:r>
                      <a:endParaRPr lang="ru-RU" sz="2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210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21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en-US" sz="2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</a:t>
                      </a:r>
                      <a:endParaRPr lang="ru-RU" sz="2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21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2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23258" y="131728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 </a:t>
            </a:r>
            <a:r>
              <a:rPr lang="en-US" b="1" dirty="0" err="1"/>
              <a:t>AaBB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67982" y="258449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 </a:t>
            </a:r>
            <a:r>
              <a:rPr lang="en-US" b="1" dirty="0" err="1"/>
              <a:t>Aabb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96310" y="420052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29731" y="4307481"/>
            <a:ext cx="4940128" cy="174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Вероятность рождения здорового ребёнка в данной семье составляет 1/4 = 25%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7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5492" y="488350"/>
            <a:ext cx="7685903" cy="4747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Задача № 4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Рецессивные гены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(с)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определяют проявление таких заболеваний у человека, как глухота и альбинизм. Их доминантные аллели контролируют наследование нормального слуха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и синтез пигмента меланина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(С)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Гены не сцеплены.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 имеют нормальный слух; мать брюнетка, отец альбинос. Родились три однояйцовых близнеца больные по двум признакам.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Какова вероятность того, что следующий ребёнок в этой семье будет иметь оба заболевания?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4617" y="464772"/>
            <a:ext cx="7893050" cy="55245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000" dirty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Однояйцевые близнецы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860" y="4168346"/>
            <a:ext cx="3108564" cy="2271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25362" y="1119608"/>
            <a:ext cx="80895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происходит на стадии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бластоциста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Центральные  клетки группируются не в одном месте, а в двух, то близнецы будут иметь общую плаценту, но два отдельных амниотических пузыря;</a:t>
            </a:r>
          </a:p>
          <a:p>
            <a:pPr marL="342900" indent="-342900">
              <a:buFont typeface="+mj-lt"/>
              <a:buAutoNum type="alphaU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Деление происходит уже на стадии зародышевого диска . В этом случае оба эмбриона находятся в одном амниотическом мешке и имеют одну плаценту.</a:t>
            </a:r>
          </a:p>
          <a:p>
            <a:pPr marL="342900" indent="-342900">
              <a:buFont typeface="+mj-lt"/>
              <a:buAutoNum type="alphaU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происходит между стадиями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двухклеточного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эмбриона и морулы, то образуются 2 идентичных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бластоциста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которые развиваются в однояйцевых близнецов, находящихся в разных амниотических мешках и имеющих отдельные плаценты</a:t>
            </a:r>
          </a:p>
        </p:txBody>
      </p:sp>
    </p:spTree>
    <p:extLst>
      <p:ext uri="{BB962C8B-B14F-4D97-AF65-F5344CB8AC3E}">
        <p14:creationId xmlns:p14="http://schemas.microsoft.com/office/powerpoint/2010/main" val="9188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139952" y="1058069"/>
          <a:ext cx="8008143" cy="24459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85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8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  х  </a:t>
                      </a:r>
                      <a:r>
                        <a:rPr lang="ru-RU" sz="21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  х  </a:t>
                      </a:r>
                      <a:r>
                        <a:rPr lang="ru-RU" sz="21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r>
                        <a:rPr lang="ru-RU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х  </a:t>
                      </a:r>
                      <a:r>
                        <a:rPr lang="ru-RU" sz="21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r>
                        <a:rPr lang="ru-RU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х  </a:t>
                      </a:r>
                      <a:r>
                        <a:rPr lang="ru-RU" sz="21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96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endParaRPr lang="ru-RU" sz="2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endParaRPr lang="ru-RU" sz="2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endParaRPr lang="ru-RU" sz="2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аа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ф/г 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- 100%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 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100%,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 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</a:t>
                      </a: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(50%) 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</a:t>
                      </a: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(50%)     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 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75% : 25%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 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</a:t>
                      </a: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(25%) 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</a:t>
                      </a: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(50%) 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</a:t>
                      </a: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(25%)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 – </a:t>
                      </a: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50% 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</a:t>
                      </a: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50%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 – </a:t>
                      </a: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(50%) : 1 (50%)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5362" y="3526777"/>
            <a:ext cx="26278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Условие задачи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глухота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альбинизм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нормальный слух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синтез меланина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Гены не сцеплены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0800" y="4055514"/>
            <a:ext cx="5613401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 имеют нормальный слух; мать брюнетка, отец альбинос. Родились три однояйцовых близнеца больные по двум признакам.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8267" y="3450771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слуху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8042" y="3407007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наличию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меланина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8079" y="5254672"/>
            <a:ext cx="1202573" cy="94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♀ - </a:t>
            </a:r>
            <a:r>
              <a:rPr lang="ru-RU" sz="2100" b="1" dirty="0" err="1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Аа</a:t>
            </a:r>
            <a:r>
              <a:rPr lang="ru-RU" sz="2100" b="1" dirty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100" b="1" dirty="0" err="1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Сс</a:t>
            </a:r>
            <a:endParaRPr lang="ru-RU" sz="2100" b="1" dirty="0">
              <a:ln w="11430"/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r>
              <a:rPr lang="ru-RU" sz="2100" b="1" dirty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♂ - </a:t>
            </a:r>
            <a:r>
              <a:rPr lang="ru-RU" sz="2100" b="1" dirty="0" err="1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Аа</a:t>
            </a:r>
            <a:r>
              <a:rPr lang="ru-RU" sz="2100" b="1" dirty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100" b="1" dirty="0" err="1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сс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85285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443838" y="700754"/>
          <a:ext cx="4507726" cy="1744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r>
                        <a:rPr lang="ru-RU" sz="1000" b="1" dirty="0" smtClean="0">
                          <a:ln w="11430"/>
                          <a:solidFill>
                            <a:schemeClr val="accent5">
                              <a:lumMod val="10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cs typeface="Arial" charset="0"/>
                        </a:rPr>
                        <a:t> </a:t>
                      </a:r>
                      <a:r>
                        <a:rPr lang="ru-RU" sz="1400" b="1" dirty="0" smtClean="0">
                          <a:ln w="11430"/>
                          <a:solidFill>
                            <a:schemeClr val="accent5">
                              <a:lumMod val="10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cs typeface="Arial" charset="0"/>
                        </a:rPr>
                        <a:t>♀</a:t>
                      </a:r>
                      <a:endParaRPr lang="ru-RU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r>
                        <a:rPr lang="ru-RU" sz="1400" b="1" dirty="0" smtClean="0">
                          <a:ln w="11430"/>
                          <a:solidFill>
                            <a:schemeClr val="accent5">
                              <a:lumMod val="10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cs typeface="Arial" charset="0"/>
                        </a:rPr>
                        <a:t> ♂</a:t>
                      </a:r>
                      <a:endParaRPr lang="ru-RU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АС</a:t>
                      </a:r>
                      <a:endParaRPr lang="ru-RU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Ас</a:t>
                      </a:r>
                      <a:endParaRPr lang="ru-RU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аС</a:t>
                      </a:r>
                      <a:endParaRPr lang="ru-RU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ас</a:t>
                      </a:r>
                      <a:endParaRPr lang="ru-RU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ААСс</a:t>
                      </a:r>
                      <a:endParaRPr lang="ru-RU" sz="1600" b="1" dirty="0" smtClean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ААсс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АаСс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Аасс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ААСс</a:t>
                      </a:r>
                      <a:endParaRPr lang="ru-RU" sz="1600" b="1" dirty="0" smtClean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Аасс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АаСс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Аасс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АаСс</a:t>
                      </a:r>
                      <a:endParaRPr lang="ru-RU" sz="1600" b="1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Аасс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ааСс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</a:rPr>
                        <a:t>аасс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АаСс</a:t>
                      </a:r>
                      <a:endParaRPr lang="ru-RU" sz="1600" b="1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Аасс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ааСс</a:t>
                      </a:r>
                      <a:endParaRPr lang="ru-RU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</a:rPr>
                        <a:t>аасс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70573" y="337751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АаСс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1173" y="1316680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1861" y="1184355"/>
            <a:ext cx="25331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Условие задачи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глухота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альбинизм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нормальный слух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синтез меланина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Гены не сцеплены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2963" y="3137528"/>
            <a:ext cx="336515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Какова вероятность того, </a:t>
            </a:r>
          </a:p>
          <a:p>
            <a:pPr algn="ctr">
              <a:spcAft>
                <a:spcPts val="600"/>
              </a:spcAft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что следующий ребёнок в этой семье </a:t>
            </a:r>
          </a:p>
          <a:p>
            <a:pPr algn="ctr">
              <a:spcAft>
                <a:spcPts val="600"/>
              </a:spcAft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будет иметь оба заболевания?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0476" y="2549775"/>
            <a:ext cx="4823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–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с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нормальным слухом брюнет </a:t>
            </a: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2  с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нормальным слухом альбинос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–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 с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нормальным слухом брюнет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 4  с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нормальным слухом альбинос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 2  глухой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брюнет</a:t>
            </a:r>
          </a:p>
          <a:p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2  глухой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альбинос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7822" y="5234201"/>
            <a:ext cx="6885668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Вероятность рождения ребёнка имеющего оба заболевания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составляет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(2/16) 1/8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(25%) 12,5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67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09900" y="857250"/>
            <a:ext cx="61722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 </a:t>
            </a:r>
            <a:r>
              <a:rPr lang="ru-RU" b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закон Менделя</a:t>
            </a:r>
            <a:endParaRPr lang="ru-RU" b="1" dirty="0">
              <a:ln w="11430"/>
              <a:solidFill>
                <a:schemeClr val="accent5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153174" y="1885951"/>
            <a:ext cx="7927598" cy="3565922"/>
          </a:xfrm>
        </p:spPr>
        <p:txBody>
          <a:bodyPr/>
          <a:lstStyle/>
          <a:p>
            <a: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независимого наследования</a:t>
            </a:r>
          </a:p>
          <a:p>
            <a: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7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дигибридном</a:t>
            </a:r>
            <a: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скрещивании у гибридов каждая пара признаков наследуется независимо от других пар признаков и дает с ними разные сочетания. </a:t>
            </a:r>
          </a:p>
          <a:p>
            <a: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этом наблюдается расщепление по фенотипу: 9:3:3:1</a:t>
            </a:r>
          </a:p>
        </p:txBody>
      </p:sp>
    </p:spTree>
    <p:extLst>
      <p:ext uri="{BB962C8B-B14F-4D97-AF65-F5344CB8AC3E}">
        <p14:creationId xmlns:p14="http://schemas.microsoft.com/office/powerpoint/2010/main" val="35737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9953" y="555587"/>
            <a:ext cx="8036654" cy="54271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337661" algn="ctr">
              <a:lnSpc>
                <a:spcPct val="107000"/>
              </a:lnSpc>
            </a:pPr>
            <a:r>
              <a:rPr lang="ru-RU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независимого комбинирования признаков </a:t>
            </a:r>
          </a:p>
          <a:p>
            <a:pPr indent="337661" algn="ctr">
              <a:lnSpc>
                <a:spcPct val="107000"/>
              </a:lnSpc>
            </a:pPr>
            <a:endParaRPr lang="ru-RU" sz="2800" b="1" i="1" dirty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7661" algn="ctr">
              <a:lnSpc>
                <a:spcPct val="107000"/>
              </a:lnSpc>
            </a:pPr>
            <a:r>
              <a:rPr lang="ru-RU" sz="2800" i="1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скрещивании гомозиготных особей, отличающихся по двум или нескольким парам альтернативных признаков, во втором гибридном поколении наблюдается независимое комбинирование этих признаков, в результате чего поручаются новые формы, об­ладающие несвойственными родителям сочетаниями признаков.</a:t>
            </a:r>
            <a:endParaRPr lang="ru-RU" sz="2800" dirty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3" y="571326"/>
            <a:ext cx="4851227" cy="588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51230" y="1173337"/>
            <a:ext cx="625893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самоопылении гибридов (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были получены результаты: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9/16 растений имели гладкие желтые семена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3/16 были желтыми и морщинистыми;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3/16 были зелеными и гладкими;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1/16 растений морщинистые семена зеленого цвета.</a:t>
            </a:r>
          </a:p>
          <a:p>
            <a:pPr algn="ctr"/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30000"/>
              </a:spcBef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Мендель обратил внимание на то, что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расщепление по каждому отдельно взятому признаку соответствует расщеплению при моногибридном скрещивании: </a:t>
            </a:r>
          </a:p>
          <a:p>
            <a:pPr algn="ctr">
              <a:spcBef>
                <a:spcPct val="30000"/>
              </a:spcBef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каждые 12 желтых – 4 зеленых (3:1); </a:t>
            </a:r>
          </a:p>
          <a:p>
            <a:pPr algn="ctr">
              <a:spcBef>
                <a:spcPct val="30000"/>
              </a:spcBef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12 гладких – 4 морщинистых (3:1)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5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4613" y="387694"/>
            <a:ext cx="6172200" cy="70842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№ 1</a:t>
            </a:r>
            <a:endParaRPr lang="ru-RU" b="1" dirty="0">
              <a:ln w="11430"/>
              <a:solidFill>
                <a:schemeClr val="accent5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7697" y="1244396"/>
            <a:ext cx="8056606" cy="4400550"/>
          </a:xfrm>
        </p:spPr>
        <p:txBody>
          <a:bodyPr/>
          <a:lstStyle/>
          <a:p>
            <a:pPr algn="ctr">
              <a:buNone/>
            </a:pPr>
            <a:r>
              <a:rPr lang="ru-RU" sz="1800" dirty="0"/>
              <a:t>	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Имеются черные длинношерстные кошки и сиамские короткошерстные. И те и другие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гомозиготны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длине шерсти и окраске. Известно, что черный цвет 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короткошерстность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доминантные признаки. Предложите систему скрещиваний для выведения породы длинношерстных кошек с окраской шерсти, характерной для сиамских кошек. Определите вероятность появления кошек с таким фенотипом.</a:t>
            </a:r>
          </a:p>
        </p:txBody>
      </p:sp>
      <p:pic>
        <p:nvPicPr>
          <p:cNvPr id="22530" name="Picture 2" descr="https://encrypted-tbn3.google.com/images?q=tbn:ANd9GcSPZww90nlaAcoVBcp866Xln9OVJ05KJKbMrHQ90b2DDTPSEDrE-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7697" y="3885798"/>
            <a:ext cx="3062566" cy="2356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s://encrypted-tbn0.google.com/images?q=tbn:ANd9GcTnSZfbFJIp1uDNApNLwOqRkNwp2Mgc7yanCPJ01-nRnVEEzAKj"/>
          <p:cNvPicPr>
            <a:picLocks noChangeAspect="1" noChangeArrowheads="1"/>
          </p:cNvPicPr>
          <p:nvPr/>
        </p:nvPicPr>
        <p:blipFill rotWithShape="1">
          <a:blip r:embed="rId3" cstate="print"/>
          <a:srcRect l="2794" t="3374" r="4244" b="7835"/>
          <a:stretch/>
        </p:blipFill>
        <p:spPr bwMode="auto">
          <a:xfrm>
            <a:off x="6810457" y="3885798"/>
            <a:ext cx="3247943" cy="2356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49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682313" y="2759675"/>
          <a:ext cx="4712646" cy="3302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9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3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</a:t>
                      </a:r>
                      <a:endParaRPr lang="ru-RU" sz="2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</a:t>
                      </a:r>
                      <a:endParaRPr lang="ru-RU" sz="2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897"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en-US" sz="21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</a:t>
                      </a:r>
                      <a:endParaRPr lang="ru-RU" sz="2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21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897"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en-US" sz="21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</a:t>
                      </a:r>
                      <a:endParaRPr lang="ru-RU" sz="2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21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2" descr="https://encrypted-tbn3.google.com/images?q=tbn:ANd9GcSPZww90nlaAcoVBcp866Xln9OVJ05KJKbMrHQ90b2DDTPSEDrE-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4392" y="2757744"/>
            <a:ext cx="788948" cy="607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ttps://encrypted-tbn0.google.com/images?q=tbn:ANd9GcTnSZfbFJIp1uDNApNLwOqRkNwp2Mgc7yanCPJ01-nRnVEEzAKj"/>
          <p:cNvPicPr>
            <a:picLocks noChangeAspect="1" noChangeArrowheads="1"/>
          </p:cNvPicPr>
          <p:nvPr/>
        </p:nvPicPr>
        <p:blipFill rotWithShape="1">
          <a:blip r:embed="rId3" cstate="print"/>
          <a:srcRect l="4374" t="4538" r="4493" b="7603"/>
          <a:stretch/>
        </p:blipFill>
        <p:spPr bwMode="auto">
          <a:xfrm>
            <a:off x="3693587" y="3414701"/>
            <a:ext cx="728663" cy="533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723051" y="2353429"/>
            <a:ext cx="77777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AAbb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8531" y="4073984"/>
            <a:ext cx="7328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aaBB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1" t="9842" r="189" b="8835"/>
          <a:stretch/>
        </p:blipFill>
        <p:spPr>
          <a:xfrm>
            <a:off x="7527814" y="4275517"/>
            <a:ext cx="878235" cy="7283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1" t="9842" r="189" b="8835"/>
          <a:stretch/>
        </p:blipFill>
        <p:spPr>
          <a:xfrm>
            <a:off x="5968755" y="4267278"/>
            <a:ext cx="891116" cy="7390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1" t="9842" r="189" b="8835"/>
          <a:stretch/>
        </p:blipFill>
        <p:spPr>
          <a:xfrm>
            <a:off x="7481862" y="5306658"/>
            <a:ext cx="891116" cy="7390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1" t="9842" r="189" b="8835"/>
          <a:stretch/>
        </p:blipFill>
        <p:spPr>
          <a:xfrm>
            <a:off x="5944042" y="5298421"/>
            <a:ext cx="891116" cy="7390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13453" y="2105375"/>
            <a:ext cx="490840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en-US" sz="3000" b="1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endParaRPr lang="ru-RU" sz="3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sz="135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72602" y="487669"/>
            <a:ext cx="2995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Wingdings" panose="05000000000000000000" pitchFamily="2" charset="2"/>
              <a:buChar char="ü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- черный окрас, 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- короткая шерсть, 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- сиамский окрас, 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длинная шерсть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32494" y="423469"/>
            <a:ext cx="3377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3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черный цвет 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короткошерстность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доминантные признаки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02863" y="1514902"/>
            <a:ext cx="3229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>
              <a:buFont typeface="Wingdings" panose="05000000000000000000" pitchFamily="2" charset="2"/>
              <a:buChar char="ü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 и другие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гомозиготны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длине шерсти и окраске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62399" y="2680608"/>
            <a:ext cx="44435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1350" b="1" dirty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♀</a:t>
            </a:r>
            <a:endParaRPr lang="ru-RU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33204" y="3409178"/>
            <a:ext cx="44435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1350" b="1" dirty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♂</a:t>
            </a:r>
            <a:endParaRPr lang="ru-RU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4937" y="6153598"/>
            <a:ext cx="682109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вероятность появления кошек с таким фенотипом</a:t>
            </a:r>
            <a:r>
              <a:rPr lang="ru-RU" sz="13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866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1" t="9842" r="189" b="8835"/>
          <a:stretch/>
        </p:blipFill>
        <p:spPr>
          <a:xfrm>
            <a:off x="4017840" y="2289462"/>
            <a:ext cx="519280" cy="43066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3039762" y="1557380"/>
          <a:ext cx="4196576" cy="3208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8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6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7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r>
                        <a:rPr lang="ru-RU" sz="1000" b="1" dirty="0" smtClean="0">
                          <a:ln w="11430"/>
                          <a:solidFill>
                            <a:schemeClr val="accent5">
                              <a:lumMod val="10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cs typeface="Arial" charset="0"/>
                        </a:rPr>
                        <a:t> </a:t>
                      </a:r>
                      <a:r>
                        <a:rPr lang="ru-RU" sz="1400" b="1" dirty="0" smtClean="0">
                          <a:ln w="11430"/>
                          <a:solidFill>
                            <a:schemeClr val="accent5">
                              <a:lumMod val="10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cs typeface="Arial" charset="0"/>
                        </a:rPr>
                        <a:t>♀</a:t>
                      </a:r>
                      <a:endParaRPr lang="ru-RU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sz="10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r>
                        <a:rPr lang="ru-RU" sz="1400" b="1" dirty="0" smtClean="0">
                          <a:ln w="11430"/>
                          <a:solidFill>
                            <a:schemeClr val="accent5">
                              <a:lumMod val="10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cs typeface="Arial" charset="0"/>
                        </a:rPr>
                        <a:t> ♂</a:t>
                      </a:r>
                      <a:endParaRPr lang="ru-RU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АВ</a:t>
                      </a:r>
                      <a:endParaRPr lang="ru-RU" sz="1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Ab</a:t>
                      </a:r>
                      <a:endParaRPr lang="ru-RU" sz="1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aB</a:t>
                      </a:r>
                      <a:endParaRPr lang="ru-RU" sz="1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ab</a:t>
                      </a:r>
                      <a:endParaRPr lang="ru-RU" sz="10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8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АВ</a:t>
                      </a:r>
                    </a:p>
                    <a:p>
                      <a:pPr algn="ctr"/>
                      <a:endParaRPr lang="ru-RU" sz="1000" b="1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</a:p>
                    <a:p>
                      <a:r>
                        <a:rPr lang="en-US" sz="1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</a:p>
                    <a:p>
                      <a:r>
                        <a:rPr lang="en-US" sz="1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0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000" dirty="0" smtClean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0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Ab</a:t>
                      </a:r>
                      <a:endParaRPr lang="ru-RU" sz="1000" b="1" dirty="0" smtClean="0"/>
                    </a:p>
                    <a:p>
                      <a:pPr algn="ctr"/>
                      <a:endParaRPr lang="ru-RU" sz="1000" b="1" dirty="0" smtClean="0"/>
                    </a:p>
                    <a:p>
                      <a:pPr algn="ctr"/>
                      <a:endParaRPr lang="ru-RU" sz="1000" b="1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</a:p>
                    <a:p>
                      <a:r>
                        <a:rPr lang="en-US" sz="1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</a:p>
                    <a:p>
                      <a:r>
                        <a:rPr lang="en-US" sz="10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0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000" dirty="0" smtClean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0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000" dirty="0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0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 smtClean="0"/>
                        <a:t>aB</a:t>
                      </a:r>
                      <a:endParaRPr lang="ru-RU" sz="1000" b="1" dirty="0" smtClean="0"/>
                    </a:p>
                    <a:p>
                      <a:pPr algn="ctr"/>
                      <a:endParaRPr lang="ru-RU" sz="1000" b="1" dirty="0" smtClean="0"/>
                    </a:p>
                    <a:p>
                      <a:pPr algn="ctr"/>
                      <a:endParaRPr lang="ru-RU" sz="1000" b="1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0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000" dirty="0" smtClean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0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000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</a:p>
                    <a:p>
                      <a:endParaRPr lang="ru-RU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0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ab</a:t>
                      </a:r>
                      <a:endParaRPr lang="ru-RU" sz="1000" b="1" dirty="0" smtClean="0"/>
                    </a:p>
                    <a:p>
                      <a:pPr algn="ctr"/>
                      <a:endParaRPr lang="ru-RU" sz="1000" b="1" dirty="0" smtClean="0"/>
                    </a:p>
                    <a:p>
                      <a:pPr algn="ctr"/>
                      <a:endParaRPr lang="ru-RU" sz="1000" b="1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000" dirty="0" smtClean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0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000" dirty="0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0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0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</a:t>
                      </a:r>
                      <a:endParaRPr lang="en-US" sz="1000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0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</a:t>
                      </a:r>
                      <a:endParaRPr lang="ru-RU" sz="10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H="1">
            <a:off x="3074194" y="1421607"/>
            <a:ext cx="564356" cy="648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862566" y="1012832"/>
            <a:ext cx="6097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АаВ</a:t>
            </a: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</a:t>
            </a:r>
            <a:endParaRPr lang="ru-RU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2183203" y="2647450"/>
            <a:ext cx="6097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АаВ</a:t>
            </a: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</a:t>
            </a:r>
            <a:endParaRPr lang="ru-RU" sz="1350" dirty="0"/>
          </a:p>
          <a:p>
            <a:endParaRPr lang="ru-RU" sz="135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1" t="9842" r="189" b="8835"/>
          <a:stretch/>
        </p:blipFill>
        <p:spPr>
          <a:xfrm>
            <a:off x="4903296" y="2289462"/>
            <a:ext cx="519280" cy="4306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1" t="9842" r="189" b="8835"/>
          <a:stretch/>
        </p:blipFill>
        <p:spPr>
          <a:xfrm>
            <a:off x="5806859" y="2289462"/>
            <a:ext cx="519280" cy="4306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1" t="9842" r="189" b="8835"/>
          <a:stretch/>
        </p:blipFill>
        <p:spPr>
          <a:xfrm>
            <a:off x="6692315" y="2289462"/>
            <a:ext cx="519280" cy="4306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1" t="9842" r="189" b="8835"/>
          <a:stretch/>
        </p:blipFill>
        <p:spPr>
          <a:xfrm>
            <a:off x="3994665" y="2974006"/>
            <a:ext cx="519280" cy="430669"/>
          </a:xfrm>
          <a:prstGeom prst="rect">
            <a:avLst/>
          </a:prstGeom>
        </p:spPr>
      </p:pic>
      <p:pic>
        <p:nvPicPr>
          <p:cNvPr id="22" name="Picture 2" descr="https://encrypted-tbn3.google.com/images?q=tbn:ANd9GcSPZww90nlaAcoVBcp866Xln9OVJ05KJKbMrHQ90b2DDTPSEDrE-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137" y="2941055"/>
            <a:ext cx="592414" cy="455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1" t="9842" r="189" b="8835"/>
          <a:stretch/>
        </p:blipFill>
        <p:spPr>
          <a:xfrm>
            <a:off x="5788751" y="2966924"/>
            <a:ext cx="519280" cy="430669"/>
          </a:xfrm>
          <a:prstGeom prst="rect">
            <a:avLst/>
          </a:prstGeom>
        </p:spPr>
      </p:pic>
      <p:pic>
        <p:nvPicPr>
          <p:cNvPr id="24" name="Picture 2" descr="https://encrypted-tbn3.google.com/images?q=tbn:ANd9GcSPZww90nlaAcoVBcp866Xln9OVJ05KJKbMrHQ90b2DDTPSEDrE-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181" y="2941055"/>
            <a:ext cx="592414" cy="455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1" t="9842" r="189" b="8835"/>
          <a:stretch/>
        </p:blipFill>
        <p:spPr>
          <a:xfrm>
            <a:off x="3994664" y="3648126"/>
            <a:ext cx="519280" cy="43066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1" t="9842" r="189" b="8835"/>
          <a:stretch/>
        </p:blipFill>
        <p:spPr>
          <a:xfrm>
            <a:off x="4899406" y="3648126"/>
            <a:ext cx="519280" cy="43066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581399" y="518912"/>
            <a:ext cx="2827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- черный окрас, </a:t>
            </a:r>
            <a:br>
              <a:rPr lang="ru-RU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- короткая шерсть, </a:t>
            </a:r>
            <a:br>
              <a:rPr lang="ru-RU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- сиамский окрас, </a:t>
            </a:r>
            <a:br>
              <a:rPr lang="ru-RU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- длинная шерсть</a:t>
            </a:r>
            <a:endParaRPr lang="ru-RU" sz="2100" dirty="0"/>
          </a:p>
        </p:txBody>
      </p:sp>
      <p:pic>
        <p:nvPicPr>
          <p:cNvPr id="28" name="Picture 4" descr="https://encrypted-tbn0.google.com/images?q=tbn:ANd9GcTnSZfbFJIp1uDNApNLwOqRkNwp2Mgc7yanCPJ01-nRnVEEzAKj"/>
          <p:cNvPicPr>
            <a:picLocks noChangeAspect="1" noChangeArrowheads="1"/>
          </p:cNvPicPr>
          <p:nvPr/>
        </p:nvPicPr>
        <p:blipFill rotWithShape="1">
          <a:blip r:embed="rId4" cstate="print"/>
          <a:srcRect l="4374" t="4538" r="4493" b="7603"/>
          <a:stretch/>
        </p:blipFill>
        <p:spPr bwMode="auto">
          <a:xfrm>
            <a:off x="5809698" y="3690240"/>
            <a:ext cx="519280" cy="380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4" descr="https://encrypted-tbn0.google.com/images?q=tbn:ANd9GcTnSZfbFJIp1uDNApNLwOqRkNwp2Mgc7yanCPJ01-nRnVEEzAKj"/>
          <p:cNvPicPr>
            <a:picLocks noChangeAspect="1" noChangeArrowheads="1"/>
          </p:cNvPicPr>
          <p:nvPr/>
        </p:nvPicPr>
        <p:blipFill rotWithShape="1">
          <a:blip r:embed="rId4" cstate="print"/>
          <a:srcRect l="4374" t="4538" r="4493" b="7603"/>
          <a:stretch/>
        </p:blipFill>
        <p:spPr bwMode="auto">
          <a:xfrm>
            <a:off x="6672223" y="3697935"/>
            <a:ext cx="519280" cy="380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1" t="9842" r="189" b="8835"/>
          <a:stretch/>
        </p:blipFill>
        <p:spPr>
          <a:xfrm>
            <a:off x="3997843" y="4313968"/>
            <a:ext cx="519280" cy="430669"/>
          </a:xfrm>
          <a:prstGeom prst="rect">
            <a:avLst/>
          </a:prstGeom>
        </p:spPr>
      </p:pic>
      <p:pic>
        <p:nvPicPr>
          <p:cNvPr id="31" name="Picture 2" descr="https://encrypted-tbn3.google.com/images?q=tbn:ANd9GcSPZww90nlaAcoVBcp866Xln9OVJ05KJKbMrHQ90b2DDTPSEDrE-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279" y="4338222"/>
            <a:ext cx="522338" cy="401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4" descr="https://encrypted-tbn0.google.com/images?q=tbn:ANd9GcTnSZfbFJIp1uDNApNLwOqRkNwp2Mgc7yanCPJ01-nRnVEEzAKj"/>
          <p:cNvPicPr>
            <a:picLocks noChangeAspect="1" noChangeArrowheads="1"/>
          </p:cNvPicPr>
          <p:nvPr/>
        </p:nvPicPr>
        <p:blipFill rotWithShape="1">
          <a:blip r:embed="rId4" cstate="print"/>
          <a:srcRect l="4374" t="4538" r="4493" b="7603"/>
          <a:stretch/>
        </p:blipFill>
        <p:spPr bwMode="auto">
          <a:xfrm>
            <a:off x="5793222" y="4358787"/>
            <a:ext cx="519280" cy="380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19" y="4324750"/>
            <a:ext cx="526896" cy="395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57144"/>
              </p:ext>
            </p:extLst>
          </p:nvPr>
        </p:nvGraphicFramePr>
        <p:xfrm>
          <a:off x="7891848" y="2298358"/>
          <a:ext cx="2100648" cy="3233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0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18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18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18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1800" dirty="0" smtClean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18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1800" dirty="0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en-US" sz="1800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18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aabb</a:t>
                      </a:r>
                      <a:endParaRPr lang="ru-RU" sz="1800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1" t="9842" r="189" b="8835"/>
          <a:stretch/>
        </p:blipFill>
        <p:spPr>
          <a:xfrm>
            <a:off x="2224392" y="2933338"/>
            <a:ext cx="519280" cy="43066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1" t="9842" r="189" b="8835"/>
          <a:stretch/>
        </p:blipFill>
        <p:spPr>
          <a:xfrm>
            <a:off x="5457795" y="911570"/>
            <a:ext cx="519280" cy="430669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2234295" y="1250186"/>
            <a:ext cx="4908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ru-RU" sz="3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6644" y="4878661"/>
            <a:ext cx="366343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расщепление по фенотипу: 9:3:3:1</a:t>
            </a:r>
          </a:p>
          <a:p>
            <a:endParaRPr lang="ru-RU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8191124" y="5496369"/>
            <a:ext cx="1563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расщепление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генотипу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1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1882" y="620413"/>
            <a:ext cx="7735330" cy="41757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337661" algn="ctr">
              <a:lnSpc>
                <a:spcPct val="107000"/>
              </a:lnSpc>
            </a:pPr>
            <a:r>
              <a:rPr lang="ru-RU" sz="2800" dirty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Законы Г. Менделя выполняются при следующих условиях:</a:t>
            </a:r>
            <a:endParaRPr lang="ru-RU" sz="2800" dirty="0">
              <a:ln w="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>
              <a:lnSpc>
                <a:spcPct val="107000"/>
              </a:lnSpc>
            </a:pPr>
            <a:r>
              <a:rPr lang="ru-RU" sz="2400" b="1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а) гены, контролирующие анализируемые признаки, располо­жены в разных парах гомологичных хромосом;</a:t>
            </a:r>
            <a:endParaRPr lang="ru-RU" sz="2400" b="1" dirty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>
              <a:lnSpc>
                <a:spcPct val="107000"/>
              </a:lnSpc>
            </a:pPr>
            <a:r>
              <a:rPr lang="ru-RU" sz="2400" b="1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б) равная вероятность образования и выживания гамет и зигот всех типов;</a:t>
            </a:r>
            <a:endParaRPr lang="ru-RU" sz="2400" b="1" dirty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>
              <a:lnSpc>
                <a:spcPct val="107000"/>
              </a:lnSpc>
            </a:pPr>
            <a:r>
              <a:rPr lang="ru-RU" sz="2400" b="1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в) отсутствие избирательности оплодотворения. </a:t>
            </a:r>
            <a:endParaRPr lang="ru-RU" sz="2400" b="1" dirty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7661">
              <a:lnSpc>
                <a:spcPct val="107000"/>
              </a:lnSpc>
            </a:pPr>
            <a:r>
              <a:rPr lang="ru-RU" sz="2400" b="1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400" b="1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хотя бы одного из перечисленных условий вызыва­ет отклонение от ожидаемого расщепления в потомстве гибридов.</a:t>
            </a:r>
            <a:endParaRPr lang="ru-RU" sz="2400" b="1" dirty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13</TotalTime>
  <Words>1302</Words>
  <Application>Microsoft Office PowerPoint</Application>
  <PresentationFormat>Широкоэкранный</PresentationFormat>
  <Paragraphs>368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Corbel</vt:lpstr>
      <vt:lpstr>Times New Roman</vt:lpstr>
      <vt:lpstr>Wingdings</vt:lpstr>
      <vt:lpstr>Базис</vt:lpstr>
      <vt:lpstr>Дигибридное скрещивание</vt:lpstr>
      <vt:lpstr>Дигибридное скрещивание</vt:lpstr>
      <vt:lpstr>III закон Менделя</vt:lpstr>
      <vt:lpstr>Презентация PowerPoint</vt:lpstr>
      <vt:lpstr>Презентация PowerPoint</vt:lpstr>
      <vt:lpstr>Задача № 1</vt:lpstr>
      <vt:lpstr>Презентация PowerPoint</vt:lpstr>
      <vt:lpstr>Презентация PowerPoint</vt:lpstr>
      <vt:lpstr>Презентация PowerPoint</vt:lpstr>
      <vt:lpstr>Вспомним! Сопоставьте термины и символы.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№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Однояйцевые близнецы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Дигибридное скрещивание </dc:title>
  <dc:creator>Пользователь</dc:creator>
  <cp:lastModifiedBy>Пользователь</cp:lastModifiedBy>
  <cp:revision>2</cp:revision>
  <dcterms:created xsi:type="dcterms:W3CDTF">2021-02-21T18:55:29Z</dcterms:created>
  <dcterms:modified xsi:type="dcterms:W3CDTF">2021-02-21T19:08:31Z</dcterms:modified>
</cp:coreProperties>
</file>