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9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72" r:id="rId13"/>
    <p:sldId id="271" r:id="rId14"/>
    <p:sldId id="269" r:id="rId15"/>
    <p:sldId id="279" r:id="rId16"/>
    <p:sldId id="281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7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4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17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8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4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9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5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2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8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8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0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1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6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5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48CD757-DC18-4255-9BC7-034DCFD9F0A1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FAF141AA-E6E1-48F7-87F7-8E63D308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0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5627" y="2564904"/>
            <a:ext cx="46240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Оно  бессмертье жизни основало</a:t>
            </a:r>
          </a:p>
          <a:p>
            <a:r>
              <a:rPr lang="ru-RU" b="1" dirty="0" smtClean="0"/>
              <a:t>От первых дней и до конца веков,</a:t>
            </a:r>
          </a:p>
          <a:p>
            <a:r>
              <a:rPr lang="ru-RU" b="1" dirty="0" smtClean="0"/>
              <a:t>Её несокрушимое начало, </a:t>
            </a:r>
          </a:p>
          <a:p>
            <a:r>
              <a:rPr lang="ru-RU" b="1" dirty="0" smtClean="0"/>
              <a:t>Свободное от времени оков.</a:t>
            </a:r>
          </a:p>
          <a:p>
            <a:r>
              <a:rPr lang="ru-RU" b="1" dirty="0" smtClean="0"/>
              <a:t>Оно нас делает похожими, но все же</a:t>
            </a:r>
          </a:p>
          <a:p>
            <a:r>
              <a:rPr lang="ru-RU" b="1" dirty="0" smtClean="0"/>
              <a:t>Оно начертит каждому свой путь</a:t>
            </a:r>
          </a:p>
          <a:p>
            <a:r>
              <a:rPr lang="ru-RU" b="1" dirty="0" smtClean="0"/>
              <a:t>Поможет, мудрость жизни преумножив,</a:t>
            </a:r>
          </a:p>
          <a:p>
            <a:r>
              <a:rPr lang="ru-RU" b="1" dirty="0" smtClean="0"/>
              <a:t>Как искру передать кому-нибудь.</a:t>
            </a:r>
          </a:p>
          <a:p>
            <a:r>
              <a:rPr lang="ru-RU" b="1" dirty="0" smtClean="0"/>
              <a:t>Пока есть в мире рода продолженье,</a:t>
            </a:r>
          </a:p>
          <a:p>
            <a:r>
              <a:rPr lang="ru-RU" b="1" dirty="0" smtClean="0"/>
              <a:t>Цветут сады, щебечут птицы на ветвях,</a:t>
            </a:r>
          </a:p>
          <a:p>
            <a:r>
              <a:rPr lang="ru-RU" b="1" dirty="0" smtClean="0"/>
              <a:t>Улыбки детской чудное мгновенье</a:t>
            </a:r>
          </a:p>
          <a:p>
            <a:r>
              <a:rPr lang="ru-RU" b="1" dirty="0" smtClean="0"/>
              <a:t>Все повторяется из раза в раз в веках!!!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24076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5915000" cy="922114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Стадии гаметогенеза</a:t>
            </a:r>
            <a:endParaRPr lang="ru-RU" sz="4000" b="1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357208"/>
              </p:ext>
            </p:extLst>
          </p:nvPr>
        </p:nvGraphicFramePr>
        <p:xfrm>
          <a:off x="459350" y="2204864"/>
          <a:ext cx="8250088" cy="411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1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3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92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стадии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 деления клетки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 развития </a:t>
                      </a:r>
                      <a:r>
                        <a:rPr lang="ru-RU" dirty="0" smtClean="0"/>
                        <a:t>клеток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мужских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женских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7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Размножение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Митоз.</a:t>
                      </a:r>
                    </a:p>
                    <a:p>
                      <a:pPr algn="ctr"/>
                      <a:r>
                        <a:rPr lang="ru-RU" dirty="0" smtClean="0"/>
                        <a:t>Увеличение количества клеток.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наступлением половой зрелости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период внутриутробного развития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Увеличение размеров.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Постоянно.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Ежемесячно.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Созревание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Мейоз. Конъюгация.</a:t>
                      </a:r>
                    </a:p>
                    <a:p>
                      <a:pPr algn="ctr"/>
                      <a:r>
                        <a:rPr lang="ru-RU" dirty="0" smtClean="0"/>
                        <a:t>Кроссинговер.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 одной – 4.</a:t>
                      </a:r>
                    </a:p>
                    <a:p>
                      <a:pPr algn="ctr"/>
                      <a:r>
                        <a:rPr lang="ru-RU" dirty="0" smtClean="0"/>
                        <a:t>Каждая готова к </a:t>
                      </a:r>
                      <a:r>
                        <a:rPr lang="ru-RU" baseline="0" dirty="0" smtClean="0"/>
                        <a:t> слиянию.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Только 1 из 4 готова к слиянию.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Приобретение определённой формы и размеров.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2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18556" y="908720"/>
            <a:ext cx="4906888" cy="63408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Найдите определения</a:t>
            </a:r>
            <a:endParaRPr lang="ru-RU" b="1" i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4" b="16087"/>
          <a:stretch/>
        </p:blipFill>
        <p:spPr bwMode="auto">
          <a:xfrm>
            <a:off x="354360" y="2276872"/>
            <a:ext cx="843528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915816" y="3212976"/>
            <a:ext cx="2746648" cy="12700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Конъюгация - ………</a:t>
            </a:r>
          </a:p>
          <a:p>
            <a:pPr marL="0" indent="0">
              <a:buNone/>
            </a:pPr>
            <a:r>
              <a:rPr lang="ru-RU" dirty="0" smtClean="0"/>
              <a:t>Кроссинговер - ……..</a:t>
            </a:r>
          </a:p>
          <a:p>
            <a:pPr marL="0" indent="0">
              <a:buNone/>
            </a:pPr>
            <a:r>
              <a:rPr lang="ru-RU" dirty="0" smtClean="0"/>
              <a:t>Бивалент - ………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2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472608" cy="66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7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3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9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78098"/>
          </a:xfrm>
        </p:spPr>
        <p:txBody>
          <a:bodyPr/>
          <a:lstStyle/>
          <a:p>
            <a:pPr algn="ctr"/>
            <a:r>
              <a:rPr lang="ru-RU" b="1" i="1" dirty="0" smtClean="0"/>
              <a:t>Проверьте себя: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Гаметогенез…….</a:t>
            </a:r>
          </a:p>
          <a:p>
            <a:pPr marL="0" indent="0">
              <a:buNone/>
            </a:pPr>
            <a:r>
              <a:rPr lang="ru-RU" dirty="0" smtClean="0"/>
              <a:t>Сперматогенез……</a:t>
            </a:r>
          </a:p>
          <a:p>
            <a:pPr marL="0" indent="0">
              <a:buNone/>
            </a:pPr>
            <a:r>
              <a:rPr lang="ru-RU" dirty="0" smtClean="0"/>
              <a:t>Овогенез…….</a:t>
            </a:r>
          </a:p>
          <a:p>
            <a:pPr marL="0" indent="0">
              <a:buNone/>
            </a:pPr>
            <a:r>
              <a:rPr lang="ru-RU" dirty="0" smtClean="0"/>
              <a:t>Конъюгация……</a:t>
            </a:r>
          </a:p>
          <a:p>
            <a:pPr marL="0" indent="0">
              <a:buNone/>
            </a:pPr>
            <a:r>
              <a:rPr lang="ru-RU" dirty="0" smtClean="0"/>
              <a:t>Бивалент……</a:t>
            </a:r>
          </a:p>
          <a:p>
            <a:pPr marL="0" indent="0">
              <a:buNone/>
            </a:pPr>
            <a:r>
              <a:rPr lang="ru-RU" dirty="0" smtClean="0"/>
              <a:t>Кроссинговер……</a:t>
            </a:r>
          </a:p>
          <a:p>
            <a:pPr marL="0" indent="0">
              <a:buNone/>
            </a:pPr>
            <a:r>
              <a:rPr lang="ru-RU" dirty="0" smtClean="0"/>
              <a:t>Мейоз……</a:t>
            </a:r>
          </a:p>
          <a:p>
            <a:pPr marL="0" indent="0">
              <a:buNone/>
            </a:pPr>
            <a:r>
              <a:rPr lang="ru-RU" dirty="0" smtClean="0"/>
              <a:t>Митоз……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1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Вспомним!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654646"/>
              </p:ext>
            </p:extLst>
          </p:nvPr>
        </p:nvGraphicFramePr>
        <p:xfrm>
          <a:off x="539552" y="2132856"/>
          <a:ext cx="8147422" cy="451869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Бесполое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Половое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Более древний способ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родительская особь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Клеточное деление -митоз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Высокая скорость размножения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Генетический материал не обновляется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Эффективен в стабильных,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 меняющихся условиях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Без участия половых клеток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Дочерние особи идентичны родительской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9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78098"/>
          </a:xfrm>
        </p:spPr>
        <p:txBody>
          <a:bodyPr/>
          <a:lstStyle/>
          <a:p>
            <a:pPr algn="ctr"/>
            <a:r>
              <a:rPr lang="ru-RU" b="1" i="1" dirty="0" smtClean="0"/>
              <a:t>Проверьте себя: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Решить задачу: </a:t>
            </a:r>
          </a:p>
          <a:p>
            <a:pPr marL="0" indent="0">
              <a:buNone/>
            </a:pPr>
            <a:r>
              <a:rPr lang="ru-RU" dirty="0"/>
              <a:t>Общая масса всех молекул ДНК в 46 хромосомах одной соматической клетки человека составляет около 6•10</a:t>
            </a:r>
            <a:r>
              <a:rPr lang="ru-RU" baseline="30000" dirty="0"/>
              <a:t>−9</a:t>
            </a:r>
            <a:r>
              <a:rPr lang="ru-RU" dirty="0"/>
              <a:t> мг. Определите, чему равна масса всех молекул ДНК в сперматозоиде и в соматической клетке перед началом деления и после его окончания. Ответ </a:t>
            </a:r>
            <a:r>
              <a:rPr lang="ru-RU" dirty="0" smtClean="0"/>
              <a:t>поясните.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9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87821"/>
            <a:ext cx="7488832" cy="13290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Arial"/>
              </a:rPr>
              <a:t>Определите тип и </a:t>
            </a:r>
            <a:r>
              <a:rPr lang="ru-RU" dirty="0" smtClean="0">
                <a:solidFill>
                  <a:schemeClr val="bg1"/>
                </a:solidFill>
                <a:latin typeface="Arial"/>
              </a:rPr>
              <a:t>фазу деления </a:t>
            </a:r>
            <a:r>
              <a:rPr lang="ru-RU" dirty="0">
                <a:solidFill>
                  <a:schemeClr val="bg1"/>
                </a:solidFill>
                <a:latin typeface="Arial"/>
              </a:rPr>
              <a:t>клетки, изображенной на рисунке. </a:t>
            </a:r>
            <a:endParaRPr lang="ru-RU" dirty="0" smtClean="0">
              <a:solidFill>
                <a:schemeClr val="bg1"/>
              </a:solidFill>
              <a:latin typeface="Arial"/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Arial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Arial"/>
              </a:rPr>
              <a:t>Какие </a:t>
            </a:r>
            <a:r>
              <a:rPr lang="ru-RU" dirty="0">
                <a:solidFill>
                  <a:schemeClr val="bg1"/>
                </a:solidFill>
                <a:latin typeface="Arial"/>
              </a:rPr>
              <a:t>процессы происходят в этой фазе?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61" y="2276872"/>
            <a:ext cx="40152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0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276872"/>
            <a:ext cx="4752528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Какие стадии </a:t>
            </a:r>
            <a:r>
              <a:rPr lang="ru-RU" dirty="0" smtClean="0"/>
              <a:t>гаметогенеза </a:t>
            </a:r>
            <a:r>
              <a:rPr lang="ru-RU" dirty="0"/>
              <a:t>обозначены на рисунке буквами А, Б и В?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Какой </a:t>
            </a:r>
            <a:r>
              <a:rPr lang="ru-RU" dirty="0"/>
              <a:t>набор хромосом имеют клетки на каждой из этих стадий?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развитию каких специализированных клеток ведёт этот процесс?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260648"/>
            <a:ext cx="4221171" cy="630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7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2160240"/>
          </a:xfrm>
        </p:spPr>
        <p:txBody>
          <a:bodyPr/>
          <a:lstStyle/>
          <a:p>
            <a:pPr algn="ctr"/>
            <a:r>
              <a:rPr lang="ru-RU" b="1" i="1" dirty="0" smtClean="0"/>
              <a:t>Половое размножение организмов.</a:t>
            </a:r>
            <a:br>
              <a:rPr lang="ru-RU" b="1" i="1" dirty="0" smtClean="0"/>
            </a:br>
            <a:r>
              <a:rPr lang="ru-RU" b="1" i="1" dirty="0" smtClean="0"/>
              <a:t>Мейоз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0362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450649" cy="2283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97" y="-6308"/>
            <a:ext cx="3130553" cy="2283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5652120" y="4797152"/>
            <a:ext cx="2952328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400" dirty="0" smtClean="0">
                <a:latin typeface="+mn-lt"/>
                <a:ea typeface="+mn-ea"/>
                <a:cs typeface="+mn-cs"/>
              </a:rPr>
              <a:t>Выполнил: учитель биологии </a:t>
            </a:r>
            <a:br>
              <a:rPr lang="ru-RU" sz="1400" dirty="0" smtClean="0">
                <a:latin typeface="+mn-lt"/>
                <a:ea typeface="+mn-ea"/>
                <a:cs typeface="+mn-cs"/>
              </a:rPr>
            </a:br>
            <a:r>
              <a:rPr lang="ru-RU" sz="1400" dirty="0" smtClean="0">
                <a:latin typeface="+mn-lt"/>
                <a:ea typeface="+mn-ea"/>
                <a:cs typeface="+mn-cs"/>
              </a:rPr>
              <a:t>МАОУ </a:t>
            </a:r>
            <a:r>
              <a:rPr lang="ru-RU" sz="1400" dirty="0" err="1" smtClean="0">
                <a:latin typeface="+mn-lt"/>
                <a:ea typeface="+mn-ea"/>
                <a:cs typeface="+mn-cs"/>
              </a:rPr>
              <a:t>Новотарманской</a:t>
            </a:r>
            <a:r>
              <a:rPr lang="ru-RU" sz="1400" dirty="0" smtClean="0">
                <a:latin typeface="+mn-lt"/>
                <a:ea typeface="+mn-ea"/>
                <a:cs typeface="+mn-cs"/>
              </a:rPr>
              <a:t> СОШ </a:t>
            </a:r>
            <a:br>
              <a:rPr lang="ru-RU" sz="1400" dirty="0" smtClean="0">
                <a:latin typeface="+mn-lt"/>
                <a:ea typeface="+mn-ea"/>
                <a:cs typeface="+mn-cs"/>
              </a:rPr>
            </a:br>
            <a:r>
              <a:rPr lang="ru-RU" sz="1400" dirty="0" smtClean="0">
                <a:latin typeface="+mn-lt"/>
                <a:ea typeface="+mn-ea"/>
                <a:cs typeface="+mn-cs"/>
              </a:rPr>
              <a:t>Паньшина С.С.</a:t>
            </a:r>
            <a:endParaRPr lang="ru-RU" sz="1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0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В процессе мейоза </a:t>
            </a:r>
            <a:r>
              <a:rPr lang="ru-RU" b="1" dirty="0" smtClean="0">
                <a:solidFill>
                  <a:schemeClr val="bg1"/>
                </a:solidFill>
              </a:rPr>
              <a:t>происходит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  	 1) </a:t>
            </a:r>
            <a:r>
              <a:rPr lang="ru-RU" dirty="0" smtClean="0"/>
              <a:t>деление </a:t>
            </a:r>
            <a:r>
              <a:rPr lang="ru-RU" dirty="0" err="1"/>
              <a:t>эукариотических</a:t>
            </a:r>
            <a:r>
              <a:rPr lang="ru-RU" dirty="0"/>
              <a:t> клеток</a:t>
            </a:r>
          </a:p>
          <a:p>
            <a:pPr marL="0" indent="0">
              <a:buNone/>
            </a:pPr>
            <a:r>
              <a:rPr lang="ru-RU" dirty="0"/>
              <a:t>  	 2) </a:t>
            </a:r>
            <a:r>
              <a:rPr lang="ru-RU" dirty="0" smtClean="0"/>
              <a:t>формирование </a:t>
            </a:r>
            <a:r>
              <a:rPr lang="ru-RU" dirty="0" err="1" smtClean="0"/>
              <a:t>прокариотических</a:t>
            </a:r>
            <a:r>
              <a:rPr lang="ru-RU" dirty="0" smtClean="0"/>
              <a:t> </a:t>
            </a:r>
            <a:r>
              <a:rPr lang="ru-RU" dirty="0"/>
              <a:t>клеток</a:t>
            </a:r>
          </a:p>
          <a:p>
            <a:pPr marL="0" indent="0">
              <a:buNone/>
            </a:pPr>
            <a:r>
              <a:rPr lang="ru-RU" dirty="0"/>
              <a:t>  	 3) 	уменьшение числа хромосом вдвое</a:t>
            </a:r>
          </a:p>
          <a:p>
            <a:pPr marL="0" indent="0">
              <a:buNone/>
            </a:pPr>
            <a:r>
              <a:rPr lang="ru-RU" dirty="0"/>
              <a:t>  	 4) 	сохранение диплоидного набора хромосом</a:t>
            </a:r>
          </a:p>
          <a:p>
            <a:pPr marL="0" indent="0">
              <a:buNone/>
            </a:pPr>
            <a:r>
              <a:rPr lang="ru-RU" dirty="0"/>
              <a:t>  	 5) </a:t>
            </a:r>
            <a:r>
              <a:rPr lang="ru-RU" dirty="0" smtClean="0"/>
              <a:t>образование </a:t>
            </a:r>
            <a:r>
              <a:rPr lang="ru-RU" dirty="0"/>
              <a:t>двух дочерних клеток</a:t>
            </a:r>
          </a:p>
          <a:p>
            <a:pPr marL="0" indent="0">
              <a:buNone/>
            </a:pPr>
            <a:r>
              <a:rPr lang="ru-RU" dirty="0"/>
              <a:t>  	 6) </a:t>
            </a:r>
            <a:r>
              <a:rPr lang="ru-RU" dirty="0" smtClean="0"/>
              <a:t>развитие </a:t>
            </a:r>
            <a:r>
              <a:rPr lang="ru-RU" dirty="0"/>
              <a:t>четырех гаплоидных клеток</a:t>
            </a:r>
          </a:p>
        </p:txBody>
      </p:sp>
    </p:spTree>
    <p:extLst>
      <p:ext uri="{BB962C8B-B14F-4D97-AF65-F5344CB8AC3E}">
        <p14:creationId xmlns:p14="http://schemas.microsoft.com/office/powerpoint/2010/main" val="36140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Установите, в какой последовательности происходят в митозе указанные процессы.</a:t>
            </a:r>
          </a:p>
          <a:p>
            <a:pPr marL="0" indent="0">
              <a:buNone/>
            </a:pPr>
            <a:r>
              <a:rPr lang="ru-RU" dirty="0"/>
              <a:t>  	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А) 	хромосомы располагаются по экватору клетки</a:t>
            </a:r>
          </a:p>
          <a:p>
            <a:pPr marL="0" indent="0">
              <a:buNone/>
            </a:pPr>
            <a:r>
              <a:rPr lang="ru-RU" dirty="0"/>
              <a:t>Б) 	хроматиды расходятся к полюсам клетки</a:t>
            </a:r>
          </a:p>
          <a:p>
            <a:pPr marL="0" indent="0">
              <a:buNone/>
            </a:pPr>
            <a:r>
              <a:rPr lang="ru-RU" dirty="0"/>
              <a:t>В) 	образуются две дочерние клетки</a:t>
            </a:r>
          </a:p>
          <a:p>
            <a:pPr marL="0" indent="0">
              <a:buNone/>
            </a:pPr>
            <a:r>
              <a:rPr lang="ru-RU" dirty="0"/>
              <a:t>Г) 	хромосомы </a:t>
            </a:r>
            <a:r>
              <a:rPr lang="ru-RU" dirty="0" err="1"/>
              <a:t>спирализуются</a:t>
            </a:r>
            <a:r>
              <a:rPr lang="ru-RU" dirty="0"/>
              <a:t>, каждая состоит из двух хроматид</a:t>
            </a:r>
          </a:p>
        </p:txBody>
      </p:sp>
    </p:spTree>
    <p:extLst>
      <p:ext uri="{BB962C8B-B14F-4D97-AF65-F5344CB8AC3E}">
        <p14:creationId xmlns:p14="http://schemas.microsoft.com/office/powerpoint/2010/main" val="17506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Диплоидный набор хромосом </a:t>
            </a:r>
            <a:r>
              <a:rPr lang="ru-RU" b="1" dirty="0" smtClean="0">
                <a:solidFill>
                  <a:schemeClr val="bg1"/>
                </a:solidFill>
              </a:rPr>
              <a:t>имеют: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1) 	</a:t>
            </a:r>
            <a:r>
              <a:rPr lang="ru-RU" dirty="0" smtClean="0"/>
              <a:t>клетки </a:t>
            </a:r>
            <a:r>
              <a:rPr lang="ru-RU" dirty="0"/>
              <a:t>эпидермиса листьев </a:t>
            </a:r>
            <a:r>
              <a:rPr lang="ru-RU" dirty="0" smtClean="0"/>
              <a:t>берёзы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	 2) 	</a:t>
            </a:r>
            <a:r>
              <a:rPr lang="ru-RU" dirty="0" smtClean="0"/>
              <a:t>клетки </a:t>
            </a:r>
            <a:r>
              <a:rPr lang="ru-RU" dirty="0"/>
              <a:t>кишечника </a:t>
            </a:r>
            <a:r>
              <a:rPr lang="ru-RU" dirty="0" smtClean="0"/>
              <a:t>трески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	 3) 	</a:t>
            </a:r>
            <a:r>
              <a:rPr lang="ru-RU" dirty="0" smtClean="0"/>
              <a:t>женские </a:t>
            </a:r>
            <a:r>
              <a:rPr lang="ru-RU" dirty="0"/>
              <a:t>гаметы цветковых </a:t>
            </a:r>
            <a:r>
              <a:rPr lang="ru-RU" dirty="0" smtClean="0"/>
              <a:t>растений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	 4) 	</a:t>
            </a:r>
            <a:r>
              <a:rPr lang="ru-RU" dirty="0" smtClean="0"/>
              <a:t>мужские </a:t>
            </a:r>
            <a:r>
              <a:rPr lang="ru-RU" dirty="0"/>
              <a:t>гаметы </a:t>
            </a:r>
            <a:r>
              <a:rPr lang="ru-RU" dirty="0" smtClean="0"/>
              <a:t>кошки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	 5) 	</a:t>
            </a:r>
            <a:r>
              <a:rPr lang="ru-RU" dirty="0" smtClean="0"/>
              <a:t>нервные </a:t>
            </a:r>
            <a:r>
              <a:rPr lang="ru-RU" dirty="0"/>
              <a:t>клетки </a:t>
            </a:r>
            <a:r>
              <a:rPr lang="ru-RU" dirty="0" smtClean="0"/>
              <a:t>обезьяны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	 6) 	</a:t>
            </a:r>
            <a:r>
              <a:rPr lang="ru-RU" dirty="0" smtClean="0"/>
              <a:t>кишечная </a:t>
            </a:r>
            <a:r>
              <a:rPr lang="ru-RU" dirty="0"/>
              <a:t>палочка</a:t>
            </a:r>
          </a:p>
        </p:txBody>
      </p:sp>
    </p:spTree>
    <p:extLst>
      <p:ext uri="{BB962C8B-B14F-4D97-AF65-F5344CB8AC3E}">
        <p14:creationId xmlns:p14="http://schemas.microsoft.com/office/powerpoint/2010/main" val="30429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Какие процессы происходят в профазе первого деления мейоза?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	 1) 	</a:t>
            </a:r>
            <a:r>
              <a:rPr lang="ru-RU" dirty="0" smtClean="0"/>
              <a:t>образование </a:t>
            </a:r>
            <a:r>
              <a:rPr lang="ru-RU" dirty="0"/>
              <a:t>двух </a:t>
            </a:r>
            <a:r>
              <a:rPr lang="ru-RU" dirty="0" smtClean="0"/>
              <a:t>ядер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	 2) </a:t>
            </a:r>
            <a:r>
              <a:rPr lang="ru-RU" dirty="0" smtClean="0"/>
              <a:t>расхождение </a:t>
            </a:r>
            <a:r>
              <a:rPr lang="ru-RU" dirty="0"/>
              <a:t>гомологичных </a:t>
            </a:r>
            <a:r>
              <a:rPr lang="ru-RU" dirty="0" smtClean="0"/>
              <a:t>хромосом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	 3) 	</a:t>
            </a:r>
            <a:r>
              <a:rPr lang="ru-RU" dirty="0" smtClean="0"/>
              <a:t>образование </a:t>
            </a:r>
            <a:r>
              <a:rPr lang="ru-RU" dirty="0"/>
              <a:t>метафазной </a:t>
            </a:r>
            <a:r>
              <a:rPr lang="ru-RU" dirty="0" smtClean="0"/>
              <a:t>пластинки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	 4) 	</a:t>
            </a:r>
            <a:r>
              <a:rPr lang="ru-RU" dirty="0" smtClean="0"/>
              <a:t>сближение </a:t>
            </a:r>
            <a:r>
              <a:rPr lang="ru-RU" dirty="0"/>
              <a:t>гомологичных </a:t>
            </a:r>
            <a:r>
              <a:rPr lang="ru-RU" dirty="0" smtClean="0"/>
              <a:t>хромосом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	 5) </a:t>
            </a:r>
            <a:r>
              <a:rPr lang="ru-RU" dirty="0" smtClean="0"/>
              <a:t>обмен </a:t>
            </a:r>
            <a:r>
              <a:rPr lang="ru-RU" dirty="0"/>
              <a:t>участками гомологичных </a:t>
            </a:r>
            <a:r>
              <a:rPr lang="ru-RU" dirty="0" smtClean="0"/>
              <a:t>хромосом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	 6) 	</a:t>
            </a:r>
            <a:r>
              <a:rPr lang="ru-RU" dirty="0" err="1" smtClean="0"/>
              <a:t>спирализация</a:t>
            </a:r>
            <a:r>
              <a:rPr lang="ru-RU" dirty="0" smtClean="0"/>
              <a:t> </a:t>
            </a:r>
            <a:r>
              <a:rPr lang="ru-RU" dirty="0"/>
              <a:t>хромосом</a:t>
            </a:r>
          </a:p>
        </p:txBody>
      </p:sp>
    </p:spTree>
    <p:extLst>
      <p:ext uri="{BB962C8B-B14F-4D97-AF65-F5344CB8AC3E}">
        <p14:creationId xmlns:p14="http://schemas.microsoft.com/office/powerpoint/2010/main" val="19882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bigslide.ru/images/10/9763/831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" y="0"/>
            <a:ext cx="9147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39" y="4507275"/>
            <a:ext cx="4176464" cy="1224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Почему половое размножение является ведущей формой размножения в органическом мире?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61" y="50155"/>
            <a:ext cx="4995799" cy="3330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"/>
          <a:stretch/>
        </p:blipFill>
        <p:spPr bwMode="auto">
          <a:xfrm>
            <a:off x="0" y="29034"/>
            <a:ext cx="4513943" cy="3372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17" y="3380686"/>
            <a:ext cx="4581383" cy="3477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7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16" y="794850"/>
            <a:ext cx="8291264" cy="864096"/>
          </a:xfrm>
        </p:spPr>
        <p:txBody>
          <a:bodyPr/>
          <a:lstStyle/>
          <a:p>
            <a:pPr algn="ctr"/>
            <a:r>
              <a:rPr lang="ru-RU" b="1" i="1" dirty="0" smtClean="0"/>
              <a:t>Заполните схему:</a:t>
            </a:r>
            <a:endParaRPr lang="ru-RU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Если затрудняетесь, воспользуйтесь тестом </a:t>
            </a:r>
            <a:r>
              <a:rPr lang="ru-RU" dirty="0" smtClean="0"/>
              <a:t>учебника.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384884"/>
            <a:ext cx="237626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Генотип потомства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40597" y="2394463"/>
            <a:ext cx="396044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494" y="4169647"/>
            <a:ext cx="288032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4113076"/>
            <a:ext cx="360040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Новая комбинация генов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408204" y="3299284"/>
            <a:ext cx="45719" cy="66977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3651935" y="4591980"/>
            <a:ext cx="1188132" cy="45719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131840" y="2842084"/>
            <a:ext cx="1206134" cy="4571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3210" y="2400692"/>
            <a:ext cx="3935213" cy="8952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Объединение генов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9642" y="4113076"/>
            <a:ext cx="2880320" cy="10946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Повышение приспособленности к условиям среды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073" y="2276872"/>
            <a:ext cx="4018415" cy="439248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 общего и что различного между мужскими и женскими гаметами?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3" r="6003"/>
          <a:stretch/>
        </p:blipFill>
        <p:spPr bwMode="auto">
          <a:xfrm>
            <a:off x="0" y="-6571"/>
            <a:ext cx="494607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Строение половых клеток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337579"/>
              </p:ext>
            </p:extLst>
          </p:nvPr>
        </p:nvGraphicFramePr>
        <p:xfrm>
          <a:off x="457200" y="2132856"/>
          <a:ext cx="8229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Сперматозоид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Яйцеклетка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1. Имеет головку, шейку, хвостик.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1. Округлая.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 Мелкий.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 Крупная.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 Подвижный.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 Неподвижная.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4.Нет запаса питательных веществ.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4. Большой запас питательных    веществ.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5. Образуются в огромном количестве в семенниках.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5. Образуется в меньшем количестве в яичниках.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Содержат одинарный набор хромосом.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8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0"/>
            <a:ext cx="9144000" cy="684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3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5229200"/>
            <a:ext cx="8496944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Гаметогенез </a:t>
            </a:r>
            <a:r>
              <a:rPr lang="ru-RU" sz="2000" dirty="0" smtClean="0"/>
              <a:t>- ………….</a:t>
            </a:r>
          </a:p>
          <a:p>
            <a:pPr marL="0" indent="0" algn="ctr">
              <a:buNone/>
            </a:pPr>
            <a:r>
              <a:rPr lang="ru-RU" sz="2000" dirty="0" smtClean="0"/>
              <a:t>Сперматогенез - ……….</a:t>
            </a:r>
          </a:p>
          <a:p>
            <a:pPr marL="0" indent="0" algn="ctr">
              <a:buNone/>
            </a:pPr>
            <a:r>
              <a:rPr lang="ru-RU" sz="2000" dirty="0" smtClean="0"/>
              <a:t>Овогенез - …………….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778171"/>
            <a:ext cx="475252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Гаметогенез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2924944"/>
            <a:ext cx="3816424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Сперматогенез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2924944"/>
            <a:ext cx="302433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Овогенез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167447">
            <a:off x="3216897" y="1771022"/>
            <a:ext cx="180020" cy="108012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721931">
            <a:off x="6193317" y="1796866"/>
            <a:ext cx="192191" cy="102842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y-files.ru/wp-content/uploads/d/a/0/da0258153966d47ecd7598828f135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596</TotalTime>
  <Words>449</Words>
  <Application>Microsoft Office PowerPoint</Application>
  <PresentationFormat>Экран (4:3)</PresentationFormat>
  <Paragraphs>139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Презентация PowerPoint</vt:lpstr>
      <vt:lpstr>Половое размножение организмов. Мейоз</vt:lpstr>
      <vt:lpstr>Презентация PowerPoint</vt:lpstr>
      <vt:lpstr>Заполните схему:</vt:lpstr>
      <vt:lpstr>Презентация PowerPoint</vt:lpstr>
      <vt:lpstr>Строение половых клеток</vt:lpstr>
      <vt:lpstr>Презентация PowerPoint</vt:lpstr>
      <vt:lpstr>Презентация PowerPoint</vt:lpstr>
      <vt:lpstr>Презентация PowerPoint</vt:lpstr>
      <vt:lpstr>Стадии гаметогенеза</vt:lpstr>
      <vt:lpstr>Найдите определения</vt:lpstr>
      <vt:lpstr>Презентация PowerPoint</vt:lpstr>
      <vt:lpstr>Презентация PowerPoint</vt:lpstr>
      <vt:lpstr>Презентация PowerPoint</vt:lpstr>
      <vt:lpstr>Проверьте себя:</vt:lpstr>
      <vt:lpstr>Вспомним!</vt:lpstr>
      <vt:lpstr>Проверьте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Половое размножение организмов</dc:title>
  <dc:creator>user</dc:creator>
  <cp:lastModifiedBy>Светлана Паньшина</cp:lastModifiedBy>
  <cp:revision>49</cp:revision>
  <dcterms:created xsi:type="dcterms:W3CDTF">2017-01-22T09:26:35Z</dcterms:created>
  <dcterms:modified xsi:type="dcterms:W3CDTF">2021-01-23T19:33:41Z</dcterms:modified>
</cp:coreProperties>
</file>