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7" r:id="rId2"/>
    <p:sldId id="258" r:id="rId3"/>
    <p:sldId id="259" r:id="rId4"/>
    <p:sldId id="260" r:id="rId5"/>
    <p:sldId id="28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0EE85-E225-4625-B944-5674440CAD1E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73458-E4A8-4046-BFAD-5556C3994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9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E23EDF-F254-4A6A-A527-B33B133D50D5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6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F439-56AB-49CD-8BD8-672E25AD2D3F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F812-DC63-4C36-8FAE-6A90BCE9D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4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F439-56AB-49CD-8BD8-672E25AD2D3F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F812-DC63-4C36-8FAE-6A90BCE9D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49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F439-56AB-49CD-8BD8-672E25AD2D3F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F812-DC63-4C36-8FAE-6A90BCE9D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4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F439-56AB-49CD-8BD8-672E25AD2D3F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F812-DC63-4C36-8FAE-6A90BCE9D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92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F439-56AB-49CD-8BD8-672E25AD2D3F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F812-DC63-4C36-8FAE-6A90BCE9D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7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F439-56AB-49CD-8BD8-672E25AD2D3F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F812-DC63-4C36-8FAE-6A90BCE9D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1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F439-56AB-49CD-8BD8-672E25AD2D3F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F812-DC63-4C36-8FAE-6A90BCE9D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8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F439-56AB-49CD-8BD8-672E25AD2D3F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F812-DC63-4C36-8FAE-6A90BCE9D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4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F439-56AB-49CD-8BD8-672E25AD2D3F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F812-DC63-4C36-8FAE-6A90BCE9D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3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F439-56AB-49CD-8BD8-672E25AD2D3F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F812-DC63-4C36-8FAE-6A90BCE9D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F439-56AB-49CD-8BD8-672E25AD2D3F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F812-DC63-4C36-8FAE-6A90BCE9D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CF439-56AB-49CD-8BD8-672E25AD2D3F}" type="datetimeFigureOut">
              <a:rPr lang="ru-RU" smtClean="0"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7F812-DC63-4C36-8FAE-6A90BCE9D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4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35564" y="1517650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9501" y="1519239"/>
            <a:ext cx="327025" cy="401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95726" y="4794250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80326" y="1512888"/>
            <a:ext cx="327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024063" y="35718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normAutofit fontScale="90000" lnSpcReduction="20000"/>
          </a:bodyPr>
          <a:lstStyle/>
          <a:p>
            <a:pPr eaLnBrk="1" hangingPunct="1">
              <a:defRPr/>
            </a:pPr>
            <a:r>
              <a:rPr lang="ru-RU" sz="2900" b="1" i="1" dirty="0">
                <a:solidFill>
                  <a:srgbClr val="FF0000"/>
                </a:solidFill>
                <a:latin typeface="Arial" charset="0"/>
                <a:ea typeface="+mj-ea"/>
                <a:cs typeface="Times New Roman" pitchFamily="18" charset="0"/>
              </a:rPr>
              <a:t>Задание 1.</a:t>
            </a:r>
            <a:r>
              <a:rPr lang="ru-RU" sz="2900" dirty="0">
                <a:solidFill>
                  <a:srgbClr val="FF0000"/>
                </a:solidFill>
                <a:latin typeface="Arial" charset="0"/>
                <a:ea typeface="+mj-ea"/>
                <a:cs typeface="Times New Roman" pitchFamily="18" charset="0"/>
              </a:rPr>
              <a:t> </a:t>
            </a:r>
            <a:r>
              <a:rPr lang="ru-RU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Подпишите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основные органоиды бактериальной клетки. </a:t>
            </a:r>
            <a:r>
              <a:rPr lang="ru-RU" sz="29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rPr>
              <a:t/>
            </a:r>
            <a:br>
              <a:rPr lang="ru-RU" sz="29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j-ea"/>
                <a:cs typeface="+mj-cs"/>
              </a:rPr>
            </a:br>
            <a:endParaRPr lang="ru-RU" sz="2900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1928814"/>
            <a:ext cx="5397500" cy="271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04064" y="4794250"/>
            <a:ext cx="3254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3482" y="5345112"/>
            <a:ext cx="7500910" cy="1631216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Цитоплазма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Жгутики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Ядерное вещество</a:t>
            </a:r>
          </a:p>
          <a:p>
            <a:pPr>
              <a:defRPr/>
            </a:pP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Оболочка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Включения с запасными питательными веществами</a:t>
            </a:r>
          </a:p>
        </p:txBody>
      </p:sp>
    </p:spTree>
    <p:extLst>
      <p:ext uri="{BB962C8B-B14F-4D97-AF65-F5344CB8AC3E}">
        <p14:creationId xmlns:p14="http://schemas.microsoft.com/office/powerpoint/2010/main" val="299749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63" y="0"/>
            <a:ext cx="7467600" cy="8461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Азотофиксирующие бактерии </a:t>
            </a:r>
            <a:r>
              <a:rPr lang="ru-RU" sz="2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клубеньковые бактерии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81188" y="857250"/>
            <a:ext cx="8286750" cy="2947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Поглощают азот из воздуха.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Клубеньковые бактерии вступают в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симбиоз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с бобовыми растениями.</a:t>
            </a:r>
            <a:r>
              <a:rPr lang="ru-RU" sz="2800" b="1" dirty="0">
                <a:latin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b="1" u="sng" dirty="0">
                <a:solidFill>
                  <a:srgbClr val="FF0000"/>
                </a:solidFill>
                <a:latin typeface="Arial" charset="0"/>
              </a:rPr>
              <a:t>Симбиоз(греч. «совместная жизнь») </a:t>
            </a:r>
            <a:r>
              <a:rPr lang="ru-RU" sz="2800" u="sng" dirty="0">
                <a:solidFill>
                  <a:srgbClr val="FF0000"/>
                </a:solidFill>
                <a:latin typeface="Arial" charset="0"/>
              </a:rPr>
              <a:t>– совместное взаимовыгодное существование организмов разных видов.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32775" name="Picture 7" descr="http://blog.pnas.org/wp-content/uploads/2019/08/Soybean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475082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открытый урок2\Мои презентации\biol2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76" y="3508541"/>
            <a:ext cx="5367338" cy="3119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2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63" y="142875"/>
            <a:ext cx="7467600" cy="1308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u="sng" dirty="0">
                <a:solidFill>
                  <a:srgbClr val="002060"/>
                </a:solidFill>
              </a:rPr>
              <a:t>Роль бактерий  в жизни человека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1.Молочнокислые бактерии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809" name="Picture 17" descr="https://ds03.infourok.ru/uploads/ex/0c8a/0002f2b9-e46a82b4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t="14793" r="8299" b="3197"/>
          <a:stretch/>
        </p:blipFill>
        <p:spPr bwMode="auto">
          <a:xfrm>
            <a:off x="2434879" y="1556792"/>
            <a:ext cx="7056784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676400" y="228601"/>
            <a:ext cx="8839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3200" b="1" i="1">
                <a:solidFill>
                  <a:srgbClr val="FF0000"/>
                </a:solidFill>
                <a:latin typeface="Arial" panose="020B0604020202020204" pitchFamily="34" charset="0"/>
              </a:rPr>
              <a:t>Бактерии участвуют в производстве лекарств</a:t>
            </a:r>
          </a:p>
        </p:txBody>
      </p:sp>
      <p:pic>
        <p:nvPicPr>
          <p:cNvPr id="20483" name="Picture 5" descr="226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00214"/>
            <a:ext cx="3695700" cy="2820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albutsid1-300x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306513"/>
            <a:ext cx="3695700" cy="2532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3584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95726"/>
            <a:ext cx="4762500" cy="2962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i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19576"/>
            <a:ext cx="2971800" cy="2638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66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Бактерии используют для очистки сточных вод</a:t>
            </a:r>
          </a:p>
        </p:txBody>
      </p:sp>
      <p:pic>
        <p:nvPicPr>
          <p:cNvPr id="21507" name="Picture 2" descr="C:\Users\Раина\Desktop\689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05" y="2366964"/>
            <a:ext cx="5326590" cy="3424237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533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024063" y="714375"/>
            <a:ext cx="7467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Бактерии портят сено в стогах. </a:t>
            </a:r>
            <a:b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 них страдают книги в книгохранилищах.</a:t>
            </a:r>
          </a:p>
        </p:txBody>
      </p:sp>
      <p:sp>
        <p:nvSpPr>
          <p:cNvPr id="22531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2209800" y="2366964"/>
            <a:ext cx="7772400" cy="3424237"/>
          </a:xfrm>
        </p:spPr>
        <p:txBody>
          <a:bodyPr/>
          <a:lstStyle/>
          <a:p>
            <a:pPr>
              <a:buNone/>
              <a:defRPr/>
            </a:pPr>
            <a:endParaRPr lang="ru-RU" altLang="ru-RU" smtClean="0"/>
          </a:p>
        </p:txBody>
      </p:sp>
      <p:pic>
        <p:nvPicPr>
          <p:cNvPr id="35844" name="Picture 6" descr="http://twilightrussia.ru/_nw/215/725706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9" y="2928938"/>
            <a:ext cx="511492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0" descr="http://kchrline.ru/wp-content/uploads/2013/11/51f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428875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32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619075" y="1303028"/>
            <a:ext cx="928683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Различные виды бактерий вызывают порчу пищевых продуктов. </a:t>
            </a:r>
            <a:b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>
                <a:solidFill>
                  <a:srgbClr val="FF0000"/>
                </a:solidFill>
                <a:latin typeface="+mn-lt"/>
              </a:rPr>
              <a:t>Ботулизм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— заболевание, вызываемое, продуктами, зараженными палочками ботулизма.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684713" y="4999038"/>
            <a:ext cx="9779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3556" name="Picture 9" descr="http://new.pichevik.kz/system/images/W1siZiIsIjIwMTIvMTAvMTkvMDBfMzlfNTdfOTQ2X2ZpbGUiXSxbInAiLCJ0aHVtYiIsIjI0MHgzMDAiXV0/modul_1151_small-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365105"/>
            <a:ext cx="2286000" cy="1838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http://rezvera-review.com/wp-content/uploads/2013/06/thCA1L4X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714626"/>
            <a:ext cx="4572000" cy="3057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320" y="2348880"/>
            <a:ext cx="2218779" cy="1664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1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3686176"/>
            <a:ext cx="342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70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i="1" smtClean="0">
                <a:solidFill>
                  <a:srgbClr val="FF0000"/>
                </a:solidFill>
              </a:rPr>
              <a:t>2.Болезнетворные бактерии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2464" y="2071689"/>
            <a:ext cx="8174037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Бактерии-паразиты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проникают в другие организмы и вызывают заболевания.</a:t>
            </a:r>
          </a:p>
          <a:p>
            <a:pPr eaLnBrk="1" hangingPunct="1">
              <a:defRPr/>
            </a:pP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just" eaLnBrk="1" hangingPunct="1"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Поражают растения, животных и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692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posolnechni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536950"/>
            <a:ext cx="4038600" cy="2940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BolezniTomatov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52400"/>
            <a:ext cx="3281363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article446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1"/>
            <a:ext cx="3657600" cy="2735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676400" y="152401"/>
            <a:ext cx="5029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b="1" i="1" dirty="0">
                <a:solidFill>
                  <a:srgbClr val="FF0000"/>
                </a:solidFill>
                <a:latin typeface="Arial" charset="0"/>
              </a:rPr>
              <a:t>Приносят вред культурным растениям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4400" dirty="0">
                <a:solidFill>
                  <a:srgbClr val="002060"/>
                </a:solidFill>
                <a:latin typeface="Arial" charset="0"/>
              </a:rPr>
              <a:t>   </a:t>
            </a:r>
            <a:r>
              <a:rPr lang="ru-RU" sz="2400" dirty="0">
                <a:solidFill>
                  <a:srgbClr val="002060"/>
                </a:solidFill>
              </a:rPr>
              <a:t>бактериальный ожог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2060"/>
                </a:solidFill>
              </a:rPr>
              <a:t>      бактериальный рак</a:t>
            </a:r>
          </a:p>
        </p:txBody>
      </p:sp>
    </p:spTree>
    <p:extLst>
      <p:ext uri="{BB962C8B-B14F-4D97-AF65-F5344CB8AC3E}">
        <p14:creationId xmlns:p14="http://schemas.microsoft.com/office/powerpoint/2010/main" val="29737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63" y="285751"/>
            <a:ext cx="7467600" cy="14144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 i="1" dirty="0">
                <a:solidFill>
                  <a:srgbClr val="FF0000"/>
                </a:solidFill>
              </a:rPr>
              <a:t>Бактериальные болезни животных и человека</a:t>
            </a: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81189" y="1885950"/>
            <a:ext cx="842962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Первая возникла в 6 веке в Византийской империи и охватила многие страны  задокументированная </a:t>
            </a:r>
            <a:r>
              <a:rPr lang="ru-RU" sz="2400" dirty="0">
                <a:solidFill>
                  <a:srgbClr val="FF0000"/>
                </a:solidFill>
                <a:latin typeface="Arial" charset="0"/>
              </a:rPr>
              <a:t>эпидемия (массовое заболевание людей)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, погубив за </a:t>
            </a:r>
            <a:r>
              <a:rPr lang="ru-RU" sz="2400" dirty="0">
                <a:solidFill>
                  <a:srgbClr val="FF0000"/>
                </a:solidFill>
                <a:latin typeface="Arial" charset="0"/>
              </a:rPr>
              <a:t>50 лет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около </a:t>
            </a:r>
            <a:r>
              <a:rPr lang="ru-RU" sz="2400" dirty="0">
                <a:solidFill>
                  <a:srgbClr val="FF0000"/>
                </a:solidFill>
                <a:latin typeface="Arial" charset="0"/>
              </a:rPr>
              <a:t>100 000 000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человек.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3501009"/>
            <a:ext cx="3168352" cy="2840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61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447675"/>
            <a:ext cx="7772400" cy="1595438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Холера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 noChangeArrowheads="1"/>
          </p:cNvSpPr>
          <p:nvPr>
            <p:ph sz="quarter" idx="4294967295"/>
          </p:nvPr>
        </p:nvSpPr>
        <p:spPr>
          <a:xfrm>
            <a:off x="1881189" y="1428750"/>
            <a:ext cx="8072437" cy="1938338"/>
          </a:xfrm>
        </p:spPr>
        <p:txBody>
          <a:bodyPr>
            <a:spAutoFit/>
          </a:bodyPr>
          <a:lstStyle/>
          <a:p>
            <a:pPr algn="just">
              <a:buNone/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Холера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острая кишечная инфекция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-вызывает </a:t>
            </a:r>
            <a:r>
              <a:rPr lang="ru-RU" dirty="0">
                <a:solidFill>
                  <a:srgbClr val="FF0000"/>
                </a:solidFill>
              </a:rPr>
              <a:t>обезвоживание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организма и может убить даже совершенно здорового человека.</a:t>
            </a:r>
          </a:p>
        </p:txBody>
      </p:sp>
      <p:pic>
        <p:nvPicPr>
          <p:cNvPr id="33794" name="Picture 2" descr="D:\открытый урок2\Мои презентации\холе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636912"/>
            <a:ext cx="5182812" cy="388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21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92076"/>
            <a:ext cx="7772400" cy="1597025"/>
          </a:xfrm>
        </p:spPr>
        <p:txBody>
          <a:bodyPr/>
          <a:lstStyle/>
          <a:p>
            <a:pPr>
              <a:defRPr/>
            </a:pPr>
            <a:r>
              <a:rPr lang="ru-RU" sz="2900" b="1" i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Задание 2. Подпишите название форм бактериальных клеток.</a:t>
            </a:r>
            <a:r>
              <a:rPr lang="ru-RU" sz="2900" b="1" i="1" dirty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2900" b="1" i="1" dirty="0">
                <a:solidFill>
                  <a:srgbClr val="FF0000"/>
                </a:solidFill>
                <a:latin typeface="Arial" charset="0"/>
              </a:rPr>
            </a:br>
            <a:endParaRPr lang="ru-RU" sz="29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52626" y="1285875"/>
          <a:ext cx="5857875" cy="514984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857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8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</a:t>
                      </a:r>
                      <a:endParaRPr lang="ru-RU" sz="3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89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endParaRPr lang="ru-RU" sz="3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endParaRPr lang="ru-RU" sz="3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6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ru-RU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endParaRPr lang="ru-RU" sz="3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236" name="Picture 15" descr="D:\открытый урок2\Мои презентации\иллюстрации  бактерии\бактер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43500"/>
            <a:ext cx="1671638" cy="124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17" descr="D:\открытый урок2\Мои презентации\иллюстрации  бактерии\Основные формы тела бактерий палочковидная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14625"/>
            <a:ext cx="1739900" cy="117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18" descr="D:\открытый урок2\Мои презентации\иллюстрации  бактерии\спирилл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3883025"/>
            <a:ext cx="1928813" cy="1263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357313"/>
            <a:ext cx="2000250" cy="1357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000376" y="5661025"/>
            <a:ext cx="1260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Кокки</a:t>
            </a:r>
            <a:endParaRPr lang="ru-RU" sz="3200" dirty="0"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65425" y="3044825"/>
            <a:ext cx="17287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Бациллы</a:t>
            </a:r>
            <a:endParaRPr lang="ru-RU" sz="3200" dirty="0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4138" y="1744663"/>
            <a:ext cx="20113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Вибрионы</a:t>
            </a:r>
            <a:endParaRPr lang="ru-RU" sz="3200" dirty="0"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43200" y="4222750"/>
            <a:ext cx="20081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Спириллы</a:t>
            </a:r>
            <a:endParaRPr lang="ru-RU" sz="3200" dirty="0"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40688" y="1930400"/>
            <a:ext cx="27352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002060"/>
                </a:solidFill>
                <a:latin typeface="Arial" panose="020B0604020202020204" pitchFamily="34" charset="0"/>
              </a:rPr>
              <a:t>9- 8б- </a:t>
            </a:r>
            <a:r>
              <a:rPr lang="ru-RU" altLang="ru-RU" sz="3200" b="1">
                <a:solidFill>
                  <a:srgbClr val="C00000"/>
                </a:solidFill>
                <a:latin typeface="Arial" panose="020B0604020202020204" pitchFamily="34" charset="0"/>
              </a:rPr>
              <a:t>«5»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002060"/>
                </a:solidFill>
                <a:latin typeface="Arial" panose="020B0604020202020204" pitchFamily="34" charset="0"/>
              </a:rPr>
              <a:t>7- 6б- </a:t>
            </a:r>
            <a:r>
              <a:rPr lang="ru-RU" altLang="ru-RU" sz="3200" b="1">
                <a:solidFill>
                  <a:srgbClr val="C00000"/>
                </a:solidFill>
                <a:latin typeface="Arial" panose="020B0604020202020204" pitchFamily="34" charset="0"/>
              </a:rPr>
              <a:t>«4»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>
                <a:solidFill>
                  <a:srgbClr val="002060"/>
                </a:solidFill>
                <a:latin typeface="Arial" panose="020B0604020202020204" pitchFamily="34" charset="0"/>
              </a:rPr>
              <a:t>5- 4б- </a:t>
            </a:r>
            <a:r>
              <a:rPr lang="ru-RU" altLang="ru-RU" sz="3200" b="1">
                <a:solidFill>
                  <a:srgbClr val="C00000"/>
                </a:solidFill>
                <a:latin typeface="Arial" panose="020B0604020202020204" pitchFamily="34" charset="0"/>
              </a:rPr>
              <a:t>«3»</a:t>
            </a:r>
          </a:p>
        </p:txBody>
      </p:sp>
    </p:spTree>
    <p:extLst>
      <p:ext uri="{BB962C8B-B14F-4D97-AF65-F5344CB8AC3E}">
        <p14:creationId xmlns:p14="http://schemas.microsoft.com/office/powerpoint/2010/main" val="39310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024063" y="0"/>
            <a:ext cx="7467600" cy="1131888"/>
          </a:xfrm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</a:rPr>
              <a:t>Сибирская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язва</a:t>
            </a:r>
          </a:p>
        </p:txBody>
      </p:sp>
      <p:pic>
        <p:nvPicPr>
          <p:cNvPr id="14340" name="Picture 4" descr="D:\открытый урок2\Мои презентации\возбуд. сиб. язв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492896"/>
            <a:ext cx="5544616" cy="3697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09750" y="642939"/>
            <a:ext cx="85725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Острое заразное заболевание животных, поражающее и человека.</a:t>
            </a:r>
            <a:r>
              <a:rPr lang="ru-RU" sz="3200" dirty="0">
                <a:latin typeface="Arial" charset="0"/>
              </a:rPr>
              <a:t>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52625" y="714375"/>
            <a:ext cx="7467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b="1" i="1" dirty="0">
                <a:solidFill>
                  <a:srgbClr val="FF0000"/>
                </a:solidFill>
              </a:rPr>
              <a:t>Туберкулез </a:t>
            </a: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 из древнейших инфекционных заболеваний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2564904"/>
            <a:ext cx="5016500" cy="3405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6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809751" y="2786064"/>
            <a:ext cx="8429625" cy="18573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каждые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секунд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умирает от туберкулеза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человек, </a:t>
            </a:r>
          </a:p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каждые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секунды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заболевает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9751" y="428625"/>
            <a:ext cx="8429625" cy="20002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Туберкулез называют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"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главным инфекционным убийцей человечества". </a:t>
            </a:r>
          </a:p>
          <a:p>
            <a:pPr eaLnBrk="1" hangingPunct="1"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ru-RU" sz="3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Сейчас в мире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09750" y="4714875"/>
            <a:ext cx="82867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Ежегодно в мире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заболевает туберкулезом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10 000 000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человек, </a:t>
            </a:r>
          </a:p>
          <a:p>
            <a:pPr eaLnBrk="1" hangingPunct="1"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3 000 000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умирают в течение года. </a:t>
            </a:r>
            <a:endParaRPr lang="ru-RU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3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952625" y="0"/>
            <a:ext cx="74676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b="1" smtClean="0">
                <a:solidFill>
                  <a:srgbClr val="FF0000"/>
                </a:solidFill>
              </a:rPr>
              <a:t/>
            </a:r>
            <a:br>
              <a:rPr lang="ru-RU" altLang="ru-RU" b="1" smtClean="0">
                <a:solidFill>
                  <a:srgbClr val="FF0000"/>
                </a:solidFill>
              </a:rPr>
            </a:br>
            <a:r>
              <a:rPr lang="ru-RU" altLang="ru-RU" b="1" i="1" smtClean="0">
                <a:solidFill>
                  <a:srgbClr val="FF0000"/>
                </a:solidFill>
              </a:rPr>
              <a:t>Пути передачи болезнетворных бактерий</a:t>
            </a:r>
          </a:p>
        </p:txBody>
      </p:sp>
      <p:sp>
        <p:nvSpPr>
          <p:cNvPr id="31749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2209800" y="2366964"/>
            <a:ext cx="7772400" cy="3424237"/>
          </a:xfrm>
        </p:spPr>
        <p:txBody>
          <a:bodyPr/>
          <a:lstStyle/>
          <a:p>
            <a:pPr>
              <a:defRPr/>
            </a:pPr>
            <a:endParaRPr lang="ru-RU" altLang="ru-RU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738314" y="857250"/>
            <a:ext cx="5572125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Инфекцию переносят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грызуны 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— крысы и мыши, а также белки и дикие собаки. Передается людям через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укус животного или блох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живущих на нем. Заразиться можно также 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контактным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и 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воздушно-капельным путями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от больного человека.</a:t>
            </a:r>
          </a:p>
        </p:txBody>
      </p:sp>
      <p:pic>
        <p:nvPicPr>
          <p:cNvPr id="31748" name="Picture 9" descr="http://pharma-it.ru/uploads/posts/2012-06/thumbs/1339422060_blo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1255714"/>
            <a:ext cx="1905000" cy="199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3" descr="http://vlasti.net/ext/thumbnails/news042013/165008/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9" y="3500438"/>
            <a:ext cx="3024187" cy="272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7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2208213" y="333375"/>
            <a:ext cx="7772400" cy="1595438"/>
          </a:xfrm>
        </p:spPr>
        <p:txBody>
          <a:bodyPr/>
          <a:lstStyle/>
          <a:p>
            <a:pPr>
              <a:defRPr/>
            </a:pPr>
            <a:r>
              <a:rPr lang="ru-RU" altLang="ru-RU" b="1" i="1" dirty="0" smtClean="0">
                <a:solidFill>
                  <a:srgbClr val="FF0000"/>
                </a:solidFill>
              </a:rPr>
              <a:t>Источники заражения</a:t>
            </a:r>
          </a:p>
        </p:txBody>
      </p:sp>
      <p:pic>
        <p:nvPicPr>
          <p:cNvPr id="22531" name="Picture 2" descr="D:\открытый урок2\Мои презентации\5~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1" y="1500189"/>
            <a:ext cx="2333625" cy="3513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785938"/>
            <a:ext cx="3836988" cy="2563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http://doctorpiter.ru/i/photos/2011/08/480x320_Lge2gJ8Rx9l7W1QrpX8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9" y="4797426"/>
            <a:ext cx="2528887" cy="168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12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768667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b="1" i="1" smtClean="0">
                <a:solidFill>
                  <a:srgbClr val="FF0000"/>
                </a:solidFill>
              </a:rPr>
              <a:t>Профилактика </a:t>
            </a:r>
            <a:br>
              <a:rPr lang="ru-RU" altLang="ru-RU" b="1" i="1" smtClean="0">
                <a:solidFill>
                  <a:srgbClr val="FF0000"/>
                </a:solidFill>
              </a:rPr>
            </a:br>
            <a:r>
              <a:rPr lang="ru-RU" altLang="ru-RU" b="1" i="1" smtClean="0">
                <a:solidFill>
                  <a:srgbClr val="FF0000"/>
                </a:solidFill>
              </a:rPr>
              <a:t>инфекционных заболеваний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952625" y="1571625"/>
            <a:ext cx="72151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buFont typeface="Wingdings" pitchFamily="2" charset="2"/>
              <a:buChar char="§"/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Контроль за источниками воды и пищевыми продуктами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</a:p>
          <a:p>
            <a:pPr algn="ctr" eaLnBrk="1" hangingPunct="1">
              <a:defRPr/>
            </a:pPr>
            <a:endParaRPr lang="ru-RU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100264" y="2786063"/>
            <a:ext cx="81549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Своевременное выявление и лечение больных. Карантин</a:t>
            </a:r>
            <a:r>
              <a:rPr lang="ru-RU" dirty="0">
                <a:solidFill>
                  <a:srgbClr val="002060"/>
                </a:solidFill>
                <a:latin typeface="Arial" charset="0"/>
              </a:rPr>
              <a:t>.</a:t>
            </a:r>
            <a:r>
              <a:rPr lang="ru-RU" dirty="0">
                <a:latin typeface="Arial" charset="0"/>
              </a:rPr>
              <a:t>..</a:t>
            </a: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2208213" y="4857750"/>
            <a:ext cx="4933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Дезинфекция.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2208214" y="5643563"/>
            <a:ext cx="5159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Прививки.</a:t>
            </a:r>
            <a:r>
              <a:rPr lang="ru-RU" sz="3200" dirty="0">
                <a:latin typeface="Arial" charset="0"/>
              </a:rPr>
              <a:t>.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2135188" y="4071938"/>
            <a:ext cx="812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Соблюдение правил личной гигиены.</a:t>
            </a:r>
          </a:p>
        </p:txBody>
      </p:sp>
    </p:spTree>
    <p:extLst>
      <p:ext uri="{BB962C8B-B14F-4D97-AF65-F5344CB8AC3E}">
        <p14:creationId xmlns:p14="http://schemas.microsoft.com/office/powerpoint/2010/main" val="1051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  <p:bldP spid="245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4" name="Group 20"/>
          <p:cNvGraphicFramePr>
            <a:graphicFrameLocks noGrp="1"/>
          </p:cNvGraphicFramePr>
          <p:nvPr/>
        </p:nvGraphicFramePr>
        <p:xfrm>
          <a:off x="2057400" y="1397000"/>
          <a:ext cx="8153400" cy="5003800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природе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жизни человека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29" name="Rectangle 16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altLang="ru-RU" b="1" i="1" smtClean="0">
                <a:solidFill>
                  <a:srgbClr val="FF0000"/>
                </a:solidFill>
              </a:rPr>
              <a:t>Значение бактерий</a:t>
            </a:r>
          </a:p>
        </p:txBody>
      </p:sp>
    </p:spTree>
    <p:extLst>
      <p:ext uri="{BB962C8B-B14F-4D97-AF65-F5344CB8AC3E}">
        <p14:creationId xmlns:p14="http://schemas.microsoft.com/office/powerpoint/2010/main" val="146329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4" name="Group 20"/>
          <p:cNvGraphicFramePr>
            <a:graphicFrameLocks noGrp="1"/>
          </p:cNvGraphicFramePr>
          <p:nvPr/>
        </p:nvGraphicFramePr>
        <p:xfrm>
          <a:off x="2057400" y="1397000"/>
          <a:ext cx="8153400" cy="5003800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природе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жизни человека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1.Образовали почву.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2.Образуют перегной.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3.Обогащают почву азотом.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4.Поставляют в атмосферу кислород.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5.Приняли участие в образовании природного газа, отложении железных руд.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1.Получение кисломолочных продуктов.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2.Квашение овощей.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3.Получение лекарств.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4.Помогают пищеварению.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5.Портят продукты питания.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6.Вызывают заболевания.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Используют для очистки сточных вод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853" name="Rectangle 16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altLang="ru-RU" b="1" i="1" smtClean="0">
                <a:solidFill>
                  <a:srgbClr val="FF0000"/>
                </a:solidFill>
              </a:rPr>
              <a:t>Значение бактерий</a:t>
            </a:r>
          </a:p>
        </p:txBody>
      </p:sp>
    </p:spTree>
    <p:extLst>
      <p:ext uri="{BB962C8B-B14F-4D97-AF65-F5344CB8AC3E}">
        <p14:creationId xmlns:p14="http://schemas.microsoft.com/office/powerpoint/2010/main" val="77894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63" y="3643314"/>
            <a:ext cx="8215312" cy="26431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 smtClean="0">
                <a:solidFill>
                  <a:srgbClr val="FF0000"/>
                </a:solidFill>
              </a:rPr>
              <a:t>Ответ </a:t>
            </a:r>
            <a:r>
              <a:rPr lang="ru-RU" b="1" i="1" dirty="0" smtClean="0">
                <a:solidFill>
                  <a:srgbClr val="FF0000"/>
                </a:solidFill>
              </a:rPr>
              <a:t>: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Жизнь без бактерий на Земле </a:t>
            </a:r>
            <a:r>
              <a:rPr lang="ru-RU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невозможна.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</a:rPr>
              <a:t>1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. </a:t>
            </a:r>
            <a:r>
              <a:rPr lang="ru-RU" sz="2400" b="1" dirty="0">
                <a:solidFill>
                  <a:srgbClr val="002060"/>
                </a:solidFill>
              </a:rPr>
              <a:t>Бактерии гниения и разложения превращают погибших растений, животных и мусор в перегной почвы.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2. Почвенные бактерии превращают перегной в минеральные вещества. 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3. Клубеньковые бактерии обитают в почве на корнях растений  и обогащают почву азотом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1524001" y="357188"/>
            <a:ext cx="8329613" cy="2000250"/>
          </a:xfrm>
        </p:spPr>
        <p:txBody>
          <a:bodyPr/>
          <a:lstStyle/>
          <a:p>
            <a:pPr>
              <a:buNone/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400" i="1" dirty="0">
                <a:solidFill>
                  <a:srgbClr val="FF0000"/>
                </a:solidFill>
              </a:rPr>
              <a:t>Вопрос: </a:t>
            </a:r>
            <a:r>
              <a:rPr lang="ru-RU" sz="4000" b="1" i="1" dirty="0">
                <a:solidFill>
                  <a:srgbClr val="FF0000"/>
                </a:solidFill>
              </a:rPr>
              <a:t>Возможна ли жизнь на Земле без бактерий…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726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4000" b="1" i="1" dirty="0">
                <a:solidFill>
                  <a:srgbClr val="FF0000"/>
                </a:solidFill>
              </a:rPr>
              <a:t>Вопросы для устного повторения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981200" y="1773239"/>
            <a:ext cx="7467600" cy="43529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Как питаются бактерии?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Что происходит с бактериями при наступлении неблагоприятных условий?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Какие среды обитания заселили бактерии?</a:t>
            </a:r>
          </a:p>
          <a:p>
            <a:pPr marL="36512" indent="0">
              <a:buNone/>
              <a:defRPr/>
            </a:pP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 marL="36512" indent="0"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alt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66988" y="981076"/>
            <a:ext cx="67691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4400" b="1" i="1" dirty="0">
                <a:solidFill>
                  <a:srgbClr val="FF0000"/>
                </a:solidFill>
              </a:rPr>
              <a:t>Возможна ли жизнь на Земле без бактерий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16889" y="2852739"/>
            <a:ext cx="809625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rgbClr val="FF0000"/>
                </a:solidFill>
                <a:latin typeface="Franklin Gothic Book"/>
                <a:ea typeface="+mj-ea"/>
                <a:cs typeface="+mj-cs"/>
              </a:rPr>
              <a:t>?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2209800" y="2366964"/>
            <a:ext cx="7772400" cy="3424237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25607" name="Picture 7" descr="https://avatars.mds.yandex.net/get-zen_doc/53963/pub_5a37e1e67425f5456101dda9_5a37e20777d0e6a4ac80291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86" y="2438547"/>
            <a:ext cx="3336305" cy="3282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86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9288" y="3573463"/>
            <a:ext cx="6400800" cy="1935162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just">
              <a:defRPr/>
            </a:pPr>
            <a:r>
              <a:rPr lang="ru-RU" sz="5400" dirty="0"/>
              <a:t>1. Прочитать параграф № 12, устно ответить на вопросы параграфа, стр.56-63.</a:t>
            </a:r>
          </a:p>
          <a:p>
            <a:pPr algn="just">
              <a:defRPr/>
            </a:pPr>
            <a:r>
              <a:rPr lang="ru-RU" sz="5400" dirty="0"/>
              <a:t>2.* Творческая работа.  В тетрадь запишите свое рассуждение «Что было бы, если б не было бактерий?»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8926" y="260350"/>
            <a:ext cx="8786813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БАКТЕРИЙ</a:t>
            </a:r>
          </a:p>
          <a:p>
            <a:pPr algn="ctr">
              <a:defRPr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ПРИРОДЕ </a:t>
            </a:r>
          </a:p>
          <a:p>
            <a:pPr algn="ctr">
              <a:defRPr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ЖИЗНИ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38769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314" y="214314"/>
            <a:ext cx="8358187" cy="2422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u="sng" dirty="0">
                <a:solidFill>
                  <a:srgbClr val="002060"/>
                </a:solidFill>
              </a:rPr>
              <a:t>Роль бактерий в природе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Бактерии гниения и разложения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участвуют в круговороте веществ</a:t>
            </a:r>
            <a:b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i="1" dirty="0">
                <a:solidFill>
                  <a:srgbClr val="FF0000"/>
                </a:solidFill>
              </a:rPr>
              <a:t>санитары планеты»</a:t>
            </a:r>
            <a:br>
              <a:rPr lang="ru-RU" sz="2400" b="1" i="1" dirty="0">
                <a:solidFill>
                  <a:srgbClr val="FF0000"/>
                </a:solidFill>
              </a:rPr>
            </a:b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3315" name="Picture 2" descr="C:\Documents and Settings\a12\Рабочий стол\3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3140969"/>
            <a:ext cx="5257800" cy="2905125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335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9751" y="928689"/>
            <a:ext cx="8501063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верхнем слое почвы содержится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от 100 000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до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1 000 000 000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бактерий 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1 г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т. е. примерно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 т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гектар!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Перегной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Arial" charset="0"/>
              </a:rPr>
              <a:t>          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минеральные вещества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52625" y="0"/>
            <a:ext cx="7467600" cy="857250"/>
          </a:xfrm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Почвенные бактерии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648075" y="2432050"/>
            <a:ext cx="1079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3" name="Picture 7" descr="https://1nerudnyi.ru/wp-content/uploads/2019/10/mikroflora-pochvy1-1024x6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29" y="2682876"/>
            <a:ext cx="5328592" cy="3564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2206626" y="309563"/>
            <a:ext cx="7993063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Font typeface="Monotype Sorts"/>
              <a:buNone/>
            </a:pPr>
            <a:r>
              <a:rPr kumimoji="1" lang="ru-RU" altLang="ru-RU" sz="2800" b="1" i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Бактерии принимают участие в  выветривании горных пород и минералов. Железобактерии сформировали крупные отложения железных руд.</a:t>
            </a:r>
            <a:endParaRPr lang="ru-RU" altLang="ru-RU" sz="2800" b="1" i="1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26" name="Picture 6" descr="https://fb.ru/misc/i/gallery/40004/15424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2754285"/>
            <a:ext cx="3810000" cy="309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https://cdn.hipwallpaper.com/i/35/62/aPH45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492896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43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640014" y="636589"/>
            <a:ext cx="772318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2800" b="1" i="1">
                <a:solidFill>
                  <a:srgbClr val="FF0000"/>
                </a:solidFill>
                <a:latin typeface="Arial" panose="020B0604020202020204" pitchFamily="34" charset="0"/>
              </a:rPr>
              <a:t>Бактерии принимают участие в образовании природного газа.</a:t>
            </a:r>
          </a:p>
        </p:txBody>
      </p:sp>
      <p:pic>
        <p:nvPicPr>
          <p:cNvPr id="17411" name="Picture 5" descr="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8" r="19347"/>
          <a:stretch>
            <a:fillRect/>
          </a:stretch>
        </p:blipFill>
        <p:spPr bwMode="auto">
          <a:xfrm>
            <a:off x="7464153" y="2111716"/>
            <a:ext cx="3103563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081213"/>
            <a:ext cx="5913438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45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519</Words>
  <Application>Microsoft Office PowerPoint</Application>
  <PresentationFormat>Широкоэкранный</PresentationFormat>
  <Paragraphs>113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Franklin Gothic Book</vt:lpstr>
      <vt:lpstr>Monotype Sorts</vt:lpstr>
      <vt:lpstr>Times New Roman</vt:lpstr>
      <vt:lpstr>Wingdings</vt:lpstr>
      <vt:lpstr>Wingdings 2</vt:lpstr>
      <vt:lpstr>Тема Office</vt:lpstr>
      <vt:lpstr>Презентация PowerPoint</vt:lpstr>
      <vt:lpstr>Задание 2. Подпишите название форм бактериальных клеток. </vt:lpstr>
      <vt:lpstr>Вопросы для устного повторения</vt:lpstr>
      <vt:lpstr>Презентация PowerPoint</vt:lpstr>
      <vt:lpstr>Презентация PowerPoint</vt:lpstr>
      <vt:lpstr> Роль бактерий в природе  1. Бактерии гниения и разложения участвуют в круговороте веществ «санитары планеты» </vt:lpstr>
      <vt:lpstr>2. Почвенные бактерии</vt:lpstr>
      <vt:lpstr>Презентация PowerPoint</vt:lpstr>
      <vt:lpstr>Презентация PowerPoint</vt:lpstr>
      <vt:lpstr> 3. Азотофиксирующие бактерии клубеньковые бактерии</vt:lpstr>
      <vt:lpstr>Роль бактерий  в жизни человека  1.Молочнокислые бактерии</vt:lpstr>
      <vt:lpstr>Презентация PowerPoint</vt:lpstr>
      <vt:lpstr>Бактерии используют для очистки сточных вод</vt:lpstr>
      <vt:lpstr>Бактерии портят сено в стогах.   От них страдают книги в книгохранилищах.</vt:lpstr>
      <vt:lpstr>Различные виды бактерий вызывают порчу пищевых продуктов.  Ботулизм — заболевание, вызываемое, продуктами, зараженными палочками ботулизма.  </vt:lpstr>
      <vt:lpstr>2.Болезнетворные бактерии</vt:lpstr>
      <vt:lpstr>Презентация PowerPoint</vt:lpstr>
      <vt:lpstr>Бактериальные болезни животных и человека Чума</vt:lpstr>
      <vt:lpstr>Холера</vt:lpstr>
      <vt:lpstr>Сибирская язва</vt:lpstr>
      <vt:lpstr>Туберкулез  - одно из древнейших инфекционных заболеваний</vt:lpstr>
      <vt:lpstr>Презентация PowerPoint</vt:lpstr>
      <vt:lpstr> Пути передачи болезнетворных бактерий</vt:lpstr>
      <vt:lpstr>Источники заражения</vt:lpstr>
      <vt:lpstr>Профилактика  инфекционных заболеваний</vt:lpstr>
      <vt:lpstr>Значение бактерий</vt:lpstr>
      <vt:lpstr>Значение бактерий</vt:lpstr>
      <vt:lpstr>Ответ :   Жизнь без бактерий на Земле невозможна.  1. Бактерии гниения и разложения превращают погибших растений, животных и мусор в перегной почвы.  2. Почвенные бактерии превращают перегной в минеральные вещества.  3. Клубеньковые бактерии обитают в почве на корнях растений  и обогащают почву азотом.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Паньшина</dc:creator>
  <cp:lastModifiedBy>Светлана Паньшина</cp:lastModifiedBy>
  <cp:revision>5</cp:revision>
  <dcterms:created xsi:type="dcterms:W3CDTF">2020-12-13T17:06:16Z</dcterms:created>
  <dcterms:modified xsi:type="dcterms:W3CDTF">2020-12-13T17:10:59Z</dcterms:modified>
</cp:coreProperties>
</file>