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60" r:id="rId2"/>
    <p:sldId id="265" r:id="rId3"/>
    <p:sldId id="256" r:id="rId4"/>
    <p:sldId id="261" r:id="rId5"/>
    <p:sldId id="262" r:id="rId6"/>
    <p:sldId id="267" r:id="rId7"/>
    <p:sldId id="263" r:id="rId8"/>
    <p:sldId id="264" r:id="rId9"/>
    <p:sldId id="270" r:id="rId10"/>
    <p:sldId id="269" r:id="rId11"/>
    <p:sldId id="271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DAF883-B55D-4752-BA78-ADA125353AA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7F0BF3-9BEF-4D3A-B6E6-CB152428529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42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883-B55D-4752-BA78-ADA125353AA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0BF3-9BEF-4D3A-B6E6-CB152428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59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883-B55D-4752-BA78-ADA125353AA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0BF3-9BEF-4D3A-B6E6-CB152428529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906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883-B55D-4752-BA78-ADA125353AA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0BF3-9BEF-4D3A-B6E6-CB152428529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0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883-B55D-4752-BA78-ADA125353AA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0BF3-9BEF-4D3A-B6E6-CB152428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74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883-B55D-4752-BA78-ADA125353AA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0BF3-9BEF-4D3A-B6E6-CB152428529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363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883-B55D-4752-BA78-ADA125353AA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0BF3-9BEF-4D3A-B6E6-CB152428529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500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883-B55D-4752-BA78-ADA125353AA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0BF3-9BEF-4D3A-B6E6-CB152428529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254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883-B55D-4752-BA78-ADA125353AA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0BF3-9BEF-4D3A-B6E6-CB152428529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971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1" y="227013"/>
            <a:ext cx="99695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6800C-2C7D-46E0-BC8F-C12A5A499B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027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883-B55D-4752-BA78-ADA125353AA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0BF3-9BEF-4D3A-B6E6-CB152428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9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883-B55D-4752-BA78-ADA125353AA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0BF3-9BEF-4D3A-B6E6-CB152428529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60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883-B55D-4752-BA78-ADA125353AA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0BF3-9BEF-4D3A-B6E6-CB152428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883-B55D-4752-BA78-ADA125353AA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0BF3-9BEF-4D3A-B6E6-CB152428529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994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883-B55D-4752-BA78-ADA125353AA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0BF3-9BEF-4D3A-B6E6-CB152428529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73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883-B55D-4752-BA78-ADA125353AA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0BF3-9BEF-4D3A-B6E6-CB152428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20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883-B55D-4752-BA78-ADA125353AA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0BF3-9BEF-4D3A-B6E6-CB152428529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00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883-B55D-4752-BA78-ADA125353AA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0BF3-9BEF-4D3A-B6E6-CB152428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2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DAF883-B55D-4752-BA78-ADA125353AA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7F0BF3-9BEF-4D3A-B6E6-CB152428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32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endCxn id="4" idx="7"/>
          </p:cNvCxnSpPr>
          <p:nvPr/>
        </p:nvCxnSpPr>
        <p:spPr>
          <a:xfrm flipV="1">
            <a:off x="3287805" y="2046946"/>
            <a:ext cx="1240861" cy="12610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2"/>
            <a:endCxn id="4" idx="6"/>
          </p:cNvCxnSpPr>
          <p:nvPr/>
        </p:nvCxnSpPr>
        <p:spPr>
          <a:xfrm>
            <a:off x="1532965" y="3287806"/>
            <a:ext cx="350968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532965" y="1532965"/>
            <a:ext cx="3509682" cy="3509682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230471" y="1532965"/>
            <a:ext cx="3509682" cy="350968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11751" y="5463099"/>
            <a:ext cx="2552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Окружность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36878" y="5463099"/>
            <a:ext cx="1042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Круг</a:t>
            </a:r>
            <a:endParaRPr lang="ru-RU" sz="36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87805" y="3274359"/>
            <a:ext cx="26894" cy="672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577695" y="2195463"/>
            <a:ext cx="330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r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08235" y="3200690"/>
            <a:ext cx="40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d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19329" y="3362055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O</a:t>
            </a:r>
            <a:endParaRPr lang="ru-RU" sz="2400" b="1" dirty="0"/>
          </a:p>
        </p:txBody>
      </p:sp>
      <p:pic>
        <p:nvPicPr>
          <p:cNvPr id="14" name="Picture 5" descr="карандаш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153" y="616886"/>
            <a:ext cx="1800225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94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566989" y="1052513"/>
            <a:ext cx="7351926" cy="16573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FF"/>
                    </a:gs>
                    <a:gs pos="50000">
                      <a:srgbClr val="0099FF"/>
                    </a:gs>
                    <a:gs pos="100000">
                      <a:srgbClr val="6600FF"/>
                    </a:gs>
                  </a:gsLst>
                  <a:lin ang="18900000" scaled="1"/>
                </a:gradFill>
                <a:cs typeface="Arial" panose="020B0604020202020204" pitchFamily="34" charset="0"/>
              </a:rPr>
              <a:t>Домашнее задание.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360773" y="2735133"/>
            <a:ext cx="381258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600" b="1" dirty="0">
                <a:solidFill>
                  <a:srgbClr val="0000FF"/>
                </a:solidFill>
              </a:rPr>
              <a:t>   </a:t>
            </a:r>
            <a:r>
              <a:rPr lang="ru-RU" altLang="ru-RU" sz="3600" b="1" dirty="0" smtClean="0">
                <a:solidFill>
                  <a:srgbClr val="0000FF"/>
                </a:solidFill>
              </a:rPr>
              <a:t>№874; </a:t>
            </a:r>
            <a:r>
              <a:rPr lang="ru-RU" altLang="ru-RU" sz="3600" b="1" dirty="0">
                <a:solidFill>
                  <a:srgbClr val="0000FF"/>
                </a:solidFill>
              </a:rPr>
              <a:t>№</a:t>
            </a:r>
            <a:r>
              <a:rPr lang="ru-RU" altLang="ru-RU" sz="3600" b="1" dirty="0" smtClean="0">
                <a:solidFill>
                  <a:srgbClr val="0000FF"/>
                </a:solidFill>
              </a:rPr>
              <a:t>877.</a:t>
            </a:r>
            <a:endParaRPr lang="ru-RU" altLang="ru-RU" sz="3600" b="1" dirty="0">
              <a:solidFill>
                <a:srgbClr val="0000FF"/>
              </a:solidFill>
            </a:endParaRPr>
          </a:p>
          <a:p>
            <a:endParaRPr lang="ru-RU" altLang="ru-RU" sz="3600" b="1" dirty="0">
              <a:solidFill>
                <a:srgbClr val="0000FF"/>
              </a:solidFill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41343" y="3755415"/>
            <a:ext cx="773201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0000FF"/>
                </a:solidFill>
              </a:rPr>
              <a:t>*</a:t>
            </a:r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стихи, которые помогают запомнить формулы длины окружности и площади круга, число π</a:t>
            </a:r>
            <a:endParaRPr lang="ru-RU" altLang="ru-RU" sz="24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карандаш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42" y="1874887"/>
            <a:ext cx="1800225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34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9349" y="588936"/>
            <a:ext cx="8741043" cy="5187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Выбрать 1-2 предложения и закончить их (устно).</a:t>
            </a:r>
            <a:endParaRPr lang="ru-RU" sz="24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-Сегодня я узнал … .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трудно … 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-Я понял, что … 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-Я научился … 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-Я смог … 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-Было интересно узнать, что … 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-Меня удивило … 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-Мне захотелось …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карандаш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79" y="4047810"/>
            <a:ext cx="1800225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73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WordArt 8"/>
          <p:cNvSpPr>
            <a:spLocks noChangeArrowheads="1" noChangeShapeType="1" noTextEdit="1"/>
          </p:cNvSpPr>
          <p:nvPr/>
        </p:nvSpPr>
        <p:spPr bwMode="auto">
          <a:xfrm>
            <a:off x="2104193" y="2185260"/>
            <a:ext cx="8171183" cy="363653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E76AF8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Спасибо за урок!</a:t>
            </a:r>
          </a:p>
        </p:txBody>
      </p:sp>
      <p:pic>
        <p:nvPicPr>
          <p:cNvPr id="5" name="Picture 5" descr="карандаш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16" y="3617939"/>
            <a:ext cx="1800225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70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smtClean="0">
                <a:solidFill>
                  <a:srgbClr val="A50021"/>
                </a:solidFill>
                <a:latin typeface="Monotype Corsiva" panose="03010101010201010101" pitchFamily="66" charset="0"/>
              </a:rPr>
              <a:t>Заполни пустые места!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951538" y="1125539"/>
            <a:ext cx="1657350" cy="273208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</a:rPr>
              <a:t>О – </a:t>
            </a:r>
          </a:p>
          <a:p>
            <a:pPr>
              <a:defRPr/>
            </a:pPr>
            <a:endParaRPr lang="ru-RU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</a:rPr>
              <a:t>АВ – </a:t>
            </a:r>
          </a:p>
          <a:p>
            <a:pPr>
              <a:defRPr/>
            </a:pPr>
            <a:endParaRPr lang="ru-RU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</a:rPr>
              <a:t>ОВ – 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2135188" y="1592263"/>
            <a:ext cx="3097212" cy="2951162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8197" name="AutoShape 6"/>
          <p:cNvCxnSpPr>
            <a:cxnSpLocks noChangeShapeType="1"/>
            <a:stCxn id="7172" idx="1"/>
            <a:endCxn id="7172" idx="5"/>
          </p:cNvCxnSpPr>
          <p:nvPr/>
        </p:nvCxnSpPr>
        <p:spPr bwMode="auto">
          <a:xfrm>
            <a:off x="2589213" y="2009775"/>
            <a:ext cx="2189162" cy="21161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AutoShape 7"/>
          <p:cNvCxnSpPr>
            <a:cxnSpLocks noChangeShapeType="1"/>
            <a:stCxn id="7172" idx="0"/>
            <a:endCxn id="7172" idx="4"/>
          </p:cNvCxnSpPr>
          <p:nvPr/>
        </p:nvCxnSpPr>
        <p:spPr bwMode="auto">
          <a:xfrm>
            <a:off x="3684588" y="1577975"/>
            <a:ext cx="0" cy="29797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AutoShape 8"/>
          <p:cNvCxnSpPr>
            <a:cxnSpLocks noChangeShapeType="1"/>
            <a:stCxn id="7172" idx="2"/>
          </p:cNvCxnSpPr>
          <p:nvPr/>
        </p:nvCxnSpPr>
        <p:spPr bwMode="auto">
          <a:xfrm rot="10800000" flipH="1" flipV="1">
            <a:off x="2135188" y="3068638"/>
            <a:ext cx="3086100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0" name="Line 11"/>
          <p:cNvSpPr>
            <a:spLocks noChangeShapeType="1"/>
          </p:cNvSpPr>
          <p:nvPr/>
        </p:nvSpPr>
        <p:spPr bwMode="auto">
          <a:xfrm flipV="1">
            <a:off x="3667125" y="2600325"/>
            <a:ext cx="1492250" cy="471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Text Box 16"/>
          <p:cNvSpPr txBox="1">
            <a:spLocks noChangeArrowheads="1"/>
          </p:cNvSpPr>
          <p:nvPr/>
        </p:nvSpPr>
        <p:spPr bwMode="auto">
          <a:xfrm>
            <a:off x="3667126" y="2357439"/>
            <a:ext cx="360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О</a:t>
            </a:r>
          </a:p>
        </p:txBody>
      </p:sp>
      <p:sp>
        <p:nvSpPr>
          <p:cNvPr id="8202" name="Text Box 18"/>
          <p:cNvSpPr txBox="1">
            <a:spLocks noChangeArrowheads="1"/>
          </p:cNvSpPr>
          <p:nvPr/>
        </p:nvSpPr>
        <p:spPr bwMode="auto">
          <a:xfrm>
            <a:off x="1703388" y="2887664"/>
            <a:ext cx="360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200">
                <a:latin typeface="Times New Roman" panose="02020603050405020304" pitchFamily="18" charset="0"/>
              </a:rPr>
              <a:t>A</a:t>
            </a:r>
            <a:endParaRPr lang="ru-RU" altLang="ru-RU" sz="3200">
              <a:latin typeface="Times New Roman" panose="02020603050405020304" pitchFamily="18" charset="0"/>
            </a:endParaRPr>
          </a:p>
        </p:txBody>
      </p:sp>
      <p:sp>
        <p:nvSpPr>
          <p:cNvPr id="8203" name="Text Box 20"/>
          <p:cNvSpPr txBox="1">
            <a:spLocks noChangeArrowheads="1"/>
          </p:cNvSpPr>
          <p:nvPr/>
        </p:nvSpPr>
        <p:spPr bwMode="auto">
          <a:xfrm>
            <a:off x="3432176" y="4687889"/>
            <a:ext cx="360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200">
                <a:latin typeface="Times New Roman" panose="02020603050405020304" pitchFamily="18" charset="0"/>
              </a:rPr>
              <a:t>L</a:t>
            </a:r>
            <a:endParaRPr lang="ru-RU" altLang="ru-RU" sz="3200">
              <a:latin typeface="Times New Roman" panose="02020603050405020304" pitchFamily="18" charset="0"/>
            </a:endParaRPr>
          </a:p>
        </p:txBody>
      </p:sp>
      <p:sp>
        <p:nvSpPr>
          <p:cNvPr id="8204" name="Text Box 21"/>
          <p:cNvSpPr txBox="1">
            <a:spLocks noChangeArrowheads="1"/>
          </p:cNvSpPr>
          <p:nvPr/>
        </p:nvSpPr>
        <p:spPr bwMode="auto">
          <a:xfrm>
            <a:off x="4872038" y="4184650"/>
            <a:ext cx="360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200">
                <a:latin typeface="Times New Roman" panose="02020603050405020304" pitchFamily="18" charset="0"/>
              </a:rPr>
              <a:t>C</a:t>
            </a:r>
            <a:endParaRPr lang="ru-RU" altLang="ru-RU" sz="3200">
              <a:latin typeface="Times New Roman" panose="02020603050405020304" pitchFamily="18" charset="0"/>
            </a:endParaRPr>
          </a:p>
        </p:txBody>
      </p:sp>
      <p:sp>
        <p:nvSpPr>
          <p:cNvPr id="8205" name="Text Box 22"/>
          <p:cNvSpPr txBox="1">
            <a:spLocks noChangeArrowheads="1"/>
          </p:cNvSpPr>
          <p:nvPr/>
        </p:nvSpPr>
        <p:spPr bwMode="auto">
          <a:xfrm>
            <a:off x="5303838" y="2887664"/>
            <a:ext cx="360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200">
                <a:latin typeface="Times New Roman" panose="02020603050405020304" pitchFamily="18" charset="0"/>
              </a:rPr>
              <a:t>B</a:t>
            </a:r>
            <a:endParaRPr lang="ru-RU" altLang="ru-RU" sz="3200">
              <a:latin typeface="Times New Roman" panose="02020603050405020304" pitchFamily="18" charset="0"/>
            </a:endParaRPr>
          </a:p>
        </p:txBody>
      </p:sp>
      <p:sp>
        <p:nvSpPr>
          <p:cNvPr id="8206" name="Text Box 23"/>
          <p:cNvSpPr txBox="1">
            <a:spLocks noChangeArrowheads="1"/>
          </p:cNvSpPr>
          <p:nvPr/>
        </p:nvSpPr>
        <p:spPr bwMode="auto">
          <a:xfrm>
            <a:off x="5232401" y="2311400"/>
            <a:ext cx="360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200">
                <a:latin typeface="Times New Roman" panose="02020603050405020304" pitchFamily="18" charset="0"/>
              </a:rPr>
              <a:t>K</a:t>
            </a:r>
            <a:endParaRPr lang="ru-RU" altLang="ru-RU" sz="3200">
              <a:latin typeface="Times New Roman" panose="02020603050405020304" pitchFamily="18" charset="0"/>
            </a:endParaRPr>
          </a:p>
        </p:txBody>
      </p:sp>
      <p:sp>
        <p:nvSpPr>
          <p:cNvPr id="8207" name="Text Box 24"/>
          <p:cNvSpPr txBox="1">
            <a:spLocks noChangeArrowheads="1"/>
          </p:cNvSpPr>
          <p:nvPr/>
        </p:nvSpPr>
        <p:spPr bwMode="auto">
          <a:xfrm>
            <a:off x="4943476" y="1592264"/>
            <a:ext cx="360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200">
                <a:latin typeface="Times New Roman" panose="02020603050405020304" pitchFamily="18" charset="0"/>
              </a:rPr>
              <a:t>F</a:t>
            </a:r>
            <a:endParaRPr lang="ru-RU" altLang="ru-RU" sz="3200">
              <a:latin typeface="Times New Roman" panose="02020603050405020304" pitchFamily="18" charset="0"/>
            </a:endParaRPr>
          </a:p>
        </p:txBody>
      </p:sp>
      <p:sp>
        <p:nvSpPr>
          <p:cNvPr id="8208" name="Text Box 26"/>
          <p:cNvSpPr txBox="1">
            <a:spLocks noChangeArrowheads="1"/>
          </p:cNvSpPr>
          <p:nvPr/>
        </p:nvSpPr>
        <p:spPr bwMode="auto">
          <a:xfrm>
            <a:off x="2135188" y="1447800"/>
            <a:ext cx="360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200">
                <a:latin typeface="Times New Roman" panose="02020603050405020304" pitchFamily="18" charset="0"/>
              </a:rPr>
              <a:t>D</a:t>
            </a:r>
            <a:endParaRPr lang="ru-RU" altLang="ru-RU" sz="3200">
              <a:latin typeface="Times New Roman" panose="02020603050405020304" pitchFamily="18" charset="0"/>
            </a:endParaRPr>
          </a:p>
        </p:txBody>
      </p:sp>
      <p:sp>
        <p:nvSpPr>
          <p:cNvPr id="8209" name="Text Box 25"/>
          <p:cNvSpPr txBox="1">
            <a:spLocks noChangeArrowheads="1"/>
          </p:cNvSpPr>
          <p:nvPr/>
        </p:nvSpPr>
        <p:spPr bwMode="auto">
          <a:xfrm>
            <a:off x="3287713" y="1016000"/>
            <a:ext cx="360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200">
                <a:latin typeface="Times New Roman" panose="02020603050405020304" pitchFamily="18" charset="0"/>
              </a:rPr>
              <a:t>E</a:t>
            </a:r>
            <a:endParaRPr lang="ru-RU" altLang="ru-RU" sz="3200">
              <a:latin typeface="Times New Roman" panose="02020603050405020304" pitchFamily="18" charset="0"/>
            </a:endParaRPr>
          </a:p>
        </p:txBody>
      </p:sp>
      <p:sp>
        <p:nvSpPr>
          <p:cNvPr id="8210" name="Text Box 19"/>
          <p:cNvSpPr txBox="1">
            <a:spLocks noChangeArrowheads="1"/>
          </p:cNvSpPr>
          <p:nvPr/>
        </p:nvSpPr>
        <p:spPr bwMode="auto">
          <a:xfrm>
            <a:off x="2063751" y="4111625"/>
            <a:ext cx="360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200">
                <a:latin typeface="Times New Roman" panose="02020603050405020304" pitchFamily="18" charset="0"/>
              </a:rPr>
              <a:t>M</a:t>
            </a:r>
            <a:endParaRPr lang="ru-RU" altLang="ru-RU" sz="3200">
              <a:latin typeface="Times New Roman" panose="02020603050405020304" pitchFamily="18" charset="0"/>
            </a:endParaRP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7032625" y="981075"/>
            <a:ext cx="23764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/>
              <a:t>центр окружности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7024689" y="2214564"/>
            <a:ext cx="23764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/>
              <a:t>диаметр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7024689" y="3214689"/>
            <a:ext cx="23764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/>
              <a:t>радиус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3024188" y="5286375"/>
            <a:ext cx="554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000099"/>
                </a:solidFill>
              </a:rPr>
              <a:t>Диаметр</a:t>
            </a:r>
            <a:r>
              <a:rPr lang="ru-RU" altLang="ru-RU" sz="3600"/>
              <a:t> </a:t>
            </a:r>
            <a:r>
              <a:rPr lang="ru-RU" altLang="ru-RU" sz="3200"/>
              <a:t> </a:t>
            </a:r>
            <a:r>
              <a:rPr lang="ru-RU" altLang="ru-RU" sz="3200">
                <a:solidFill>
                  <a:srgbClr val="000099"/>
                </a:solidFill>
              </a:rPr>
              <a:t>равен двум радиусам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524125" y="5357813"/>
            <a:ext cx="657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000099"/>
                </a:solidFill>
              </a:rPr>
              <a:t>Что можно сказать про диаметр?</a:t>
            </a:r>
            <a:endParaRPr lang="ru-RU" altLang="ru-RU" sz="3200"/>
          </a:p>
        </p:txBody>
      </p:sp>
      <p:sp>
        <p:nvSpPr>
          <p:cNvPr id="30" name="Управляющая кнопка: домой 29">
            <a:hlinkClick r:id="rId2" action="ppaction://hlinksldjump" highlightClick="1"/>
          </p:cNvPr>
          <p:cNvSpPr/>
          <p:nvPr/>
        </p:nvSpPr>
        <p:spPr>
          <a:xfrm>
            <a:off x="10239376" y="6572250"/>
            <a:ext cx="428625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524126" y="5214938"/>
            <a:ext cx="6500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000099"/>
                </a:solidFill>
              </a:rPr>
              <a:t>Можно ли измерить  радиус?</a:t>
            </a:r>
            <a:endParaRPr lang="ru-RU" altLang="ru-RU" sz="3200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381250" y="5072063"/>
            <a:ext cx="7215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000099"/>
                </a:solidFill>
              </a:rPr>
              <a:t>Что ещё можно измерить на чертеже?</a:t>
            </a:r>
            <a:endParaRPr lang="ru-RU" altLang="ru-RU" sz="3200"/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024313" y="5072063"/>
            <a:ext cx="4857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000099"/>
                </a:solidFill>
              </a:rPr>
              <a:t>Длину окружности.</a:t>
            </a:r>
            <a:endParaRPr lang="ru-RU" altLang="ru-RU" sz="3200"/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381250" y="4857750"/>
            <a:ext cx="7215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000099"/>
                </a:solidFill>
              </a:rPr>
              <a:t>Какую геометрическую фигуру ограничивает окружность?</a:t>
            </a:r>
            <a:endParaRPr lang="ru-RU" altLang="ru-RU" sz="320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524126" y="3357563"/>
            <a:ext cx="1071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rgbClr val="C00000"/>
                </a:solidFill>
              </a:rPr>
              <a:t>Круг</a:t>
            </a:r>
            <a:endParaRPr lang="ru-RU" altLang="ru-RU" sz="3200" b="1">
              <a:solidFill>
                <a:srgbClr val="C00000"/>
              </a:solidFill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738939" y="4071939"/>
            <a:ext cx="2428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3200">
                <a:solidFill>
                  <a:srgbClr val="000099"/>
                </a:solidFill>
                <a:latin typeface="Times New Roman" panose="02020603050405020304" pitchFamily="18" charset="0"/>
              </a:rPr>
              <a:t>АВ = 2 ∙ ОВ</a:t>
            </a:r>
            <a:endParaRPr lang="ru-RU" altLang="ru-RU" sz="3200"/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3881439" y="2992439"/>
            <a:ext cx="1500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/>
              <a:t>радиус</a:t>
            </a:r>
          </a:p>
        </p:txBody>
      </p:sp>
    </p:spTree>
    <p:extLst>
      <p:ext uri="{BB962C8B-B14F-4D97-AF65-F5344CB8AC3E}">
        <p14:creationId xmlns:p14="http://schemas.microsoft.com/office/powerpoint/2010/main" val="17086635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7195" grpId="0"/>
      <p:bldP spid="7196" grpId="0"/>
      <p:bldP spid="7197" grpId="0"/>
      <p:bldP spid="7199" grpId="0"/>
      <p:bldP spid="27" grpId="0"/>
      <p:bldP spid="27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8" grpId="0" build="p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2063" y="1964969"/>
            <a:ext cx="9144000" cy="2545037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Длина окружности и площадь круга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6092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647" y="672352"/>
            <a:ext cx="10708341" cy="5271247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Поставьте цилиндр на лист бумаги и обведите его карандашом.</a:t>
            </a:r>
          </a:p>
          <a:p>
            <a:pPr lvl="0"/>
            <a:r>
              <a:rPr lang="ru-RU" dirty="0"/>
              <a:t>На бумаге получим замкнутую кривую линию – окружность. Укажите ее центр и проведите диаметр.</a:t>
            </a:r>
          </a:p>
          <a:p>
            <a:pPr lvl="0"/>
            <a:r>
              <a:rPr lang="ru-RU" dirty="0"/>
              <a:t>Опояшем цилиндр ниткой (один раз) так, чтобы конец нитки совпал с началом в одной и той же точке окружности, оставшуюся часть нитки отрежь.</a:t>
            </a:r>
          </a:p>
          <a:p>
            <a:pPr lvl="0"/>
            <a:r>
              <a:rPr lang="ru-RU" dirty="0"/>
              <a:t>   Выпрями эту нитку и по линейке измерь ее длину, это и будет </a:t>
            </a:r>
            <a:r>
              <a:rPr lang="ru-RU" b="1" dirty="0"/>
              <a:t>длина окружности.</a:t>
            </a:r>
            <a:endParaRPr lang="ru-RU" dirty="0"/>
          </a:p>
          <a:p>
            <a:r>
              <a:rPr lang="ru-RU" dirty="0"/>
              <a:t>Длину окружности обозначают буквой </a:t>
            </a:r>
            <a:r>
              <a:rPr lang="ru-RU" b="1" dirty="0"/>
              <a:t>С</a:t>
            </a:r>
            <a:r>
              <a:rPr lang="ru-RU" dirty="0"/>
              <a:t>. Запиши в тетради результаты измерений</a:t>
            </a:r>
            <a:r>
              <a:rPr lang="ru-RU" b="1" dirty="0"/>
              <a:t>: С = … см.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Измерь диаметр основания цилиндра. Обозначив его букой </a:t>
            </a:r>
            <a:r>
              <a:rPr lang="ru-RU" b="1" dirty="0"/>
              <a:t>d</a:t>
            </a:r>
            <a:r>
              <a:rPr lang="ru-RU" dirty="0"/>
              <a:t>, запиши, чему равен диаметр: </a:t>
            </a:r>
            <a:r>
              <a:rPr lang="ru-RU" b="1" dirty="0"/>
              <a:t>d = … см.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Вычислите с помощью калькулятора отношение длины окружности к диаметру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1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65929" y="2044631"/>
            <a:ext cx="6400800" cy="28366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 число обозначают греческой буквой </a:t>
            </a:r>
            <a:r>
              <a:rPr lang="el-GR" b="1" i="1" dirty="0" smtClean="0"/>
              <a:t>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190283"/>
            <a:ext cx="10515600" cy="729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000" b="1" i="1" dirty="0" smtClean="0"/>
              <a:t>π</a:t>
            </a:r>
            <a:r>
              <a:rPr lang="ru-RU" sz="4000" b="1" i="1" dirty="0" smtClean="0"/>
              <a:t> ≈ 3,1416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199" y="2833477"/>
            <a:ext cx="10264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i="1" dirty="0" smtClean="0"/>
              <a:t>π</a:t>
            </a:r>
            <a:r>
              <a:rPr lang="ru-RU" sz="4000" b="1" i="1" dirty="0" smtClean="0"/>
              <a:t> ≈ 3,14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608295" y="3695000"/>
                <a:ext cx="5488234" cy="979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4000" b="1" i="1" dirty="0" smtClean="0"/>
                  <a:t>π</a:t>
                </a:r>
                <a:r>
                  <a:rPr lang="ru-RU" sz="4000" b="1" i="1" dirty="0" smtClean="0"/>
                  <a:t> 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4000" dirty="0" smtClean="0"/>
                  <a:t>  - число Архимеда</a:t>
                </a:r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295" y="3695000"/>
                <a:ext cx="5488234" cy="979114"/>
              </a:xfrm>
              <a:prstGeom prst="rect">
                <a:avLst/>
              </a:prstGeom>
              <a:blipFill rotWithShape="0">
                <a:blip r:embed="rId2"/>
                <a:stretch>
                  <a:fillRect l="-4000" r="-2778"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798192" y="704712"/>
            <a:ext cx="4884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000" b="1" i="1" dirty="0" smtClean="0"/>
              <a:t>π</a:t>
            </a:r>
            <a:r>
              <a:rPr lang="ru-RU" sz="4000" b="1" i="1" dirty="0" smtClean="0"/>
              <a:t> ≈ 3,141592653589…</a:t>
            </a:r>
            <a:endParaRPr lang="ru-RU" sz="4000" dirty="0"/>
          </a:p>
        </p:txBody>
      </p:sp>
      <p:pic>
        <p:nvPicPr>
          <p:cNvPr id="9" name="Picture 5" descr="карандаш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316" y="4088841"/>
            <a:ext cx="2243413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7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9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8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381000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7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381000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5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8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7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6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5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0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9720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1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299720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2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141663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3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3068638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4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141663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20" descr="Pi_monument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1" name="Rectangle 21"/>
          <p:cNvSpPr>
            <a:spLocks noChangeArrowheads="1"/>
          </p:cNvSpPr>
          <p:nvPr/>
        </p:nvSpPr>
        <p:spPr bwMode="auto">
          <a:xfrm>
            <a:off x="5375275" y="5734050"/>
            <a:ext cx="51641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  <a:latin typeface="Comic Sans MS" panose="030F0702030302020204" pitchFamily="66" charset="0"/>
              </a:rPr>
              <a:t>В Сиэтле (США) существует памятник числу П, который находится на ступенях перед зданием Музея искусств </a:t>
            </a:r>
          </a:p>
        </p:txBody>
      </p:sp>
    </p:spTree>
    <p:extLst>
      <p:ext uri="{BB962C8B-B14F-4D97-AF65-F5344CB8AC3E}">
        <p14:creationId xmlns:p14="http://schemas.microsoft.com/office/powerpoint/2010/main" val="13563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34139" y="1239918"/>
            <a:ext cx="10515600" cy="1394853"/>
          </a:xfrm>
        </p:spPr>
        <p:txBody>
          <a:bodyPr>
            <a:normAutofit fontScale="90000"/>
          </a:bodyPr>
          <a:lstStyle/>
          <a:p>
            <a:r>
              <a:rPr lang="el-GR" b="1" i="1" dirty="0" smtClean="0"/>
              <a:t>π</a:t>
            </a:r>
            <a:r>
              <a:rPr lang="ru-RU" b="1" i="1" dirty="0" smtClean="0"/>
              <a:t>  = С : </a:t>
            </a:r>
            <a:r>
              <a:rPr lang="en-US" b="1" i="1" dirty="0" smtClean="0"/>
              <a:t>d</a:t>
            </a:r>
            <a:br>
              <a:rPr lang="en-US" b="1" i="1" dirty="0" smtClean="0"/>
            </a:br>
            <a:r>
              <a:rPr lang="en-US" b="1" i="1" dirty="0" smtClean="0"/>
              <a:t>C – </a:t>
            </a:r>
            <a:r>
              <a:rPr lang="ru-RU" b="1" i="1" dirty="0" smtClean="0"/>
              <a:t>длина окружности </a:t>
            </a:r>
            <a:br>
              <a:rPr lang="ru-RU" b="1" i="1" dirty="0" smtClean="0"/>
            </a:br>
            <a:r>
              <a:rPr lang="en-US" b="1" i="1" dirty="0" smtClean="0"/>
              <a:t>d </a:t>
            </a:r>
            <a:r>
              <a:rPr lang="ru-RU" b="1" i="1" dirty="0" smtClean="0"/>
              <a:t>– длина диаметра.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958" y="2729364"/>
            <a:ext cx="10515600" cy="9412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С = </a:t>
            </a:r>
            <a:r>
              <a:rPr lang="el-GR" sz="4400" b="1" i="1" dirty="0" smtClean="0"/>
              <a:t>π</a:t>
            </a:r>
            <a:r>
              <a:rPr lang="en-US" sz="4400" b="1" i="1" dirty="0" smtClean="0"/>
              <a:t>d – </a:t>
            </a:r>
            <a:r>
              <a:rPr lang="ru-RU" sz="4400" b="1" i="1" dirty="0" smtClean="0"/>
              <a:t>длина окружности</a:t>
            </a:r>
            <a:endParaRPr lang="ru-RU" sz="4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864249" y="3644620"/>
            <a:ext cx="1889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/>
              <a:t>d</a:t>
            </a:r>
            <a:r>
              <a:rPr lang="en-US" sz="4000" b="1" i="1" dirty="0" smtClean="0"/>
              <a:t> = 2r </a:t>
            </a:r>
            <a:r>
              <a:rPr lang="ru-RU" sz="4000" b="1" i="1" dirty="0" smtClean="0"/>
              <a:t> </a:t>
            </a:r>
            <a:endParaRPr lang="ru-RU" sz="40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026586" y="4948474"/>
            <a:ext cx="7137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/>
              <a:t>С = </a:t>
            </a:r>
            <a:r>
              <a:rPr lang="en-US" sz="4400" b="1" dirty="0" smtClean="0"/>
              <a:t>2</a:t>
            </a:r>
            <a:r>
              <a:rPr lang="el-GR" sz="4400" b="1" i="1" dirty="0" smtClean="0"/>
              <a:t>π</a:t>
            </a:r>
            <a:r>
              <a:rPr lang="en-US" sz="4400" b="1" i="1" dirty="0"/>
              <a:t>r</a:t>
            </a:r>
            <a:r>
              <a:rPr lang="en-US" sz="4400" b="1" i="1" dirty="0" smtClean="0"/>
              <a:t> – </a:t>
            </a:r>
            <a:r>
              <a:rPr lang="ru-RU" sz="4400" b="1" i="1" dirty="0" smtClean="0"/>
              <a:t>длина окружности</a:t>
            </a:r>
            <a:endParaRPr lang="ru-RU" sz="44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193369" y="613912"/>
            <a:ext cx="6652796" cy="18733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41699" y="2697933"/>
            <a:ext cx="7314389" cy="16545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25456" y="4758508"/>
            <a:ext cx="7739278" cy="11493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 descr="карандаш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509" y="669179"/>
            <a:ext cx="1800225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6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1269117" y="1529869"/>
            <a:ext cx="2313968" cy="2294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ый треугольник 31"/>
          <p:cNvSpPr/>
          <p:nvPr/>
        </p:nvSpPr>
        <p:spPr>
          <a:xfrm rot="10800000" flipV="1">
            <a:off x="1316246" y="1551126"/>
            <a:ext cx="2260118" cy="2282845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590" y="56051"/>
            <a:ext cx="10515600" cy="1325563"/>
          </a:xfrm>
        </p:spPr>
        <p:txBody>
          <a:bodyPr/>
          <a:lstStyle/>
          <a:p>
            <a:pPr algn="ctr"/>
            <a:r>
              <a:rPr lang="ru-RU" u="sng" dirty="0" smtClean="0"/>
              <a:t>Площадь круга</a:t>
            </a:r>
            <a:endParaRPr lang="ru-RU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0371" y="1529869"/>
            <a:ext cx="4585447" cy="458544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695950">
            <a:off x="1976924" y="2239183"/>
            <a:ext cx="3212338" cy="321233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576370" y="1552627"/>
            <a:ext cx="0" cy="4562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>
            <a:off x="3583092" y="1541247"/>
            <a:ext cx="0" cy="4562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311627" y="1573886"/>
            <a:ext cx="4564185" cy="45641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66443" y="1160585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97068" y="1160585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08288" y="5853706"/>
            <a:ext cx="375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C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47205" y="5876461"/>
            <a:ext cx="41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47205" y="3364587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E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01482" y="1027906"/>
            <a:ext cx="349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59590" y="3507145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K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333664" y="6115314"/>
            <a:ext cx="49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M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83091" y="3768755"/>
            <a:ext cx="4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O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490941" y="3241476"/>
            <a:ext cx="348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05028" y="1218703"/>
            <a:ext cx="3004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AB = BC = CD = DA = 2r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992530" y="1640850"/>
            <a:ext cx="1978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S</a:t>
            </a:r>
            <a:r>
              <a:rPr lang="en-US" b="1" dirty="0" smtClean="0"/>
              <a:t> </a:t>
            </a:r>
            <a:r>
              <a:rPr lang="en-US" sz="2000" dirty="0" smtClean="0"/>
              <a:t>ABCD </a:t>
            </a:r>
            <a:r>
              <a:rPr lang="en-US" sz="3600" dirty="0" smtClean="0"/>
              <a:t>= 4r</a:t>
            </a:r>
            <a:r>
              <a:rPr lang="en-US" sz="3600" baseline="30000" dirty="0" smtClean="0"/>
              <a:t>2</a:t>
            </a:r>
            <a:endParaRPr lang="ru-RU" sz="3600" b="1" baseline="30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535678" y="2440787"/>
            <a:ext cx="3583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S</a:t>
            </a:r>
            <a:r>
              <a:rPr lang="en-US" b="1" dirty="0" smtClean="0"/>
              <a:t> </a:t>
            </a:r>
            <a:r>
              <a:rPr lang="en-US" dirty="0" smtClean="0"/>
              <a:t>EFKM</a:t>
            </a:r>
            <a:r>
              <a:rPr lang="en-US" b="1" dirty="0" smtClean="0"/>
              <a:t> </a:t>
            </a:r>
            <a:r>
              <a:rPr lang="ru-RU" b="1" i="1" dirty="0" smtClean="0"/>
              <a:t>в 2 раза меньше </a:t>
            </a:r>
            <a:r>
              <a:rPr lang="en-US" sz="3200" b="1" dirty="0" smtClean="0"/>
              <a:t>S</a:t>
            </a:r>
            <a:r>
              <a:rPr lang="en-US" b="1" dirty="0" smtClean="0"/>
              <a:t> </a:t>
            </a:r>
            <a:r>
              <a:rPr lang="en-US" dirty="0" smtClean="0"/>
              <a:t>ABCD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071250" y="314583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S</a:t>
            </a:r>
            <a:r>
              <a:rPr lang="en-US" b="1" dirty="0" smtClean="0"/>
              <a:t> </a:t>
            </a:r>
            <a:r>
              <a:rPr lang="en-US" dirty="0" smtClean="0"/>
              <a:t>EFKM</a:t>
            </a:r>
            <a:r>
              <a:rPr lang="ru-RU" dirty="0" smtClean="0"/>
              <a:t> </a:t>
            </a:r>
            <a:r>
              <a:rPr lang="ru-RU" sz="3600" dirty="0" smtClean="0"/>
              <a:t>= 2</a:t>
            </a:r>
            <a:r>
              <a:rPr lang="en-US" sz="3600" dirty="0" smtClean="0"/>
              <a:t>r</a:t>
            </a:r>
            <a:r>
              <a:rPr lang="en-US" sz="3600" baseline="30000" dirty="0" smtClean="0"/>
              <a:t>2</a:t>
            </a:r>
            <a:r>
              <a:rPr lang="en-US" sz="3600" b="1" dirty="0" smtClean="0"/>
              <a:t> </a:t>
            </a:r>
            <a:endParaRPr lang="ru-RU" sz="3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535678" y="3900218"/>
            <a:ext cx="3167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S</a:t>
            </a:r>
            <a:r>
              <a:rPr lang="en-US" b="1" dirty="0" smtClean="0"/>
              <a:t> </a:t>
            </a:r>
            <a:r>
              <a:rPr lang="en-US" dirty="0" smtClean="0"/>
              <a:t>EFKM</a:t>
            </a:r>
            <a:r>
              <a:rPr lang="ru-RU" dirty="0" smtClean="0"/>
              <a:t> </a:t>
            </a:r>
            <a:r>
              <a:rPr lang="en-US" sz="3600" dirty="0" smtClean="0"/>
              <a:t>&lt;</a:t>
            </a:r>
            <a:r>
              <a:rPr lang="en-US" dirty="0" smtClean="0"/>
              <a:t> </a:t>
            </a:r>
            <a:r>
              <a:rPr lang="en-US" sz="3600" b="1" dirty="0" smtClean="0"/>
              <a:t>S</a:t>
            </a:r>
            <a:r>
              <a:rPr lang="en-US" dirty="0" smtClean="0"/>
              <a:t> </a:t>
            </a:r>
            <a:r>
              <a:rPr lang="ru-RU" dirty="0" smtClean="0"/>
              <a:t>круг </a:t>
            </a:r>
            <a:r>
              <a:rPr lang="en-US" sz="3600" dirty="0" smtClean="0"/>
              <a:t>&lt;</a:t>
            </a:r>
            <a:r>
              <a:rPr lang="en-US" dirty="0" smtClean="0"/>
              <a:t> </a:t>
            </a:r>
            <a:r>
              <a:rPr lang="en-US" sz="3200" b="1" dirty="0" smtClean="0"/>
              <a:t>S</a:t>
            </a:r>
            <a:r>
              <a:rPr lang="en-US" b="1" dirty="0" smtClean="0"/>
              <a:t> </a:t>
            </a:r>
            <a:r>
              <a:rPr lang="en-US" dirty="0" smtClean="0"/>
              <a:t>ABCD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637496" y="4713318"/>
            <a:ext cx="2688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2</a:t>
            </a:r>
            <a:r>
              <a:rPr lang="en-US" sz="3600" dirty="0" smtClean="0"/>
              <a:t>r</a:t>
            </a:r>
            <a:r>
              <a:rPr lang="en-US" sz="3600" baseline="30000" dirty="0" smtClean="0"/>
              <a:t>2</a:t>
            </a:r>
            <a:r>
              <a:rPr lang="en-US" sz="3600" b="1" dirty="0" smtClean="0"/>
              <a:t> </a:t>
            </a:r>
            <a:r>
              <a:rPr lang="en-US" sz="3600" dirty="0" smtClean="0"/>
              <a:t>&lt;</a:t>
            </a:r>
            <a:r>
              <a:rPr lang="en-US" dirty="0" smtClean="0"/>
              <a:t> </a:t>
            </a:r>
            <a:r>
              <a:rPr lang="en-US" sz="3600" b="1" dirty="0" smtClean="0"/>
              <a:t>S</a:t>
            </a:r>
            <a:r>
              <a:rPr lang="en-US" dirty="0" smtClean="0"/>
              <a:t> </a:t>
            </a:r>
            <a:r>
              <a:rPr lang="ru-RU" dirty="0" smtClean="0"/>
              <a:t>круг </a:t>
            </a:r>
            <a:r>
              <a:rPr lang="en-US" sz="3600" dirty="0" smtClean="0"/>
              <a:t>&lt;</a:t>
            </a:r>
            <a:r>
              <a:rPr lang="en-US" dirty="0" smtClean="0"/>
              <a:t> </a:t>
            </a:r>
            <a:r>
              <a:rPr lang="en-US" sz="3200" dirty="0" smtClean="0"/>
              <a:t>4r</a:t>
            </a:r>
            <a:r>
              <a:rPr lang="en-US" sz="3200" baseline="30000" dirty="0" smtClean="0"/>
              <a:t>2</a:t>
            </a:r>
            <a:endParaRPr lang="ru-RU" sz="3200" b="1" baseline="30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535678" y="5458147"/>
            <a:ext cx="2943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Примерно, </a:t>
            </a:r>
            <a:r>
              <a:rPr lang="en-US" sz="3600" b="1" dirty="0" smtClean="0"/>
              <a:t>S</a:t>
            </a:r>
            <a:r>
              <a:rPr lang="en-US" dirty="0" smtClean="0"/>
              <a:t> </a:t>
            </a:r>
            <a:r>
              <a:rPr lang="ru-RU" dirty="0" smtClean="0"/>
              <a:t>круг </a:t>
            </a:r>
            <a:r>
              <a:rPr lang="ru-RU" sz="3600" dirty="0" smtClean="0"/>
              <a:t>= </a:t>
            </a:r>
            <a:r>
              <a:rPr lang="en-US" sz="3600" dirty="0" smtClean="0"/>
              <a:t>3r</a:t>
            </a:r>
            <a:r>
              <a:rPr lang="en-US" sz="3600" baseline="30000" dirty="0" smtClean="0"/>
              <a:t>2</a:t>
            </a:r>
            <a:endParaRPr lang="ru-RU" sz="3600" b="1" baseline="30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224214" y="6076515"/>
            <a:ext cx="4205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S</a:t>
            </a:r>
            <a:r>
              <a:rPr lang="en-US" sz="3600" dirty="0" smtClean="0"/>
              <a:t> </a:t>
            </a:r>
            <a:r>
              <a:rPr lang="ru-RU" sz="3600" dirty="0" smtClean="0"/>
              <a:t>= </a:t>
            </a:r>
            <a:r>
              <a:rPr lang="el-GR" sz="3600" b="1" i="1" dirty="0" smtClean="0"/>
              <a:t>π </a:t>
            </a:r>
            <a:r>
              <a:rPr lang="en-US" sz="3600" dirty="0" smtClean="0"/>
              <a:t>r</a:t>
            </a:r>
            <a:r>
              <a:rPr lang="en-US" sz="3600" baseline="30000" dirty="0" smtClean="0"/>
              <a:t>2</a:t>
            </a:r>
            <a:r>
              <a:rPr lang="ru-RU" sz="3600" baseline="30000" dirty="0" smtClean="0"/>
              <a:t> </a:t>
            </a:r>
            <a:r>
              <a:rPr lang="ru-RU" sz="3600" dirty="0" smtClean="0"/>
              <a:t> - </a:t>
            </a:r>
            <a:r>
              <a:rPr lang="ru-RU" sz="2800" dirty="0" smtClean="0"/>
              <a:t>площадь круга</a:t>
            </a:r>
            <a:endParaRPr lang="ru-RU" sz="3600" b="1" baseline="300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26941" y="6104478"/>
            <a:ext cx="4303233" cy="6183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1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2" grpId="0" animBg="1"/>
      <p:bldP spid="32" grpId="1" animBg="1"/>
      <p:bldP spid="4" grpId="0" animBg="1"/>
      <p:bldP spid="4" grpId="1" animBg="1"/>
      <p:bldP spid="5" grpId="0" animBg="1"/>
      <p:bldP spid="29" grpId="0"/>
      <p:bldP spid="30" grpId="0"/>
      <p:bldP spid="34" grpId="0"/>
      <p:bldP spid="35" grpId="0"/>
      <p:bldP spid="37" grpId="0"/>
      <p:bldP spid="38" grpId="0"/>
      <p:bldP spid="39" grpId="0"/>
      <p:bldP spid="40" grpId="0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0" y="214312"/>
            <a:ext cx="12073180" cy="650081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"/>
            <a:ext cx="8229600" cy="9175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Исторические сведения</a:t>
            </a:r>
          </a:p>
        </p:txBody>
      </p:sp>
      <p:sp useBgFill="1"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295401" y="1000125"/>
            <a:ext cx="9372600" cy="51435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	Число пи – бесконечная десятичная дробь: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l-GR" dirty="0">
                <a:solidFill>
                  <a:srgbClr val="C00000"/>
                </a:solidFill>
                <a:latin typeface="Comic Sans MS" pitchFamily="66" charset="0"/>
              </a:rPr>
              <a:t>π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≈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3,141592653589793238462643…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(24 точных цифры после запятой)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		</a:t>
            </a:r>
            <a:r>
              <a:rPr lang="el-GR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π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– первая буква греческого слова,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	означающего  «окружность», «периферия».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		В 1706 г.  Джонс (английский математик) впервые ввёл такое обозначение.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		В 1736 г. оно стало общепринятым, благодаря великому математику Эйлеру.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>
                <a:solidFill>
                  <a:srgbClr val="009900"/>
                </a:solidFill>
                <a:latin typeface="Comic Sans MS" pitchFamily="66" charset="0"/>
              </a:rPr>
              <a:t>		В 1988 г. японский учёный </a:t>
            </a:r>
            <a:r>
              <a:rPr lang="ru-RU" dirty="0" err="1">
                <a:solidFill>
                  <a:srgbClr val="009900"/>
                </a:solidFill>
                <a:latin typeface="Comic Sans MS" pitchFamily="66" charset="0"/>
              </a:rPr>
              <a:t>Ясума</a:t>
            </a:r>
            <a:r>
              <a:rPr lang="ru-RU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9900"/>
                </a:solidFill>
                <a:latin typeface="Comic Sans MS" pitchFamily="66" charset="0"/>
              </a:rPr>
              <a:t>Камеда</a:t>
            </a:r>
            <a:r>
              <a:rPr lang="ru-RU" dirty="0">
                <a:solidFill>
                  <a:srgbClr val="009900"/>
                </a:solidFill>
                <a:latin typeface="Comic Sans MS" pitchFamily="66" charset="0"/>
              </a:rPr>
              <a:t> вычислил 400 миллионов точных цифр после запятой.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89E5A2-897B-4622-A498-57EB996AF6BC}" type="slidenum">
              <a:rPr lang="ru-RU" altLang="ru-RU">
                <a:solidFill>
                  <a:srgbClr val="898989"/>
                </a:solidFill>
              </a:rPr>
              <a:pPr eaLnBrk="1" hangingPunct="1"/>
              <a:t>9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10239376" y="6572250"/>
            <a:ext cx="428625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406</TotalTime>
  <Words>355</Words>
  <Application>Microsoft Office PowerPoint</Application>
  <PresentationFormat>Широкоэкранный</PresentationFormat>
  <Paragraphs>93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Comic Sans MS</vt:lpstr>
      <vt:lpstr>Garamond</vt:lpstr>
      <vt:lpstr>Monotype Corsiva</vt:lpstr>
      <vt:lpstr>Times New Roman</vt:lpstr>
      <vt:lpstr>Натуральные материалы</vt:lpstr>
      <vt:lpstr>Презентация PowerPoint</vt:lpstr>
      <vt:lpstr>Заполни пустые места!</vt:lpstr>
      <vt:lpstr>Длина окружности и площадь круга</vt:lpstr>
      <vt:lpstr>Презентация PowerPoint</vt:lpstr>
      <vt:lpstr>Это число обозначают греческой буквой π.</vt:lpstr>
      <vt:lpstr>Презентация PowerPoint</vt:lpstr>
      <vt:lpstr>π  = С : d C – длина окружности  d – длина диаметра. </vt:lpstr>
      <vt:lpstr>Площадь круга</vt:lpstr>
      <vt:lpstr>Исторические сведения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Длина окружности</dc:title>
  <dc:creator>user-pc</dc:creator>
  <cp:lastModifiedBy>Sveta</cp:lastModifiedBy>
  <cp:revision>23</cp:revision>
  <dcterms:created xsi:type="dcterms:W3CDTF">2015-02-01T18:24:48Z</dcterms:created>
  <dcterms:modified xsi:type="dcterms:W3CDTF">2020-12-11T15:23:34Z</dcterms:modified>
</cp:coreProperties>
</file>