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6" r:id="rId5"/>
    <p:sldId id="270" r:id="rId6"/>
    <p:sldId id="271" r:id="rId7"/>
    <p:sldId id="262" r:id="rId8"/>
    <p:sldId id="272" r:id="rId9"/>
    <p:sldId id="273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3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B5715-AF14-4959-B439-BDB0EB0942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D818C7-BD14-4DE3-9A76-825F1691CE5E}">
      <dgm:prSet phldrT="[Текст]" custT="1"/>
      <dgm:spPr/>
      <dgm:t>
        <a:bodyPr/>
        <a:lstStyle/>
        <a:p>
          <a:r>
            <a:rPr lang="ru-RU" sz="4800" dirty="0" smtClean="0">
              <a:solidFill>
                <a:schemeClr val="tx2">
                  <a:lumMod val="50000"/>
                </a:schemeClr>
              </a:solidFill>
              <a:latin typeface="+mj-lt"/>
            </a:rPr>
            <a:t>ДНК</a:t>
          </a:r>
          <a:endParaRPr lang="ru-RU" sz="4800" dirty="0">
            <a:solidFill>
              <a:schemeClr val="tx2">
                <a:lumMod val="50000"/>
              </a:schemeClr>
            </a:solidFill>
            <a:latin typeface="+mj-lt"/>
          </a:endParaRPr>
        </a:p>
      </dgm:t>
    </dgm:pt>
    <dgm:pt modelId="{23A7AC62-CDD9-4354-BB36-CA8F8A8FF20D}" type="parTrans" cxnId="{7154510B-8F3C-4925-8CD2-326D00902D0D}">
      <dgm:prSet/>
      <dgm:spPr/>
      <dgm:t>
        <a:bodyPr/>
        <a:lstStyle/>
        <a:p>
          <a:endParaRPr lang="ru-RU"/>
        </a:p>
      </dgm:t>
    </dgm:pt>
    <dgm:pt modelId="{3D46A0CD-C35D-4406-ABB2-79F1A4AD60F8}" type="sibTrans" cxnId="{7154510B-8F3C-4925-8CD2-326D00902D0D}">
      <dgm:prSet/>
      <dgm:spPr/>
      <dgm:t>
        <a:bodyPr/>
        <a:lstStyle/>
        <a:p>
          <a:endParaRPr lang="ru-RU"/>
        </a:p>
      </dgm:t>
    </dgm:pt>
    <dgm:pt modelId="{516F1AA9-B814-4794-8096-C8987882DB50}">
      <dgm:prSet phldrT="[Текст]" custT="1"/>
      <dgm:spPr/>
      <dgm:t>
        <a:bodyPr/>
        <a:lstStyle/>
        <a:p>
          <a:r>
            <a:rPr lang="ru-RU" sz="2800" b="1" dirty="0" smtClean="0">
              <a:latin typeface="+mj-lt"/>
            </a:rPr>
            <a:t>Дезоксирибонуклеиновая кислота</a:t>
          </a:r>
          <a:endParaRPr lang="ru-RU" sz="2800" b="1" dirty="0">
            <a:latin typeface="+mj-lt"/>
          </a:endParaRPr>
        </a:p>
      </dgm:t>
    </dgm:pt>
    <dgm:pt modelId="{FEF797E9-9439-41F4-A32D-D9EAADC42B2E}" type="parTrans" cxnId="{55356A44-332F-4834-A820-3EFF6B3AD8AB}">
      <dgm:prSet/>
      <dgm:spPr/>
      <dgm:t>
        <a:bodyPr/>
        <a:lstStyle/>
        <a:p>
          <a:endParaRPr lang="ru-RU"/>
        </a:p>
      </dgm:t>
    </dgm:pt>
    <dgm:pt modelId="{B8FA805C-70B0-4AAE-A557-CD1A3F65081A}" type="sibTrans" cxnId="{55356A44-332F-4834-A820-3EFF6B3AD8AB}">
      <dgm:prSet/>
      <dgm:spPr/>
      <dgm:t>
        <a:bodyPr/>
        <a:lstStyle/>
        <a:p>
          <a:endParaRPr lang="ru-RU"/>
        </a:p>
      </dgm:t>
    </dgm:pt>
    <dgm:pt modelId="{2BC0D52E-29BF-4F93-8F70-F2E397A6291F}">
      <dgm:prSet phldrT="[Текст]" custT="1"/>
      <dgm:spPr/>
      <dgm:t>
        <a:bodyPr/>
        <a:lstStyle/>
        <a:p>
          <a:r>
            <a:rPr lang="ru-RU" sz="4800" dirty="0" smtClean="0">
              <a:solidFill>
                <a:schemeClr val="tx2">
                  <a:lumMod val="50000"/>
                </a:schemeClr>
              </a:solidFill>
            </a:rPr>
            <a:t>РНК</a:t>
          </a:r>
          <a:endParaRPr lang="ru-RU" sz="4800" dirty="0">
            <a:solidFill>
              <a:schemeClr val="tx2">
                <a:lumMod val="50000"/>
              </a:schemeClr>
            </a:solidFill>
          </a:endParaRPr>
        </a:p>
      </dgm:t>
    </dgm:pt>
    <dgm:pt modelId="{C116AAC1-C89B-4EEA-8C28-0610076414CD}" type="parTrans" cxnId="{9ABD0A6B-4F95-41A7-9CCB-FB804A25054A}">
      <dgm:prSet/>
      <dgm:spPr/>
      <dgm:t>
        <a:bodyPr/>
        <a:lstStyle/>
        <a:p>
          <a:endParaRPr lang="ru-RU"/>
        </a:p>
      </dgm:t>
    </dgm:pt>
    <dgm:pt modelId="{F71395B7-5D3F-4B95-B354-B80CD84FBE6C}" type="sibTrans" cxnId="{9ABD0A6B-4F95-41A7-9CCB-FB804A25054A}">
      <dgm:prSet/>
      <dgm:spPr/>
      <dgm:t>
        <a:bodyPr/>
        <a:lstStyle/>
        <a:p>
          <a:endParaRPr lang="ru-RU"/>
        </a:p>
      </dgm:t>
    </dgm:pt>
    <dgm:pt modelId="{E8199EC7-9763-4AE4-87BF-B9F04A8CDBB4}">
      <dgm:prSet phldrT="[Текст]" custT="1"/>
      <dgm:spPr/>
      <dgm:t>
        <a:bodyPr/>
        <a:lstStyle/>
        <a:p>
          <a:r>
            <a:rPr lang="ru-RU" sz="2000" dirty="0" smtClean="0">
              <a:latin typeface="Times New Roman"/>
              <a:ea typeface="Times New Roman"/>
            </a:rPr>
            <a:t>Информационная(и-РНК);</a:t>
          </a:r>
          <a:endParaRPr lang="ru-RU" sz="2000" dirty="0"/>
        </a:p>
      </dgm:t>
    </dgm:pt>
    <dgm:pt modelId="{35A65CF2-2248-49BB-8643-1E83C27F9261}" type="parTrans" cxnId="{4AF8993D-CCC6-4F9A-B017-8E88FCE72701}">
      <dgm:prSet/>
      <dgm:spPr/>
      <dgm:t>
        <a:bodyPr/>
        <a:lstStyle/>
        <a:p>
          <a:endParaRPr lang="ru-RU"/>
        </a:p>
      </dgm:t>
    </dgm:pt>
    <dgm:pt modelId="{7D35CA70-83E1-4A1C-BA37-B418C78ABA73}" type="sibTrans" cxnId="{4AF8993D-CCC6-4F9A-B017-8E88FCE72701}">
      <dgm:prSet/>
      <dgm:spPr/>
      <dgm:t>
        <a:bodyPr/>
        <a:lstStyle/>
        <a:p>
          <a:endParaRPr lang="ru-RU"/>
        </a:p>
      </dgm:t>
    </dgm:pt>
    <dgm:pt modelId="{866835E1-6BC6-4975-8713-9B11D20A6763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/>
              <a:ea typeface="Times New Roman"/>
            </a:rPr>
            <a:t>Рибосомная</a:t>
          </a:r>
          <a:r>
            <a:rPr lang="ru-RU" sz="2000" dirty="0" smtClean="0">
              <a:latin typeface="Times New Roman"/>
              <a:ea typeface="Times New Roman"/>
            </a:rPr>
            <a:t> РНК (р-РНК);</a:t>
          </a:r>
          <a:endParaRPr lang="ru-RU" sz="2000" dirty="0"/>
        </a:p>
      </dgm:t>
    </dgm:pt>
    <dgm:pt modelId="{5B65FB64-034B-4C1C-B675-58A9DB63B3FC}" type="parTrans" cxnId="{1A23501C-8757-4E03-B1C0-B1C6B2EA68EB}">
      <dgm:prSet/>
      <dgm:spPr/>
      <dgm:t>
        <a:bodyPr/>
        <a:lstStyle/>
        <a:p>
          <a:endParaRPr lang="ru-RU"/>
        </a:p>
      </dgm:t>
    </dgm:pt>
    <dgm:pt modelId="{4D196DA0-750D-4375-A162-A909ABC5985A}" type="sibTrans" cxnId="{1A23501C-8757-4E03-B1C0-B1C6B2EA68EB}">
      <dgm:prSet/>
      <dgm:spPr/>
      <dgm:t>
        <a:bodyPr/>
        <a:lstStyle/>
        <a:p>
          <a:endParaRPr lang="ru-RU"/>
        </a:p>
      </dgm:t>
    </dgm:pt>
    <dgm:pt modelId="{23F1D841-8D5B-44AB-886D-329AB8D70B90}">
      <dgm:prSet phldrT="[Текст]" custT="1"/>
      <dgm:spPr/>
      <dgm:t>
        <a:bodyPr/>
        <a:lstStyle/>
        <a:p>
          <a:r>
            <a:rPr lang="ru-RU" sz="2000" dirty="0" smtClean="0">
              <a:latin typeface="Times New Roman"/>
              <a:ea typeface="Times New Roman"/>
            </a:rPr>
            <a:t>Транспортная РНК (т-РНК)</a:t>
          </a:r>
          <a:endParaRPr lang="ru-RU" sz="2000" dirty="0"/>
        </a:p>
      </dgm:t>
    </dgm:pt>
    <dgm:pt modelId="{648B679E-92F1-439D-A93E-A6E7F04B3CB2}" type="parTrans" cxnId="{A0217297-190C-41F8-A7AC-004E909FE452}">
      <dgm:prSet/>
      <dgm:spPr/>
      <dgm:t>
        <a:bodyPr/>
        <a:lstStyle/>
        <a:p>
          <a:endParaRPr lang="ru-RU"/>
        </a:p>
      </dgm:t>
    </dgm:pt>
    <dgm:pt modelId="{C2EB399D-036A-4564-A509-9641D077C25E}" type="sibTrans" cxnId="{A0217297-190C-41F8-A7AC-004E909FE452}">
      <dgm:prSet/>
      <dgm:spPr/>
      <dgm:t>
        <a:bodyPr/>
        <a:lstStyle/>
        <a:p>
          <a:endParaRPr lang="ru-RU"/>
        </a:p>
      </dgm:t>
    </dgm:pt>
    <dgm:pt modelId="{0762350E-0EF6-4CF9-905F-D03ECD6CDF3C}">
      <dgm:prSet phldrT="[Текст]" custT="1"/>
      <dgm:spPr/>
      <dgm:t>
        <a:bodyPr/>
        <a:lstStyle/>
        <a:p>
          <a:r>
            <a:rPr lang="ru-RU" sz="2800" b="1" dirty="0" smtClean="0">
              <a:latin typeface="+mj-lt"/>
            </a:rPr>
            <a:t>Рибонуклеиновая кислота</a:t>
          </a:r>
          <a:r>
            <a:rPr lang="ru-RU" sz="3600" dirty="0" smtClean="0"/>
            <a:t>:</a:t>
          </a:r>
          <a:endParaRPr lang="ru-RU" sz="3600" dirty="0"/>
        </a:p>
      </dgm:t>
    </dgm:pt>
    <dgm:pt modelId="{31C82BD4-5BC3-467E-AC53-EEA235700158}" type="parTrans" cxnId="{740F8EB9-B86A-4F0F-A72D-852144B5812F}">
      <dgm:prSet/>
      <dgm:spPr/>
      <dgm:t>
        <a:bodyPr/>
        <a:lstStyle/>
        <a:p>
          <a:endParaRPr lang="ru-RU"/>
        </a:p>
      </dgm:t>
    </dgm:pt>
    <dgm:pt modelId="{40FB1A90-CBE1-4AB6-B104-8E305D7EC21F}" type="sibTrans" cxnId="{740F8EB9-B86A-4F0F-A72D-852144B5812F}">
      <dgm:prSet/>
      <dgm:spPr/>
      <dgm:t>
        <a:bodyPr/>
        <a:lstStyle/>
        <a:p>
          <a:endParaRPr lang="ru-RU"/>
        </a:p>
      </dgm:t>
    </dgm:pt>
    <dgm:pt modelId="{9FF92136-9E29-4230-9EC9-1B029227A7AD}" type="pres">
      <dgm:prSet presAssocID="{326B5715-AF14-4959-B439-BDB0EB0942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62990C-032F-4069-B961-0E1C9A540E86}" type="pres">
      <dgm:prSet presAssocID="{14D818C7-BD14-4DE3-9A76-825F1691CE5E}" presName="parentText" presStyleLbl="node1" presStyleIdx="0" presStyleCnt="2" custScaleY="62978" custLinFactY="-46041" custLinFactNeighborX="13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2F5980-B807-4CFE-B315-6EA4356FED2E}" type="pres">
      <dgm:prSet presAssocID="{14D818C7-BD14-4DE3-9A76-825F1691CE5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C55A2-081E-43A2-B25E-F5D8B42E9137}" type="pres">
      <dgm:prSet presAssocID="{2BC0D52E-29BF-4F93-8F70-F2E397A6291F}" presName="parentText" presStyleLbl="node1" presStyleIdx="1" presStyleCnt="2" custScaleY="62362" custLinFactNeighborY="-278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92EC6-BD1A-4079-A83D-9843906E670A}" type="pres">
      <dgm:prSet presAssocID="{2BC0D52E-29BF-4F93-8F70-F2E397A6291F}" presName="childText" presStyleLbl="revTx" presStyleIdx="1" presStyleCnt="2" custScaleY="104507" custLinFactNeighborY="-34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6F5275-0799-4C51-AC39-1DAC68441261}" type="presOf" srcId="{23F1D841-8D5B-44AB-886D-329AB8D70B90}" destId="{88592EC6-BD1A-4079-A83D-9843906E670A}" srcOrd="0" destOrd="3" presId="urn:microsoft.com/office/officeart/2005/8/layout/vList2"/>
    <dgm:cxn modelId="{A5D5B5C7-A8C3-4C7E-A493-FFD49AED977C}" type="presOf" srcId="{516F1AA9-B814-4794-8096-C8987882DB50}" destId="{AA2F5980-B807-4CFE-B315-6EA4356FED2E}" srcOrd="0" destOrd="0" presId="urn:microsoft.com/office/officeart/2005/8/layout/vList2"/>
    <dgm:cxn modelId="{9ABD0A6B-4F95-41A7-9CCB-FB804A25054A}" srcId="{326B5715-AF14-4959-B439-BDB0EB094283}" destId="{2BC0D52E-29BF-4F93-8F70-F2E397A6291F}" srcOrd="1" destOrd="0" parTransId="{C116AAC1-C89B-4EEA-8C28-0610076414CD}" sibTransId="{F71395B7-5D3F-4B95-B354-B80CD84FBE6C}"/>
    <dgm:cxn modelId="{F37B3B16-BDF4-4926-8BB7-6107706451B2}" type="presOf" srcId="{866835E1-6BC6-4975-8713-9B11D20A6763}" destId="{88592EC6-BD1A-4079-A83D-9843906E670A}" srcOrd="0" destOrd="2" presId="urn:microsoft.com/office/officeart/2005/8/layout/vList2"/>
    <dgm:cxn modelId="{1A23501C-8757-4E03-B1C0-B1C6B2EA68EB}" srcId="{2BC0D52E-29BF-4F93-8F70-F2E397A6291F}" destId="{866835E1-6BC6-4975-8713-9B11D20A6763}" srcOrd="2" destOrd="0" parTransId="{5B65FB64-034B-4C1C-B675-58A9DB63B3FC}" sibTransId="{4D196DA0-750D-4375-A162-A909ABC5985A}"/>
    <dgm:cxn modelId="{4185CA4C-908C-475E-A428-F4A475182859}" type="presOf" srcId="{0762350E-0EF6-4CF9-905F-D03ECD6CDF3C}" destId="{88592EC6-BD1A-4079-A83D-9843906E670A}" srcOrd="0" destOrd="0" presId="urn:microsoft.com/office/officeart/2005/8/layout/vList2"/>
    <dgm:cxn modelId="{A0217297-190C-41F8-A7AC-004E909FE452}" srcId="{2BC0D52E-29BF-4F93-8F70-F2E397A6291F}" destId="{23F1D841-8D5B-44AB-886D-329AB8D70B90}" srcOrd="3" destOrd="0" parTransId="{648B679E-92F1-439D-A93E-A6E7F04B3CB2}" sibTransId="{C2EB399D-036A-4564-A509-9641D077C25E}"/>
    <dgm:cxn modelId="{55356A44-332F-4834-A820-3EFF6B3AD8AB}" srcId="{14D818C7-BD14-4DE3-9A76-825F1691CE5E}" destId="{516F1AA9-B814-4794-8096-C8987882DB50}" srcOrd="0" destOrd="0" parTransId="{FEF797E9-9439-41F4-A32D-D9EAADC42B2E}" sibTransId="{B8FA805C-70B0-4AAE-A557-CD1A3F65081A}"/>
    <dgm:cxn modelId="{B673906B-04D3-4ED2-8361-D4B03AC1EE28}" type="presOf" srcId="{326B5715-AF14-4959-B439-BDB0EB094283}" destId="{9FF92136-9E29-4230-9EC9-1B029227A7AD}" srcOrd="0" destOrd="0" presId="urn:microsoft.com/office/officeart/2005/8/layout/vList2"/>
    <dgm:cxn modelId="{4AF8993D-CCC6-4F9A-B017-8E88FCE72701}" srcId="{2BC0D52E-29BF-4F93-8F70-F2E397A6291F}" destId="{E8199EC7-9763-4AE4-87BF-B9F04A8CDBB4}" srcOrd="1" destOrd="0" parTransId="{35A65CF2-2248-49BB-8643-1E83C27F9261}" sibTransId="{7D35CA70-83E1-4A1C-BA37-B418C78ABA73}"/>
    <dgm:cxn modelId="{7154510B-8F3C-4925-8CD2-326D00902D0D}" srcId="{326B5715-AF14-4959-B439-BDB0EB094283}" destId="{14D818C7-BD14-4DE3-9A76-825F1691CE5E}" srcOrd="0" destOrd="0" parTransId="{23A7AC62-CDD9-4354-BB36-CA8F8A8FF20D}" sibTransId="{3D46A0CD-C35D-4406-ABB2-79F1A4AD60F8}"/>
    <dgm:cxn modelId="{9EE93E4D-6384-4D30-B972-C99D9742DFE6}" type="presOf" srcId="{14D818C7-BD14-4DE3-9A76-825F1691CE5E}" destId="{9662990C-032F-4069-B961-0E1C9A540E86}" srcOrd="0" destOrd="0" presId="urn:microsoft.com/office/officeart/2005/8/layout/vList2"/>
    <dgm:cxn modelId="{740F8EB9-B86A-4F0F-A72D-852144B5812F}" srcId="{2BC0D52E-29BF-4F93-8F70-F2E397A6291F}" destId="{0762350E-0EF6-4CF9-905F-D03ECD6CDF3C}" srcOrd="0" destOrd="0" parTransId="{31C82BD4-5BC3-467E-AC53-EEA235700158}" sibTransId="{40FB1A90-CBE1-4AB6-B104-8E305D7EC21F}"/>
    <dgm:cxn modelId="{775C6001-830B-4A2B-A45D-55F3C1522E36}" type="presOf" srcId="{2BC0D52E-29BF-4F93-8F70-F2E397A6291F}" destId="{BE4C55A2-081E-43A2-B25E-F5D8B42E9137}" srcOrd="0" destOrd="0" presId="urn:microsoft.com/office/officeart/2005/8/layout/vList2"/>
    <dgm:cxn modelId="{7A8EA9F7-DE11-4C78-8DF0-F49177ACC2C4}" type="presOf" srcId="{E8199EC7-9763-4AE4-87BF-B9F04A8CDBB4}" destId="{88592EC6-BD1A-4079-A83D-9843906E670A}" srcOrd="0" destOrd="1" presId="urn:microsoft.com/office/officeart/2005/8/layout/vList2"/>
    <dgm:cxn modelId="{D8128198-9C8A-45F2-BF1F-D24ACDA5ABB7}" type="presParOf" srcId="{9FF92136-9E29-4230-9EC9-1B029227A7AD}" destId="{9662990C-032F-4069-B961-0E1C9A540E86}" srcOrd="0" destOrd="0" presId="urn:microsoft.com/office/officeart/2005/8/layout/vList2"/>
    <dgm:cxn modelId="{C3D7B984-BB15-4740-884E-D27239E1E748}" type="presParOf" srcId="{9FF92136-9E29-4230-9EC9-1B029227A7AD}" destId="{AA2F5980-B807-4CFE-B315-6EA4356FED2E}" srcOrd="1" destOrd="0" presId="urn:microsoft.com/office/officeart/2005/8/layout/vList2"/>
    <dgm:cxn modelId="{AC1CDF1A-3A37-4013-BBAA-674D6E11D25A}" type="presParOf" srcId="{9FF92136-9E29-4230-9EC9-1B029227A7AD}" destId="{BE4C55A2-081E-43A2-B25E-F5D8B42E9137}" srcOrd="2" destOrd="0" presId="urn:microsoft.com/office/officeart/2005/8/layout/vList2"/>
    <dgm:cxn modelId="{ADD6818E-A51B-4AEB-A6DD-568E8A15F100}" type="presParOf" srcId="{9FF92136-9E29-4230-9EC9-1B029227A7AD}" destId="{88592EC6-BD1A-4079-A83D-9843906E670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2990C-032F-4069-B961-0E1C9A540E86}">
      <dsp:nvSpPr>
        <dsp:cNvPr id="0" name=""/>
        <dsp:cNvSpPr/>
      </dsp:nvSpPr>
      <dsp:spPr>
        <a:xfrm>
          <a:off x="0" y="0"/>
          <a:ext cx="7128792" cy="7545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chemeClr val="tx2">
                  <a:lumMod val="50000"/>
                </a:schemeClr>
              </a:solidFill>
              <a:latin typeface="+mj-lt"/>
            </a:rPr>
            <a:t>ДНК</a:t>
          </a:r>
          <a:endParaRPr lang="ru-RU" sz="4800" kern="1200" dirty="0">
            <a:solidFill>
              <a:schemeClr val="tx2">
                <a:lumMod val="50000"/>
              </a:schemeClr>
            </a:solidFill>
            <a:latin typeface="+mj-lt"/>
          </a:endParaRPr>
        </a:p>
      </dsp:txBody>
      <dsp:txXfrm>
        <a:off x="36833" y="36833"/>
        <a:ext cx="7055126" cy="680860"/>
      </dsp:txXfrm>
    </dsp:sp>
    <dsp:sp modelId="{AA2F5980-B807-4CFE-B315-6EA4356FED2E}">
      <dsp:nvSpPr>
        <dsp:cNvPr id="0" name=""/>
        <dsp:cNvSpPr/>
      </dsp:nvSpPr>
      <dsp:spPr>
        <a:xfrm>
          <a:off x="0" y="912707"/>
          <a:ext cx="7128792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33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>
              <a:latin typeface="+mj-lt"/>
            </a:rPr>
            <a:t>Дезоксирибонуклеиновая кислота</a:t>
          </a:r>
          <a:endParaRPr lang="ru-RU" sz="2800" b="1" kern="1200" dirty="0">
            <a:latin typeface="+mj-lt"/>
          </a:endParaRPr>
        </a:p>
      </dsp:txBody>
      <dsp:txXfrm>
        <a:off x="0" y="912707"/>
        <a:ext cx="7128792" cy="1059840"/>
      </dsp:txXfrm>
    </dsp:sp>
    <dsp:sp modelId="{BE4C55A2-081E-43A2-B25E-F5D8B42E9137}">
      <dsp:nvSpPr>
        <dsp:cNvPr id="0" name=""/>
        <dsp:cNvSpPr/>
      </dsp:nvSpPr>
      <dsp:spPr>
        <a:xfrm>
          <a:off x="0" y="1512163"/>
          <a:ext cx="7128792" cy="7471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chemeClr val="tx2">
                  <a:lumMod val="50000"/>
                </a:schemeClr>
              </a:solidFill>
            </a:rPr>
            <a:t>РНК</a:t>
          </a:r>
          <a:endParaRPr lang="ru-RU" sz="4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6473" y="1548636"/>
        <a:ext cx="7055846" cy="674200"/>
      </dsp:txXfrm>
    </dsp:sp>
    <dsp:sp modelId="{88592EC6-BD1A-4079-A83D-9843906E670A}">
      <dsp:nvSpPr>
        <dsp:cNvPr id="0" name=""/>
        <dsp:cNvSpPr/>
      </dsp:nvSpPr>
      <dsp:spPr>
        <a:xfrm>
          <a:off x="0" y="2304260"/>
          <a:ext cx="7128792" cy="1730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33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>
              <a:latin typeface="+mj-lt"/>
            </a:rPr>
            <a:t>Рибонуклеиновая кислота</a:t>
          </a:r>
          <a:r>
            <a:rPr lang="ru-RU" sz="3600" kern="1200" dirty="0" smtClean="0"/>
            <a:t>:</a:t>
          </a:r>
          <a:endParaRPr lang="ru-RU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/>
              <a:ea typeface="Times New Roman"/>
            </a:rPr>
            <a:t>Информационная(и-РНК);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err="1" smtClean="0">
              <a:latin typeface="Times New Roman"/>
              <a:ea typeface="Times New Roman"/>
            </a:rPr>
            <a:t>Рибосомная</a:t>
          </a:r>
          <a:r>
            <a:rPr lang="ru-RU" sz="2000" kern="1200" dirty="0" smtClean="0">
              <a:latin typeface="Times New Roman"/>
              <a:ea typeface="Times New Roman"/>
            </a:rPr>
            <a:t> РНК (р-РНК);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/>
              <a:ea typeface="Times New Roman"/>
            </a:rPr>
            <a:t>Транспортная РНК (т-РНК)</a:t>
          </a:r>
          <a:endParaRPr lang="ru-RU" sz="2000" kern="1200" dirty="0"/>
        </a:p>
      </dsp:txBody>
      <dsp:txXfrm>
        <a:off x="0" y="2304260"/>
        <a:ext cx="7128792" cy="1730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74764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74765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kumimoji="0" lang="en-US" sz="6200" b="0" i="0" u="none" strike="noStrike" kern="1200" cap="all" spc="-100" normalizeH="0" baseline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34222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0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27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87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84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74764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74765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kumimoji="0" lang="en-US" sz="6200" b="0" i="0" u="none" strike="noStrike" kern="1200" cap="all" spc="-100" normalizeH="0" baseline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32914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18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8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13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67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88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07336" y="292608"/>
            <a:ext cx="6163056" cy="6272784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505454" y="6265818"/>
            <a:ext cx="3950208" cy="274320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6884162" y="292608"/>
            <a:ext cx="1956816" cy="6272784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736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884162" y="292608"/>
            <a:ext cx="1956816" cy="6272784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bg1">
              <a:lumMod val="50000"/>
              <a:lumOff val="5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9" name="Rectangle 8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338" y="6265818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265818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3555" y="6265818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6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Нуклеиновые кислоты 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C:\Users\Администратор\Desktop\A4dna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3789040"/>
            <a:ext cx="1309680" cy="296856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C:\Users\Администратор\Desktop\1309778791_6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5864721" y="4611542"/>
            <a:ext cx="3292560" cy="21402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241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myslide.ru/documents_3/9dcc7f1f7daeb42a975494ff63ff26c9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416823" cy="54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9459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3673"/>
            <a:ext cx="8280920" cy="225524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700" b="1" dirty="0">
                <a:solidFill>
                  <a:srgbClr val="FF0000"/>
                </a:solidFill>
                <a:ea typeface="Times New Roman"/>
              </a:rPr>
              <a:t>Нуклеиновые кислоты</a:t>
            </a:r>
            <a:r>
              <a:rPr lang="ru-RU" sz="2700" b="1" dirty="0">
                <a:ea typeface="Times New Roman"/>
              </a:rPr>
              <a:t> - природные высокомолекулярные органические соединения, обеспечивающие </a:t>
            </a:r>
            <a:r>
              <a:rPr lang="ru-RU" sz="2700" b="1" i="1" dirty="0">
                <a:ea typeface="Times New Roman"/>
              </a:rPr>
              <a:t>хранение и </a:t>
            </a:r>
            <a:r>
              <a:rPr lang="ru-RU" sz="2700" b="1" dirty="0">
                <a:ea typeface="Times New Roman"/>
              </a:rPr>
              <a:t>передачу наследственной информации в живых организмах.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88257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Times New Roman"/>
              <a:buChar char="•"/>
            </a:pPr>
            <a:r>
              <a:rPr lang="ru-RU" sz="2000" b="1" dirty="0">
                <a:latin typeface="+mj-lt"/>
                <a:ea typeface="Times New Roman"/>
              </a:rPr>
              <a:t>Открыты в 1869 году</a:t>
            </a:r>
            <a:r>
              <a:rPr lang="ru-RU" sz="2000" b="1" dirty="0">
                <a:latin typeface="+mj-lt"/>
                <a:ea typeface="Arial"/>
              </a:rPr>
              <a:t> </a:t>
            </a:r>
            <a:r>
              <a:rPr lang="ru-RU" sz="2000" b="1" dirty="0" smtClean="0">
                <a:latin typeface="+mj-lt"/>
                <a:ea typeface="Times New Roman"/>
              </a:rPr>
              <a:t>швейцарским биохимиком </a:t>
            </a:r>
            <a:r>
              <a:rPr lang="ru-RU" sz="2000" b="1" dirty="0">
                <a:latin typeface="+mj-lt"/>
                <a:ea typeface="Times New Roman"/>
              </a:rPr>
              <a:t>Фридрихом </a:t>
            </a:r>
            <a:r>
              <a:rPr lang="ru-RU" sz="2000" b="1" dirty="0" err="1" smtClean="0">
                <a:latin typeface="+mj-lt"/>
                <a:ea typeface="Times New Roman"/>
              </a:rPr>
              <a:t>Мишером</a:t>
            </a:r>
            <a:endParaRPr lang="ru-RU" sz="2000" b="1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/>
              <a:buChar char="•"/>
            </a:pPr>
            <a:r>
              <a:rPr lang="ru-RU" sz="2000" b="1" dirty="0">
                <a:latin typeface="+mj-lt"/>
                <a:ea typeface="Times New Roman"/>
              </a:rPr>
              <a:t>Впервые обнаружены в </a:t>
            </a:r>
            <a:r>
              <a:rPr lang="ru-RU" sz="2000" b="1" dirty="0" smtClean="0">
                <a:latin typeface="+mj-lt"/>
                <a:ea typeface="Times New Roman"/>
              </a:rPr>
              <a:t>ядре («</a:t>
            </a:r>
            <a:r>
              <a:rPr lang="ru-RU" sz="2000" b="1" dirty="0">
                <a:latin typeface="+mj-lt"/>
                <a:ea typeface="Times New Roman"/>
              </a:rPr>
              <a:t>нуклеус» - ядро</a:t>
            </a:r>
            <a:r>
              <a:rPr lang="ru-RU" sz="2000" b="1" dirty="0" smtClean="0">
                <a:latin typeface="+mj-lt"/>
                <a:ea typeface="Times New Roman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/>
              <a:buChar char="•"/>
            </a:pPr>
            <a:endParaRPr lang="ru-RU" sz="2000" b="1" dirty="0"/>
          </a:p>
        </p:txBody>
      </p:sp>
      <p:pic>
        <p:nvPicPr>
          <p:cNvPr id="1026" name="Picture 2" descr="https://konspekta.net/studopediaru/baza26/3459770848829.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47713"/>
            <a:ext cx="2592288" cy="27659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zoofirma.ru/images/knigi/0999/09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8"/>
            <a:ext cx="3170436" cy="26525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8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0000"/>
                </a:solidFill>
                <a:ea typeface="Times New Roman"/>
              </a:rPr>
              <a:t>Нуклеиновые кислоты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769794"/>
              </p:ext>
            </p:extLst>
          </p:nvPr>
        </p:nvGraphicFramePr>
        <p:xfrm>
          <a:off x="827584" y="1340768"/>
          <a:ext cx="7128792" cy="4608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87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/>
                <a:ea typeface="Times New Roman"/>
              </a:rPr>
              <a:t>Виды РНК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+mj-lt"/>
                <a:ea typeface="Times New Roman"/>
              </a:rPr>
              <a:t>Информационная </a:t>
            </a:r>
            <a:r>
              <a:rPr lang="ru-RU" sz="2800" b="1" dirty="0">
                <a:solidFill>
                  <a:srgbClr val="FF0000"/>
                </a:solidFill>
                <a:latin typeface="+mj-lt"/>
                <a:ea typeface="Times New Roman"/>
              </a:rPr>
              <a:t>РНК (и-РНК): </a:t>
            </a:r>
            <a:r>
              <a:rPr lang="ru-RU" b="1" dirty="0">
                <a:latin typeface="+mj-lt"/>
                <a:ea typeface="Times New Roman"/>
              </a:rPr>
              <a:t>перенос информации из ядра в цитоплазму клетки к месту синтеза </a:t>
            </a:r>
            <a:r>
              <a:rPr lang="ru-RU" b="1" dirty="0" smtClean="0">
                <a:latin typeface="+mj-lt"/>
                <a:ea typeface="Times New Roman"/>
              </a:rPr>
              <a:t>белка.</a:t>
            </a:r>
            <a:endParaRPr lang="ru-RU" b="1" dirty="0">
              <a:latin typeface="+mj-lt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lang="ru-RU" b="1" dirty="0">
              <a:latin typeface="+mj-lt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rgbClr val="FF0000"/>
                </a:solidFill>
                <a:latin typeface="+mj-lt"/>
                <a:ea typeface="Times New Roman"/>
              </a:rPr>
              <a:t>Транспортная </a:t>
            </a:r>
            <a:r>
              <a:rPr lang="ru-RU" sz="2800" b="1" dirty="0">
                <a:solidFill>
                  <a:srgbClr val="FF0000"/>
                </a:solidFill>
                <a:latin typeface="+mj-lt"/>
                <a:ea typeface="Times New Roman"/>
              </a:rPr>
              <a:t>РНК (т-РНК): </a:t>
            </a:r>
            <a:r>
              <a:rPr lang="ru-RU" b="1" dirty="0">
                <a:latin typeface="+mj-lt"/>
                <a:ea typeface="Times New Roman"/>
              </a:rPr>
              <a:t>перенос аминокислот к месту синтеза </a:t>
            </a:r>
            <a:r>
              <a:rPr lang="ru-RU" b="1" dirty="0" smtClean="0">
                <a:latin typeface="+mj-lt"/>
                <a:ea typeface="Times New Roman"/>
              </a:rPr>
              <a:t>белка.</a:t>
            </a:r>
            <a:endParaRPr lang="ru-RU" b="1" dirty="0">
              <a:latin typeface="+mj-lt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ru-RU" b="1" dirty="0">
              <a:latin typeface="+mj-lt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ru-RU" sz="2800" b="1" dirty="0" err="1" smtClean="0">
                <a:solidFill>
                  <a:srgbClr val="FF0000"/>
                </a:solidFill>
                <a:latin typeface="+mj-lt"/>
                <a:ea typeface="Times New Roman"/>
              </a:rPr>
              <a:t>Рибосомная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  <a:ea typeface="Times New Roman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+mj-lt"/>
                <a:ea typeface="Times New Roman"/>
              </a:rPr>
              <a:t>РНК (р-РНК): </a:t>
            </a:r>
            <a:r>
              <a:rPr lang="ru-RU" b="1" dirty="0">
                <a:latin typeface="+mj-lt"/>
                <a:ea typeface="Times New Roman"/>
              </a:rPr>
              <a:t>входят в состав рибосом, определяет их структуру. </a:t>
            </a:r>
            <a:endParaRPr lang="ru-RU" b="1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6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768" y="620688"/>
            <a:ext cx="8496944" cy="869829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Сравнительная характеристика ДНК и РНК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09352"/>
              </p:ext>
            </p:extLst>
          </p:nvPr>
        </p:nvGraphicFramePr>
        <p:xfrm>
          <a:off x="420781" y="1988840"/>
          <a:ext cx="8280918" cy="3570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97583">
                  <a:extLst>
                    <a:ext uri="{9D8B030D-6E8A-4147-A177-3AD203B41FA5}">
                      <a16:colId xmlns:a16="http://schemas.microsoft.com/office/drawing/2014/main" val="3029870949"/>
                    </a:ext>
                  </a:extLst>
                </a:gridCol>
                <a:gridCol w="2623657">
                  <a:extLst>
                    <a:ext uri="{9D8B030D-6E8A-4147-A177-3AD203B41FA5}">
                      <a16:colId xmlns:a16="http://schemas.microsoft.com/office/drawing/2014/main" val="2539208292"/>
                    </a:ext>
                  </a:extLst>
                </a:gridCol>
                <a:gridCol w="2459678">
                  <a:extLst>
                    <a:ext uri="{9D8B030D-6E8A-4147-A177-3AD203B41FA5}">
                      <a16:colId xmlns:a16="http://schemas.microsoft.com/office/drawing/2014/main" val="589962955"/>
                    </a:ext>
                  </a:extLst>
                </a:gridCol>
              </a:tblGrid>
              <a:tr h="5519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Признаки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РНК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ДНК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684376"/>
                  </a:ext>
                </a:extLst>
              </a:tr>
              <a:tr h="4503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Нахождение в клетке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78489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2. Нахождение</a:t>
                      </a:r>
                      <a:r>
                        <a:rPr lang="ru-RU" baseline="0" dirty="0" smtClean="0"/>
                        <a:t> в ядре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6734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3. Строение макромолекулы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08763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4. Состав нуклеотида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24959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5. Свойства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735511"/>
                  </a:ext>
                </a:extLst>
              </a:tr>
              <a:tr h="5519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6. Функции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921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5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scienceaid.net/images/2/25/rna_vs_d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7" y="1135764"/>
            <a:ext cx="8521335" cy="54681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97767" y="188640"/>
            <a:ext cx="8748464" cy="97229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>
                <a:latin typeface="Times New Roman"/>
                <a:ea typeface="Times New Roman"/>
              </a:rPr>
              <a:t>ДНК – дезоксирибонуклеиновая </a:t>
            </a:r>
            <a:r>
              <a:rPr lang="ru-RU" sz="3600" b="1" dirty="0" smtClean="0">
                <a:latin typeface="Times New Roman"/>
                <a:ea typeface="Times New Roman"/>
              </a:rPr>
              <a:t>кислота</a:t>
            </a:r>
            <a:br>
              <a:rPr lang="ru-RU" sz="3600" b="1" dirty="0" smtClean="0">
                <a:latin typeface="Times New Roman"/>
                <a:ea typeface="Times New Roman"/>
              </a:rPr>
            </a:br>
            <a:r>
              <a:rPr lang="ru-RU" sz="3600" b="1" dirty="0">
                <a:latin typeface="Times New Roman"/>
                <a:ea typeface="Times New Roman"/>
              </a:rPr>
              <a:t>РНК- рибонуклеиновая </a:t>
            </a:r>
            <a:r>
              <a:rPr lang="ru-RU" sz="3600" b="1" dirty="0" smtClean="0">
                <a:latin typeface="Times New Roman"/>
                <a:ea typeface="Times New Roman"/>
              </a:rPr>
              <a:t>кислота</a:t>
            </a:r>
            <a:endParaRPr lang="ru-RU" sz="3600" b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32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0226" y="764704"/>
            <a:ext cx="6155516" cy="2714305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/>
              <a:t/>
            </a:r>
            <a:br>
              <a:rPr lang="ru-RU" sz="2700" b="1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br>
              <a:rPr lang="ru-RU" i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0665" y="2206009"/>
            <a:ext cx="6696744" cy="962238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</a:rPr>
              <a:t>– это правило строгого соответствия: </a:t>
            </a:r>
            <a:r>
              <a:rPr lang="ru-RU" b="1" dirty="0" err="1">
                <a:solidFill>
                  <a:srgbClr val="0070C0"/>
                </a:solidFill>
              </a:rPr>
              <a:t>аденина</a:t>
            </a:r>
            <a:r>
              <a:rPr lang="ru-RU" b="1" dirty="0">
                <a:solidFill>
                  <a:srgbClr val="0070C0"/>
                </a:solidFill>
              </a:rPr>
              <a:t> (А) – </a:t>
            </a:r>
            <a:r>
              <a:rPr lang="ru-RU" b="1" dirty="0" err="1">
                <a:solidFill>
                  <a:srgbClr val="0070C0"/>
                </a:solidFill>
              </a:rPr>
              <a:t>тимину</a:t>
            </a:r>
            <a:r>
              <a:rPr lang="ru-RU" b="1" dirty="0">
                <a:solidFill>
                  <a:srgbClr val="0070C0"/>
                </a:solidFill>
              </a:rPr>
              <a:t> (Т) или </a:t>
            </a:r>
            <a:r>
              <a:rPr lang="ru-RU" b="1" dirty="0" err="1">
                <a:solidFill>
                  <a:srgbClr val="0070C0"/>
                </a:solidFill>
              </a:rPr>
              <a:t>урацилу</a:t>
            </a:r>
            <a:r>
              <a:rPr lang="ru-RU" b="1" dirty="0">
                <a:solidFill>
                  <a:srgbClr val="0070C0"/>
                </a:solidFill>
              </a:rPr>
              <a:t> (</a:t>
            </a:r>
            <a:r>
              <a:rPr lang="ru-RU" b="1" dirty="0" smtClean="0">
                <a:solidFill>
                  <a:srgbClr val="0070C0"/>
                </a:solidFill>
              </a:rPr>
              <a:t>У), гуанина </a:t>
            </a:r>
            <a:r>
              <a:rPr lang="ru-RU" b="1" dirty="0">
                <a:solidFill>
                  <a:srgbClr val="0070C0"/>
                </a:solidFill>
              </a:rPr>
              <a:t>(Г) – </a:t>
            </a:r>
            <a:r>
              <a:rPr lang="ru-RU" b="1" dirty="0" err="1">
                <a:solidFill>
                  <a:srgbClr val="0070C0"/>
                </a:solidFill>
              </a:rPr>
              <a:t>цитозину</a:t>
            </a:r>
            <a:r>
              <a:rPr lang="ru-RU" b="1" dirty="0">
                <a:solidFill>
                  <a:srgbClr val="0070C0"/>
                </a:solidFill>
              </a:rPr>
              <a:t> (Ц</a:t>
            </a:r>
            <a:r>
              <a:rPr lang="ru-RU" b="1" dirty="0" smtClean="0">
                <a:solidFill>
                  <a:srgbClr val="0070C0"/>
                </a:solidFill>
              </a:rPr>
              <a:t>).</a:t>
            </a:r>
          </a:p>
          <a:p>
            <a:pPr>
              <a:lnSpc>
                <a:spcPct val="100000"/>
              </a:lnSpc>
            </a:pPr>
            <a:r>
              <a:rPr lang="ru-RU" b="1" i="1" dirty="0">
                <a:solidFill>
                  <a:srgbClr val="0070C0"/>
                </a:solidFill>
                <a:latin typeface="+mj-lt"/>
                <a:ea typeface="Times New Roman"/>
              </a:rPr>
              <a:t>А=Т </a:t>
            </a:r>
            <a:endParaRPr lang="ru-RU" b="1" dirty="0">
              <a:solidFill>
                <a:srgbClr val="0070C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0070C0"/>
                </a:solidFill>
                <a:latin typeface="+mj-lt"/>
                <a:ea typeface="Times New Roman"/>
              </a:rPr>
              <a:t>Г</a:t>
            </a:r>
            <a:r>
              <a:rPr lang="ru-RU" b="1" i="1" dirty="0">
                <a:solidFill>
                  <a:srgbClr val="0070C0"/>
                </a:solidFill>
                <a:latin typeface="+mj-lt"/>
                <a:ea typeface="Times New Roman"/>
              </a:rPr>
              <a:t>= </a:t>
            </a:r>
            <a:r>
              <a:rPr lang="ru-RU" b="1" i="1" dirty="0" smtClean="0">
                <a:solidFill>
                  <a:srgbClr val="0070C0"/>
                </a:solidFill>
                <a:latin typeface="+mj-lt"/>
                <a:ea typeface="Times New Roman"/>
              </a:rPr>
              <a:t>Ц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1" y="1565985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+mj-lt"/>
              </a:rPr>
              <a:t>Принцип </a:t>
            </a:r>
            <a:r>
              <a:rPr lang="ru-RU" sz="3600" b="1" i="1" dirty="0" err="1" smtClean="0">
                <a:solidFill>
                  <a:srgbClr val="002060"/>
                </a:solidFill>
                <a:latin typeface="+mj-lt"/>
              </a:rPr>
              <a:t>комплементарности</a:t>
            </a:r>
            <a:endParaRPr lang="ru-RU" sz="3600" b="1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24156" y="3397824"/>
            <a:ext cx="41552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dirty="0"/>
              <a:t>Правило </a:t>
            </a:r>
            <a:r>
              <a:rPr lang="ru-RU" sz="2000" dirty="0" err="1"/>
              <a:t>Чаргаффа</a:t>
            </a:r>
            <a:endParaRPr lang="ru-RU" sz="2000" b="1" dirty="0" smtClean="0">
              <a:latin typeface="+mj-lt"/>
              <a:ea typeface="Times New Roman"/>
            </a:endParaRPr>
          </a:p>
          <a:p>
            <a:pPr>
              <a:lnSpc>
                <a:spcPct val="100000"/>
              </a:lnSpc>
            </a:pPr>
            <a:r>
              <a:rPr lang="ru-RU" sz="2000" b="1" dirty="0" smtClean="0">
                <a:latin typeface="+mj-lt"/>
                <a:ea typeface="Times New Roman"/>
              </a:rPr>
              <a:t>Комплементарные структуры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smtClean="0">
                <a:latin typeface="+mj-lt"/>
                <a:ea typeface="Times New Roman"/>
              </a:rPr>
              <a:t>подходят </a:t>
            </a:r>
            <a:r>
              <a:rPr lang="ru-RU" sz="2000" b="1" dirty="0">
                <a:latin typeface="+mj-lt"/>
                <a:ea typeface="Times New Roman"/>
              </a:rPr>
              <a:t>друг к другу </a:t>
            </a:r>
            <a:r>
              <a:rPr lang="ru-RU" sz="2000" b="1" dirty="0" smtClean="0">
                <a:latin typeface="+mj-lt"/>
                <a:ea typeface="Times New Roman"/>
              </a:rPr>
              <a:t>как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b="1" dirty="0" smtClean="0">
                <a:latin typeface="+mj-lt"/>
                <a:ea typeface="Times New Roman"/>
              </a:rPr>
              <a:t>«ключ с замком»</a:t>
            </a:r>
            <a:endParaRPr lang="ru-RU" sz="2000" b="1" dirty="0">
              <a:latin typeface="+mj-lt"/>
            </a:endParaRPr>
          </a:p>
        </p:txBody>
      </p:sp>
      <p:pic>
        <p:nvPicPr>
          <p:cNvPr id="6" name="Picture 2" descr="C:\Users\Администратор\Desktop\1.gi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12112" y="2673865"/>
            <a:ext cx="2805297" cy="27713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44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620688"/>
            <a:ext cx="7680960" cy="541435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Задание 1. Фрагмент одной из цепей ДНК имеет следующий состав: ГГГЦААТТЦА.</a:t>
            </a:r>
          </a:p>
          <a:p>
            <a:pPr marL="0" indent="0">
              <a:buNone/>
            </a:pPr>
            <a:r>
              <a:rPr lang="ru-RU" dirty="0"/>
              <a:t>В соответствии с принципом </a:t>
            </a:r>
            <a:r>
              <a:rPr lang="ru-RU" dirty="0" err="1"/>
              <a:t>комплементарности</a:t>
            </a:r>
            <a:r>
              <a:rPr lang="ru-RU" dirty="0"/>
              <a:t> достройте фрагмент второй цепи ДНК.</a:t>
            </a:r>
          </a:p>
          <a:p>
            <a:pPr marL="0" indent="0">
              <a:buNone/>
            </a:pPr>
            <a:r>
              <a:rPr lang="ru-RU" dirty="0"/>
              <a:t>Задание 2. Какие изменения произойдут с данным участком ДНК при подготовке клетки к делению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ru-RU" dirty="0"/>
              <a:t>Задание 3. Закончи предложения: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Нуклеиновые кислоты содержатся………………….., различают два типа НК…….............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НК –это полимер, так как…………………………………………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Каждый нуклеотид состоит из……………………………………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В состав </a:t>
            </a:r>
            <a:r>
              <a:rPr lang="ru-RU" dirty="0" smtClean="0"/>
              <a:t>нуклеотида </a:t>
            </a:r>
            <a:r>
              <a:rPr lang="ru-RU" dirty="0"/>
              <a:t>ДНК входя азотистые основания…..,……,…..,…..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Принцип  взаимного соответствия парных нуклеотидов или их способность соединяться попарно………………..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20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1279" y="1988840"/>
            <a:ext cx="6801440" cy="1685111"/>
          </a:xfrm>
        </p:spPr>
        <p:txBody>
          <a:bodyPr/>
          <a:lstStyle/>
          <a:p>
            <a:pPr lvl="0"/>
            <a:r>
              <a:rPr lang="ru-RU" altLang="ru-RU" sz="60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Домашнее задание: § 9</a:t>
            </a:r>
            <a:r>
              <a:rPr lang="ru-RU" altLang="ru-RU" sz="6000" cap="none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87462" y="3670481"/>
            <a:ext cx="656907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Задание. Достройте к данному участку ДНК участок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иРНК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105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365</TotalTime>
  <Words>282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Савон</vt:lpstr>
      <vt:lpstr>Нуклеиновые кислоты </vt:lpstr>
      <vt:lpstr>Нуклеиновые кислоты - природные высокомолекулярные органические соединения, обеспечивающие хранение и передачу наследственной информации в живых организмах.</vt:lpstr>
      <vt:lpstr>Нуклеиновые кислоты </vt:lpstr>
      <vt:lpstr>Виды РНК </vt:lpstr>
      <vt:lpstr>Сравнительная характеристика ДНК и РНК</vt:lpstr>
      <vt:lpstr>ДНК – дезоксирибонуклеиновая кислота РНК- рибонуклеиновая кислота</vt:lpstr>
      <vt:lpstr>                    </vt:lpstr>
      <vt:lpstr>Презентация PowerPoint</vt:lpstr>
      <vt:lpstr>Домашнее задание: § 9.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Нуклеиновые кислоты </dc:title>
  <dc:creator>Морозов</dc:creator>
  <cp:lastModifiedBy>Светлана Паньшина</cp:lastModifiedBy>
  <cp:revision>27</cp:revision>
  <dcterms:created xsi:type="dcterms:W3CDTF">2019-04-16T12:58:29Z</dcterms:created>
  <dcterms:modified xsi:type="dcterms:W3CDTF">2020-11-15T16:05:31Z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1249712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