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E802-DD8A-4E5A-89EF-D91ABB7CC15B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4D8D-A82E-400A-8B5C-D3BB4CEE6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28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E802-DD8A-4E5A-89EF-D91ABB7CC15B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4D8D-A82E-400A-8B5C-D3BB4CEE6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494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E802-DD8A-4E5A-89EF-D91ABB7CC15B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4D8D-A82E-400A-8B5C-D3BB4CEE65C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3665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E802-DD8A-4E5A-89EF-D91ABB7CC15B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4D8D-A82E-400A-8B5C-D3BB4CEE6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835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E802-DD8A-4E5A-89EF-D91ABB7CC15B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4D8D-A82E-400A-8B5C-D3BB4CEE65C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0439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E802-DD8A-4E5A-89EF-D91ABB7CC15B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4D8D-A82E-400A-8B5C-D3BB4CEE6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851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E802-DD8A-4E5A-89EF-D91ABB7CC15B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4D8D-A82E-400A-8B5C-D3BB4CEE6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003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E802-DD8A-4E5A-89EF-D91ABB7CC15B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4D8D-A82E-400A-8B5C-D3BB4CEE6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73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E802-DD8A-4E5A-89EF-D91ABB7CC15B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4D8D-A82E-400A-8B5C-D3BB4CEE6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703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E802-DD8A-4E5A-89EF-D91ABB7CC15B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4D8D-A82E-400A-8B5C-D3BB4CEE6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242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E802-DD8A-4E5A-89EF-D91ABB7CC15B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4D8D-A82E-400A-8B5C-D3BB4CEE6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12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E802-DD8A-4E5A-89EF-D91ABB7CC15B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4D8D-A82E-400A-8B5C-D3BB4CEE6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59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E802-DD8A-4E5A-89EF-D91ABB7CC15B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4D8D-A82E-400A-8B5C-D3BB4CEE6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007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E802-DD8A-4E5A-89EF-D91ABB7CC15B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4D8D-A82E-400A-8B5C-D3BB4CEE6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687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E802-DD8A-4E5A-89EF-D91ABB7CC15B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4D8D-A82E-400A-8B5C-D3BB4CEE6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677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E802-DD8A-4E5A-89EF-D91ABB7CC15B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4D8D-A82E-400A-8B5C-D3BB4CEE6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998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6E802-DD8A-4E5A-89EF-D91ABB7CC15B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A304D8D-A82E-400A-8B5C-D3BB4CEE6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93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62099"/>
            <a:ext cx="11254153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казенное общеобразовательное учреждение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Омской области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«Адаптивная школа – детский сад № 292»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80880" y="2277180"/>
            <a:ext cx="70923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Центры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уединения и релаксации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56936" y="5072091"/>
            <a:ext cx="4642340" cy="1383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Составила: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Визнер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Елена Олеговна – педагог-психолог 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39" y="3262961"/>
            <a:ext cx="3202673" cy="3193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8107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2" y="1682943"/>
            <a:ext cx="4822371" cy="3214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876" y="1618441"/>
            <a:ext cx="4919124" cy="3279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879" y="3733960"/>
            <a:ext cx="4686060" cy="31240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1232" y="203721"/>
            <a:ext cx="116979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3330575" algn="l"/>
              </a:tabLst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Предметы для выражения эмоций «Куб настроения», «Цветок эмоций», 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«Книги доброты». Альбом с изображениями добрых сказочных и мультяшных героев, сюжетными картинками со сценами хороших поступков.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tabLst>
                <a:tab pos="3330575" algn="l"/>
              </a:tabLst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«Подушка-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обнимушка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» (мягкая тряпичная кукла).</a:t>
            </a:r>
            <a:endParaRPr lang="ru-RU" sz="2400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471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8" y="1461284"/>
            <a:ext cx="5137286" cy="3424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843" y="1414776"/>
            <a:ext cx="5302157" cy="35347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8127" y="3592286"/>
            <a:ext cx="4895651" cy="326571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2271" y="-69293"/>
            <a:ext cx="11397343" cy="1547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3330575" algn="l"/>
              </a:tabLst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Дидактические игры («Угадай эмоцию», «Хорошие и плохие поступки», «Эмоции в сказках», «Мои чувства», «События и эмоции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»);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Предметы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для выражения эмоций «Куб настроения», «Цветок эмоций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».</a:t>
            </a:r>
            <a:endParaRPr lang="ru-RU" sz="28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133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3871"/>
            <a:ext cx="4953693" cy="3302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844" y="1408319"/>
            <a:ext cx="5557156" cy="3200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6" y="3679156"/>
            <a:ext cx="4768267" cy="3178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17087" y="0"/>
            <a:ext cx="11266713" cy="1885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Массажёры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небольшие мячики-ёжики, тактильные мешочки, коврики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«Книги доброты». Альбом с изображениями добрых сказочных и мультяшных героев, сюжетными картинками со сценами хороших поступков.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330575" algn="l"/>
              </a:tabLst>
            </a:pPr>
            <a:endParaRPr lang="ru-RU" sz="240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90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2384" y="177707"/>
            <a:ext cx="11332804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  Детский коллектив — первый социальный институт ребёнка. Вместе с тем одна из задач современного образовательного учреждения — обеспечение эмоционального благополучия детей. Содействовать этому должна развивающая среда. В каждой групповой комнате и классе педагог обустраивает особое место, где ребенок ОВЗ может побыть наедине с собой, расслабиться, выплеснуть негативные эмоции. </a:t>
            </a:r>
            <a:endParaRPr lang="ru-RU" sz="28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2384" y="3371764"/>
            <a:ext cx="11332804" cy="3563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Жизнь ребёнка и его поведение во многом зависят от эмоционального состояния. Дети с ОВЗ чаще подвержены переменам настроения. Их легко развеселить, но ещё легче огорчить, расстроить или обидеть. Часто дети не способны самостоятельно справляться с переживаниями, поэтому на помощь педагогам приходит создание центра уединения,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способствующего регуляции эмоционального состояния детей.</a:t>
            </a:r>
            <a:endParaRPr lang="ru-RU" sz="2800" dirty="0" smtClean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59210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0307" y="331242"/>
            <a:ext cx="11441723" cy="2042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  Дети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 ограниченными возможностями здоровья (ОВЗ) — это дети, имеющие различные отклонения психического или физического плана, которые обусловливают нарушения общего развития, не позволяющие детям вести полноценную жизнь.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0306" y="2615667"/>
            <a:ext cx="11441723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Дети с нарушением слуха (глухие, слабослышащие, позднооглохшие);</a:t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Дети с нарушением зрения (слепые, слабовидящие);</a:t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Дети с нарушением речи (логопаты);</a:t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Дети с нарушением опорно-двигательного аппарата;</a:t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Дети с умственной отсталостью;</a:t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Дети с задержкой психического развития;</a:t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291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259" y="614149"/>
            <a:ext cx="11816861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Дети с нарушением поведения и общения, РАС;</a:t>
            </a:r>
            <a:b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Дети с комплексными нарушениями психофизического развития, с так называемыми сложными дефектами (слепоглухонемые, глухие или слепые дети с умственной отсталостью).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Для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с нарушениями интеллекта, с РАС пребывание в группах, классах с детьми является некомфортным и даже пугающим. Уже адаптировавшись к детскому саду, своему классу часто дети не желают или даже бояться покидать привычное помещение.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1530" y="4931141"/>
            <a:ext cx="11670321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  Оборудованный в самой группе и классе такой уголок позволяет детям с ОВЗ чувствовать себя спокойнее, и при этом оставаться в обществе сверстников.</a:t>
            </a:r>
            <a:endParaRPr lang="ru-RU" sz="28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133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9587" y="359228"/>
            <a:ext cx="1170523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800" b="1" dirty="0" smtClean="0">
                <a:solidFill>
                  <a:srgbClr val="C42F1A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КОУ </a:t>
            </a:r>
            <a:r>
              <a:rPr lang="ru-RU" sz="2800" b="1" dirty="0">
                <a:solidFill>
                  <a:srgbClr val="C42F1A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«АШДС № 292» посещают дети с </a:t>
            </a:r>
            <a:r>
              <a:rPr lang="ru-RU" sz="2800" b="1" dirty="0" smtClean="0">
                <a:solidFill>
                  <a:srgbClr val="C42F1A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ТНР, </a:t>
            </a:r>
            <a:r>
              <a:rPr lang="ru-RU" sz="2800" b="1" dirty="0">
                <a:solidFill>
                  <a:srgbClr val="C42F1A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учреждении существует три структурных подразделения которые также участвовали в разработке и создании центров уединения. В каждом структурном подразделении прошли свои конкурсы на создание лучшего центра.</a:t>
            </a:r>
            <a:endParaRPr lang="ru-RU" sz="2800" dirty="0">
              <a:solidFill>
                <a:srgbClr val="C42F1A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5287" y="2553605"/>
            <a:ext cx="11350781" cy="4312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tabLst>
                <a:tab pos="3330575" algn="l"/>
              </a:tabLst>
            </a:pPr>
            <a:r>
              <a:rPr lang="ru-RU" sz="2800" b="1" dirty="0">
                <a:solidFill>
                  <a:srgbClr val="C42F1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Цель</a:t>
            </a:r>
            <a:r>
              <a:rPr lang="ru-RU" sz="2800" dirty="0">
                <a:solidFill>
                  <a:srgbClr val="C42F1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– обеспечение детям психологического комфорта в группах и классах.</a:t>
            </a:r>
            <a:endParaRPr lang="ru-RU" sz="2800" dirty="0">
              <a:solidFill>
                <a:srgbClr val="C42F1A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tabLst>
                <a:tab pos="3330575" algn="l"/>
              </a:tabLst>
            </a:pPr>
            <a:r>
              <a:rPr lang="ru-RU" sz="2800" dirty="0">
                <a:solidFill>
                  <a:srgbClr val="C42F1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Задачи: </a:t>
            </a:r>
            <a:endParaRPr lang="ru-RU" sz="2800" dirty="0">
              <a:solidFill>
                <a:srgbClr val="C42F1A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  <a:tabLst>
                <a:tab pos="3330575" algn="l"/>
              </a:tabLst>
            </a:pPr>
            <a:r>
              <a:rPr lang="ru-RU" sz="2800" dirty="0">
                <a:solidFill>
                  <a:srgbClr val="C42F1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Научить ребенка выражать свои эмоции приемлемо, в безопасной форме;</a:t>
            </a:r>
            <a:endParaRPr lang="ru-RU" sz="2800" dirty="0">
              <a:solidFill>
                <a:srgbClr val="C42F1A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  <a:tabLst>
                <a:tab pos="3330575" algn="l"/>
              </a:tabLst>
            </a:pPr>
            <a:r>
              <a:rPr lang="ru-RU" sz="2800" dirty="0">
                <a:solidFill>
                  <a:srgbClr val="C42F1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Предупреждение чрезмерного возбуждения нервной системы</a:t>
            </a:r>
            <a:r>
              <a:rPr lang="ru-RU" sz="2800" dirty="0" smtClean="0">
                <a:solidFill>
                  <a:srgbClr val="C42F1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lvl="0">
              <a:lnSpc>
                <a:spcPct val="115000"/>
              </a:lnSpc>
              <a:tabLst>
                <a:tab pos="3330575" algn="l"/>
              </a:tabLst>
            </a:pPr>
            <a:r>
              <a:rPr lang="ru-RU" sz="2800" dirty="0">
                <a:solidFill>
                  <a:srgbClr val="C42F1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Научить детей приемам регуляции своего настроения;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  <a:tabLst>
                <a:tab pos="3330575" algn="l"/>
              </a:tabLst>
            </a:pPr>
            <a:endParaRPr lang="ru-RU" sz="2800" dirty="0">
              <a:solidFill>
                <a:srgbClr val="C42F1A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914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1692" y="222670"/>
            <a:ext cx="11696132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tabLst>
                <a:tab pos="3330575" algn="l"/>
              </a:tabLst>
            </a:pPr>
            <a:r>
              <a:rPr lang="ru-RU" sz="2800" dirty="0" smtClean="0">
                <a:solidFill>
                  <a:srgbClr val="C42F1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4.Повышать </a:t>
            </a:r>
            <a:r>
              <a:rPr lang="ru-RU" sz="2800" dirty="0">
                <a:solidFill>
                  <a:srgbClr val="C42F1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самооценку тревожных и застенчивых </a:t>
            </a:r>
            <a:r>
              <a:rPr lang="ru-RU" sz="2800" dirty="0" smtClean="0">
                <a:solidFill>
                  <a:srgbClr val="C42F1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детей;</a:t>
            </a:r>
          </a:p>
          <a:p>
            <a:pPr lvl="0">
              <a:lnSpc>
                <a:spcPct val="115000"/>
              </a:lnSpc>
              <a:tabLst>
                <a:tab pos="3330575" algn="l"/>
              </a:tabLst>
            </a:pPr>
            <a:r>
              <a:rPr lang="ru-RU" sz="2800" dirty="0" smtClean="0">
                <a:solidFill>
                  <a:srgbClr val="C42F1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5.Научить </a:t>
            </a:r>
            <a:r>
              <a:rPr lang="ru-RU" sz="2800" dirty="0">
                <a:solidFill>
                  <a:srgbClr val="C42F1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бесконфликтному общению друг с </a:t>
            </a:r>
            <a:r>
              <a:rPr lang="ru-RU" sz="2800" dirty="0" smtClean="0">
                <a:solidFill>
                  <a:srgbClr val="C42F1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другом;</a:t>
            </a:r>
          </a:p>
          <a:p>
            <a:pPr lvl="0">
              <a:lnSpc>
                <a:spcPct val="115000"/>
              </a:lnSpc>
              <a:tabLst>
                <a:tab pos="3330575" algn="l"/>
              </a:tabLst>
            </a:pPr>
            <a:r>
              <a:rPr lang="ru-RU" sz="2800" dirty="0" smtClean="0">
                <a:solidFill>
                  <a:srgbClr val="C42F1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6.Создание </a:t>
            </a:r>
            <a:r>
              <a:rPr lang="ru-RU" sz="2800" dirty="0">
                <a:solidFill>
                  <a:srgbClr val="C42F1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благоприятного </a:t>
            </a:r>
            <a:r>
              <a:rPr lang="ru-RU" sz="2800" dirty="0">
                <a:solidFill>
                  <a:srgbClr val="C42F1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микроклимата в группе, классе ОУ.</a:t>
            </a:r>
            <a:endParaRPr lang="ru-RU" sz="2800" dirty="0">
              <a:solidFill>
                <a:srgbClr val="C42F1A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1692" y="2004799"/>
            <a:ext cx="11324493" cy="433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800" b="1" kern="0" dirty="0">
                <a:solidFill>
                  <a:srgbClr val="C42F1A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Требования к оформлению уголка уединения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3330575" algn="l"/>
              </a:tabLst>
            </a:pPr>
            <a:r>
              <a:rPr lang="ru-RU" sz="2800" dirty="0">
                <a:solidFill>
                  <a:srgbClr val="C42F1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Уголок не должен быть слишком большим по размеру (ощущение уюта и спокойствия ребенку дает миниатюрный домик, шатер или палатка)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3330575" algn="l"/>
              </a:tabLst>
            </a:pPr>
            <a:r>
              <a:rPr lang="ru-RU" sz="2800" dirty="0">
                <a:solidFill>
                  <a:srgbClr val="C42F1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Цветовая палитра уголка не должна быть слишком ярких цветов, освещение должно быть приглушенным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3330575" algn="l"/>
              </a:tabLst>
            </a:pPr>
            <a:r>
              <a:rPr lang="ru-RU" sz="2800" dirty="0">
                <a:solidFill>
                  <a:srgbClr val="C42F1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полу обязателен мягкий коврик, подушки (как вариант — детское кресло), приветствуются мягкие модули;</a:t>
            </a:r>
          </a:p>
        </p:txBody>
      </p:sp>
    </p:spTree>
    <p:extLst>
      <p:ext uri="{BB962C8B-B14F-4D97-AF65-F5344CB8AC3E}">
        <p14:creationId xmlns:p14="http://schemas.microsoft.com/office/powerpoint/2010/main" val="289058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91" y="134745"/>
            <a:ext cx="1160584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3330575" algn="l"/>
              </a:tabLst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Предметная среда в уголке должна носить развивающий характер (не только красивые и милые вещицы, которые приятно потрогать и рассмотреть), побуждать дошкольников к самосовершенствованию и творчеству;</a:t>
            </a:r>
          </a:p>
          <a:p>
            <a:pPr lvl="0" algn="just">
              <a:lnSpc>
                <a:spcPct val="115000"/>
              </a:lnSpc>
              <a:tabLst>
                <a:tab pos="3330575" algn="l"/>
              </a:tabLst>
            </a:pPr>
            <a:r>
              <a:rPr lang="ru-RU" sz="2800" dirty="0">
                <a:solidFill>
                  <a:srgbClr val="C42F1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Наполнение зоны </a:t>
            </a:r>
            <a:r>
              <a:rPr lang="ru-RU" sz="2800" dirty="0" err="1">
                <a:solidFill>
                  <a:srgbClr val="C42F1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релакса</a:t>
            </a:r>
            <a:r>
              <a:rPr lang="ru-RU" sz="2800" dirty="0">
                <a:solidFill>
                  <a:srgbClr val="C42F1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должно быть вариативным. Педагог периодически меняет атрибуты для игр, однако некоторые вещи присутствуют постоянно: это даёт ребёнку ощущение стабильности;</a:t>
            </a:r>
          </a:p>
          <a:p>
            <a:pPr lvl="0" algn="just">
              <a:lnSpc>
                <a:spcPct val="115000"/>
              </a:lnSpc>
              <a:tabLst>
                <a:tab pos="3330575" algn="l"/>
              </a:tabLst>
            </a:pPr>
            <a:r>
              <a:rPr lang="ru-RU" sz="2800" dirty="0">
                <a:solidFill>
                  <a:srgbClr val="C42F1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При подготовке пособий педагог обязательно учитывает возрастные особенности детей.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3330575" algn="l"/>
              </a:tabLst>
            </a:pPr>
            <a:endParaRPr lang="ru-RU" sz="2800" dirty="0" smtClean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78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7073" y="287154"/>
            <a:ext cx="10923183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  <a:tabLst>
                <a:tab pos="3330575" algn="l"/>
              </a:tabLst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Наполнение 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центра уединения и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релаксации КОУ «АШДС №292»</a:t>
            </a:r>
            <a:endParaRPr lang="ru-RU" sz="2800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8" y="2404656"/>
            <a:ext cx="5695015" cy="4118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664" y="2391183"/>
            <a:ext cx="5887385" cy="4131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81373" y="1162197"/>
            <a:ext cx="11040513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330575" algn="l"/>
              </a:tabLst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«Стаканчик гнева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», коробки примирения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(коробка, корзина, сундук и т.д.) в который ребенок может выговорить свои нехорошие слова и мысли;</a:t>
            </a:r>
            <a:endParaRPr lang="ru-RU" sz="2400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074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4585"/>
            <a:ext cx="4425043" cy="3404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57199" y="0"/>
            <a:ext cx="11168744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«Коврик примирения», «Коврик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злости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», «Подушки </a:t>
            </a:r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поплакушки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», «Подушки примирения».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Это маленький коврик из грубой пряжи или из шероховатой ткани. Ребенок разувается и вытирает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ноги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до тех пор, пока не перестанет злиться.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339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63" y="3760846"/>
            <a:ext cx="4559448" cy="296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540" y="1971623"/>
            <a:ext cx="4909460" cy="3272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5460426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366</TotalTime>
  <Words>641</Words>
  <Application>Microsoft Office PowerPoint</Application>
  <PresentationFormat>Широкоэкранный</PresentationFormat>
  <Paragraphs>37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26</cp:revision>
  <dcterms:created xsi:type="dcterms:W3CDTF">2022-10-26T03:37:39Z</dcterms:created>
  <dcterms:modified xsi:type="dcterms:W3CDTF">2022-11-02T02:37:35Z</dcterms:modified>
</cp:coreProperties>
</file>