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9" r:id="rId3"/>
    <p:sldId id="260" r:id="rId4"/>
    <p:sldId id="261" r:id="rId5"/>
    <p:sldId id="262" r:id="rId6"/>
    <p:sldId id="263" r:id="rId7"/>
    <p:sldId id="258" r:id="rId8"/>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23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C1678344-EB77-4322-9E32-889E960D856B}" type="datetimeFigureOut">
              <a:rPr lang="ru-RU" smtClean="0"/>
              <a:pPr/>
              <a:t>13.09.2021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D4D2CE6-98E4-40FC-958E-C03E825CCD7E}"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C1678344-EB77-4322-9E32-889E960D856B}" type="datetimeFigureOut">
              <a:rPr lang="ru-RU" smtClean="0"/>
              <a:pPr/>
              <a:t>13.09.2021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D4D2CE6-98E4-40FC-958E-C03E825CCD7E}"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C1678344-EB77-4322-9E32-889E960D856B}" type="datetimeFigureOut">
              <a:rPr lang="ru-RU" smtClean="0"/>
              <a:pPr/>
              <a:t>13.09.2021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D4D2CE6-98E4-40FC-958E-C03E825CCD7E}"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C1678344-EB77-4322-9E32-889E960D856B}" type="datetimeFigureOut">
              <a:rPr lang="ru-RU" smtClean="0"/>
              <a:pPr/>
              <a:t>13.09.2021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D4D2CE6-98E4-40FC-958E-C03E825CCD7E}"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C1678344-EB77-4322-9E32-889E960D856B}" type="datetimeFigureOut">
              <a:rPr lang="ru-RU" smtClean="0"/>
              <a:pPr/>
              <a:t>13.09.2021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D4D2CE6-98E4-40FC-958E-C03E825CCD7E}"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C1678344-EB77-4322-9E32-889E960D856B}" type="datetimeFigureOut">
              <a:rPr lang="ru-RU" smtClean="0"/>
              <a:pPr/>
              <a:t>13.09.2021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2D4D2CE6-98E4-40FC-958E-C03E825CCD7E}"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C1678344-EB77-4322-9E32-889E960D856B}" type="datetimeFigureOut">
              <a:rPr lang="ru-RU" smtClean="0"/>
              <a:pPr/>
              <a:t>13.09.2021</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2D4D2CE6-98E4-40FC-958E-C03E825CCD7E}"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C1678344-EB77-4322-9E32-889E960D856B}" type="datetimeFigureOut">
              <a:rPr lang="ru-RU" smtClean="0"/>
              <a:pPr/>
              <a:t>13.09.2021</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2D4D2CE6-98E4-40FC-958E-C03E825CCD7E}"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C1678344-EB77-4322-9E32-889E960D856B}" type="datetimeFigureOut">
              <a:rPr lang="ru-RU" smtClean="0"/>
              <a:pPr/>
              <a:t>13.09.2021</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2D4D2CE6-98E4-40FC-958E-C03E825CCD7E}"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C1678344-EB77-4322-9E32-889E960D856B}" type="datetimeFigureOut">
              <a:rPr lang="ru-RU" smtClean="0"/>
              <a:pPr/>
              <a:t>13.09.2021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2D4D2CE6-98E4-40FC-958E-C03E825CCD7E}"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C1678344-EB77-4322-9E32-889E960D856B}" type="datetimeFigureOut">
              <a:rPr lang="ru-RU" smtClean="0"/>
              <a:pPr/>
              <a:t>13.09.2021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2D4D2CE6-98E4-40FC-958E-C03E825CCD7E}"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1678344-EB77-4322-9E32-889E960D856B}" type="datetimeFigureOut">
              <a:rPr lang="ru-RU" smtClean="0"/>
              <a:pPr/>
              <a:t>13.09.2021</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D4D2CE6-98E4-40FC-958E-C03E825CCD7E}"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https://temabiz.com/rabota/vp-tipy-professij.html" TargetMode="External"/><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hyperlink" Target="https://studyinfocus.ru/tipy-professij/"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dirty="0"/>
          </a:p>
        </p:txBody>
      </p:sp>
      <p:sp>
        <p:nvSpPr>
          <p:cNvPr id="3" name="Подзаголовок 2"/>
          <p:cNvSpPr>
            <a:spLocks noGrp="1"/>
          </p:cNvSpPr>
          <p:nvPr>
            <p:ph type="subTitle" idx="1"/>
          </p:nvPr>
        </p:nvSpPr>
        <p:spPr/>
        <p:txBody>
          <a:bodyPr/>
          <a:lstStyle/>
          <a:p>
            <a:endParaRPr lang="ru-RU"/>
          </a:p>
        </p:txBody>
      </p:sp>
      <p:pic>
        <p:nvPicPr>
          <p:cNvPr id="4" name="Рисунок 3" descr="1.jpg"/>
          <p:cNvPicPr>
            <a:picLocks noChangeAspect="1"/>
          </p:cNvPicPr>
          <p:nvPr/>
        </p:nvPicPr>
        <p:blipFill>
          <a:blip r:embed="rId2" cstate="print"/>
          <a:stretch>
            <a:fillRect/>
          </a:stretch>
        </p:blipFill>
        <p:spPr>
          <a:xfrm>
            <a:off x="-756592" y="-171400"/>
            <a:ext cx="9900592" cy="7029400"/>
          </a:xfrm>
          <a:prstGeom prst="rect">
            <a:avLst/>
          </a:prstGeom>
          <a:ln>
            <a:noFill/>
          </a:ln>
          <a:effectLst>
            <a:outerShdw blurRad="292100" dist="139700" dir="2700000" algn="tl" rotWithShape="0">
              <a:srgbClr val="333333">
                <a:alpha val="65000"/>
              </a:srgbClr>
            </a:outerShdw>
          </a:effectLst>
        </p:spPr>
      </p:pic>
      <p:sp>
        <p:nvSpPr>
          <p:cNvPr id="5" name="Прямоугольник 4"/>
          <p:cNvSpPr/>
          <p:nvPr/>
        </p:nvSpPr>
        <p:spPr>
          <a:xfrm>
            <a:off x="-612576" y="0"/>
            <a:ext cx="3851920" cy="792088"/>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ru-RU" dirty="0" smtClean="0"/>
          </a:p>
          <a:p>
            <a:pPr algn="ctr"/>
            <a:endParaRPr lang="ru-RU" dirty="0" smtClean="0"/>
          </a:p>
          <a:p>
            <a:pPr algn="ctr"/>
            <a:endParaRPr lang="ru-RU" dirty="0" smtClean="0"/>
          </a:p>
          <a:p>
            <a:pPr algn="ctr"/>
            <a:r>
              <a:rPr lang="ru-RU" dirty="0" smtClean="0"/>
              <a:t>Домашняя работа №3</a:t>
            </a:r>
          </a:p>
          <a:p>
            <a:pPr algn="ctr"/>
            <a:r>
              <a:rPr lang="ru-RU" dirty="0" smtClean="0"/>
              <a:t>«Знакомство с типами профессий»</a:t>
            </a:r>
          </a:p>
          <a:p>
            <a:pPr algn="ctr"/>
            <a:r>
              <a:rPr lang="ru-RU" smtClean="0"/>
              <a:t>1.2 </a:t>
            </a:r>
            <a:r>
              <a:rPr lang="ru-RU" dirty="0" smtClean="0"/>
              <a:t>«Человек-природа»</a:t>
            </a:r>
          </a:p>
          <a:p>
            <a:pPr algn="ctr"/>
            <a:endParaRPr lang="ru-RU" dirty="0" smtClean="0"/>
          </a:p>
          <a:p>
            <a:pPr algn="ctr"/>
            <a:endParaRPr lang="ru-RU" dirty="0" smtClean="0"/>
          </a:p>
          <a:p>
            <a:pPr algn="ctr"/>
            <a:endParaRPr lang="ru-RU" dirty="0"/>
          </a:p>
        </p:txBody>
      </p:sp>
      <p:sp>
        <p:nvSpPr>
          <p:cNvPr id="6" name="Прямоугольник 5"/>
          <p:cNvSpPr/>
          <p:nvPr/>
        </p:nvSpPr>
        <p:spPr>
          <a:xfrm>
            <a:off x="-396552" y="908720"/>
            <a:ext cx="9289032" cy="554461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ru-RU" i="1" dirty="0" smtClean="0"/>
          </a:p>
          <a:p>
            <a:endParaRPr lang="ru-RU" i="1" dirty="0" smtClean="0"/>
          </a:p>
          <a:p>
            <a:endParaRPr lang="ru-RU" i="1" dirty="0" smtClean="0"/>
          </a:p>
          <a:p>
            <a:endParaRPr lang="ru-RU" i="1" dirty="0" smtClean="0"/>
          </a:p>
          <a:p>
            <a:endParaRPr lang="ru-RU" i="1" dirty="0" smtClean="0"/>
          </a:p>
          <a:p>
            <a:endParaRPr lang="ru-RU" i="1" dirty="0" smtClean="0"/>
          </a:p>
          <a:p>
            <a:endParaRPr lang="ru-RU" i="1" dirty="0" smtClean="0"/>
          </a:p>
          <a:p>
            <a:r>
              <a:rPr lang="ru-RU" sz="2400" i="1" dirty="0" smtClean="0">
                <a:solidFill>
                  <a:srgbClr val="FF0000"/>
                </a:solidFill>
                <a:latin typeface="Times New Roman" pitchFamily="18" charset="0"/>
                <a:cs typeface="Times New Roman" pitchFamily="18" charset="0"/>
              </a:rPr>
              <a:t>Задание 1 </a:t>
            </a:r>
          </a:p>
          <a:p>
            <a:endParaRPr lang="ru-RU" sz="1600" dirty="0" smtClean="0">
              <a:latin typeface="Times New Roman" pitchFamily="18" charset="0"/>
              <a:cs typeface="Times New Roman" pitchFamily="18" charset="0"/>
            </a:endParaRPr>
          </a:p>
          <a:p>
            <a:r>
              <a:rPr lang="ru-RU" sz="1600" dirty="0" smtClean="0">
                <a:latin typeface="Times New Roman" pitchFamily="18" charset="0"/>
                <a:cs typeface="Times New Roman" pitchFamily="18" charset="0"/>
              </a:rPr>
              <a:t>Вам необходимо распределить профессии из предложенного списка по предмету труда.</a:t>
            </a:r>
          </a:p>
          <a:p>
            <a:endParaRPr lang="ru-RU" sz="1600" dirty="0" smtClean="0">
              <a:latin typeface="Times New Roman" pitchFamily="18" charset="0"/>
              <a:cs typeface="Times New Roman" pitchFamily="18" charset="0"/>
            </a:endParaRPr>
          </a:p>
          <a:p>
            <a:r>
              <a:rPr lang="ru-RU" sz="1600" i="1" dirty="0" smtClean="0">
                <a:latin typeface="Times New Roman" pitchFamily="18" charset="0"/>
                <a:cs typeface="Times New Roman" pitchFamily="18" charset="0"/>
              </a:rPr>
              <a:t>      анестезиолог, анатом, животновод-селекционер, биохимик, биофизик, ботаник, генетик, геофизик, садовод, микробиолог, технолог пищевого производства, невропатолог, метеоролог, ветеринар, селекционер, биолог, животновод, энтомолог, антрополог, геолог, фармаколог, химик, ветеринар, генетик, гистолог, эколог, лесник, фермер, геолог, географ, фармацевт, физик, астроном, этнолог, физиолог, стоматолог, зоолог, лаборант, аллерголог, иммунолог, эмбриолог, </a:t>
            </a:r>
            <a:r>
              <a:rPr lang="ru-RU" sz="1600" i="1" dirty="0" err="1" smtClean="0">
                <a:latin typeface="Times New Roman" pitchFamily="18" charset="0"/>
                <a:cs typeface="Times New Roman" pitchFamily="18" charset="0"/>
              </a:rPr>
              <a:t>психофизиолог</a:t>
            </a:r>
            <a:r>
              <a:rPr lang="ru-RU" sz="1600" i="1" dirty="0" smtClean="0">
                <a:latin typeface="Times New Roman" pitchFamily="18" charset="0"/>
                <a:cs typeface="Times New Roman" pitchFamily="18" charset="0"/>
              </a:rPr>
              <a:t>, ландшафтный дизайнер, цветовод, садовник, гидролог.</a:t>
            </a:r>
          </a:p>
          <a:p>
            <a:r>
              <a:rPr lang="ru-RU" i="1" dirty="0" smtClean="0"/>
              <a:t>Пример: Заполните таблицу </a:t>
            </a:r>
          </a:p>
          <a:p>
            <a:endParaRPr lang="ru-RU" i="1" dirty="0" smtClean="0"/>
          </a:p>
          <a:p>
            <a:endParaRPr lang="ru-RU" i="1" dirty="0" smtClean="0"/>
          </a:p>
          <a:p>
            <a:endParaRPr lang="ru-RU" i="1" dirty="0" smtClean="0"/>
          </a:p>
          <a:p>
            <a:endParaRPr lang="ru-RU" i="1" dirty="0" smtClean="0"/>
          </a:p>
          <a:p>
            <a:endParaRPr lang="ru-RU" i="1" dirty="0" smtClean="0"/>
          </a:p>
          <a:p>
            <a:endParaRPr lang="ru-RU" i="1" dirty="0" smtClean="0"/>
          </a:p>
          <a:p>
            <a:endParaRPr lang="ru-RU" i="1" dirty="0" smtClean="0"/>
          </a:p>
          <a:p>
            <a:endParaRPr lang="ru-RU" i="1" dirty="0" smtClean="0"/>
          </a:p>
          <a:p>
            <a:endParaRPr lang="ru-RU" i="1" dirty="0" smtClean="0"/>
          </a:p>
          <a:p>
            <a:endParaRPr lang="ru-RU" i="1" dirty="0" smtClean="0"/>
          </a:p>
          <a:p>
            <a:endParaRPr lang="ru-RU" i="1" dirty="0" smtClean="0"/>
          </a:p>
          <a:p>
            <a:endParaRPr lang="ru-RU" i="1" dirty="0" smtClean="0"/>
          </a:p>
          <a:p>
            <a:endParaRPr lang="ru-RU" i="1" dirty="0" smtClean="0"/>
          </a:p>
          <a:p>
            <a:endParaRPr lang="ru-RU" dirty="0" smtClean="0"/>
          </a:p>
          <a:p>
            <a:pPr algn="ctr"/>
            <a:endParaRPr lang="ru-RU" dirty="0"/>
          </a:p>
        </p:txBody>
      </p:sp>
      <p:graphicFrame>
        <p:nvGraphicFramePr>
          <p:cNvPr id="9" name="Таблица 8"/>
          <p:cNvGraphicFramePr>
            <a:graphicFrameLocks noGrp="1"/>
          </p:cNvGraphicFramePr>
          <p:nvPr/>
        </p:nvGraphicFramePr>
        <p:xfrm>
          <a:off x="0" y="4077072"/>
          <a:ext cx="8532440" cy="2088231"/>
        </p:xfrm>
        <a:graphic>
          <a:graphicData uri="http://schemas.openxmlformats.org/drawingml/2006/table">
            <a:tbl>
              <a:tblPr firstRow="1" bandRow="1">
                <a:tableStyleId>{5C22544A-7EE6-4342-B048-85BDC9FD1C3A}</a:tableStyleId>
              </a:tblPr>
              <a:tblGrid>
                <a:gridCol w="4266220"/>
                <a:gridCol w="4266220"/>
              </a:tblGrid>
              <a:tr h="696077">
                <a:tc>
                  <a:txBody>
                    <a:bodyPr/>
                    <a:lstStyle/>
                    <a:p>
                      <a:r>
                        <a:rPr lang="ru-RU" dirty="0" smtClean="0"/>
                        <a:t>Живая природа</a:t>
                      </a:r>
                      <a:endParaRPr lang="ru-RU" dirty="0"/>
                    </a:p>
                  </a:txBody>
                  <a:tcPr/>
                </a:tc>
                <a:tc>
                  <a:txBody>
                    <a:bodyPr/>
                    <a:lstStyle/>
                    <a:p>
                      <a:r>
                        <a:rPr lang="ru-RU" sz="1800" i="1" dirty="0" smtClean="0">
                          <a:latin typeface="Times New Roman" pitchFamily="18" charset="0"/>
                          <a:cs typeface="Times New Roman" pitchFamily="18" charset="0"/>
                        </a:rPr>
                        <a:t>Ветеринар</a:t>
                      </a:r>
                      <a:endParaRPr lang="ru-RU" dirty="0"/>
                    </a:p>
                  </a:txBody>
                  <a:tcPr/>
                </a:tc>
              </a:tr>
              <a:tr h="696077">
                <a:tc>
                  <a:txBody>
                    <a:bodyPr/>
                    <a:lstStyle/>
                    <a:p>
                      <a:r>
                        <a:rPr lang="ru-RU" dirty="0" smtClean="0"/>
                        <a:t>Неживая природа</a:t>
                      </a:r>
                      <a:endParaRPr lang="ru-RU" dirty="0"/>
                    </a:p>
                  </a:txBody>
                  <a:tcPr/>
                </a:tc>
                <a:tc>
                  <a:txBody>
                    <a:bodyPr/>
                    <a:lstStyle/>
                    <a:p>
                      <a:endParaRPr lang="ru-RU" dirty="0"/>
                    </a:p>
                  </a:txBody>
                  <a:tcPr/>
                </a:tc>
              </a:tr>
              <a:tr h="696077">
                <a:tc>
                  <a:txBody>
                    <a:bodyPr/>
                    <a:lstStyle/>
                    <a:p>
                      <a:r>
                        <a:rPr lang="ru-RU" dirty="0" smtClean="0"/>
                        <a:t>Биологические процессы</a:t>
                      </a:r>
                      <a:endParaRPr lang="ru-RU" dirty="0"/>
                    </a:p>
                  </a:txBody>
                  <a:tcPr/>
                </a:tc>
                <a:tc>
                  <a:txBody>
                    <a:bodyPr/>
                    <a:lstStyle/>
                    <a:p>
                      <a:endParaRPr lang="ru-RU" dirty="0"/>
                    </a:p>
                  </a:txBody>
                  <a:tcPr/>
                </a:tc>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dirty="0"/>
          </a:p>
        </p:txBody>
      </p:sp>
      <p:sp>
        <p:nvSpPr>
          <p:cNvPr id="3" name="Подзаголовок 2"/>
          <p:cNvSpPr>
            <a:spLocks noGrp="1"/>
          </p:cNvSpPr>
          <p:nvPr>
            <p:ph type="subTitle" idx="1"/>
          </p:nvPr>
        </p:nvSpPr>
        <p:spPr/>
        <p:txBody>
          <a:bodyPr/>
          <a:lstStyle/>
          <a:p>
            <a:endParaRPr lang="ru-RU"/>
          </a:p>
        </p:txBody>
      </p:sp>
      <p:pic>
        <p:nvPicPr>
          <p:cNvPr id="4" name="Рисунок 3" descr="1.jpg"/>
          <p:cNvPicPr>
            <a:picLocks noChangeAspect="1"/>
          </p:cNvPicPr>
          <p:nvPr/>
        </p:nvPicPr>
        <p:blipFill>
          <a:blip r:embed="rId2" cstate="print"/>
          <a:stretch>
            <a:fillRect/>
          </a:stretch>
        </p:blipFill>
        <p:spPr>
          <a:xfrm>
            <a:off x="-756592" y="-171400"/>
            <a:ext cx="9900592" cy="7029400"/>
          </a:xfrm>
          <a:prstGeom prst="rect">
            <a:avLst/>
          </a:prstGeom>
          <a:ln>
            <a:noFill/>
          </a:ln>
          <a:effectLst>
            <a:outerShdw blurRad="292100" dist="139700" dir="2700000" algn="tl" rotWithShape="0">
              <a:srgbClr val="333333">
                <a:alpha val="65000"/>
              </a:srgbClr>
            </a:outerShdw>
          </a:effectLst>
        </p:spPr>
      </p:pic>
      <p:sp>
        <p:nvSpPr>
          <p:cNvPr id="6" name="Прямоугольник 5"/>
          <p:cNvSpPr/>
          <p:nvPr/>
        </p:nvSpPr>
        <p:spPr>
          <a:xfrm>
            <a:off x="-180528" y="260648"/>
            <a:ext cx="9037512" cy="61926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ru-RU" i="1" dirty="0" smtClean="0"/>
          </a:p>
          <a:p>
            <a:r>
              <a:rPr lang="ru-RU" sz="2400" i="1" dirty="0" smtClean="0">
                <a:solidFill>
                  <a:srgbClr val="FF0000"/>
                </a:solidFill>
                <a:latin typeface="Times New Roman" pitchFamily="18" charset="0"/>
                <a:cs typeface="Times New Roman" pitchFamily="18" charset="0"/>
              </a:rPr>
              <a:t>Задание 2</a:t>
            </a:r>
          </a:p>
          <a:p>
            <a:r>
              <a:rPr lang="ru-RU" dirty="0" smtClean="0"/>
              <a:t>С помощью таблицы «Классификация профессий по цели труда в системе профессий "человек — природа"», приведенной в данной теме в учебнике (стр.87), учащимся необходимо определить цели, задачи и содержание труда специалистов — </a:t>
            </a:r>
            <a:r>
              <a:rPr lang="ru-RU" i="1" dirty="0" smtClean="0"/>
              <a:t>геолога, эколога и инженера по защите окружающей среды.</a:t>
            </a:r>
          </a:p>
          <a:p>
            <a:r>
              <a:rPr lang="ru-RU" i="1" dirty="0" smtClean="0"/>
              <a:t>Пример: Заполните таблицу</a:t>
            </a:r>
          </a:p>
          <a:p>
            <a:endParaRPr lang="ru-RU" i="1" dirty="0" smtClean="0"/>
          </a:p>
          <a:p>
            <a:endParaRPr lang="ru-RU" i="1" dirty="0" smtClean="0"/>
          </a:p>
          <a:p>
            <a:endParaRPr lang="ru-RU" i="1" dirty="0" smtClean="0"/>
          </a:p>
          <a:p>
            <a:endParaRPr lang="ru-RU" i="1" dirty="0" smtClean="0"/>
          </a:p>
          <a:p>
            <a:endParaRPr lang="ru-RU" i="1" dirty="0" smtClean="0"/>
          </a:p>
          <a:p>
            <a:endParaRPr lang="ru-RU" i="1" dirty="0" smtClean="0"/>
          </a:p>
          <a:p>
            <a:endParaRPr lang="ru-RU" i="1" dirty="0" smtClean="0"/>
          </a:p>
          <a:p>
            <a:r>
              <a:rPr lang="ru-RU" i="1" dirty="0" smtClean="0"/>
              <a:t> </a:t>
            </a:r>
          </a:p>
          <a:p>
            <a:endParaRPr lang="ru-RU" i="1" dirty="0" smtClean="0"/>
          </a:p>
          <a:p>
            <a:endParaRPr lang="ru-RU" i="1" dirty="0" smtClean="0"/>
          </a:p>
          <a:p>
            <a:endParaRPr lang="ru-RU" i="1" dirty="0" smtClean="0"/>
          </a:p>
          <a:p>
            <a:endParaRPr lang="ru-RU" i="1" dirty="0" smtClean="0"/>
          </a:p>
          <a:p>
            <a:endParaRPr lang="ru-RU" i="1" dirty="0" smtClean="0"/>
          </a:p>
          <a:p>
            <a:endParaRPr lang="ru-RU" i="1" dirty="0" smtClean="0"/>
          </a:p>
          <a:p>
            <a:endParaRPr lang="ru-RU" i="1" dirty="0" smtClean="0"/>
          </a:p>
          <a:p>
            <a:endParaRPr lang="ru-RU" dirty="0" smtClean="0"/>
          </a:p>
          <a:p>
            <a:pPr algn="ctr"/>
            <a:endParaRPr lang="ru-RU" dirty="0"/>
          </a:p>
        </p:txBody>
      </p:sp>
      <p:sp>
        <p:nvSpPr>
          <p:cNvPr id="8" name="Прямоугольник 7"/>
          <p:cNvSpPr/>
          <p:nvPr/>
        </p:nvSpPr>
        <p:spPr>
          <a:xfrm>
            <a:off x="539552" y="1412776"/>
            <a:ext cx="7416825" cy="369332"/>
          </a:xfrm>
          <a:prstGeom prst="rect">
            <a:avLst/>
          </a:prstGeom>
          <a:noFill/>
        </p:spPr>
        <p:txBody>
          <a:bodyPr wrap="square" lIns="91440" tIns="45720" rIns="91440" bIns="45720">
            <a:spAutoFit/>
          </a:bodyPr>
          <a:lstStyle/>
          <a:p>
            <a:pPr algn="ctr"/>
            <a:endParaRPr lang="ru-RU" b="1" cap="none" spc="300" dirty="0">
              <a:ln w="11430" cmpd="sng">
                <a:solidFill>
                  <a:schemeClr val="accent1">
                    <a:tint val="10000"/>
                  </a:schemeClr>
                </a:solidFill>
                <a:prstDash val="solid"/>
                <a:miter lim="800000"/>
              </a:ln>
              <a:solidFill>
                <a:srgbClr val="FF0000"/>
              </a:solidFill>
              <a:effectLst>
                <a:glow rad="45500">
                  <a:schemeClr val="accent1">
                    <a:satMod val="220000"/>
                    <a:alpha val="35000"/>
                  </a:schemeClr>
                </a:glow>
              </a:effectLst>
            </a:endParaRPr>
          </a:p>
        </p:txBody>
      </p:sp>
      <p:graphicFrame>
        <p:nvGraphicFramePr>
          <p:cNvPr id="9" name="Таблица 8"/>
          <p:cNvGraphicFramePr>
            <a:graphicFrameLocks noGrp="1"/>
          </p:cNvGraphicFramePr>
          <p:nvPr/>
        </p:nvGraphicFramePr>
        <p:xfrm>
          <a:off x="323528" y="2132856"/>
          <a:ext cx="8280920" cy="4384888"/>
        </p:xfrm>
        <a:graphic>
          <a:graphicData uri="http://schemas.openxmlformats.org/drawingml/2006/table">
            <a:tbl>
              <a:tblPr firstRow="1" bandRow="1">
                <a:tableStyleId>{5C22544A-7EE6-4342-B048-85BDC9FD1C3A}</a:tableStyleId>
              </a:tblPr>
              <a:tblGrid>
                <a:gridCol w="2070230"/>
                <a:gridCol w="2070230"/>
                <a:gridCol w="2070230"/>
                <a:gridCol w="2070230"/>
              </a:tblGrid>
              <a:tr h="738082">
                <a:tc>
                  <a:txBody>
                    <a:bodyPr/>
                    <a:lstStyle/>
                    <a:p>
                      <a:endParaRPr lang="ru-RU" dirty="0"/>
                    </a:p>
                  </a:txBody>
                  <a:tcPr/>
                </a:tc>
                <a:tc>
                  <a:txBody>
                    <a:bodyPr/>
                    <a:lstStyle/>
                    <a:p>
                      <a:r>
                        <a:rPr lang="ru-RU" dirty="0" smtClean="0"/>
                        <a:t>Цель труда</a:t>
                      </a:r>
                      <a:endParaRPr lang="ru-RU" dirty="0"/>
                    </a:p>
                  </a:txBody>
                  <a:tcPr/>
                </a:tc>
                <a:tc>
                  <a:txBody>
                    <a:bodyPr/>
                    <a:lstStyle/>
                    <a:p>
                      <a:r>
                        <a:rPr lang="ru-RU" dirty="0" smtClean="0"/>
                        <a:t>Задачи</a:t>
                      </a:r>
                      <a:endParaRPr lang="ru-RU" dirty="0"/>
                    </a:p>
                  </a:txBody>
                  <a:tcPr/>
                </a:tc>
                <a:tc>
                  <a:txBody>
                    <a:bodyPr/>
                    <a:lstStyle/>
                    <a:p>
                      <a:r>
                        <a:rPr lang="ru-RU" dirty="0" smtClean="0"/>
                        <a:t>Содержание труда</a:t>
                      </a:r>
                      <a:endParaRPr lang="ru-RU" dirty="0"/>
                    </a:p>
                  </a:txBody>
                  <a:tcPr/>
                </a:tc>
              </a:tr>
              <a:tr h="738082">
                <a:tc>
                  <a:txBody>
                    <a:bodyPr/>
                    <a:lstStyle/>
                    <a:p>
                      <a:r>
                        <a:rPr lang="ru-RU" sz="1600" i="1" dirty="0" smtClean="0"/>
                        <a:t>Биолог</a:t>
                      </a:r>
                      <a:endParaRPr lang="ru-RU" sz="1600" i="1" dirty="0"/>
                    </a:p>
                  </a:txBody>
                  <a:tcPr/>
                </a:tc>
                <a:tc>
                  <a:txBody>
                    <a:bodyPr/>
                    <a:lstStyle/>
                    <a:p>
                      <a:r>
                        <a:rPr lang="ru-RU" sz="1100" b="0" i="0" kern="1200" dirty="0" smtClean="0">
                          <a:solidFill>
                            <a:schemeClr val="dk1"/>
                          </a:solidFill>
                          <a:latin typeface="+mn-lt"/>
                          <a:ea typeface="+mn-ea"/>
                          <a:cs typeface="+mn-cs"/>
                        </a:rPr>
                        <a:t>изучить вредные бактерии и вирусы, предотвратить их мутацию, этим помочь изобрести новые, усовершенствованные лекарства от болезней</a:t>
                      </a:r>
                      <a:endParaRPr lang="ru-RU" sz="1100" dirty="0"/>
                    </a:p>
                  </a:txBody>
                  <a:tcPr/>
                </a:tc>
                <a:tc>
                  <a:txBody>
                    <a:bodyPr/>
                    <a:lstStyle/>
                    <a:p>
                      <a:r>
                        <a:rPr lang="ru-RU" sz="1100" b="0" i="0" kern="1200" dirty="0" smtClean="0">
                          <a:solidFill>
                            <a:schemeClr val="dk1"/>
                          </a:solidFill>
                          <a:latin typeface="+mn-lt"/>
                          <a:ea typeface="+mn-ea"/>
                          <a:cs typeface="+mn-cs"/>
                        </a:rPr>
                        <a:t>проведение исследований совместно с изучением и систематизацией полученной информации</a:t>
                      </a:r>
                      <a:endParaRPr lang="ru-RU" sz="1100" dirty="0"/>
                    </a:p>
                  </a:txBody>
                  <a:tcPr/>
                </a:tc>
                <a:tc>
                  <a:txBody>
                    <a:bodyPr/>
                    <a:lstStyle/>
                    <a:p>
                      <a:r>
                        <a:rPr lang="ru-RU" sz="1100" b="1" i="0" kern="1200" dirty="0" smtClean="0">
                          <a:solidFill>
                            <a:schemeClr val="dk1"/>
                          </a:solidFill>
                          <a:latin typeface="+mn-lt"/>
                          <a:ea typeface="+mn-ea"/>
                          <a:cs typeface="+mn-cs"/>
                        </a:rPr>
                        <a:t>Биолог</a:t>
                      </a:r>
                      <a:r>
                        <a:rPr lang="ru-RU" sz="1100" b="0" i="0" kern="1200" dirty="0" smtClean="0">
                          <a:solidFill>
                            <a:schemeClr val="dk1"/>
                          </a:solidFill>
                          <a:latin typeface="+mn-lt"/>
                          <a:ea typeface="+mn-ea"/>
                          <a:cs typeface="+mn-cs"/>
                        </a:rPr>
                        <a:t> занимается такими видами </a:t>
                      </a:r>
                      <a:r>
                        <a:rPr lang="ru-RU" sz="1100" b="1" i="0" kern="1200" dirty="0" smtClean="0">
                          <a:solidFill>
                            <a:schemeClr val="dk1"/>
                          </a:solidFill>
                          <a:latin typeface="+mn-lt"/>
                          <a:ea typeface="+mn-ea"/>
                          <a:cs typeface="+mn-cs"/>
                        </a:rPr>
                        <a:t>деятельности</a:t>
                      </a:r>
                      <a:r>
                        <a:rPr lang="ru-RU" sz="1100" b="0" i="0" kern="1200" dirty="0" smtClean="0">
                          <a:solidFill>
                            <a:schemeClr val="dk1"/>
                          </a:solidFill>
                          <a:latin typeface="+mn-lt"/>
                          <a:ea typeface="+mn-ea"/>
                          <a:cs typeface="+mn-cs"/>
                        </a:rPr>
                        <a:t>, как: исследование общих свойств и закономерностей развития живых организмов; изучение видового многообразия растений и животного мира, их строения</a:t>
                      </a:r>
                      <a:endParaRPr lang="ru-RU" sz="1100" dirty="0"/>
                    </a:p>
                  </a:txBody>
                  <a:tcPr/>
                </a:tc>
              </a:tr>
              <a:tr h="738082">
                <a:tc>
                  <a:txBody>
                    <a:bodyPr/>
                    <a:lstStyle/>
                    <a:p>
                      <a:r>
                        <a:rPr lang="ru-RU" sz="1600" dirty="0" smtClean="0"/>
                        <a:t>Геолог</a:t>
                      </a:r>
                      <a:endParaRPr lang="ru-RU" sz="1600" dirty="0"/>
                    </a:p>
                  </a:txBody>
                  <a:tcPr/>
                </a:tc>
                <a:tc>
                  <a:txBody>
                    <a:bodyPr/>
                    <a:lstStyle/>
                    <a:p>
                      <a:endParaRPr lang="ru-RU"/>
                    </a:p>
                  </a:txBody>
                  <a:tcPr/>
                </a:tc>
                <a:tc>
                  <a:txBody>
                    <a:bodyPr/>
                    <a:lstStyle/>
                    <a:p>
                      <a:endParaRPr lang="ru-RU"/>
                    </a:p>
                  </a:txBody>
                  <a:tcPr/>
                </a:tc>
                <a:tc>
                  <a:txBody>
                    <a:bodyPr/>
                    <a:lstStyle/>
                    <a:p>
                      <a:endParaRPr lang="ru-RU"/>
                    </a:p>
                  </a:txBody>
                  <a:tcPr/>
                </a:tc>
              </a:tr>
              <a:tr h="738082">
                <a:tc>
                  <a:txBody>
                    <a:bodyPr/>
                    <a:lstStyle/>
                    <a:p>
                      <a:r>
                        <a:rPr lang="ru-RU" sz="1600" dirty="0" smtClean="0"/>
                        <a:t>Эколог</a:t>
                      </a:r>
                      <a:endParaRPr lang="ru-RU" sz="1600" dirty="0"/>
                    </a:p>
                  </a:txBody>
                  <a:tcPr/>
                </a:tc>
                <a:tc>
                  <a:txBody>
                    <a:bodyPr/>
                    <a:lstStyle/>
                    <a:p>
                      <a:endParaRPr lang="ru-RU"/>
                    </a:p>
                  </a:txBody>
                  <a:tcPr/>
                </a:tc>
                <a:tc>
                  <a:txBody>
                    <a:bodyPr/>
                    <a:lstStyle/>
                    <a:p>
                      <a:endParaRPr lang="ru-RU"/>
                    </a:p>
                  </a:txBody>
                  <a:tcPr/>
                </a:tc>
                <a:tc>
                  <a:txBody>
                    <a:bodyPr/>
                    <a:lstStyle/>
                    <a:p>
                      <a:endParaRPr lang="ru-RU" dirty="0"/>
                    </a:p>
                  </a:txBody>
                  <a:tcPr/>
                </a:tc>
              </a:tr>
              <a:tr h="738082">
                <a:tc>
                  <a:txBody>
                    <a:bodyPr/>
                    <a:lstStyle/>
                    <a:p>
                      <a:r>
                        <a:rPr lang="ru-RU" sz="1600" dirty="0" smtClean="0"/>
                        <a:t>Инженер по защите окружающей среды</a:t>
                      </a:r>
                      <a:endParaRPr lang="ru-RU" sz="1600" dirty="0"/>
                    </a:p>
                  </a:txBody>
                  <a:tcPr/>
                </a:tc>
                <a:tc>
                  <a:txBody>
                    <a:bodyPr/>
                    <a:lstStyle/>
                    <a:p>
                      <a:endParaRPr lang="ru-RU"/>
                    </a:p>
                  </a:txBody>
                  <a:tcPr/>
                </a:tc>
                <a:tc>
                  <a:txBody>
                    <a:bodyPr/>
                    <a:lstStyle/>
                    <a:p>
                      <a:endParaRPr lang="ru-RU"/>
                    </a:p>
                  </a:txBody>
                  <a:tcPr/>
                </a:tc>
                <a:tc>
                  <a:txBody>
                    <a:bodyPr/>
                    <a:lstStyle/>
                    <a:p>
                      <a:endParaRPr lang="ru-RU" dirty="0"/>
                    </a:p>
                  </a:txBody>
                  <a:tcPr/>
                </a:tc>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dirty="0"/>
          </a:p>
        </p:txBody>
      </p:sp>
      <p:sp>
        <p:nvSpPr>
          <p:cNvPr id="3" name="Подзаголовок 2"/>
          <p:cNvSpPr>
            <a:spLocks noGrp="1"/>
          </p:cNvSpPr>
          <p:nvPr>
            <p:ph type="subTitle" idx="1"/>
          </p:nvPr>
        </p:nvSpPr>
        <p:spPr/>
        <p:txBody>
          <a:bodyPr/>
          <a:lstStyle/>
          <a:p>
            <a:endParaRPr lang="ru-RU"/>
          </a:p>
        </p:txBody>
      </p:sp>
      <p:pic>
        <p:nvPicPr>
          <p:cNvPr id="4" name="Рисунок 3" descr="1.jpg"/>
          <p:cNvPicPr>
            <a:picLocks noChangeAspect="1"/>
          </p:cNvPicPr>
          <p:nvPr/>
        </p:nvPicPr>
        <p:blipFill>
          <a:blip r:embed="rId2" cstate="print"/>
          <a:stretch>
            <a:fillRect/>
          </a:stretch>
        </p:blipFill>
        <p:spPr>
          <a:xfrm>
            <a:off x="-756592" y="-171400"/>
            <a:ext cx="9900592" cy="7029400"/>
          </a:xfrm>
          <a:prstGeom prst="rect">
            <a:avLst/>
          </a:prstGeom>
          <a:ln>
            <a:noFill/>
          </a:ln>
          <a:effectLst>
            <a:outerShdw blurRad="292100" dist="139700" dir="2700000" algn="tl" rotWithShape="0">
              <a:srgbClr val="333333">
                <a:alpha val="65000"/>
              </a:srgbClr>
            </a:outerShdw>
          </a:effectLst>
        </p:spPr>
      </p:pic>
      <p:sp>
        <p:nvSpPr>
          <p:cNvPr id="6" name="Прямоугольник 5"/>
          <p:cNvSpPr/>
          <p:nvPr/>
        </p:nvSpPr>
        <p:spPr>
          <a:xfrm>
            <a:off x="0" y="0"/>
            <a:ext cx="8676456"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ru-RU" sz="2400" i="1" dirty="0" smtClean="0">
                <a:solidFill>
                  <a:srgbClr val="FF0000"/>
                </a:solidFill>
                <a:latin typeface="Times New Roman" pitchFamily="18" charset="0"/>
                <a:cs typeface="Times New Roman" pitchFamily="18" charset="0"/>
              </a:rPr>
              <a:t>Задание 3</a:t>
            </a:r>
            <a:endParaRPr lang="ru-RU" dirty="0" smtClean="0"/>
          </a:p>
          <a:p>
            <a:r>
              <a:rPr lang="ru-RU" dirty="0" smtClean="0"/>
              <a:t>Привести примеры профессий в соответствии с отраслями народного хозяйства.</a:t>
            </a:r>
          </a:p>
          <a:p>
            <a:r>
              <a:rPr lang="ru-RU" i="1" dirty="0" smtClean="0"/>
              <a:t>Пример: Заполните таблицу</a:t>
            </a:r>
          </a:p>
          <a:p>
            <a:endParaRPr lang="ru-RU" i="1" dirty="0" smtClean="0"/>
          </a:p>
          <a:p>
            <a:endParaRPr lang="ru-RU" i="1" dirty="0" smtClean="0"/>
          </a:p>
          <a:p>
            <a:endParaRPr lang="ru-RU" i="1" dirty="0" smtClean="0"/>
          </a:p>
          <a:p>
            <a:endParaRPr lang="ru-RU" i="1" dirty="0" smtClean="0"/>
          </a:p>
          <a:p>
            <a:endParaRPr lang="ru-RU" i="1" dirty="0" smtClean="0"/>
          </a:p>
          <a:p>
            <a:endParaRPr lang="ru-RU" i="1" dirty="0" smtClean="0"/>
          </a:p>
          <a:p>
            <a:endParaRPr lang="ru-RU" i="1" dirty="0" smtClean="0"/>
          </a:p>
          <a:p>
            <a:endParaRPr lang="ru-RU" i="1" dirty="0" smtClean="0"/>
          </a:p>
          <a:p>
            <a:endParaRPr lang="ru-RU" i="1" dirty="0" smtClean="0"/>
          </a:p>
          <a:p>
            <a:endParaRPr lang="ru-RU" i="1" dirty="0" smtClean="0"/>
          </a:p>
          <a:p>
            <a:endParaRPr lang="ru-RU" i="1" dirty="0" smtClean="0"/>
          </a:p>
          <a:p>
            <a:endParaRPr lang="ru-RU" i="1" dirty="0" smtClean="0"/>
          </a:p>
          <a:p>
            <a:endParaRPr lang="ru-RU" i="1" dirty="0" smtClean="0"/>
          </a:p>
          <a:p>
            <a:endParaRPr lang="ru-RU" i="1" dirty="0" smtClean="0"/>
          </a:p>
          <a:p>
            <a:endParaRPr lang="ru-RU" i="1" dirty="0" smtClean="0"/>
          </a:p>
          <a:p>
            <a:endParaRPr lang="ru-RU" i="1" dirty="0" smtClean="0"/>
          </a:p>
          <a:p>
            <a:endParaRPr lang="ru-RU" i="1" dirty="0" smtClean="0"/>
          </a:p>
          <a:p>
            <a:endParaRPr lang="ru-RU" i="1" dirty="0" smtClean="0"/>
          </a:p>
          <a:p>
            <a:endParaRPr lang="ru-RU" i="1" dirty="0" smtClean="0"/>
          </a:p>
          <a:p>
            <a:endParaRPr lang="ru-RU" i="1" dirty="0" smtClean="0"/>
          </a:p>
          <a:p>
            <a:endParaRPr lang="ru-RU" dirty="0" smtClean="0"/>
          </a:p>
          <a:p>
            <a:pPr algn="ctr"/>
            <a:endParaRPr lang="ru-RU" dirty="0"/>
          </a:p>
        </p:txBody>
      </p:sp>
      <p:sp>
        <p:nvSpPr>
          <p:cNvPr id="8" name="Прямоугольник 7"/>
          <p:cNvSpPr/>
          <p:nvPr/>
        </p:nvSpPr>
        <p:spPr>
          <a:xfrm>
            <a:off x="539552" y="1412776"/>
            <a:ext cx="7416825" cy="369332"/>
          </a:xfrm>
          <a:prstGeom prst="rect">
            <a:avLst/>
          </a:prstGeom>
          <a:noFill/>
        </p:spPr>
        <p:txBody>
          <a:bodyPr wrap="square" lIns="91440" tIns="45720" rIns="91440" bIns="45720">
            <a:spAutoFit/>
          </a:bodyPr>
          <a:lstStyle/>
          <a:p>
            <a:pPr algn="ctr"/>
            <a:endParaRPr lang="ru-RU" b="1" cap="none" spc="300" dirty="0">
              <a:ln w="11430" cmpd="sng">
                <a:solidFill>
                  <a:schemeClr val="accent1">
                    <a:tint val="10000"/>
                  </a:schemeClr>
                </a:solidFill>
                <a:prstDash val="solid"/>
                <a:miter lim="800000"/>
              </a:ln>
              <a:solidFill>
                <a:srgbClr val="FF0000"/>
              </a:solidFill>
              <a:effectLst>
                <a:glow rad="45500">
                  <a:schemeClr val="accent1">
                    <a:satMod val="220000"/>
                    <a:alpha val="35000"/>
                  </a:schemeClr>
                </a:glow>
              </a:effectLst>
            </a:endParaRPr>
          </a:p>
        </p:txBody>
      </p:sp>
      <p:graphicFrame>
        <p:nvGraphicFramePr>
          <p:cNvPr id="7" name="Таблица 6"/>
          <p:cNvGraphicFramePr>
            <a:graphicFrameLocks noGrp="1"/>
          </p:cNvGraphicFramePr>
          <p:nvPr/>
        </p:nvGraphicFramePr>
        <p:xfrm>
          <a:off x="323528" y="1052736"/>
          <a:ext cx="7992888" cy="5445226"/>
        </p:xfrm>
        <a:graphic>
          <a:graphicData uri="http://schemas.openxmlformats.org/drawingml/2006/table">
            <a:tbl>
              <a:tblPr firstRow="1" bandRow="1">
                <a:tableStyleId>{5C22544A-7EE6-4342-B048-85BDC9FD1C3A}</a:tableStyleId>
              </a:tblPr>
              <a:tblGrid>
                <a:gridCol w="2664296"/>
                <a:gridCol w="2664296"/>
                <a:gridCol w="2664296"/>
              </a:tblGrid>
              <a:tr h="1056756">
                <a:tc>
                  <a:txBody>
                    <a:bodyPr/>
                    <a:lstStyle/>
                    <a:p>
                      <a:endParaRPr lang="ru-RU" dirty="0"/>
                    </a:p>
                  </a:txBody>
                  <a:tcPr/>
                </a:tc>
                <a:tc>
                  <a:txBody>
                    <a:bodyPr/>
                    <a:lstStyle/>
                    <a:p>
                      <a:r>
                        <a:rPr lang="ru-RU" dirty="0" smtClean="0"/>
                        <a:t>Отрасли народного</a:t>
                      </a:r>
                      <a:r>
                        <a:rPr lang="ru-RU" baseline="0" dirty="0" smtClean="0"/>
                        <a:t> хозяйства</a:t>
                      </a:r>
                      <a:endParaRPr lang="ru-RU" dirty="0"/>
                    </a:p>
                  </a:txBody>
                  <a:tcPr/>
                </a:tc>
                <a:tc>
                  <a:txBody>
                    <a:bodyPr/>
                    <a:lstStyle/>
                    <a:p>
                      <a:r>
                        <a:rPr lang="ru-RU" dirty="0" smtClean="0"/>
                        <a:t>Примеры профессий</a:t>
                      </a:r>
                      <a:endParaRPr lang="ru-RU" dirty="0"/>
                    </a:p>
                  </a:txBody>
                  <a:tcPr/>
                </a:tc>
              </a:tr>
              <a:tr h="428573">
                <a:tc>
                  <a:txBody>
                    <a:bodyPr/>
                    <a:lstStyle/>
                    <a:p>
                      <a:r>
                        <a:rPr lang="ru-RU" sz="1200" i="1" dirty="0" smtClean="0">
                          <a:latin typeface="Times New Roman" pitchFamily="18" charset="0"/>
                          <a:cs typeface="Times New Roman" pitchFamily="18" charset="0"/>
                        </a:rPr>
                        <a:t>Текстиль</a:t>
                      </a:r>
                      <a:endParaRPr lang="ru-RU" sz="1200" i="1" dirty="0">
                        <a:latin typeface="Times New Roman" pitchFamily="18" charset="0"/>
                        <a:cs typeface="Times New Roman" pitchFamily="18" charset="0"/>
                      </a:endParaRPr>
                    </a:p>
                  </a:txBody>
                  <a:tcPr/>
                </a:tc>
                <a:tc>
                  <a:txBody>
                    <a:bodyPr/>
                    <a:lstStyle/>
                    <a:p>
                      <a:r>
                        <a:rPr lang="ru-RU" sz="1200" i="1" dirty="0" smtClean="0">
                          <a:latin typeface="Times New Roman" pitchFamily="18" charset="0"/>
                          <a:cs typeface="Times New Roman" pitchFamily="18" charset="0"/>
                        </a:rPr>
                        <a:t>Отрасль</a:t>
                      </a:r>
                      <a:r>
                        <a:rPr lang="ru-RU" sz="1200" i="1" baseline="0" dirty="0" smtClean="0">
                          <a:latin typeface="Times New Roman" pitchFamily="18" charset="0"/>
                          <a:cs typeface="Times New Roman" pitchFamily="18" charset="0"/>
                        </a:rPr>
                        <a:t> промышленности</a:t>
                      </a:r>
                      <a:endParaRPr lang="ru-RU" sz="1200" i="1" dirty="0">
                        <a:latin typeface="Times New Roman" pitchFamily="18" charset="0"/>
                        <a:cs typeface="Times New Roman" pitchFamily="18" charset="0"/>
                      </a:endParaRPr>
                    </a:p>
                  </a:txBody>
                  <a:tcPr/>
                </a:tc>
                <a:tc>
                  <a:txBody>
                    <a:bodyPr/>
                    <a:lstStyle/>
                    <a:p>
                      <a:r>
                        <a:rPr lang="ru-RU" sz="1200" i="1" dirty="0" smtClean="0">
                          <a:latin typeface="Times New Roman" pitchFamily="18" charset="0"/>
                          <a:cs typeface="Times New Roman" pitchFamily="18" charset="0"/>
                        </a:rPr>
                        <a:t>Закройщик,</a:t>
                      </a:r>
                      <a:r>
                        <a:rPr lang="ru-RU" sz="1200" i="1" baseline="0" dirty="0" smtClean="0">
                          <a:latin typeface="Times New Roman" pitchFamily="18" charset="0"/>
                          <a:cs typeface="Times New Roman" pitchFamily="18" charset="0"/>
                        </a:rPr>
                        <a:t> швея</a:t>
                      </a:r>
                      <a:endParaRPr lang="ru-RU" sz="1200" i="1" dirty="0">
                        <a:latin typeface="Times New Roman" pitchFamily="18" charset="0"/>
                        <a:cs typeface="Times New Roman" pitchFamily="18" charset="0"/>
                      </a:endParaRPr>
                    </a:p>
                  </a:txBody>
                  <a:tcPr/>
                </a:tc>
              </a:tr>
              <a:tr h="528377">
                <a:tc>
                  <a:txBody>
                    <a:bodyPr/>
                    <a:lstStyle/>
                    <a:p>
                      <a:r>
                        <a:rPr lang="ru-RU" sz="1200" dirty="0" smtClean="0">
                          <a:latin typeface="Times New Roman" pitchFamily="18" charset="0"/>
                          <a:cs typeface="Times New Roman" pitchFamily="18" charset="0"/>
                        </a:rPr>
                        <a:t>Экология,</a:t>
                      </a:r>
                      <a:r>
                        <a:rPr lang="ru-RU" sz="1200" baseline="0" dirty="0" smtClean="0">
                          <a:latin typeface="Times New Roman" pitchFamily="18" charset="0"/>
                          <a:cs typeface="Times New Roman" pitchFamily="18" charset="0"/>
                        </a:rPr>
                        <a:t> </a:t>
                      </a:r>
                      <a:r>
                        <a:rPr lang="ru-RU" sz="1200" kern="1200" dirty="0" smtClean="0">
                          <a:solidFill>
                            <a:schemeClr val="dk1"/>
                          </a:solidFill>
                          <a:latin typeface="Times New Roman" pitchFamily="18" charset="0"/>
                          <a:ea typeface="+mn-ea"/>
                          <a:cs typeface="Times New Roman" pitchFamily="18" charset="0"/>
                        </a:rPr>
                        <a:t>защита окружающей среды</a:t>
                      </a:r>
                      <a:endParaRPr lang="ru-RU" sz="1200" dirty="0">
                        <a:latin typeface="Times New Roman" pitchFamily="18" charset="0"/>
                        <a:cs typeface="Times New Roman" pitchFamily="18" charset="0"/>
                      </a:endParaRPr>
                    </a:p>
                  </a:txBody>
                  <a:tcPr/>
                </a:tc>
                <a:tc>
                  <a:txBody>
                    <a:bodyPr/>
                    <a:lstStyle/>
                    <a:p>
                      <a:endParaRPr lang="ru-RU" dirty="0"/>
                    </a:p>
                  </a:txBody>
                  <a:tcPr/>
                </a:tc>
                <a:tc>
                  <a:txBody>
                    <a:bodyPr/>
                    <a:lstStyle/>
                    <a:p>
                      <a:endParaRPr lang="ru-RU"/>
                    </a:p>
                  </a:txBody>
                  <a:tcPr/>
                </a:tc>
              </a:tr>
              <a:tr h="954015">
                <a:tc>
                  <a:txBody>
                    <a:bodyPr/>
                    <a:lstStyle/>
                    <a:p>
                      <a:pPr marR="267970">
                        <a:lnSpc>
                          <a:spcPts val="1320"/>
                        </a:lnSpc>
                        <a:spcAft>
                          <a:spcPts val="0"/>
                        </a:spcAft>
                      </a:pPr>
                      <a:r>
                        <a:rPr lang="ru-RU" sz="1200">
                          <a:latin typeface="Times New Roman"/>
                          <a:ea typeface="Times New Roman"/>
                          <a:cs typeface="Century Schoolbook"/>
                        </a:rPr>
                        <a:t>Растениеводство (ландшафтный и фитодизайн, агрономия, цветоводство, садоводство)</a:t>
                      </a:r>
                      <a:endParaRPr lang="ru-RU" sz="1200">
                        <a:latin typeface="Consolas"/>
                        <a:ea typeface="Times New Roman"/>
                        <a:cs typeface="Times New Roman"/>
                      </a:endParaRPr>
                    </a:p>
                  </a:txBody>
                  <a:tcPr marL="25400" marR="25400" marT="0" marB="0"/>
                </a:tc>
                <a:tc>
                  <a:txBody>
                    <a:bodyPr/>
                    <a:lstStyle/>
                    <a:p>
                      <a:endParaRPr lang="ru-RU"/>
                    </a:p>
                  </a:txBody>
                  <a:tcPr/>
                </a:tc>
                <a:tc>
                  <a:txBody>
                    <a:bodyPr/>
                    <a:lstStyle/>
                    <a:p>
                      <a:endParaRPr lang="ru-RU"/>
                    </a:p>
                  </a:txBody>
                  <a:tcPr/>
                </a:tc>
              </a:tr>
              <a:tr h="428573">
                <a:tc>
                  <a:txBody>
                    <a:bodyPr/>
                    <a:lstStyle/>
                    <a:p>
                      <a:pPr>
                        <a:lnSpc>
                          <a:spcPts val="1320"/>
                        </a:lnSpc>
                        <a:spcAft>
                          <a:spcPts val="0"/>
                        </a:spcAft>
                      </a:pPr>
                      <a:r>
                        <a:rPr lang="ru-RU" sz="1200">
                          <a:latin typeface="Times New Roman"/>
                          <a:ea typeface="Times New Roman"/>
                          <a:cs typeface="Century Schoolbook"/>
                        </a:rPr>
                        <a:t>Ветеринария, животноводство</a:t>
                      </a:r>
                      <a:endParaRPr lang="ru-RU" sz="1200">
                        <a:latin typeface="Consolas"/>
                        <a:ea typeface="Times New Roman"/>
                        <a:cs typeface="Times New Roman"/>
                      </a:endParaRPr>
                    </a:p>
                  </a:txBody>
                  <a:tcPr marL="25400" marR="25400" marT="0" marB="0"/>
                </a:tc>
                <a:tc>
                  <a:txBody>
                    <a:bodyPr/>
                    <a:lstStyle/>
                    <a:p>
                      <a:endParaRPr lang="ru-RU"/>
                    </a:p>
                  </a:txBody>
                  <a:tcPr/>
                </a:tc>
                <a:tc>
                  <a:txBody>
                    <a:bodyPr/>
                    <a:lstStyle/>
                    <a:p>
                      <a:endParaRPr lang="ru-RU"/>
                    </a:p>
                  </a:txBody>
                  <a:tcPr/>
                </a:tc>
              </a:tr>
              <a:tr h="428573">
                <a:tc>
                  <a:txBody>
                    <a:bodyPr/>
                    <a:lstStyle/>
                    <a:p>
                      <a:pPr>
                        <a:lnSpc>
                          <a:spcPts val="1320"/>
                        </a:lnSpc>
                        <a:spcAft>
                          <a:spcPts val="0"/>
                        </a:spcAft>
                      </a:pPr>
                      <a:r>
                        <a:rPr lang="ru-RU" sz="1200">
                          <a:latin typeface="Times New Roman"/>
                          <a:ea typeface="Times New Roman"/>
                          <a:cs typeface="Century Schoolbook"/>
                        </a:rPr>
                        <a:t>Медицина</a:t>
                      </a:r>
                      <a:endParaRPr lang="ru-RU" sz="1200">
                        <a:latin typeface="Consolas"/>
                        <a:ea typeface="Times New Roman"/>
                        <a:cs typeface="Times New Roman"/>
                      </a:endParaRPr>
                    </a:p>
                  </a:txBody>
                  <a:tcPr marL="25400" marR="25400" marT="0" marB="0"/>
                </a:tc>
                <a:tc>
                  <a:txBody>
                    <a:bodyPr/>
                    <a:lstStyle/>
                    <a:p>
                      <a:endParaRPr lang="ru-RU"/>
                    </a:p>
                  </a:txBody>
                  <a:tcPr/>
                </a:tc>
                <a:tc>
                  <a:txBody>
                    <a:bodyPr/>
                    <a:lstStyle/>
                    <a:p>
                      <a:endParaRPr lang="ru-RU"/>
                    </a:p>
                  </a:txBody>
                  <a:tcPr/>
                </a:tc>
              </a:tr>
              <a:tr h="763213">
                <a:tc>
                  <a:txBody>
                    <a:bodyPr/>
                    <a:lstStyle/>
                    <a:p>
                      <a:pPr marR="213360">
                        <a:lnSpc>
                          <a:spcPts val="1320"/>
                        </a:lnSpc>
                        <a:spcAft>
                          <a:spcPts val="0"/>
                        </a:spcAft>
                      </a:pPr>
                      <a:r>
                        <a:rPr lang="ru-RU" sz="1200">
                          <a:latin typeface="Times New Roman"/>
                          <a:ea typeface="Times New Roman"/>
                          <a:cs typeface="Century Schoolbook"/>
                        </a:rPr>
                        <a:t>Инженерные специальности, связанные с природными ресурсами, с природопользованием</a:t>
                      </a:r>
                      <a:endParaRPr lang="ru-RU" sz="1200">
                        <a:latin typeface="Consolas"/>
                        <a:ea typeface="Times New Roman"/>
                        <a:cs typeface="Times New Roman"/>
                      </a:endParaRPr>
                    </a:p>
                  </a:txBody>
                  <a:tcPr marL="25400" marR="25400" marT="0" marB="0"/>
                </a:tc>
                <a:tc>
                  <a:txBody>
                    <a:bodyPr/>
                    <a:lstStyle/>
                    <a:p>
                      <a:endParaRPr lang="ru-RU"/>
                    </a:p>
                  </a:txBody>
                  <a:tcPr/>
                </a:tc>
                <a:tc>
                  <a:txBody>
                    <a:bodyPr/>
                    <a:lstStyle/>
                    <a:p>
                      <a:endParaRPr lang="ru-RU"/>
                    </a:p>
                  </a:txBody>
                  <a:tcPr/>
                </a:tc>
              </a:tr>
              <a:tr h="428573">
                <a:tc>
                  <a:txBody>
                    <a:bodyPr/>
                    <a:lstStyle/>
                    <a:p>
                      <a:pPr>
                        <a:lnSpc>
                          <a:spcPts val="1320"/>
                        </a:lnSpc>
                        <a:spcAft>
                          <a:spcPts val="0"/>
                        </a:spcAft>
                      </a:pPr>
                      <a:r>
                        <a:rPr lang="ru-RU" sz="1200" dirty="0">
                          <a:latin typeface="Times New Roman"/>
                          <a:ea typeface="Times New Roman"/>
                          <a:cs typeface="Century Schoolbook"/>
                        </a:rPr>
                        <a:t>Технологии пищевых производств</a:t>
                      </a:r>
                      <a:endParaRPr lang="ru-RU" sz="1200" dirty="0">
                        <a:latin typeface="Consolas"/>
                        <a:ea typeface="Times New Roman"/>
                        <a:cs typeface="Times New Roman"/>
                      </a:endParaRPr>
                    </a:p>
                  </a:txBody>
                  <a:tcPr marL="25400" marR="25400" marT="0" marB="0"/>
                </a:tc>
                <a:tc>
                  <a:txBody>
                    <a:bodyPr/>
                    <a:lstStyle/>
                    <a:p>
                      <a:endParaRPr lang="ru-RU" dirty="0"/>
                    </a:p>
                  </a:txBody>
                  <a:tcPr/>
                </a:tc>
                <a:tc>
                  <a:txBody>
                    <a:bodyPr/>
                    <a:lstStyle/>
                    <a:p>
                      <a:endParaRPr lang="ru-RU" dirty="0"/>
                    </a:p>
                  </a:txBody>
                  <a:tcPr/>
                </a:tc>
              </a:tr>
              <a:tr h="428573">
                <a:tc>
                  <a:txBody>
                    <a:bodyPr/>
                    <a:lstStyle/>
                    <a:p>
                      <a:pPr marL="48895" marR="0" indent="0" algn="l" defTabSz="914400" rtl="0" eaLnBrk="1" fontAlgn="auto" latinLnBrk="0" hangingPunct="1">
                        <a:lnSpc>
                          <a:spcPts val="1320"/>
                        </a:lnSpc>
                        <a:spcBef>
                          <a:spcPts val="0"/>
                        </a:spcBef>
                        <a:spcAft>
                          <a:spcPts val="0"/>
                        </a:spcAft>
                        <a:buClrTx/>
                        <a:buSzTx/>
                        <a:buFontTx/>
                        <a:buNone/>
                        <a:tabLst/>
                        <a:defRPr/>
                      </a:pPr>
                      <a:r>
                        <a:rPr lang="ru-RU" sz="1200" dirty="0" err="1" smtClean="0">
                          <a:latin typeface="Times New Roman"/>
                          <a:ea typeface="Times New Roman"/>
                          <a:cs typeface="Century Schoolbook"/>
                        </a:rPr>
                        <a:t>Естественно-научная</a:t>
                      </a:r>
                      <a:r>
                        <a:rPr lang="ru-RU" sz="1200" dirty="0" smtClean="0">
                          <a:latin typeface="Times New Roman"/>
                          <a:ea typeface="Times New Roman"/>
                          <a:cs typeface="Century Schoolbook"/>
                        </a:rPr>
                        <a:t> деятельность</a:t>
                      </a:r>
                      <a:endParaRPr lang="ru-RU" sz="1200" dirty="0" smtClean="0">
                        <a:latin typeface="Consolas"/>
                        <a:ea typeface="Times New Roman"/>
                        <a:cs typeface="Times New Roman"/>
                      </a:endParaRPr>
                    </a:p>
                    <a:p>
                      <a:pPr marL="48895">
                        <a:lnSpc>
                          <a:spcPts val="1320"/>
                        </a:lnSpc>
                        <a:spcAft>
                          <a:spcPts val="0"/>
                        </a:spcAft>
                      </a:pPr>
                      <a:endParaRPr lang="ru-RU" sz="1200" dirty="0">
                        <a:latin typeface="Consolas"/>
                        <a:ea typeface="Times New Roman"/>
                        <a:cs typeface="Times New Roman"/>
                      </a:endParaRPr>
                    </a:p>
                  </a:txBody>
                  <a:tcPr marL="25400" marR="25400" marT="0" marB="0"/>
                </a:tc>
                <a:tc>
                  <a:txBody>
                    <a:bodyPr/>
                    <a:lstStyle/>
                    <a:p>
                      <a:pPr>
                        <a:lnSpc>
                          <a:spcPts val="1320"/>
                        </a:lnSpc>
                        <a:spcAft>
                          <a:spcPts val="0"/>
                        </a:spcAft>
                      </a:pPr>
                      <a:endParaRPr lang="ru-RU" sz="1200" dirty="0">
                        <a:latin typeface="Consolas"/>
                        <a:ea typeface="Times New Roman"/>
                        <a:cs typeface="Times New Roman"/>
                      </a:endParaRPr>
                    </a:p>
                  </a:txBody>
                  <a:tcPr marL="25400" marR="25400" marT="0" marB="0"/>
                </a:tc>
                <a:tc>
                  <a:txBody>
                    <a:bodyPr/>
                    <a:lstStyle/>
                    <a:p>
                      <a:endParaRPr lang="ru-RU" dirty="0"/>
                    </a:p>
                  </a:txBody>
                  <a:tcPr/>
                </a:tc>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dirty="0"/>
          </a:p>
        </p:txBody>
      </p:sp>
      <p:sp>
        <p:nvSpPr>
          <p:cNvPr id="3" name="Подзаголовок 2"/>
          <p:cNvSpPr>
            <a:spLocks noGrp="1"/>
          </p:cNvSpPr>
          <p:nvPr>
            <p:ph type="subTitle" idx="1"/>
          </p:nvPr>
        </p:nvSpPr>
        <p:spPr/>
        <p:txBody>
          <a:bodyPr/>
          <a:lstStyle/>
          <a:p>
            <a:endParaRPr lang="ru-RU"/>
          </a:p>
        </p:txBody>
      </p:sp>
      <p:pic>
        <p:nvPicPr>
          <p:cNvPr id="4" name="Рисунок 3" descr="1.jpg"/>
          <p:cNvPicPr>
            <a:picLocks noChangeAspect="1"/>
          </p:cNvPicPr>
          <p:nvPr/>
        </p:nvPicPr>
        <p:blipFill>
          <a:blip r:embed="rId2" cstate="print"/>
          <a:stretch>
            <a:fillRect/>
          </a:stretch>
        </p:blipFill>
        <p:spPr>
          <a:xfrm>
            <a:off x="-756592" y="-171400"/>
            <a:ext cx="9900592" cy="7029400"/>
          </a:xfrm>
          <a:prstGeom prst="rect">
            <a:avLst/>
          </a:prstGeom>
          <a:ln>
            <a:noFill/>
          </a:ln>
          <a:effectLst>
            <a:outerShdw blurRad="292100" dist="139700" dir="2700000" algn="tl" rotWithShape="0">
              <a:srgbClr val="333333">
                <a:alpha val="65000"/>
              </a:srgbClr>
            </a:outerShdw>
          </a:effectLst>
        </p:spPr>
      </p:pic>
      <p:sp>
        <p:nvSpPr>
          <p:cNvPr id="6" name="Прямоугольник 5"/>
          <p:cNvSpPr/>
          <p:nvPr/>
        </p:nvSpPr>
        <p:spPr>
          <a:xfrm>
            <a:off x="0" y="692696"/>
            <a:ext cx="8676456" cy="56886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ru-RU" i="1" dirty="0" smtClean="0"/>
          </a:p>
          <a:p>
            <a:r>
              <a:rPr lang="ru-RU" sz="2400" i="1" dirty="0" smtClean="0">
                <a:solidFill>
                  <a:srgbClr val="FF0000"/>
                </a:solidFill>
                <a:latin typeface="Times New Roman" pitchFamily="18" charset="0"/>
                <a:cs typeface="Times New Roman" pitchFamily="18" charset="0"/>
              </a:rPr>
              <a:t>Задание 4</a:t>
            </a:r>
          </a:p>
          <a:p>
            <a:r>
              <a:rPr lang="ru-RU" dirty="0" smtClean="0"/>
              <a:t>Приведите примеры профессий в соответствии с классификацией по условиям труда.</a:t>
            </a:r>
          </a:p>
          <a:p>
            <a:r>
              <a:rPr lang="ru-RU" i="1" dirty="0" smtClean="0"/>
              <a:t>Пример:  Заполните таблицу</a:t>
            </a:r>
          </a:p>
          <a:p>
            <a:endParaRPr lang="ru-RU" i="1" dirty="0" smtClean="0"/>
          </a:p>
          <a:p>
            <a:endParaRPr lang="ru-RU" i="1" dirty="0" smtClean="0"/>
          </a:p>
          <a:p>
            <a:endParaRPr lang="ru-RU" i="1" dirty="0" smtClean="0"/>
          </a:p>
          <a:p>
            <a:endParaRPr lang="ru-RU" i="1" dirty="0" smtClean="0"/>
          </a:p>
          <a:p>
            <a:endParaRPr lang="ru-RU" i="1" dirty="0" smtClean="0"/>
          </a:p>
          <a:p>
            <a:endParaRPr lang="ru-RU" i="1" dirty="0" smtClean="0"/>
          </a:p>
          <a:p>
            <a:endParaRPr lang="ru-RU" i="1" dirty="0" smtClean="0"/>
          </a:p>
          <a:p>
            <a:endParaRPr lang="ru-RU" i="1" dirty="0" smtClean="0"/>
          </a:p>
          <a:p>
            <a:endParaRPr lang="ru-RU" i="1" dirty="0" smtClean="0"/>
          </a:p>
          <a:p>
            <a:endParaRPr lang="ru-RU" i="1" dirty="0" smtClean="0"/>
          </a:p>
          <a:p>
            <a:endParaRPr lang="ru-RU" i="1" dirty="0" smtClean="0"/>
          </a:p>
          <a:p>
            <a:endParaRPr lang="ru-RU" i="1" dirty="0" smtClean="0"/>
          </a:p>
          <a:p>
            <a:endParaRPr lang="ru-RU" i="1" dirty="0" smtClean="0"/>
          </a:p>
          <a:p>
            <a:endParaRPr lang="ru-RU" i="1" dirty="0" smtClean="0"/>
          </a:p>
          <a:p>
            <a:endParaRPr lang="ru-RU" i="1" dirty="0" smtClean="0"/>
          </a:p>
          <a:p>
            <a:endParaRPr lang="ru-RU" i="1" dirty="0" smtClean="0"/>
          </a:p>
          <a:p>
            <a:endParaRPr lang="ru-RU" dirty="0" smtClean="0"/>
          </a:p>
          <a:p>
            <a:pPr algn="ctr"/>
            <a:endParaRPr lang="ru-RU" dirty="0"/>
          </a:p>
        </p:txBody>
      </p:sp>
      <p:sp>
        <p:nvSpPr>
          <p:cNvPr id="8" name="Прямоугольник 7"/>
          <p:cNvSpPr/>
          <p:nvPr/>
        </p:nvSpPr>
        <p:spPr>
          <a:xfrm>
            <a:off x="539552" y="1412776"/>
            <a:ext cx="7416825" cy="369332"/>
          </a:xfrm>
          <a:prstGeom prst="rect">
            <a:avLst/>
          </a:prstGeom>
          <a:noFill/>
        </p:spPr>
        <p:txBody>
          <a:bodyPr wrap="square" lIns="91440" tIns="45720" rIns="91440" bIns="45720">
            <a:spAutoFit/>
          </a:bodyPr>
          <a:lstStyle/>
          <a:p>
            <a:pPr algn="ctr"/>
            <a:endParaRPr lang="ru-RU" b="1" cap="none" spc="300" dirty="0">
              <a:ln w="11430" cmpd="sng">
                <a:solidFill>
                  <a:schemeClr val="accent1">
                    <a:tint val="10000"/>
                  </a:schemeClr>
                </a:solidFill>
                <a:prstDash val="solid"/>
                <a:miter lim="800000"/>
              </a:ln>
              <a:solidFill>
                <a:srgbClr val="FF0000"/>
              </a:solidFill>
              <a:effectLst>
                <a:glow rad="45500">
                  <a:schemeClr val="accent1">
                    <a:satMod val="220000"/>
                    <a:alpha val="35000"/>
                  </a:schemeClr>
                </a:glow>
              </a:effectLst>
            </a:endParaRPr>
          </a:p>
        </p:txBody>
      </p:sp>
      <p:graphicFrame>
        <p:nvGraphicFramePr>
          <p:cNvPr id="7" name="Таблица 6"/>
          <p:cNvGraphicFramePr>
            <a:graphicFrameLocks noGrp="1"/>
          </p:cNvGraphicFramePr>
          <p:nvPr/>
        </p:nvGraphicFramePr>
        <p:xfrm>
          <a:off x="395536" y="1844824"/>
          <a:ext cx="7848873" cy="3384375"/>
        </p:xfrm>
        <a:graphic>
          <a:graphicData uri="http://schemas.openxmlformats.org/drawingml/2006/table">
            <a:tbl>
              <a:tblPr firstRow="1" bandRow="1">
                <a:tableStyleId>{5C22544A-7EE6-4342-B048-85BDC9FD1C3A}</a:tableStyleId>
              </a:tblPr>
              <a:tblGrid>
                <a:gridCol w="432048"/>
                <a:gridCol w="4800534"/>
                <a:gridCol w="2616291"/>
              </a:tblGrid>
              <a:tr h="676875">
                <a:tc>
                  <a:txBody>
                    <a:bodyPr/>
                    <a:lstStyle/>
                    <a:p>
                      <a:endParaRPr lang="ru-RU" dirty="0"/>
                    </a:p>
                  </a:txBody>
                  <a:tcPr/>
                </a:tc>
                <a:tc>
                  <a:txBody>
                    <a:bodyPr/>
                    <a:lstStyle/>
                    <a:p>
                      <a:r>
                        <a:rPr lang="ru-RU" dirty="0" smtClean="0"/>
                        <a:t>Условия труда</a:t>
                      </a:r>
                      <a:endParaRPr lang="ru-RU" dirty="0"/>
                    </a:p>
                  </a:txBody>
                  <a:tcPr/>
                </a:tc>
                <a:tc>
                  <a:txBody>
                    <a:bodyPr/>
                    <a:lstStyle/>
                    <a:p>
                      <a:r>
                        <a:rPr lang="ru-RU" dirty="0" smtClean="0"/>
                        <a:t>Примеры профессий</a:t>
                      </a:r>
                      <a:endParaRPr lang="ru-RU" dirty="0"/>
                    </a:p>
                  </a:txBody>
                  <a:tcPr/>
                </a:tc>
              </a:tr>
              <a:tr h="676875">
                <a:tc>
                  <a:txBody>
                    <a:bodyPr/>
                    <a:lstStyle/>
                    <a:p>
                      <a:r>
                        <a:rPr lang="ru-RU" dirty="0" smtClean="0"/>
                        <a:t>1</a:t>
                      </a:r>
                      <a:endParaRPr lang="ru-RU" dirty="0"/>
                    </a:p>
                  </a:txBody>
                  <a:tcPr/>
                </a:tc>
                <a:tc>
                  <a:txBody>
                    <a:bodyPr/>
                    <a:lstStyle/>
                    <a:p>
                      <a:pPr>
                        <a:lnSpc>
                          <a:spcPts val="1320"/>
                        </a:lnSpc>
                        <a:spcAft>
                          <a:spcPts val="0"/>
                        </a:spcAft>
                      </a:pPr>
                      <a:r>
                        <a:rPr lang="ru-RU" sz="1200" dirty="0">
                          <a:latin typeface="Times New Roman"/>
                          <a:ea typeface="Times New Roman"/>
                          <a:cs typeface="Century Schoolbook"/>
                        </a:rPr>
                        <a:t>Труд в условиях обычного (бытового) микроклимата</a:t>
                      </a:r>
                      <a:endParaRPr lang="ru-RU" sz="1200" dirty="0">
                        <a:latin typeface="Consolas"/>
                        <a:ea typeface="Times New Roman"/>
                        <a:cs typeface="Times New Roman"/>
                      </a:endParaRPr>
                    </a:p>
                  </a:txBody>
                  <a:tcPr marL="25400" marR="25400" marT="0" marB="0"/>
                </a:tc>
                <a:tc>
                  <a:txBody>
                    <a:bodyPr/>
                    <a:lstStyle/>
                    <a:p>
                      <a:r>
                        <a:rPr lang="ru-RU" sz="1200" i="1" dirty="0" smtClean="0"/>
                        <a:t>Секретарь,……..</a:t>
                      </a:r>
                      <a:endParaRPr lang="ru-RU" sz="1200" i="1" dirty="0"/>
                    </a:p>
                  </a:txBody>
                  <a:tcPr/>
                </a:tc>
              </a:tr>
              <a:tr h="676875">
                <a:tc>
                  <a:txBody>
                    <a:bodyPr/>
                    <a:lstStyle/>
                    <a:p>
                      <a:r>
                        <a:rPr lang="ru-RU" dirty="0" smtClean="0"/>
                        <a:t>2</a:t>
                      </a:r>
                      <a:endParaRPr lang="ru-RU" dirty="0"/>
                    </a:p>
                  </a:txBody>
                  <a:tcPr/>
                </a:tc>
                <a:tc>
                  <a:txBody>
                    <a:bodyPr/>
                    <a:lstStyle/>
                    <a:p>
                      <a:pPr marR="210185">
                        <a:lnSpc>
                          <a:spcPts val="1320"/>
                        </a:lnSpc>
                        <a:spcAft>
                          <a:spcPts val="0"/>
                        </a:spcAft>
                      </a:pPr>
                      <a:r>
                        <a:rPr lang="ru-RU" sz="1200">
                          <a:latin typeface="Times New Roman"/>
                          <a:ea typeface="Times New Roman"/>
                          <a:cs typeface="Century Schoolbook"/>
                        </a:rPr>
                        <a:t>Труд с пребыванием на открытом воздухе, с резкими перепадами температуры, влажности</a:t>
                      </a:r>
                      <a:endParaRPr lang="ru-RU" sz="1200">
                        <a:latin typeface="Consolas"/>
                        <a:ea typeface="Times New Roman"/>
                        <a:cs typeface="Times New Roman"/>
                      </a:endParaRPr>
                    </a:p>
                  </a:txBody>
                  <a:tcPr marL="25400" marR="25400" marT="0" marB="0"/>
                </a:tc>
                <a:tc>
                  <a:txBody>
                    <a:bodyPr/>
                    <a:lstStyle/>
                    <a:p>
                      <a:endParaRPr lang="ru-RU"/>
                    </a:p>
                  </a:txBody>
                  <a:tcPr/>
                </a:tc>
              </a:tr>
              <a:tr h="676875">
                <a:tc>
                  <a:txBody>
                    <a:bodyPr/>
                    <a:lstStyle/>
                    <a:p>
                      <a:r>
                        <a:rPr lang="ru-RU" dirty="0" smtClean="0"/>
                        <a:t>3</a:t>
                      </a:r>
                      <a:endParaRPr lang="ru-RU" dirty="0"/>
                    </a:p>
                  </a:txBody>
                  <a:tcPr/>
                </a:tc>
                <a:tc>
                  <a:txBody>
                    <a:bodyPr/>
                    <a:lstStyle/>
                    <a:p>
                      <a:pPr marR="222250">
                        <a:lnSpc>
                          <a:spcPts val="1320"/>
                        </a:lnSpc>
                        <a:spcAft>
                          <a:spcPts val="0"/>
                        </a:spcAft>
                      </a:pPr>
                      <a:r>
                        <a:rPr lang="ru-RU" sz="1200">
                          <a:latin typeface="Times New Roman"/>
                          <a:ea typeface="Times New Roman"/>
                          <a:cs typeface="Century Schoolbook"/>
                        </a:rPr>
                        <a:t>Труд в необычных условиях: под землей, под водой, на высоте, в воздухе</a:t>
                      </a:r>
                      <a:endParaRPr lang="ru-RU" sz="1200">
                        <a:latin typeface="Consolas"/>
                        <a:ea typeface="Times New Roman"/>
                        <a:cs typeface="Times New Roman"/>
                      </a:endParaRPr>
                    </a:p>
                  </a:txBody>
                  <a:tcPr marL="25400" marR="25400" marT="0" marB="0"/>
                </a:tc>
                <a:tc>
                  <a:txBody>
                    <a:bodyPr/>
                    <a:lstStyle/>
                    <a:p>
                      <a:endParaRPr lang="ru-RU" dirty="0"/>
                    </a:p>
                  </a:txBody>
                  <a:tcPr/>
                </a:tc>
              </a:tr>
              <a:tr h="676875">
                <a:tc>
                  <a:txBody>
                    <a:bodyPr/>
                    <a:lstStyle/>
                    <a:p>
                      <a:r>
                        <a:rPr lang="ru-RU" dirty="0" smtClean="0"/>
                        <a:t>4</a:t>
                      </a:r>
                      <a:endParaRPr lang="ru-RU" dirty="0"/>
                    </a:p>
                  </a:txBody>
                  <a:tcPr/>
                </a:tc>
                <a:tc>
                  <a:txBody>
                    <a:bodyPr/>
                    <a:lstStyle/>
                    <a:p>
                      <a:pPr>
                        <a:lnSpc>
                          <a:spcPts val="1320"/>
                        </a:lnSpc>
                        <a:spcAft>
                          <a:spcPts val="0"/>
                        </a:spcAft>
                      </a:pPr>
                      <a:r>
                        <a:rPr lang="ru-RU" sz="1200" dirty="0">
                          <a:latin typeface="Times New Roman"/>
                          <a:ea typeface="Times New Roman"/>
                          <a:cs typeface="Century Schoolbook"/>
                        </a:rPr>
                        <a:t>Труд с повышенной моральной ответственностью за здоровье, жизнь людей</a:t>
                      </a:r>
                      <a:endParaRPr lang="ru-RU" sz="1200" dirty="0">
                        <a:latin typeface="Consolas"/>
                        <a:ea typeface="Times New Roman"/>
                        <a:cs typeface="Times New Roman"/>
                      </a:endParaRPr>
                    </a:p>
                  </a:txBody>
                  <a:tcPr marL="25400" marR="25400" marT="0" marB="0"/>
                </a:tc>
                <a:tc>
                  <a:txBody>
                    <a:bodyPr/>
                    <a:lstStyle/>
                    <a:p>
                      <a:endParaRPr lang="ru-RU" dirty="0"/>
                    </a:p>
                  </a:txBody>
                  <a:tcPr/>
                </a:tc>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dirty="0"/>
          </a:p>
        </p:txBody>
      </p:sp>
      <p:sp>
        <p:nvSpPr>
          <p:cNvPr id="3" name="Подзаголовок 2"/>
          <p:cNvSpPr>
            <a:spLocks noGrp="1"/>
          </p:cNvSpPr>
          <p:nvPr>
            <p:ph type="subTitle" idx="1"/>
          </p:nvPr>
        </p:nvSpPr>
        <p:spPr/>
        <p:txBody>
          <a:bodyPr/>
          <a:lstStyle/>
          <a:p>
            <a:endParaRPr lang="ru-RU"/>
          </a:p>
        </p:txBody>
      </p:sp>
      <p:pic>
        <p:nvPicPr>
          <p:cNvPr id="4" name="Рисунок 3" descr="1.jpg"/>
          <p:cNvPicPr>
            <a:picLocks noChangeAspect="1"/>
          </p:cNvPicPr>
          <p:nvPr/>
        </p:nvPicPr>
        <p:blipFill>
          <a:blip r:embed="rId2" cstate="print"/>
          <a:stretch>
            <a:fillRect/>
          </a:stretch>
        </p:blipFill>
        <p:spPr>
          <a:xfrm>
            <a:off x="-756592" y="-171400"/>
            <a:ext cx="9900592" cy="7029400"/>
          </a:xfrm>
          <a:prstGeom prst="rect">
            <a:avLst/>
          </a:prstGeom>
          <a:ln>
            <a:noFill/>
          </a:ln>
          <a:effectLst>
            <a:outerShdw blurRad="292100" dist="139700" dir="2700000" algn="tl" rotWithShape="0">
              <a:srgbClr val="333333">
                <a:alpha val="65000"/>
              </a:srgbClr>
            </a:outerShdw>
          </a:effectLst>
        </p:spPr>
      </p:pic>
      <p:sp>
        <p:nvSpPr>
          <p:cNvPr id="6" name="Прямоугольник 5"/>
          <p:cNvSpPr/>
          <p:nvPr/>
        </p:nvSpPr>
        <p:spPr>
          <a:xfrm>
            <a:off x="-396552" y="0"/>
            <a:ext cx="9289032" cy="65973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ru-RU" i="1" dirty="0" smtClean="0"/>
          </a:p>
          <a:p>
            <a:r>
              <a:rPr lang="ru-RU" sz="2400" i="1" dirty="0" smtClean="0">
                <a:solidFill>
                  <a:srgbClr val="FF0000"/>
                </a:solidFill>
                <a:latin typeface="Times New Roman" pitchFamily="18" charset="0"/>
                <a:cs typeface="Times New Roman" pitchFamily="18" charset="0"/>
              </a:rPr>
              <a:t>Задание 5</a:t>
            </a:r>
          </a:p>
          <a:p>
            <a:r>
              <a:rPr lang="ru-RU" i="1" dirty="0" smtClean="0"/>
              <a:t>Задание на творческие способности учащихся. Создайте проект озеленения пришкольной территории. Проект озеленения пришкольной территории.</a:t>
            </a:r>
          </a:p>
          <a:p>
            <a:r>
              <a:rPr lang="ru-RU" i="1" dirty="0" smtClean="0"/>
              <a:t> Пример:</a:t>
            </a:r>
          </a:p>
          <a:p>
            <a:endParaRPr lang="ru-RU" i="1" dirty="0" smtClean="0"/>
          </a:p>
          <a:p>
            <a:endParaRPr lang="ru-RU" i="1" dirty="0" smtClean="0"/>
          </a:p>
          <a:p>
            <a:endParaRPr lang="ru-RU" i="1" dirty="0" smtClean="0"/>
          </a:p>
          <a:p>
            <a:endParaRPr lang="ru-RU" i="1" dirty="0" smtClean="0"/>
          </a:p>
          <a:p>
            <a:endParaRPr lang="ru-RU" i="1" dirty="0" smtClean="0"/>
          </a:p>
          <a:p>
            <a:endParaRPr lang="ru-RU" i="1" dirty="0" smtClean="0"/>
          </a:p>
          <a:p>
            <a:endParaRPr lang="ru-RU" i="1" dirty="0" smtClean="0"/>
          </a:p>
          <a:p>
            <a:endParaRPr lang="ru-RU" i="1" dirty="0" smtClean="0"/>
          </a:p>
          <a:p>
            <a:endParaRPr lang="ru-RU" i="1" dirty="0" smtClean="0"/>
          </a:p>
          <a:p>
            <a:endParaRPr lang="ru-RU" i="1" dirty="0" smtClean="0"/>
          </a:p>
          <a:p>
            <a:endParaRPr lang="ru-RU" i="1" dirty="0" smtClean="0"/>
          </a:p>
          <a:p>
            <a:endParaRPr lang="ru-RU" i="1" dirty="0" smtClean="0"/>
          </a:p>
          <a:p>
            <a:endParaRPr lang="ru-RU" i="1" dirty="0" smtClean="0"/>
          </a:p>
          <a:p>
            <a:endParaRPr lang="ru-RU" i="1" dirty="0" smtClean="0"/>
          </a:p>
          <a:p>
            <a:endParaRPr lang="ru-RU" i="1" dirty="0" smtClean="0"/>
          </a:p>
          <a:p>
            <a:endParaRPr lang="ru-RU" i="1" dirty="0" smtClean="0"/>
          </a:p>
          <a:p>
            <a:endParaRPr lang="ru-RU" i="1" dirty="0" smtClean="0"/>
          </a:p>
          <a:p>
            <a:endParaRPr lang="ru-RU" i="1" dirty="0" smtClean="0"/>
          </a:p>
          <a:p>
            <a:endParaRPr lang="ru-RU" dirty="0" smtClean="0"/>
          </a:p>
          <a:p>
            <a:pPr algn="ctr"/>
            <a:endParaRPr lang="ru-RU" dirty="0"/>
          </a:p>
        </p:txBody>
      </p:sp>
      <p:sp>
        <p:nvSpPr>
          <p:cNvPr id="8" name="Прямоугольник 7"/>
          <p:cNvSpPr/>
          <p:nvPr/>
        </p:nvSpPr>
        <p:spPr>
          <a:xfrm>
            <a:off x="539552" y="1412776"/>
            <a:ext cx="7416825" cy="369332"/>
          </a:xfrm>
          <a:prstGeom prst="rect">
            <a:avLst/>
          </a:prstGeom>
          <a:noFill/>
        </p:spPr>
        <p:txBody>
          <a:bodyPr wrap="square" lIns="91440" tIns="45720" rIns="91440" bIns="45720">
            <a:spAutoFit/>
          </a:bodyPr>
          <a:lstStyle/>
          <a:p>
            <a:pPr algn="ctr"/>
            <a:endParaRPr lang="ru-RU" b="1" cap="none" spc="300" dirty="0">
              <a:ln w="11430" cmpd="sng">
                <a:solidFill>
                  <a:schemeClr val="accent1">
                    <a:tint val="10000"/>
                  </a:schemeClr>
                </a:solidFill>
                <a:prstDash val="solid"/>
                <a:miter lim="800000"/>
              </a:ln>
              <a:solidFill>
                <a:srgbClr val="FF0000"/>
              </a:solidFill>
              <a:effectLst>
                <a:glow rad="45500">
                  <a:schemeClr val="accent1">
                    <a:satMod val="220000"/>
                    <a:alpha val="35000"/>
                  </a:schemeClr>
                </a:glow>
              </a:effectLst>
            </a:endParaRPr>
          </a:p>
        </p:txBody>
      </p:sp>
      <p:graphicFrame>
        <p:nvGraphicFramePr>
          <p:cNvPr id="7" name="Таблица 6"/>
          <p:cNvGraphicFramePr>
            <a:graphicFrameLocks noGrp="1"/>
          </p:cNvGraphicFramePr>
          <p:nvPr/>
        </p:nvGraphicFramePr>
        <p:xfrm>
          <a:off x="0" y="1340768"/>
          <a:ext cx="8532440" cy="5857362"/>
        </p:xfrm>
        <a:graphic>
          <a:graphicData uri="http://schemas.openxmlformats.org/drawingml/2006/table">
            <a:tbl>
              <a:tblPr firstRow="1" bandRow="1">
                <a:tableStyleId>{5C22544A-7EE6-4342-B048-85BDC9FD1C3A}</a:tableStyleId>
              </a:tblPr>
              <a:tblGrid>
                <a:gridCol w="965937"/>
                <a:gridCol w="3783251"/>
                <a:gridCol w="3783252"/>
              </a:tblGrid>
              <a:tr h="734121">
                <a:tc>
                  <a:txBody>
                    <a:bodyPr/>
                    <a:lstStyle/>
                    <a:p>
                      <a:pPr marL="42545">
                        <a:lnSpc>
                          <a:spcPts val="1320"/>
                        </a:lnSpc>
                        <a:spcAft>
                          <a:spcPts val="0"/>
                        </a:spcAft>
                      </a:pPr>
                      <a:r>
                        <a:rPr lang="ru-RU" sz="1100" dirty="0">
                          <a:latin typeface="Times New Roman"/>
                          <a:ea typeface="Times New Roman"/>
                          <a:cs typeface="Century Schoolbook"/>
                        </a:rPr>
                        <a:t>1.</a:t>
                      </a:r>
                      <a:endParaRPr lang="ru-RU" sz="1100" dirty="0">
                        <a:latin typeface="Consolas"/>
                        <a:ea typeface="Times New Roman"/>
                        <a:cs typeface="Times New Roman"/>
                      </a:endParaRPr>
                    </a:p>
                  </a:txBody>
                  <a:tcPr marL="25400" marR="25400" marT="0" marB="0"/>
                </a:tc>
                <a:tc>
                  <a:txBody>
                    <a:bodyPr/>
                    <a:lstStyle/>
                    <a:p>
                      <a:pPr marR="48895" indent="-3175">
                        <a:lnSpc>
                          <a:spcPts val="1320"/>
                        </a:lnSpc>
                        <a:spcAft>
                          <a:spcPts val="0"/>
                        </a:spcAft>
                      </a:pPr>
                      <a:r>
                        <a:rPr lang="ru-RU" sz="1200" dirty="0">
                          <a:latin typeface="Times New Roman"/>
                          <a:ea typeface="Times New Roman"/>
                          <a:cs typeface="Century Schoolbook"/>
                        </a:rPr>
                        <a:t>Анализ ситуации с зелеными насаждениями вокруг вашей школы (имеющиеся насаждения, виды посадок, пустующие территории)</a:t>
                      </a:r>
                      <a:endParaRPr lang="ru-RU" sz="1200" dirty="0">
                        <a:latin typeface="Consolas"/>
                        <a:ea typeface="Times New Roman"/>
                        <a:cs typeface="Times New Roman"/>
                      </a:endParaRPr>
                    </a:p>
                  </a:txBody>
                  <a:tcPr marL="25400" marR="25400" marT="0" marB="0"/>
                </a:tc>
                <a:tc>
                  <a:txBody>
                    <a:bodyPr/>
                    <a:lstStyle/>
                    <a:p>
                      <a:r>
                        <a:rPr lang="ru-RU" sz="1200" b="0" i="0" kern="1200" dirty="0" smtClean="0">
                          <a:solidFill>
                            <a:schemeClr val="lt1"/>
                          </a:solidFill>
                          <a:latin typeface="+mn-lt"/>
                          <a:ea typeface="+mn-ea"/>
                          <a:cs typeface="+mn-cs"/>
                        </a:rPr>
                        <a:t>* Для воплощения такой серьезной задачи, как озеленение территории школы, требуется ознакомиться с основными нормативами проектирования объектов благоустройства для школьных учреждений.</a:t>
                      </a:r>
                    </a:p>
                    <a:p>
                      <a:r>
                        <a:rPr lang="ru-RU" sz="1200" b="0" i="1" kern="1200" dirty="0" smtClean="0">
                          <a:solidFill>
                            <a:schemeClr val="lt1"/>
                          </a:solidFill>
                          <a:latin typeface="+mn-lt"/>
                          <a:ea typeface="+mn-ea"/>
                          <a:cs typeface="+mn-cs"/>
                        </a:rPr>
                        <a:t>Площадь школьного двора зависит от количества учебных классов. По действующим нормативам на каждого учащегося приходится от 16 до 50 кв. м, в отдельных климатических районах допускается уменьшение этой нормы на 20–40</a:t>
                      </a:r>
                      <a:r>
                        <a:rPr lang="ru-RU" sz="1800" b="0" i="1" kern="1200" dirty="0" smtClean="0">
                          <a:solidFill>
                            <a:schemeClr val="lt1"/>
                          </a:solidFill>
                          <a:latin typeface="+mn-lt"/>
                          <a:ea typeface="+mn-ea"/>
                          <a:cs typeface="+mn-cs"/>
                        </a:rPr>
                        <a:t> </a:t>
                      </a:r>
                      <a:r>
                        <a:rPr lang="ru-RU" sz="1200" b="0" i="1" kern="1200" dirty="0" smtClean="0">
                          <a:solidFill>
                            <a:schemeClr val="lt1"/>
                          </a:solidFill>
                          <a:latin typeface="+mn-lt"/>
                          <a:ea typeface="+mn-ea"/>
                          <a:cs typeface="+mn-cs"/>
                        </a:rPr>
                        <a:t>%, но не более.</a:t>
                      </a:r>
                    </a:p>
                    <a:p>
                      <a:r>
                        <a:rPr lang="ru-RU" sz="1200" b="0" i="0" kern="1200" dirty="0" smtClean="0">
                          <a:solidFill>
                            <a:schemeClr val="lt1"/>
                          </a:solidFill>
                          <a:latin typeface="+mn-lt"/>
                          <a:ea typeface="+mn-ea"/>
                          <a:cs typeface="+mn-cs"/>
                        </a:rPr>
                        <a:t>* Процент озеленения территории школы должен быть в пределах 40–50 % от общей площади участка. В площадь озеленения включаются те зоны, которые не имеют искусственных покрытий. Общая площадь озеленения может быть уменьшена на 10 % для районов, граничащих с лесными массивами и парковыми зонами.</a:t>
                      </a:r>
                    </a:p>
                    <a:p>
                      <a:r>
                        <a:rPr lang="ru-RU" sz="1200" b="0" i="0" kern="1200" dirty="0" smtClean="0">
                          <a:solidFill>
                            <a:schemeClr val="lt1"/>
                          </a:solidFill>
                          <a:latin typeface="+mn-lt"/>
                          <a:ea typeface="+mn-ea"/>
                          <a:cs typeface="+mn-cs"/>
                        </a:rPr>
                        <a:t>* Деревья на участке следует высаживать на расстоянии не менее 15 м, кустарники – не менее 5 м. Непосредственно перед основным школьным зданием высокие деревья должны быть высажены на расстоянии не менее 10 м от стен, чтобы избежать чрезмерного затенения окон.</a:t>
                      </a:r>
                    </a:p>
                  </a:txBody>
                  <a:tcPr/>
                </a:tc>
              </a:tr>
              <a:tr h="734121">
                <a:tc>
                  <a:txBody>
                    <a:bodyPr/>
                    <a:lstStyle/>
                    <a:p>
                      <a:pPr marL="30480">
                        <a:lnSpc>
                          <a:spcPts val="1320"/>
                        </a:lnSpc>
                        <a:spcAft>
                          <a:spcPts val="0"/>
                        </a:spcAft>
                      </a:pPr>
                      <a:r>
                        <a:rPr lang="ru-RU" sz="1100" dirty="0">
                          <a:latin typeface="Times New Roman"/>
                          <a:ea typeface="Times New Roman"/>
                          <a:cs typeface="Century Schoolbook"/>
                        </a:rPr>
                        <a:t>2.</a:t>
                      </a:r>
                      <a:endParaRPr lang="ru-RU" sz="1100" dirty="0">
                        <a:latin typeface="Consolas"/>
                        <a:ea typeface="Times New Roman"/>
                        <a:cs typeface="Times New Roman"/>
                      </a:endParaRPr>
                    </a:p>
                  </a:txBody>
                  <a:tcPr marL="25400" marR="25400" marT="0" marB="0"/>
                </a:tc>
                <a:tc>
                  <a:txBody>
                    <a:bodyPr/>
                    <a:lstStyle/>
                    <a:p>
                      <a:pPr marR="128270">
                        <a:lnSpc>
                          <a:spcPts val="1320"/>
                        </a:lnSpc>
                        <a:spcAft>
                          <a:spcPts val="0"/>
                        </a:spcAft>
                      </a:pPr>
                      <a:r>
                        <a:rPr lang="ru-RU" sz="1200" dirty="0">
                          <a:latin typeface="Times New Roman"/>
                          <a:ea typeface="Times New Roman"/>
                          <a:cs typeface="Century Schoolbook"/>
                        </a:rPr>
                        <a:t>Формулирование проблемного вопроса (суть </a:t>
                      </a:r>
                      <a:r>
                        <a:rPr lang="ru-RU" sz="1200" dirty="0" smtClean="0">
                          <a:latin typeface="Times New Roman"/>
                          <a:ea typeface="Times New Roman"/>
                          <a:cs typeface="Century Schoolbook"/>
                        </a:rPr>
                        <a:t>проблемы</a:t>
                      </a:r>
                      <a:r>
                        <a:rPr lang="ru-RU" sz="1200" dirty="0">
                          <a:latin typeface="Times New Roman"/>
                          <a:ea typeface="Times New Roman"/>
                          <a:cs typeface="Century Schoolbook"/>
                        </a:rPr>
                        <a:t>: что требует изменения?)</a:t>
                      </a:r>
                      <a:endParaRPr lang="ru-RU" sz="1200" dirty="0">
                        <a:latin typeface="Consolas"/>
                        <a:ea typeface="Times New Roman"/>
                        <a:cs typeface="Times New Roman"/>
                      </a:endParaRPr>
                    </a:p>
                  </a:txBody>
                  <a:tcPr marL="25400" marR="25400" marT="0" marB="0"/>
                </a:tc>
                <a:tc>
                  <a:txBody>
                    <a:bodyPr/>
                    <a:lstStyle/>
                    <a:p>
                      <a:endParaRPr lang="ru-RU"/>
                    </a:p>
                  </a:txBody>
                  <a:tcPr/>
                </a:tc>
              </a:tr>
              <a:tr h="734121">
                <a:tc>
                  <a:txBody>
                    <a:bodyPr/>
                    <a:lstStyle/>
                    <a:p>
                      <a:pPr marL="30480">
                        <a:lnSpc>
                          <a:spcPts val="1320"/>
                        </a:lnSpc>
                        <a:spcAft>
                          <a:spcPts val="0"/>
                        </a:spcAft>
                      </a:pPr>
                      <a:r>
                        <a:rPr lang="ru-RU" sz="1100" dirty="0">
                          <a:latin typeface="Times New Roman"/>
                          <a:ea typeface="Times New Roman"/>
                          <a:cs typeface="Century Schoolbook"/>
                        </a:rPr>
                        <a:t>3.</a:t>
                      </a:r>
                      <a:endParaRPr lang="ru-RU" sz="1100" dirty="0">
                        <a:latin typeface="Consolas"/>
                        <a:ea typeface="Times New Roman"/>
                        <a:cs typeface="Times New Roman"/>
                      </a:endParaRPr>
                    </a:p>
                  </a:txBody>
                  <a:tcPr marL="25400" marR="25400" marT="0" marB="0"/>
                </a:tc>
                <a:tc>
                  <a:txBody>
                    <a:bodyPr/>
                    <a:lstStyle/>
                    <a:p>
                      <a:pPr marR="304800" indent="3175">
                        <a:lnSpc>
                          <a:spcPts val="1320"/>
                        </a:lnSpc>
                        <a:spcAft>
                          <a:spcPts val="0"/>
                        </a:spcAft>
                      </a:pPr>
                      <a:r>
                        <a:rPr lang="ru-RU" sz="1200">
                          <a:latin typeface="Times New Roman"/>
                          <a:ea typeface="Times New Roman"/>
                          <a:cs typeface="Century Schoolbook"/>
                        </a:rPr>
                        <a:t>Определение цели проекта (каких конкретных результатов хотим достичь?)</a:t>
                      </a:r>
                      <a:endParaRPr lang="ru-RU" sz="1200">
                        <a:latin typeface="Consolas"/>
                        <a:ea typeface="Times New Roman"/>
                        <a:cs typeface="Times New Roman"/>
                      </a:endParaRPr>
                    </a:p>
                  </a:txBody>
                  <a:tcPr marL="25400" marR="25400" marT="0" marB="0"/>
                </a:tc>
                <a:tc>
                  <a:txBody>
                    <a:bodyPr/>
                    <a:lstStyle/>
                    <a:p>
                      <a:endParaRPr lang="ru-RU" dirty="0"/>
                    </a:p>
                  </a:txBody>
                  <a:tcPr/>
                </a:tc>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dirty="0"/>
          </a:p>
        </p:txBody>
      </p:sp>
      <p:sp>
        <p:nvSpPr>
          <p:cNvPr id="3" name="Подзаголовок 2"/>
          <p:cNvSpPr>
            <a:spLocks noGrp="1"/>
          </p:cNvSpPr>
          <p:nvPr>
            <p:ph type="subTitle" idx="1"/>
          </p:nvPr>
        </p:nvSpPr>
        <p:spPr/>
        <p:txBody>
          <a:bodyPr/>
          <a:lstStyle/>
          <a:p>
            <a:endParaRPr lang="ru-RU"/>
          </a:p>
        </p:txBody>
      </p:sp>
      <p:pic>
        <p:nvPicPr>
          <p:cNvPr id="4" name="Рисунок 3" descr="1.jpg"/>
          <p:cNvPicPr>
            <a:picLocks noChangeAspect="1"/>
          </p:cNvPicPr>
          <p:nvPr/>
        </p:nvPicPr>
        <p:blipFill>
          <a:blip r:embed="rId2" cstate="print"/>
          <a:stretch>
            <a:fillRect/>
          </a:stretch>
        </p:blipFill>
        <p:spPr>
          <a:xfrm>
            <a:off x="-756592" y="-171400"/>
            <a:ext cx="9900592" cy="7029400"/>
          </a:xfrm>
          <a:prstGeom prst="rect">
            <a:avLst/>
          </a:prstGeom>
          <a:ln>
            <a:noFill/>
          </a:ln>
          <a:effectLst>
            <a:outerShdw blurRad="292100" dist="139700" dir="2700000" algn="tl" rotWithShape="0">
              <a:srgbClr val="333333">
                <a:alpha val="65000"/>
              </a:srgbClr>
            </a:outerShdw>
          </a:effectLst>
        </p:spPr>
      </p:pic>
      <p:sp>
        <p:nvSpPr>
          <p:cNvPr id="6" name="Прямоугольник 5"/>
          <p:cNvSpPr/>
          <p:nvPr/>
        </p:nvSpPr>
        <p:spPr>
          <a:xfrm>
            <a:off x="-396552" y="0"/>
            <a:ext cx="9289032" cy="65973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ru-RU" i="1" dirty="0" smtClean="0"/>
          </a:p>
          <a:p>
            <a:r>
              <a:rPr lang="ru-RU" sz="2400" i="1" dirty="0" smtClean="0">
                <a:solidFill>
                  <a:srgbClr val="FF0000"/>
                </a:solidFill>
                <a:latin typeface="Times New Roman" pitchFamily="18" charset="0"/>
                <a:cs typeface="Times New Roman" pitchFamily="18" charset="0"/>
              </a:rPr>
              <a:t>Задание 5</a:t>
            </a:r>
          </a:p>
          <a:p>
            <a:r>
              <a:rPr lang="ru-RU" i="1" dirty="0" smtClean="0"/>
              <a:t>Задание на творческие способности учащихся. Создайте проект озеленения пришкольной территории. Проект озеленения пришкольной территории</a:t>
            </a:r>
          </a:p>
          <a:p>
            <a:r>
              <a:rPr lang="ru-RU" i="1" dirty="0" smtClean="0"/>
              <a:t> Пример:</a:t>
            </a:r>
          </a:p>
          <a:p>
            <a:endParaRPr lang="ru-RU" i="1" dirty="0" smtClean="0"/>
          </a:p>
          <a:p>
            <a:endParaRPr lang="ru-RU" i="1" dirty="0" smtClean="0"/>
          </a:p>
          <a:p>
            <a:endParaRPr lang="ru-RU" i="1" dirty="0" smtClean="0"/>
          </a:p>
          <a:p>
            <a:endParaRPr lang="ru-RU" i="1" dirty="0" smtClean="0"/>
          </a:p>
          <a:p>
            <a:endParaRPr lang="ru-RU" i="1" dirty="0" smtClean="0"/>
          </a:p>
          <a:p>
            <a:endParaRPr lang="ru-RU" i="1" dirty="0" smtClean="0"/>
          </a:p>
          <a:p>
            <a:endParaRPr lang="ru-RU" i="1" dirty="0" smtClean="0"/>
          </a:p>
          <a:p>
            <a:endParaRPr lang="ru-RU" i="1" dirty="0" smtClean="0"/>
          </a:p>
          <a:p>
            <a:endParaRPr lang="ru-RU" i="1" dirty="0" smtClean="0"/>
          </a:p>
          <a:p>
            <a:endParaRPr lang="ru-RU" i="1" dirty="0" smtClean="0"/>
          </a:p>
          <a:p>
            <a:endParaRPr lang="ru-RU" i="1" dirty="0" smtClean="0"/>
          </a:p>
          <a:p>
            <a:endParaRPr lang="ru-RU" i="1" dirty="0" smtClean="0"/>
          </a:p>
          <a:p>
            <a:endParaRPr lang="ru-RU" i="1" dirty="0" smtClean="0"/>
          </a:p>
          <a:p>
            <a:endParaRPr lang="ru-RU" i="1" dirty="0" smtClean="0"/>
          </a:p>
          <a:p>
            <a:endParaRPr lang="ru-RU" i="1" dirty="0" smtClean="0"/>
          </a:p>
          <a:p>
            <a:endParaRPr lang="ru-RU" i="1" dirty="0" smtClean="0"/>
          </a:p>
          <a:p>
            <a:endParaRPr lang="ru-RU" i="1" dirty="0" smtClean="0"/>
          </a:p>
          <a:p>
            <a:endParaRPr lang="ru-RU" dirty="0" smtClean="0"/>
          </a:p>
          <a:p>
            <a:pPr algn="ctr"/>
            <a:endParaRPr lang="ru-RU" dirty="0"/>
          </a:p>
        </p:txBody>
      </p:sp>
      <p:sp>
        <p:nvSpPr>
          <p:cNvPr id="8" name="Прямоугольник 7"/>
          <p:cNvSpPr/>
          <p:nvPr/>
        </p:nvSpPr>
        <p:spPr>
          <a:xfrm>
            <a:off x="539552" y="1412776"/>
            <a:ext cx="7416825" cy="369332"/>
          </a:xfrm>
          <a:prstGeom prst="rect">
            <a:avLst/>
          </a:prstGeom>
          <a:noFill/>
        </p:spPr>
        <p:txBody>
          <a:bodyPr wrap="square" lIns="91440" tIns="45720" rIns="91440" bIns="45720">
            <a:spAutoFit/>
          </a:bodyPr>
          <a:lstStyle/>
          <a:p>
            <a:pPr algn="ctr"/>
            <a:endParaRPr lang="ru-RU" b="1" cap="none" spc="300" dirty="0">
              <a:ln w="11430" cmpd="sng">
                <a:solidFill>
                  <a:schemeClr val="accent1">
                    <a:tint val="10000"/>
                  </a:schemeClr>
                </a:solidFill>
                <a:prstDash val="solid"/>
                <a:miter lim="800000"/>
              </a:ln>
              <a:solidFill>
                <a:srgbClr val="FF0000"/>
              </a:solidFill>
              <a:effectLst>
                <a:glow rad="45500">
                  <a:schemeClr val="accent1">
                    <a:satMod val="220000"/>
                    <a:alpha val="35000"/>
                  </a:schemeClr>
                </a:glow>
              </a:effectLst>
            </a:endParaRPr>
          </a:p>
        </p:txBody>
      </p:sp>
      <p:graphicFrame>
        <p:nvGraphicFramePr>
          <p:cNvPr id="7" name="Таблица 6"/>
          <p:cNvGraphicFramePr>
            <a:graphicFrameLocks noGrp="1"/>
          </p:cNvGraphicFramePr>
          <p:nvPr/>
        </p:nvGraphicFramePr>
        <p:xfrm>
          <a:off x="0" y="1628800"/>
          <a:ext cx="8532440" cy="4824537"/>
        </p:xfrm>
        <a:graphic>
          <a:graphicData uri="http://schemas.openxmlformats.org/drawingml/2006/table">
            <a:tbl>
              <a:tblPr firstRow="1" bandRow="1">
                <a:tableStyleId>{5C22544A-7EE6-4342-B048-85BDC9FD1C3A}</a:tableStyleId>
              </a:tblPr>
              <a:tblGrid>
                <a:gridCol w="965937"/>
                <a:gridCol w="3783251"/>
                <a:gridCol w="3783252"/>
              </a:tblGrid>
              <a:tr h="1315335">
                <a:tc>
                  <a:txBody>
                    <a:bodyPr/>
                    <a:lstStyle/>
                    <a:p>
                      <a:pPr marL="30480">
                        <a:lnSpc>
                          <a:spcPts val="1320"/>
                        </a:lnSpc>
                        <a:spcAft>
                          <a:spcPts val="0"/>
                        </a:spcAft>
                      </a:pPr>
                      <a:r>
                        <a:rPr lang="ru-RU" sz="1100" dirty="0">
                          <a:latin typeface="Times New Roman"/>
                          <a:ea typeface="Times New Roman"/>
                          <a:cs typeface="Century Schoolbook"/>
                        </a:rPr>
                        <a:t>4.</a:t>
                      </a:r>
                      <a:endParaRPr lang="ru-RU" sz="1100" dirty="0">
                        <a:latin typeface="Consolas"/>
                        <a:ea typeface="Times New Roman"/>
                        <a:cs typeface="Times New Roman"/>
                      </a:endParaRPr>
                    </a:p>
                  </a:txBody>
                  <a:tcPr marL="25400" marR="25400" marT="0" marB="0"/>
                </a:tc>
                <a:tc>
                  <a:txBody>
                    <a:bodyPr/>
                    <a:lstStyle/>
                    <a:p>
                      <a:pPr marR="179705" indent="3175">
                        <a:lnSpc>
                          <a:spcPts val="1320"/>
                        </a:lnSpc>
                        <a:spcAft>
                          <a:spcPts val="0"/>
                        </a:spcAft>
                      </a:pPr>
                      <a:r>
                        <a:rPr lang="ru-RU" sz="1200">
                          <a:latin typeface="Times New Roman"/>
                          <a:ea typeface="Times New Roman"/>
                          <a:cs typeface="Century Schoolbook"/>
                        </a:rPr>
                        <a:t>Оценка ресурсов (имеющиеся в наличии материальные средства и человеческие ресурсы. Какими силами, в том числе и ученическими, проект может быть реализован? Роль школьного самоуправления в реализации проекта)</a:t>
                      </a:r>
                      <a:endParaRPr lang="ru-RU" sz="1200">
                        <a:latin typeface="Consolas"/>
                        <a:ea typeface="Times New Roman"/>
                        <a:cs typeface="Times New Roman"/>
                      </a:endParaRPr>
                    </a:p>
                  </a:txBody>
                  <a:tcPr marL="25400" marR="25400" marT="0" marB="0"/>
                </a:tc>
                <a:tc>
                  <a:txBody>
                    <a:bodyPr/>
                    <a:lstStyle/>
                    <a:p>
                      <a:endParaRPr lang="ru-RU"/>
                    </a:p>
                  </a:txBody>
                  <a:tcPr/>
                </a:tc>
              </a:tr>
              <a:tr h="1169734">
                <a:tc>
                  <a:txBody>
                    <a:bodyPr/>
                    <a:lstStyle/>
                    <a:p>
                      <a:pPr marL="33655">
                        <a:lnSpc>
                          <a:spcPts val="1320"/>
                        </a:lnSpc>
                        <a:spcAft>
                          <a:spcPts val="0"/>
                        </a:spcAft>
                      </a:pPr>
                      <a:r>
                        <a:rPr lang="ru-RU" sz="1100" dirty="0">
                          <a:latin typeface="Times New Roman"/>
                          <a:ea typeface="Times New Roman"/>
                          <a:cs typeface="Century Schoolbook"/>
                        </a:rPr>
                        <a:t>5.</a:t>
                      </a:r>
                      <a:endParaRPr lang="ru-RU" sz="1100" dirty="0">
                        <a:latin typeface="Consolas"/>
                        <a:ea typeface="Times New Roman"/>
                        <a:cs typeface="Times New Roman"/>
                      </a:endParaRPr>
                    </a:p>
                  </a:txBody>
                  <a:tcPr marL="25400" marR="25400" marT="0" marB="0"/>
                </a:tc>
                <a:tc>
                  <a:txBody>
                    <a:bodyPr/>
                    <a:lstStyle/>
                    <a:p>
                      <a:pPr marR="106680" indent="3175">
                        <a:lnSpc>
                          <a:spcPts val="1320"/>
                        </a:lnSpc>
                        <a:spcAft>
                          <a:spcPts val="0"/>
                        </a:spcAft>
                      </a:pPr>
                      <a:r>
                        <a:rPr lang="ru-RU" sz="1200">
                          <a:latin typeface="Times New Roman"/>
                          <a:ea typeface="Times New Roman"/>
                          <a:cs typeface="Century Schoolbook"/>
                        </a:rPr>
                        <a:t>Оценка рисков (по каким причинам проект может не состояться?)</a:t>
                      </a:r>
                      <a:endParaRPr lang="ru-RU" sz="1200">
                        <a:latin typeface="Consolas"/>
                        <a:ea typeface="Times New Roman"/>
                        <a:cs typeface="Times New Roman"/>
                      </a:endParaRPr>
                    </a:p>
                  </a:txBody>
                  <a:tcPr marL="25400" marR="25400" marT="0" marB="0"/>
                </a:tc>
                <a:tc>
                  <a:txBody>
                    <a:bodyPr/>
                    <a:lstStyle/>
                    <a:p>
                      <a:endParaRPr lang="ru-RU" dirty="0"/>
                    </a:p>
                  </a:txBody>
                  <a:tcPr/>
                </a:tc>
              </a:tr>
              <a:tr h="1169734">
                <a:tc>
                  <a:txBody>
                    <a:bodyPr/>
                    <a:lstStyle/>
                    <a:p>
                      <a:pPr marL="30480">
                        <a:lnSpc>
                          <a:spcPts val="1320"/>
                        </a:lnSpc>
                        <a:spcAft>
                          <a:spcPts val="0"/>
                        </a:spcAft>
                      </a:pPr>
                      <a:r>
                        <a:rPr lang="ru-RU" sz="1100" dirty="0">
                          <a:latin typeface="Times New Roman"/>
                          <a:ea typeface="Times New Roman"/>
                          <a:cs typeface="Century Schoolbook"/>
                        </a:rPr>
                        <a:t>6.</a:t>
                      </a:r>
                      <a:endParaRPr lang="ru-RU" sz="1100" dirty="0">
                        <a:latin typeface="Consolas"/>
                        <a:ea typeface="Times New Roman"/>
                        <a:cs typeface="Times New Roman"/>
                      </a:endParaRPr>
                    </a:p>
                  </a:txBody>
                  <a:tcPr marL="25400" marR="25400" marT="0" marB="0"/>
                </a:tc>
                <a:tc>
                  <a:txBody>
                    <a:bodyPr/>
                    <a:lstStyle/>
                    <a:p>
                      <a:pPr marR="106680" indent="3175">
                        <a:lnSpc>
                          <a:spcPts val="1320"/>
                        </a:lnSpc>
                        <a:spcAft>
                          <a:spcPts val="0"/>
                        </a:spcAft>
                      </a:pPr>
                      <a:r>
                        <a:rPr lang="ru-RU" sz="1200" dirty="0">
                          <a:latin typeface="Times New Roman"/>
                          <a:ea typeface="Times New Roman"/>
                          <a:cs typeface="Century Schoolbook"/>
                        </a:rPr>
                        <a:t>Привлечение специалистов (участие специалистов каких профессий необходимо для реализации проекта?)</a:t>
                      </a:r>
                      <a:endParaRPr lang="ru-RU" sz="1200" dirty="0">
                        <a:latin typeface="Consolas"/>
                        <a:ea typeface="Times New Roman"/>
                        <a:cs typeface="Times New Roman"/>
                      </a:endParaRPr>
                    </a:p>
                  </a:txBody>
                  <a:tcPr marL="25400" marR="25400" marT="0" marB="0"/>
                </a:tc>
                <a:tc>
                  <a:txBody>
                    <a:bodyPr/>
                    <a:lstStyle/>
                    <a:p>
                      <a:endParaRPr lang="ru-RU" dirty="0"/>
                    </a:p>
                  </a:txBody>
                  <a:tcPr/>
                </a:tc>
              </a:tr>
              <a:tr h="1169734">
                <a:tc>
                  <a:txBody>
                    <a:bodyPr/>
                    <a:lstStyle/>
                    <a:p>
                      <a:pPr marL="30480">
                        <a:lnSpc>
                          <a:spcPts val="1320"/>
                        </a:lnSpc>
                        <a:spcAft>
                          <a:spcPts val="0"/>
                        </a:spcAft>
                      </a:pPr>
                      <a:endParaRPr lang="ru-RU" sz="1100" dirty="0">
                        <a:latin typeface="Consolas"/>
                        <a:ea typeface="Times New Roman"/>
                        <a:cs typeface="Times New Roman"/>
                      </a:endParaRPr>
                    </a:p>
                  </a:txBody>
                  <a:tcPr marL="25400" marR="25400" marT="0" marB="0"/>
                </a:tc>
                <a:tc>
                  <a:txBody>
                    <a:bodyPr/>
                    <a:lstStyle/>
                    <a:p>
                      <a:pPr marR="106680" indent="3175">
                        <a:lnSpc>
                          <a:spcPts val="1320"/>
                        </a:lnSpc>
                        <a:spcAft>
                          <a:spcPts val="0"/>
                        </a:spcAft>
                      </a:pPr>
                      <a:r>
                        <a:rPr lang="ru-RU" sz="1200" dirty="0" smtClean="0">
                          <a:latin typeface="Consolas"/>
                          <a:ea typeface="Times New Roman"/>
                          <a:cs typeface="Times New Roman"/>
                        </a:rPr>
                        <a:t>Напишите</a:t>
                      </a:r>
                      <a:r>
                        <a:rPr lang="ru-RU" sz="1200" baseline="0" dirty="0" smtClean="0">
                          <a:latin typeface="Consolas"/>
                          <a:ea typeface="Times New Roman"/>
                          <a:cs typeface="Times New Roman"/>
                        </a:rPr>
                        <a:t> краткое эссе о том, склоняетесь ли Вы к выбору профессии данного типа? Аргументируйте ответ</a:t>
                      </a:r>
                      <a:endParaRPr lang="ru-RU" sz="1200" dirty="0">
                        <a:latin typeface="Consolas"/>
                        <a:ea typeface="Times New Roman"/>
                        <a:cs typeface="Times New Roman"/>
                      </a:endParaRPr>
                    </a:p>
                  </a:txBody>
                  <a:tcPr marL="25400" marR="25400" marT="0" marB="0"/>
                </a:tc>
                <a:tc>
                  <a:txBody>
                    <a:bodyPr/>
                    <a:lstStyle/>
                    <a:p>
                      <a:endParaRPr lang="ru-RU" dirty="0"/>
                    </a:p>
                  </a:txBody>
                  <a:tcPr/>
                </a:tc>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dirty="0"/>
          </a:p>
        </p:txBody>
      </p:sp>
      <p:sp>
        <p:nvSpPr>
          <p:cNvPr id="3" name="Подзаголовок 2"/>
          <p:cNvSpPr>
            <a:spLocks noGrp="1"/>
          </p:cNvSpPr>
          <p:nvPr>
            <p:ph type="subTitle" idx="1"/>
          </p:nvPr>
        </p:nvSpPr>
        <p:spPr/>
        <p:txBody>
          <a:bodyPr/>
          <a:lstStyle/>
          <a:p>
            <a:endParaRPr lang="ru-RU"/>
          </a:p>
        </p:txBody>
      </p:sp>
      <p:pic>
        <p:nvPicPr>
          <p:cNvPr id="4" name="Рисунок 3" descr="1.jpg"/>
          <p:cNvPicPr>
            <a:picLocks noChangeAspect="1"/>
          </p:cNvPicPr>
          <p:nvPr/>
        </p:nvPicPr>
        <p:blipFill>
          <a:blip r:embed="rId2" cstate="print"/>
          <a:stretch>
            <a:fillRect/>
          </a:stretch>
        </p:blipFill>
        <p:spPr>
          <a:xfrm>
            <a:off x="-756592" y="-171400"/>
            <a:ext cx="9900592" cy="7029400"/>
          </a:xfrm>
          <a:prstGeom prst="rect">
            <a:avLst/>
          </a:prstGeom>
          <a:ln>
            <a:noFill/>
          </a:ln>
          <a:effectLst>
            <a:outerShdw blurRad="292100" dist="139700" dir="2700000" algn="tl" rotWithShape="0">
              <a:srgbClr val="333333">
                <a:alpha val="65000"/>
              </a:srgbClr>
            </a:outerShdw>
          </a:effectLst>
        </p:spPr>
      </p:pic>
      <p:sp>
        <p:nvSpPr>
          <p:cNvPr id="6" name="Прямоугольник 5"/>
          <p:cNvSpPr/>
          <p:nvPr/>
        </p:nvSpPr>
        <p:spPr>
          <a:xfrm>
            <a:off x="0" y="-315416"/>
            <a:ext cx="8748464" cy="698477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ru-RU" i="1" dirty="0" smtClean="0"/>
          </a:p>
          <a:p>
            <a:endParaRPr lang="ru-RU" i="1" dirty="0" smtClean="0"/>
          </a:p>
          <a:p>
            <a:endParaRPr lang="ru-RU" i="1" dirty="0" smtClean="0"/>
          </a:p>
          <a:p>
            <a:endParaRPr lang="ru-RU" i="1" dirty="0" smtClean="0"/>
          </a:p>
          <a:p>
            <a:endParaRPr lang="ru-RU" i="1" dirty="0" smtClean="0"/>
          </a:p>
          <a:p>
            <a:endParaRPr lang="ru-RU" i="1" dirty="0" smtClean="0"/>
          </a:p>
          <a:p>
            <a:endParaRPr lang="ru-RU" i="1" dirty="0" smtClean="0"/>
          </a:p>
          <a:p>
            <a:endParaRPr lang="ru-RU" i="1" dirty="0" smtClean="0"/>
          </a:p>
          <a:p>
            <a:endParaRPr lang="ru-RU" i="1" dirty="0" smtClean="0"/>
          </a:p>
          <a:p>
            <a:endParaRPr lang="ru-RU" i="1" dirty="0" smtClean="0"/>
          </a:p>
          <a:p>
            <a:endParaRPr lang="ru-RU" i="1" dirty="0" smtClean="0"/>
          </a:p>
          <a:p>
            <a:endParaRPr lang="ru-RU" i="1" dirty="0" smtClean="0"/>
          </a:p>
          <a:p>
            <a:endParaRPr lang="ru-RU" i="1" dirty="0" smtClean="0"/>
          </a:p>
          <a:p>
            <a:endParaRPr lang="ru-RU" i="1" dirty="0" smtClean="0"/>
          </a:p>
          <a:p>
            <a:endParaRPr lang="ru-RU" i="1" dirty="0" smtClean="0"/>
          </a:p>
          <a:p>
            <a:endParaRPr lang="ru-RU" i="1" dirty="0" smtClean="0"/>
          </a:p>
          <a:p>
            <a:endParaRPr lang="ru-RU" i="1" dirty="0" smtClean="0"/>
          </a:p>
          <a:p>
            <a:pPr>
              <a:spcAft>
                <a:spcPts val="600"/>
              </a:spcAft>
            </a:pPr>
            <a:endParaRPr lang="ru-RU" dirty="0" smtClean="0"/>
          </a:p>
          <a:p>
            <a:pPr>
              <a:lnSpc>
                <a:spcPct val="150000"/>
              </a:lnSpc>
              <a:spcAft>
                <a:spcPts val="600"/>
              </a:spcAft>
            </a:pPr>
            <a:endParaRPr lang="ru-RU" sz="1400" dirty="0" smtClean="0">
              <a:latin typeface="Times New Roman" pitchFamily="18" charset="0"/>
              <a:cs typeface="Times New Roman" pitchFamily="18" charset="0"/>
            </a:endParaRPr>
          </a:p>
          <a:p>
            <a:pPr>
              <a:lnSpc>
                <a:spcPct val="150000"/>
              </a:lnSpc>
              <a:spcAft>
                <a:spcPts val="600"/>
              </a:spcAft>
            </a:pPr>
            <a:endParaRPr lang="ru-RU" sz="1400" dirty="0" smtClean="0">
              <a:latin typeface="Times New Roman" pitchFamily="18" charset="0"/>
              <a:cs typeface="Times New Roman" pitchFamily="18" charset="0"/>
            </a:endParaRPr>
          </a:p>
          <a:p>
            <a:pPr>
              <a:lnSpc>
                <a:spcPct val="150000"/>
              </a:lnSpc>
              <a:spcAft>
                <a:spcPts val="600"/>
              </a:spcAft>
            </a:pPr>
            <a:endParaRPr lang="ru-RU" sz="1400" dirty="0" smtClean="0">
              <a:latin typeface="Times New Roman" pitchFamily="18" charset="0"/>
              <a:cs typeface="Times New Roman" pitchFamily="18" charset="0"/>
            </a:endParaRPr>
          </a:p>
          <a:p>
            <a:pPr>
              <a:lnSpc>
                <a:spcPct val="150000"/>
              </a:lnSpc>
              <a:spcAft>
                <a:spcPts val="600"/>
              </a:spcAft>
            </a:pPr>
            <a:r>
              <a:rPr lang="ru-RU" sz="1400" dirty="0" smtClean="0">
                <a:latin typeface="Times New Roman" pitchFamily="18" charset="0"/>
                <a:cs typeface="Times New Roman" pitchFamily="18" charset="0"/>
              </a:rPr>
              <a:t>1.  Безус Ж.Н., Жукова Ю.П., Кузнецова И.В., Радченко В.В., </a:t>
            </a:r>
            <a:r>
              <a:rPr lang="ru-RU" sz="1400" dirty="0" err="1" smtClean="0">
                <a:latin typeface="Times New Roman" pitchFamily="18" charset="0"/>
                <a:cs typeface="Times New Roman" pitchFamily="18" charset="0"/>
              </a:rPr>
              <a:t>Совина</a:t>
            </a:r>
            <a:r>
              <a:rPr lang="ru-RU" sz="1400" dirty="0" smtClean="0">
                <a:latin typeface="Times New Roman" pitchFamily="18" charset="0"/>
                <a:cs typeface="Times New Roman" pitchFamily="18" charset="0"/>
              </a:rPr>
              <a:t> К.В., </a:t>
            </a:r>
            <a:r>
              <a:rPr lang="ru-RU" sz="1400" dirty="0" err="1" smtClean="0">
                <a:latin typeface="Times New Roman" pitchFamily="18" charset="0"/>
                <a:cs typeface="Times New Roman" pitchFamily="18" charset="0"/>
              </a:rPr>
              <a:t>Холодилова</a:t>
            </a:r>
            <a:r>
              <a:rPr lang="ru-RU" sz="1400" dirty="0" smtClean="0">
                <a:latin typeface="Times New Roman" pitchFamily="18" charset="0"/>
                <a:cs typeface="Times New Roman" pitchFamily="18" charset="0"/>
              </a:rPr>
              <a:t> Ю.К. Путь к профессии: основы активной позиции на рынке труда: Учебное пособие для учащихся старших классов школ. - Ярославль: Центр «Ресурс», 2003. 152 с.</a:t>
            </a:r>
          </a:p>
          <a:p>
            <a:pPr>
              <a:lnSpc>
                <a:spcPct val="150000"/>
              </a:lnSpc>
              <a:spcAft>
                <a:spcPts val="600"/>
              </a:spcAft>
            </a:pPr>
            <a:r>
              <a:rPr lang="ru-RU" sz="1400" dirty="0" smtClean="0">
                <a:latin typeface="Times New Roman" pitchFamily="18" charset="0"/>
                <a:cs typeface="Times New Roman" pitchFamily="18" charset="0"/>
              </a:rPr>
              <a:t> 2. </a:t>
            </a:r>
            <a:r>
              <a:rPr lang="ru-RU" sz="1400" dirty="0" err="1" smtClean="0">
                <a:latin typeface="Times New Roman" pitchFamily="18" charset="0"/>
                <a:cs typeface="Times New Roman" pitchFamily="18" charset="0"/>
              </a:rPr>
              <a:t>Бендюков</a:t>
            </a:r>
            <a:r>
              <a:rPr lang="ru-RU" sz="1400" dirty="0" smtClean="0">
                <a:latin typeface="Times New Roman" pitchFamily="18" charset="0"/>
                <a:cs typeface="Times New Roman" pitchFamily="18" charset="0"/>
              </a:rPr>
              <a:t> М. А. Ступени карьеры: азбука профориентации. – Санкт-Петербург: Речь, 2006. – 236 с.</a:t>
            </a:r>
          </a:p>
          <a:p>
            <a:pPr>
              <a:lnSpc>
                <a:spcPct val="150000"/>
              </a:lnSpc>
              <a:spcAft>
                <a:spcPts val="600"/>
              </a:spcAft>
            </a:pPr>
            <a:r>
              <a:rPr lang="ru-RU" sz="1400" dirty="0" smtClean="0">
                <a:latin typeface="Times New Roman" pitchFamily="18" charset="0"/>
                <a:cs typeface="Times New Roman" pitchFamily="18" charset="0"/>
              </a:rPr>
              <a:t> 3. Володина Ю.А. Дорога в жизнь или путешествие в будущее. </a:t>
            </a:r>
            <a:r>
              <a:rPr lang="ru-RU" sz="1400" dirty="0" err="1" smtClean="0">
                <a:latin typeface="Times New Roman" pitchFamily="18" charset="0"/>
                <a:cs typeface="Times New Roman" pitchFamily="18" charset="0"/>
              </a:rPr>
              <a:t>Тренинговая</a:t>
            </a:r>
            <a:r>
              <a:rPr lang="ru-RU" sz="1400" dirty="0" smtClean="0">
                <a:latin typeface="Times New Roman" pitchFamily="18" charset="0"/>
                <a:cs typeface="Times New Roman" pitchFamily="18" charset="0"/>
              </a:rPr>
              <a:t> программа </a:t>
            </a:r>
            <a:r>
              <a:rPr lang="ru-RU" sz="1400" dirty="0" err="1" smtClean="0">
                <a:latin typeface="Times New Roman" pitchFamily="18" charset="0"/>
                <a:cs typeface="Times New Roman" pitchFamily="18" charset="0"/>
              </a:rPr>
              <a:t>проессионального</a:t>
            </a:r>
            <a:r>
              <a:rPr lang="ru-RU" sz="1400" dirty="0" smtClean="0">
                <a:latin typeface="Times New Roman" pitchFamily="18" charset="0"/>
                <a:cs typeface="Times New Roman" pitchFamily="18" charset="0"/>
              </a:rPr>
              <a:t> и жизненного самоопределения для воспитанников детских домов и </a:t>
            </a:r>
            <a:r>
              <a:rPr lang="ru-RU" sz="1400" dirty="0" err="1" smtClean="0">
                <a:latin typeface="Times New Roman" pitchFamily="18" charset="0"/>
                <a:cs typeface="Times New Roman" pitchFamily="18" charset="0"/>
              </a:rPr>
              <a:t>школ-интертатов</a:t>
            </a:r>
            <a:r>
              <a:rPr lang="ru-RU" sz="1400" dirty="0" smtClean="0">
                <a:latin typeface="Times New Roman" pitchFamily="18" charset="0"/>
                <a:cs typeface="Times New Roman" pitchFamily="18" charset="0"/>
              </a:rPr>
              <a:t>. - М.: Генезис, 2012. </a:t>
            </a:r>
          </a:p>
          <a:p>
            <a:pPr>
              <a:lnSpc>
                <a:spcPct val="150000"/>
              </a:lnSpc>
              <a:spcAft>
                <a:spcPts val="600"/>
              </a:spcAft>
            </a:pPr>
            <a:r>
              <a:rPr lang="ru-RU" sz="1400" dirty="0" smtClean="0">
                <a:latin typeface="Times New Roman" pitchFamily="18" charset="0"/>
                <a:cs typeface="Times New Roman" pitchFamily="18" charset="0"/>
              </a:rPr>
              <a:t>4.  </a:t>
            </a:r>
            <a:r>
              <a:rPr lang="ru-RU" sz="1400" dirty="0" err="1" smtClean="0">
                <a:latin typeface="Times New Roman" pitchFamily="18" charset="0"/>
                <a:cs typeface="Times New Roman" pitchFamily="18" charset="0"/>
              </a:rPr>
              <a:t>Грецов</a:t>
            </a:r>
            <a:r>
              <a:rPr lang="ru-RU" sz="1400" dirty="0" smtClean="0">
                <a:latin typeface="Times New Roman" pitchFamily="18" charset="0"/>
                <a:cs typeface="Times New Roman" pitchFamily="18" charset="0"/>
              </a:rPr>
              <a:t> А. Выбираем профессию. Советы практического психолога. - </a:t>
            </a:r>
            <a:r>
              <a:rPr lang="ru-RU" sz="1400" dirty="0" err="1" smtClean="0">
                <a:latin typeface="Times New Roman" pitchFamily="18" charset="0"/>
                <a:cs typeface="Times New Roman" pitchFamily="18" charset="0"/>
              </a:rPr>
              <a:t>Спб</a:t>
            </a:r>
            <a:r>
              <a:rPr lang="ru-RU" sz="1400" dirty="0" smtClean="0">
                <a:latin typeface="Times New Roman" pitchFamily="18" charset="0"/>
                <a:cs typeface="Times New Roman" pitchFamily="18" charset="0"/>
              </a:rPr>
              <a:t>, 2006. </a:t>
            </a:r>
          </a:p>
          <a:p>
            <a:pPr>
              <a:lnSpc>
                <a:spcPct val="150000"/>
              </a:lnSpc>
              <a:spcAft>
                <a:spcPts val="600"/>
              </a:spcAft>
            </a:pPr>
            <a:r>
              <a:rPr lang="ru-RU" sz="1400" dirty="0" smtClean="0">
                <a:latin typeface="Times New Roman" pitchFamily="18" charset="0"/>
                <a:cs typeface="Times New Roman" pitchFamily="18" charset="0"/>
              </a:rPr>
              <a:t>5.  Гурова Е. В. </a:t>
            </a:r>
            <a:r>
              <a:rPr lang="ru-RU" sz="1400" dirty="0" err="1" smtClean="0">
                <a:latin typeface="Times New Roman" pitchFamily="18" charset="0"/>
                <a:cs typeface="Times New Roman" pitchFamily="18" charset="0"/>
              </a:rPr>
              <a:t>Профориентационная</a:t>
            </a:r>
            <a:r>
              <a:rPr lang="ru-RU" sz="1400" dirty="0" smtClean="0">
                <a:latin typeface="Times New Roman" pitchFamily="18" charset="0"/>
                <a:cs typeface="Times New Roman" pitchFamily="18" charset="0"/>
              </a:rPr>
              <a:t> работа в школе: методическое пособие. - Москва: Просвещение, 2007. – 95 с. </a:t>
            </a:r>
          </a:p>
          <a:p>
            <a:pPr>
              <a:lnSpc>
                <a:spcPct val="150000"/>
              </a:lnSpc>
              <a:spcAft>
                <a:spcPts val="600"/>
              </a:spcAft>
            </a:pPr>
            <a:r>
              <a:rPr lang="ru-RU" sz="1400" dirty="0" smtClean="0">
                <a:latin typeface="Times New Roman" pitchFamily="18" charset="0"/>
                <a:cs typeface="Times New Roman" pitchFamily="18" charset="0"/>
              </a:rPr>
              <a:t>6.  </a:t>
            </a:r>
            <a:r>
              <a:rPr lang="ru-RU" sz="1400" dirty="0" err="1" smtClean="0">
                <a:latin typeface="Times New Roman" pitchFamily="18" charset="0"/>
                <a:cs typeface="Times New Roman" pitchFamily="18" charset="0"/>
              </a:rPr>
              <a:t>Зеер</a:t>
            </a:r>
            <a:r>
              <a:rPr lang="ru-RU" sz="1400" dirty="0" smtClean="0">
                <a:latin typeface="Times New Roman" pitchFamily="18" charset="0"/>
                <a:cs typeface="Times New Roman" pitchFamily="18" charset="0"/>
              </a:rPr>
              <a:t> Э.Ф. Психология профессий. Учебное пособие. - Академический проект Фонд «Мир», 2006.</a:t>
            </a:r>
          </a:p>
          <a:p>
            <a:pPr>
              <a:lnSpc>
                <a:spcPct val="150000"/>
              </a:lnSpc>
              <a:spcAft>
                <a:spcPts val="600"/>
              </a:spcAft>
            </a:pPr>
            <a:r>
              <a:rPr lang="ru-RU" sz="1400" dirty="0" smtClean="0">
                <a:latin typeface="Times New Roman" pitchFamily="18" charset="0"/>
                <a:cs typeface="Times New Roman" pitchFamily="18" charset="0"/>
              </a:rPr>
              <a:t>7.  </a:t>
            </a:r>
            <a:r>
              <a:rPr lang="en-US" sz="1400" dirty="0" smtClean="0">
                <a:latin typeface="Times New Roman" pitchFamily="18" charset="0"/>
                <a:cs typeface="Times New Roman" pitchFamily="18" charset="0"/>
                <a:hlinkClick r:id="rId3"/>
              </a:rPr>
              <a:t>https://temabiz.com/rabota/vp-tipy-professij.html</a:t>
            </a:r>
            <a:endParaRPr lang="ru-RU" sz="1400" dirty="0" smtClean="0">
              <a:latin typeface="Times New Roman" pitchFamily="18" charset="0"/>
              <a:cs typeface="Times New Roman" pitchFamily="18" charset="0"/>
            </a:endParaRPr>
          </a:p>
          <a:p>
            <a:pPr marL="342900" indent="-342900">
              <a:lnSpc>
                <a:spcPct val="150000"/>
              </a:lnSpc>
              <a:spcAft>
                <a:spcPts val="600"/>
              </a:spcAft>
              <a:buAutoNum type="arabicPeriod" startAt="8"/>
            </a:pPr>
            <a:r>
              <a:rPr lang="en-US" sz="1400" dirty="0" smtClean="0">
                <a:latin typeface="Times New Roman" pitchFamily="18" charset="0"/>
                <a:cs typeface="Times New Roman" pitchFamily="18" charset="0"/>
                <a:hlinkClick r:id="rId4"/>
              </a:rPr>
              <a:t>https://studyinfocus.ru/tipy-professij/</a:t>
            </a:r>
            <a:endParaRPr lang="ru-RU" sz="1400" dirty="0" smtClean="0">
              <a:latin typeface="Times New Roman" pitchFamily="18" charset="0"/>
              <a:cs typeface="Times New Roman" pitchFamily="18" charset="0"/>
            </a:endParaRPr>
          </a:p>
          <a:p>
            <a:pPr marL="342900" indent="-342900">
              <a:lnSpc>
                <a:spcPct val="150000"/>
              </a:lnSpc>
              <a:spcAft>
                <a:spcPts val="600"/>
              </a:spcAft>
              <a:buAutoNum type="arabicPeriod" startAt="8"/>
            </a:pPr>
            <a:r>
              <a:rPr lang="ru-RU" sz="1400" dirty="0" smtClean="0">
                <a:latin typeface="Times New Roman" pitchFamily="18" charset="0"/>
                <a:cs typeface="Times New Roman" pitchFamily="18" charset="0"/>
              </a:rPr>
              <a:t>Учебное пособие «Азбука профориентации 21 века», 2010 г</a:t>
            </a:r>
          </a:p>
          <a:p>
            <a:pPr marL="342900" indent="-342900" algn="r">
              <a:lnSpc>
                <a:spcPct val="150000"/>
              </a:lnSpc>
              <a:spcAft>
                <a:spcPts val="600"/>
              </a:spcAft>
            </a:pPr>
            <a:r>
              <a:rPr lang="ru-RU" sz="900" dirty="0" smtClean="0">
                <a:latin typeface="Times New Roman" pitchFamily="18" charset="0"/>
                <a:cs typeface="Times New Roman" pitchFamily="18" charset="0"/>
              </a:rPr>
              <a:t>Разработчик Морозова Н.Э.</a:t>
            </a:r>
            <a:endParaRPr lang="ru-RU" sz="900" dirty="0" smtClean="0"/>
          </a:p>
          <a:p>
            <a:pPr marL="342900" indent="-342900">
              <a:lnSpc>
                <a:spcPct val="150000"/>
              </a:lnSpc>
              <a:spcAft>
                <a:spcPts val="600"/>
              </a:spcAft>
              <a:buAutoNum type="arabicPeriod" startAt="8"/>
            </a:pPr>
            <a:endParaRPr lang="ru-RU" sz="1400" dirty="0" smtClean="0">
              <a:latin typeface="Times New Roman" pitchFamily="18" charset="0"/>
              <a:cs typeface="Times New Roman" pitchFamily="18" charset="0"/>
            </a:endParaRPr>
          </a:p>
          <a:p>
            <a:pPr marL="342900" indent="-342900">
              <a:lnSpc>
                <a:spcPct val="150000"/>
              </a:lnSpc>
              <a:spcAft>
                <a:spcPts val="600"/>
              </a:spcAft>
              <a:buAutoNum type="arabicPeriod" startAt="8"/>
            </a:pPr>
            <a:endParaRPr lang="ru-RU" sz="1400" dirty="0" smtClean="0">
              <a:latin typeface="Times New Roman" pitchFamily="18" charset="0"/>
              <a:cs typeface="Times New Roman" pitchFamily="18" charset="0"/>
            </a:endParaRPr>
          </a:p>
          <a:p>
            <a:pPr marL="342900" indent="-342900">
              <a:lnSpc>
                <a:spcPct val="150000"/>
              </a:lnSpc>
              <a:spcAft>
                <a:spcPts val="600"/>
              </a:spcAft>
            </a:pPr>
            <a:endParaRPr lang="ru-RU" sz="1400" dirty="0" smtClean="0">
              <a:latin typeface="Times New Roman" pitchFamily="18" charset="0"/>
              <a:cs typeface="Times New Roman" pitchFamily="18" charset="0"/>
            </a:endParaRPr>
          </a:p>
          <a:p>
            <a:pPr marL="342900" indent="-342900"/>
            <a:endParaRPr lang="ru-RU" dirty="0" smtClean="0"/>
          </a:p>
          <a:p>
            <a:endParaRPr lang="ru-RU" i="1" dirty="0" smtClean="0"/>
          </a:p>
          <a:p>
            <a:endParaRPr lang="ru-RU" i="1" dirty="0" smtClean="0"/>
          </a:p>
          <a:p>
            <a:endParaRPr lang="ru-RU" i="1" dirty="0" smtClean="0"/>
          </a:p>
          <a:p>
            <a:endParaRPr lang="ru-RU" i="1" dirty="0" smtClean="0"/>
          </a:p>
          <a:p>
            <a:endParaRPr lang="ru-RU" i="1" dirty="0" smtClean="0"/>
          </a:p>
          <a:p>
            <a:endParaRPr lang="ru-RU" i="1" dirty="0" smtClean="0"/>
          </a:p>
          <a:p>
            <a:endParaRPr lang="ru-RU" i="1" dirty="0" smtClean="0"/>
          </a:p>
          <a:p>
            <a:endParaRPr lang="ru-RU" i="1" dirty="0" smtClean="0"/>
          </a:p>
          <a:p>
            <a:endParaRPr lang="ru-RU" i="1" dirty="0" smtClean="0"/>
          </a:p>
          <a:p>
            <a:endParaRPr lang="ru-RU" i="1" dirty="0" smtClean="0"/>
          </a:p>
          <a:p>
            <a:endParaRPr lang="ru-RU" i="1" dirty="0" smtClean="0"/>
          </a:p>
          <a:p>
            <a:endParaRPr lang="ru-RU" i="1" dirty="0" smtClean="0"/>
          </a:p>
          <a:p>
            <a:endParaRPr lang="ru-RU" i="1" dirty="0" smtClean="0"/>
          </a:p>
          <a:p>
            <a:endParaRPr lang="ru-RU" i="1" dirty="0" smtClean="0"/>
          </a:p>
          <a:p>
            <a:endParaRPr lang="ru-RU" dirty="0" smtClean="0"/>
          </a:p>
          <a:p>
            <a:pPr algn="ctr"/>
            <a:endParaRPr lang="ru-RU" dirty="0"/>
          </a:p>
        </p:txBody>
      </p:sp>
      <p:sp>
        <p:nvSpPr>
          <p:cNvPr id="7" name="Прямоугольник 6"/>
          <p:cNvSpPr/>
          <p:nvPr/>
        </p:nvSpPr>
        <p:spPr>
          <a:xfrm>
            <a:off x="1475656" y="0"/>
            <a:ext cx="6048672" cy="769441"/>
          </a:xfrm>
          <a:prstGeom prst="rect">
            <a:avLst/>
          </a:prstGeom>
          <a:noFill/>
        </p:spPr>
        <p:txBody>
          <a:bodyPr wrap="square" lIns="91440" tIns="45720" rIns="91440" bIns="45720">
            <a:spAutoFit/>
          </a:bodyPr>
          <a:lstStyle/>
          <a:p>
            <a:pPr algn="ctr"/>
            <a:r>
              <a:rPr lang="ru-RU" sz="4400" b="1"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rPr>
              <a:t>Источники</a:t>
            </a:r>
            <a:endParaRPr lang="ru-RU" sz="4400" b="1" cap="none" spc="5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endParaRPr>
          </a:p>
        </p:txBody>
      </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163</TotalTime>
  <Words>854</Words>
  <Application>Microsoft Office PowerPoint</Application>
  <PresentationFormat>Экран (4:3)</PresentationFormat>
  <Paragraphs>242</Paragraphs>
  <Slides>7</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7</vt:i4>
      </vt:variant>
    </vt:vector>
  </HeadingPairs>
  <TitlesOfParts>
    <vt:vector size="8" baseType="lpstr">
      <vt:lpstr>Тема Office</vt:lpstr>
      <vt:lpstr>Слайд 1</vt:lpstr>
      <vt:lpstr>Слайд 2</vt:lpstr>
      <vt:lpstr>Слайд 3</vt:lpstr>
      <vt:lpstr>Слайд 4</vt:lpstr>
      <vt:lpstr>Слайд 5</vt:lpstr>
      <vt:lpstr>Слайд 6</vt:lpstr>
      <vt:lpstr>Слайд 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Морозова Н</dc:creator>
  <cp:lastModifiedBy>Морозова Н</cp:lastModifiedBy>
  <cp:revision>24</cp:revision>
  <dcterms:created xsi:type="dcterms:W3CDTF">2021-09-10T10:58:36Z</dcterms:created>
  <dcterms:modified xsi:type="dcterms:W3CDTF">2021-09-13T08:00:36Z</dcterms:modified>
</cp:coreProperties>
</file>