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63" r:id="rId6"/>
    <p:sldId id="264" r:id="rId7"/>
    <p:sldId id="265" r:id="rId8"/>
    <p:sldId id="270" r:id="rId9"/>
    <p:sldId id="271" r:id="rId10"/>
    <p:sldId id="259" r:id="rId11"/>
    <p:sldId id="273" r:id="rId12"/>
    <p:sldId id="261" r:id="rId13"/>
    <p:sldId id="272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125" r="8125"/>
          <a:stretch>
            <a:fillRect/>
          </a:stretch>
        </p:blipFill>
        <p:spPr bwMode="auto">
          <a:xfrm>
            <a:off x="0" y="0"/>
            <a:ext cx="91897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3000" y="1143000"/>
            <a:ext cx="678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Шестнадцатое ноября</a:t>
            </a:r>
          </a:p>
          <a:p>
            <a:pPr algn="ctr"/>
            <a:endParaRPr lang="ru-RU" sz="36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Много у меня друзей</a:t>
            </a:r>
            <a:endParaRPr lang="ru-RU" sz="3600" dirty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125" r="8125"/>
          <a:stretch>
            <a:fillRect/>
          </a:stretch>
        </p:blipFill>
        <p:spPr bwMode="auto">
          <a:xfrm>
            <a:off x="-45721" y="0"/>
            <a:ext cx="91897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3400" y="838200"/>
            <a:ext cx="7391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Разбор по составу (морфемный) «друзья»: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друзья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Состав слова «друзья»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корень - [</a:t>
            </a:r>
            <a:r>
              <a:rPr lang="ru-RU" dirty="0" err="1" smtClean="0">
                <a:solidFill>
                  <a:schemeClr val="bg1"/>
                </a:solidFill>
              </a:rPr>
              <a:t>друзь</a:t>
            </a:r>
            <a:r>
              <a:rPr lang="ru-RU" dirty="0" smtClean="0">
                <a:solidFill>
                  <a:schemeClr val="bg1"/>
                </a:solidFill>
              </a:rPr>
              <a:t>], окончание - [я]</a:t>
            </a:r>
          </a:p>
          <a:p>
            <a:endParaRPr lang="kk-KZ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Морфологический разбор «друзья»: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«Друзья»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Часть речи: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Имя существительное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Грамматика: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часть речи</a:t>
            </a:r>
            <a:r>
              <a:rPr lang="ru-RU" dirty="0" smtClean="0">
                <a:solidFill>
                  <a:schemeClr val="bg1"/>
                </a:solidFill>
              </a:rPr>
              <a:t>: имя существительное; 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одушевлённость</a:t>
            </a:r>
            <a:r>
              <a:rPr lang="ru-RU" dirty="0" smtClean="0">
                <a:solidFill>
                  <a:schemeClr val="bg1"/>
                </a:solidFill>
              </a:rPr>
              <a:t>: одушевлённое; 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род</a:t>
            </a:r>
            <a:r>
              <a:rPr lang="ru-RU" dirty="0" smtClean="0">
                <a:solidFill>
                  <a:schemeClr val="bg1"/>
                </a:solidFill>
              </a:rPr>
              <a:t>: мужской; 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число</a:t>
            </a:r>
            <a:r>
              <a:rPr lang="ru-RU" dirty="0" smtClean="0">
                <a:solidFill>
                  <a:schemeClr val="bg1"/>
                </a:solidFill>
              </a:rPr>
              <a:t>: множественное; 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падеж</a:t>
            </a:r>
            <a:r>
              <a:rPr lang="ru-RU" dirty="0" smtClean="0">
                <a:solidFill>
                  <a:schemeClr val="bg1"/>
                </a:solidFill>
              </a:rPr>
              <a:t>: именительный; 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отвечает на вопрос</a:t>
            </a:r>
            <a:r>
              <a:rPr lang="ru-RU" dirty="0" smtClean="0">
                <a:solidFill>
                  <a:schemeClr val="bg1"/>
                </a:solidFill>
              </a:rPr>
              <a:t>: (есть) Кто?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Начальная форма:   </a:t>
            </a:r>
            <a:r>
              <a:rPr lang="ru-RU" dirty="0" smtClean="0">
                <a:solidFill>
                  <a:schemeClr val="bg1"/>
                </a:solidFill>
              </a:rPr>
              <a:t>друг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avatars.mds.yandex.net/get-pdb/1533990/4df57806-eee1-4687-b25c-1a3aa2116940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-304799"/>
            <a:ext cx="9144000" cy="12926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kk-KZ" b="1" dirty="0" smtClean="0"/>
              <a:t>   </a:t>
            </a:r>
            <a:r>
              <a:rPr lang="kk-KZ" sz="2000" b="1" dirty="0" smtClean="0"/>
              <a:t>Задание 2. Выразительно прочитайте пословицы, </a:t>
            </a:r>
          </a:p>
          <a:p>
            <a:pPr algn="r"/>
            <a:r>
              <a:rPr lang="kk-KZ" sz="2000" b="1" dirty="0" smtClean="0"/>
              <a:t>напишите значение </a:t>
            </a:r>
          </a:p>
          <a:p>
            <a:pPr algn="r"/>
            <a:r>
              <a:rPr lang="kk-KZ" sz="2000" b="1" dirty="0" smtClean="0"/>
              <a:t>пословиц,   переведите на казахский язык</a:t>
            </a:r>
            <a:endParaRPr lang="ru-RU" sz="2000" b="1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00200" y="6324600"/>
            <a:ext cx="58284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 smtClean="0"/>
              <a:t> Упражнение 218.  Допишите пословицы (страница 105)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125" r="8125"/>
          <a:stretch>
            <a:fillRect/>
          </a:stretch>
        </p:blipFill>
        <p:spPr bwMode="auto">
          <a:xfrm>
            <a:off x="-45721" y="0"/>
            <a:ext cx="91897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fhd.multiurok.ru/b/5/e/b5edc706b9b6f29eba1b216ca99c0b4289a3f004/img6.jpg"/>
          <p:cNvPicPr>
            <a:picLocks noChangeAspect="1" noChangeArrowheads="1"/>
          </p:cNvPicPr>
          <p:nvPr/>
        </p:nvPicPr>
        <p:blipFill>
          <a:blip r:embed="rId3" cstate="print"/>
          <a:srcRect l="7500" t="21667" b="20000"/>
          <a:stretch>
            <a:fillRect/>
          </a:stretch>
        </p:blipFill>
        <p:spPr bwMode="auto">
          <a:xfrm>
            <a:off x="4724400" y="2209800"/>
            <a:ext cx="3705497" cy="1752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76200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chemeClr val="bg1"/>
                </a:solidFill>
              </a:rPr>
              <a:t>                                                                     </a:t>
            </a:r>
            <a:r>
              <a:rPr lang="kk-K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Упражнение 217</a:t>
            </a:r>
          </a:p>
          <a:p>
            <a:r>
              <a:rPr lang="kk-K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Про дружбу</a:t>
            </a:r>
          </a:p>
          <a:p>
            <a:endParaRPr lang="ru-RU" dirty="0"/>
          </a:p>
        </p:txBody>
      </p:sp>
      <p:pic>
        <p:nvPicPr>
          <p:cNvPr id="2050" name="Picture 2" descr="Юрий Энтин в 2013 год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371600"/>
            <a:ext cx="2590800" cy="3571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914400" y="2895600"/>
            <a:ext cx="6019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Ю́рий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Серге́евич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Э́нтин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(род. 1935 г, г Москва)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поэт, драматург, поэт-песенник, сценарист.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125" r="8125"/>
          <a:stretch>
            <a:fillRect/>
          </a:stretch>
        </p:blipFill>
        <p:spPr bwMode="auto">
          <a:xfrm>
            <a:off x="-45721" y="0"/>
            <a:ext cx="91897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1295400"/>
            <a:ext cx="571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Упражнение 219 </a:t>
            </a:r>
          </a:p>
          <a:p>
            <a:r>
              <a:rPr lang="kk-K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Много у меня друзей</a:t>
            </a:r>
          </a:p>
          <a:p>
            <a:endParaRPr lang="kk-KZ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971800"/>
            <a:ext cx="7696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dirty="0" smtClean="0"/>
          </a:p>
          <a:p>
            <a:endParaRPr lang="kk-KZ" dirty="0" smtClean="0"/>
          </a:p>
          <a:p>
            <a:pPr>
              <a:buFont typeface="Wingdings" pitchFamily="2" charset="2"/>
              <a:buChar char="Ø"/>
            </a:pPr>
            <a:r>
              <a:rPr lang="kk-KZ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перепишите текст стихотворения, </a:t>
            </a:r>
          </a:p>
          <a:p>
            <a:pPr>
              <a:buFont typeface="Wingdings" pitchFamily="2" charset="2"/>
              <a:buChar char="Ø"/>
            </a:pPr>
            <a:r>
              <a:rPr lang="kk-KZ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kk-KZ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ыделите суффиксы в выделенных словах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125" r="8125"/>
          <a:stretch>
            <a:fillRect/>
          </a:stretch>
        </p:blipFill>
        <p:spPr bwMode="auto">
          <a:xfrm>
            <a:off x="-45721" y="0"/>
            <a:ext cx="91897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Дүниетану пәні бойынша (топтама). - sabaq.kz"/>
          <p:cNvPicPr>
            <a:picLocks noChangeAspect="1" noChangeArrowheads="1"/>
          </p:cNvPicPr>
          <p:nvPr/>
        </p:nvPicPr>
        <p:blipFill>
          <a:blip r:embed="rId3" cstate="print"/>
          <a:srcRect r="12088" b="178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3962400"/>
            <a:ext cx="7620000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800" i="1" dirty="0" smtClean="0">
                <a:solidFill>
                  <a:schemeClr val="tx1"/>
                </a:solidFill>
              </a:rPr>
              <a:t>ПОЧЕМУ  Я ДОЛЖЕН БЕРЕЧЬ ПРИРОДУ ?</a:t>
            </a:r>
          </a:p>
          <a:p>
            <a:pPr algn="ctr"/>
            <a:r>
              <a:rPr lang="kk-KZ" sz="2800" i="1" dirty="0" smtClean="0">
                <a:solidFill>
                  <a:schemeClr val="tx1"/>
                </a:solidFill>
              </a:rPr>
              <a:t>                                    </a:t>
            </a:r>
            <a:r>
              <a:rPr lang="kk-KZ" sz="2000" i="1" dirty="0" smtClean="0">
                <a:solidFill>
                  <a:schemeClr val="tx1"/>
                </a:solidFill>
              </a:rPr>
              <a:t>напишите ответ на заданный   вопрос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8125" r="8125"/>
          <a:stretch>
            <a:fillRect/>
          </a:stretch>
        </p:blipFill>
        <p:spPr bwMode="auto">
          <a:xfrm>
            <a:off x="-45721" y="0"/>
            <a:ext cx="918972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38200" y="1143000"/>
            <a:ext cx="59436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kk-KZ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Упражнение 213.</a:t>
            </a:r>
          </a:p>
          <a:p>
            <a:pPr marL="457200" indent="-457200" algn="just">
              <a:buFontTx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Упражнение 219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Составьте небольшой рассказ «КАКИМ ДОЛЖЕН БЫТЬ НАСТОЯЩИЙ ДРУГ?» из 3-4 предложений</a:t>
            </a:r>
            <a:endParaRPr lang="kk-KZ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kk-KZ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Сделайте аудиозапись выразительного  чтения</a:t>
            </a:r>
          </a:p>
          <a:p>
            <a:pPr algn="just"/>
            <a:r>
              <a:rPr lang="kk-KZ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текста  “ПРО ДРУЖБУ” (упр 217) </a:t>
            </a:r>
          </a:p>
          <a:p>
            <a:endParaRPr lang="kk-KZ" sz="20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kk-KZ" dirty="0" smtClean="0"/>
          </a:p>
          <a:p>
            <a:endParaRPr lang="kk-KZ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685800"/>
            <a:ext cx="2895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Самостоятельная работа: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Почему я не говорю &quot;Молодец!&quot;"/>
          <p:cNvPicPr>
            <a:picLocks noChangeAspect="1" noChangeArrowheads="1"/>
          </p:cNvPicPr>
          <p:nvPr/>
        </p:nvPicPr>
        <p:blipFill>
          <a:blip r:embed="rId4" cstate="print"/>
          <a:srcRect l="12727" t="4364" r="14546" b="5455"/>
          <a:stretch>
            <a:fillRect/>
          </a:stretch>
        </p:blipFill>
        <p:spPr bwMode="auto">
          <a:xfrm>
            <a:off x="6019800" y="3124200"/>
            <a:ext cx="2209800" cy="2740152"/>
          </a:xfrm>
          <a:prstGeom prst="rect">
            <a:avLst/>
          </a:prstGeom>
          <a:noFill/>
        </p:spPr>
      </p:pic>
      <p:sp>
        <p:nvSpPr>
          <p:cNvPr id="11" name="Стрелка вниз 10"/>
          <p:cNvSpPr/>
          <p:nvPr/>
        </p:nvSpPr>
        <p:spPr>
          <a:xfrm>
            <a:off x="7010400" y="1447800"/>
            <a:ext cx="484632" cy="978408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09a/00054441-f8d610dc/img3.jpg"/>
          <p:cNvPicPr>
            <a:picLocks noChangeAspect="1" noChangeArrowheads="1"/>
          </p:cNvPicPr>
          <p:nvPr/>
        </p:nvPicPr>
        <p:blipFill>
          <a:blip r:embed="rId2" cstate="print"/>
          <a:srcRect l="3333" t="3333" r="3333" b="4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ds05.infourok.ru/uploads/ex/05d7/0002152e-e949caab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125" r="8125"/>
          <a:stretch>
            <a:fillRect/>
          </a:stretch>
        </p:blipFill>
        <p:spPr bwMode="auto">
          <a:xfrm>
            <a:off x="-45721" y="0"/>
            <a:ext cx="91897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russkiiyazyk.ru/wp-content/uploads/2014/10/kak-nayti-suffi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667000"/>
            <a:ext cx="7924800" cy="350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9600" y="1219200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>
                <a:solidFill>
                  <a:schemeClr val="bg1"/>
                </a:solidFill>
              </a:rPr>
              <a:t>Как найти суффикс в слове?</a:t>
            </a:r>
          </a:p>
          <a:p>
            <a:pPr fontAlgn="base"/>
            <a:r>
              <a:rPr lang="ru-RU" sz="2000" dirty="0" smtClean="0">
                <a:solidFill>
                  <a:schemeClr val="bg1"/>
                </a:solidFill>
              </a:rPr>
              <a:t>Чтобы найти суффикс действуем так.</a:t>
            </a:r>
          </a:p>
          <a:p>
            <a:pPr fontAlgn="base"/>
            <a:r>
              <a:rPr lang="ru-RU" sz="2000" dirty="0" smtClean="0">
                <a:solidFill>
                  <a:schemeClr val="bg1"/>
                </a:solidFill>
              </a:rPr>
              <a:t>Сначала выделим в слове окончание, затем — корень. Часть слова между корнем и окончанием и будет суффиксом.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1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" y="152400"/>
            <a:ext cx="8915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/>
              <a:t>Один или два суффикса?</a:t>
            </a:r>
          </a:p>
          <a:p>
            <a:pPr algn="just" fontAlgn="base"/>
            <a:r>
              <a:rPr lang="ru-RU" dirty="0" smtClean="0"/>
              <a:t>В морфемном составе многих слов можно указать не один, а два и даже три суффикса. Чтобы правильно определить, сколько суффиксов в слове, составляем словообразовательную цепочку и находим промежуточные слова с определенным суффиксом: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152400"/>
            <a:ext cx="8305800" cy="6968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Суффиксы частей речи</a:t>
            </a:r>
          </a:p>
          <a:p>
            <a:pPr fontAlgn="base"/>
            <a:r>
              <a:rPr lang="ru-RU" dirty="0" smtClean="0"/>
              <a:t>В морфемном составе слов каждой части речи существуют свои характерные суффиксы.  Например, </a:t>
            </a:r>
          </a:p>
          <a:p>
            <a:pPr fontAlgn="base"/>
            <a:r>
              <a:rPr lang="ru-RU" dirty="0" smtClean="0"/>
              <a:t>у существительных суффиксы </a:t>
            </a:r>
            <a:r>
              <a:rPr lang="ru-RU" b="1" i="1" dirty="0" smtClean="0"/>
              <a:t>-чик, -</a:t>
            </a:r>
            <a:r>
              <a:rPr lang="ru-RU" b="1" i="1" dirty="0" err="1" smtClean="0"/>
              <a:t>щик</a:t>
            </a:r>
            <a:r>
              <a:rPr lang="ru-RU" b="1" i="1" dirty="0" smtClean="0"/>
              <a:t>, -</a:t>
            </a:r>
            <a:r>
              <a:rPr lang="ru-RU" b="1" i="1" dirty="0" err="1" smtClean="0"/>
              <a:t>ик</a:t>
            </a:r>
            <a:r>
              <a:rPr lang="ru-RU" b="1" i="1" dirty="0" smtClean="0"/>
              <a:t>, -</a:t>
            </a:r>
            <a:r>
              <a:rPr lang="ru-RU" b="1" i="1" dirty="0" err="1" smtClean="0"/>
              <a:t>ист</a:t>
            </a:r>
            <a:r>
              <a:rPr lang="ru-RU" b="1" i="1" dirty="0" smtClean="0"/>
              <a:t>, -</a:t>
            </a:r>
            <a:r>
              <a:rPr lang="ru-RU" b="1" i="1" dirty="0" err="1" smtClean="0"/>
              <a:t>тель</a:t>
            </a:r>
            <a:r>
              <a:rPr lang="ru-RU" dirty="0" smtClean="0"/>
              <a:t> образуют названия лиц мужского рода по профессии или роду занятий: лётчик, водопроводчик, фонарщик, бетонщик, машинист, писатель, читатель.</a:t>
            </a:r>
          </a:p>
          <a:p>
            <a:pPr fontAlgn="base"/>
            <a:r>
              <a:rPr lang="ru-RU" dirty="0" smtClean="0"/>
              <a:t>У имён прилагательных укажем свой набор суффиксов:</a:t>
            </a:r>
          </a:p>
          <a:p>
            <a:pPr fontAlgn="base"/>
            <a:r>
              <a:rPr lang="ru-RU" b="1" dirty="0" smtClean="0"/>
              <a:t>-ив-/-ев-</a:t>
            </a:r>
            <a:r>
              <a:rPr lang="ru-RU" dirty="0" smtClean="0"/>
              <a:t> (ленивый, плюшевый);</a:t>
            </a:r>
          </a:p>
          <a:p>
            <a:pPr fontAlgn="base"/>
            <a:r>
              <a:rPr lang="ru-RU" b="1" dirty="0" smtClean="0"/>
              <a:t>-</a:t>
            </a:r>
            <a:r>
              <a:rPr lang="ru-RU" b="1" dirty="0" err="1" smtClean="0"/>
              <a:t>чив</a:t>
            </a:r>
            <a:r>
              <a:rPr lang="ru-RU" b="1" dirty="0" smtClean="0"/>
              <a:t>-</a:t>
            </a:r>
            <a:r>
              <a:rPr lang="ru-RU" dirty="0" smtClean="0"/>
              <a:t> (задумчивый, вкрадчивый);</a:t>
            </a:r>
          </a:p>
          <a:p>
            <a:pPr fontAlgn="base"/>
            <a:r>
              <a:rPr lang="ru-RU" b="1" dirty="0" smtClean="0"/>
              <a:t>-лив-</a:t>
            </a:r>
            <a:r>
              <a:rPr lang="ru-RU" dirty="0" smtClean="0"/>
              <a:t> (заботливый, дождливый);</a:t>
            </a:r>
          </a:p>
          <a:p>
            <a:pPr fontAlgn="base"/>
            <a:r>
              <a:rPr lang="ru-RU" b="1" dirty="0" smtClean="0"/>
              <a:t>-</a:t>
            </a:r>
            <a:r>
              <a:rPr lang="ru-RU" b="1" dirty="0" err="1" smtClean="0"/>
              <a:t>ист</a:t>
            </a:r>
            <a:r>
              <a:rPr lang="ru-RU" b="1" dirty="0" smtClean="0"/>
              <a:t>-</a:t>
            </a:r>
            <a:r>
              <a:rPr lang="ru-RU" dirty="0" smtClean="0"/>
              <a:t> (прерывистый, золотистый);</a:t>
            </a:r>
          </a:p>
          <a:p>
            <a:pPr fontAlgn="base"/>
            <a:r>
              <a:rPr lang="ru-RU" b="1" dirty="0" smtClean="0"/>
              <a:t>-</a:t>
            </a:r>
            <a:r>
              <a:rPr lang="ru-RU" b="1" dirty="0" err="1" smtClean="0"/>
              <a:t>ов</a:t>
            </a:r>
            <a:r>
              <a:rPr lang="ru-RU" b="1" dirty="0" smtClean="0"/>
              <a:t>-</a:t>
            </a:r>
            <a:r>
              <a:rPr lang="ru-RU" dirty="0" smtClean="0"/>
              <a:t> (кокосовый, деловой);</a:t>
            </a:r>
          </a:p>
          <a:p>
            <a:pPr fontAlgn="base"/>
            <a:r>
              <a:rPr lang="ru-RU" b="1" dirty="0" smtClean="0"/>
              <a:t>-</a:t>
            </a:r>
            <a:r>
              <a:rPr lang="ru-RU" b="1" dirty="0" err="1" smtClean="0"/>
              <a:t>оват</a:t>
            </a:r>
            <a:r>
              <a:rPr lang="ru-RU" b="1" dirty="0" smtClean="0"/>
              <a:t>-/-</a:t>
            </a:r>
            <a:r>
              <a:rPr lang="ru-RU" b="1" dirty="0" err="1" smtClean="0"/>
              <a:t>еват</a:t>
            </a:r>
            <a:r>
              <a:rPr lang="ru-RU" b="1" dirty="0" smtClean="0"/>
              <a:t>-</a:t>
            </a:r>
            <a:r>
              <a:rPr lang="ru-RU" dirty="0" smtClean="0"/>
              <a:t> (смугловатый, ноздреватый) и т. п.</a:t>
            </a:r>
          </a:p>
          <a:p>
            <a:pPr fontAlgn="base"/>
            <a:r>
              <a:rPr lang="ru-RU" dirty="0" smtClean="0"/>
              <a:t>Глаголы имеют суффиксы </a:t>
            </a:r>
            <a:r>
              <a:rPr lang="ru-RU" i="1" dirty="0" smtClean="0"/>
              <a:t>-е-, -и-, -а-, -о-, -</a:t>
            </a:r>
            <a:r>
              <a:rPr lang="ru-RU" i="1" dirty="0" err="1" smtClean="0"/>
              <a:t>ыва</a:t>
            </a:r>
            <a:r>
              <a:rPr lang="ru-RU" i="1" dirty="0" smtClean="0"/>
              <a:t>-/-ива-, -</a:t>
            </a:r>
            <a:r>
              <a:rPr lang="ru-RU" i="1" dirty="0" err="1" smtClean="0"/>
              <a:t>ова</a:t>
            </a:r>
            <a:r>
              <a:rPr lang="ru-RU" i="1" dirty="0" smtClean="0"/>
              <a:t>-/</a:t>
            </a:r>
            <a:r>
              <a:rPr lang="ru-RU" i="1" dirty="0" err="1" smtClean="0"/>
              <a:t>ева</a:t>
            </a:r>
            <a:r>
              <a:rPr lang="ru-RU" i="1" dirty="0" smtClean="0"/>
              <a:t>-, -ну-</a:t>
            </a:r>
            <a:r>
              <a:rPr lang="ru-RU" dirty="0" smtClean="0"/>
              <a:t> и пр.:</a:t>
            </a:r>
          </a:p>
          <a:p>
            <a:pPr fontAlgn="base"/>
            <a:r>
              <a:rPr lang="ru-RU" dirty="0" smtClean="0"/>
              <a:t>смотреть</a:t>
            </a:r>
          </a:p>
          <a:p>
            <a:pPr fontAlgn="base"/>
            <a:r>
              <a:rPr lang="ru-RU" dirty="0" smtClean="0"/>
              <a:t>пилить</a:t>
            </a:r>
          </a:p>
          <a:p>
            <a:pPr fontAlgn="base"/>
            <a:r>
              <a:rPr lang="ru-RU" dirty="0" smtClean="0"/>
              <a:t>мурлыкать</a:t>
            </a:r>
          </a:p>
          <a:p>
            <a:pPr fontAlgn="base"/>
            <a:r>
              <a:rPr lang="ru-RU" dirty="0" smtClean="0"/>
              <a:t>полоть</a:t>
            </a:r>
          </a:p>
          <a:p>
            <a:pPr fontAlgn="base"/>
            <a:r>
              <a:rPr lang="ru-RU" dirty="0" smtClean="0"/>
              <a:t>разведывать</a:t>
            </a:r>
          </a:p>
          <a:p>
            <a:pPr fontAlgn="base"/>
            <a:r>
              <a:rPr lang="ru-RU" dirty="0" smtClean="0"/>
              <a:t>раскрашивать</a:t>
            </a:r>
          </a:p>
          <a:p>
            <a:pPr fontAlgn="base"/>
            <a:r>
              <a:rPr lang="ru-RU" dirty="0" smtClean="0"/>
              <a:t>беседовать</a:t>
            </a:r>
          </a:p>
          <a:p>
            <a:pPr fontAlgn="base"/>
            <a:r>
              <a:rPr lang="ru-RU" dirty="0" smtClean="0"/>
              <a:t>танцевать</a:t>
            </a:r>
          </a:p>
          <a:p>
            <a:pPr fontAlgn="base"/>
            <a:r>
              <a:rPr lang="ru-RU" dirty="0" smtClean="0"/>
              <a:t>стукнуть.</a:t>
            </a:r>
          </a:p>
          <a:p>
            <a:pPr fontAlgn="base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russkiiyazyk.ru/wp-content/uploads/2014/10/suffiksy-chastey-rech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ds02.infourok.ru/uploads/ex/0c68/00058aa7-db5af697/1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ds02.infourok.ru/uploads/ex/105e/000678fd-c825a33a/img7.jpg"/>
          <p:cNvPicPr>
            <a:picLocks noChangeAspect="1" noChangeArrowheads="1"/>
          </p:cNvPicPr>
          <p:nvPr/>
        </p:nvPicPr>
        <p:blipFill>
          <a:blip r:embed="rId2" cstate="print"/>
          <a:srcRect l="18125" t="5556" r="3750" b="7778"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86400" y="228600"/>
            <a:ext cx="326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/>
              <a:t>ЗАДАНИЕ 1№ Выучи наизусть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190</Words>
  <Application>Microsoft Office PowerPoint</Application>
  <PresentationFormat>Экран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</cp:revision>
  <dcterms:created xsi:type="dcterms:W3CDTF">2020-11-15T21:36:04Z</dcterms:created>
  <dcterms:modified xsi:type="dcterms:W3CDTF">2020-12-03T07:05:33Z</dcterms:modified>
</cp:coreProperties>
</file>