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3"/>
  </p:notesMasterIdLst>
  <p:sldIdLst>
    <p:sldId id="264" r:id="rId2"/>
    <p:sldId id="265" r:id="rId3"/>
    <p:sldId id="297" r:id="rId4"/>
    <p:sldId id="268" r:id="rId5"/>
    <p:sldId id="269" r:id="rId6"/>
    <p:sldId id="299" r:id="rId7"/>
    <p:sldId id="262" r:id="rId8"/>
    <p:sldId id="300" r:id="rId9"/>
    <p:sldId id="301" r:id="rId10"/>
    <p:sldId id="280" r:id="rId11"/>
    <p:sldId id="284" r:id="rId12"/>
    <p:sldId id="305" r:id="rId13"/>
    <p:sldId id="283" r:id="rId14"/>
    <p:sldId id="287" r:id="rId15"/>
    <p:sldId id="295" r:id="rId16"/>
    <p:sldId id="304" r:id="rId17"/>
    <p:sldId id="306" r:id="rId18"/>
    <p:sldId id="270" r:id="rId19"/>
    <p:sldId id="281" r:id="rId20"/>
    <p:sldId id="285" r:id="rId21"/>
    <p:sldId id="289" r:id="rId22"/>
    <p:sldId id="290" r:id="rId23"/>
    <p:sldId id="307" r:id="rId24"/>
    <p:sldId id="291" r:id="rId25"/>
    <p:sldId id="277" r:id="rId26"/>
    <p:sldId id="309" r:id="rId27"/>
    <p:sldId id="311" r:id="rId28"/>
    <p:sldId id="308" r:id="rId29"/>
    <p:sldId id="279" r:id="rId30"/>
    <p:sldId id="310" r:id="rId31"/>
    <p:sldId id="25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53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45.wmf"/><Relationship Id="rId1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54.wmf"/><Relationship Id="rId12" Type="http://schemas.openxmlformats.org/officeDocument/2006/relationships/image" Target="../media/image57.wmf"/><Relationship Id="rId17" Type="http://schemas.openxmlformats.org/officeDocument/2006/relationships/image" Target="../media/image38.wmf"/><Relationship Id="rId2" Type="http://schemas.openxmlformats.org/officeDocument/2006/relationships/image" Target="../media/image33.wmf"/><Relationship Id="rId16" Type="http://schemas.openxmlformats.org/officeDocument/2006/relationships/image" Target="../media/image58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56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9.wmf"/><Relationship Id="rId7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4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9.wmf"/><Relationship Id="rId7" Type="http://schemas.openxmlformats.org/officeDocument/2006/relationships/image" Target="../media/image2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8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4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44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4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46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D4B8-F2A9-4FDA-872D-A042F8CB2DC9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C1E1-9432-4A76-94B5-E7B341D9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CC1E1-9432-4A76-94B5-E7B341D9426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9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12595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95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95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7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95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259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DC5A9470-F944-4C82-8383-832448E717D6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596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A3FDF84C-1633-438A-9565-3E1B5F8156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8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D0634-EB86-43EA-B432-C8BBB4D53FB9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69CDC-AC70-4F67-8911-1F0BD8200E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45930-64E1-4628-8FDC-28481BAA8172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DCE11-89EA-4F36-AD8B-D440D31C55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0352" y="228600"/>
            <a:ext cx="11118849" cy="579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4ACC98A-2D62-4CC6-8B5E-185C3724FC2A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9190476-876B-454F-8E84-AECFAB0876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1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2DF4C53-FBD8-4C99-8E71-01F3F3543C6E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2EE9205-3711-4195-857F-3493A0DA0C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415DD-8CD2-4366-9691-2F4E4B593CF8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B75C6-1DAA-4712-BF44-3C659D8294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3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CFFC66-9EA8-49E0-93F0-551B863ECEE6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7CD5-AAC9-459B-B6C9-5F3999CBE3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9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774FF-20E6-4742-9335-FF8F8F3F0E6C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460F-AB53-4BC3-B2BD-C1BBC3A918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9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F6030-6A34-45BF-B562-E105C54A8785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8400-2BF3-42FA-B070-06F9DF7706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1E619-AF57-4832-90CC-ECA7AD896EFF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0037D-D400-4A79-B64D-22DBD8856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2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C7538-D112-466B-9BB1-E1462BF15D40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6CF2A-6B4A-4C0C-B623-3DBB5E30045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7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B2A5D-F617-44A3-8285-93C0B500BDBC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AD45-747E-45F5-B073-2C711D556B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3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E9626-7AC0-45BD-99AC-1C81B1FDDC5C}" type="datetime1">
              <a:rPr lang="ru-RU" altLang="ru-RU">
                <a:solidFill>
                  <a:srgbClr val="000000"/>
                </a:solidFill>
              </a:rPr>
              <a:pPr/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7490F-18D3-4C38-AC23-BCCC488596D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6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249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9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500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9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55F61-FD07-43FC-B4A9-4F91A1EE1475}" type="datetime1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27.10.2020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49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0D53E-6124-4C9E-822F-6EDEBE4E3A8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1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28.wmf"/><Relationship Id="rId10" Type="http://schemas.openxmlformats.org/officeDocument/2006/relationships/image" Target="../media/image20.wmf"/><Relationship Id="rId19" Type="http://schemas.openxmlformats.org/officeDocument/2006/relationships/image" Target="../media/image3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7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21.wmf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44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21.wmf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46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4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7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4.bin"/><Relationship Id="rId18" Type="http://schemas.openxmlformats.org/officeDocument/2006/relationships/image" Target="../media/image55.wmf"/><Relationship Id="rId26" Type="http://schemas.openxmlformats.org/officeDocument/2006/relationships/image" Target="../media/image57.wmf"/><Relationship Id="rId21" Type="http://schemas.openxmlformats.org/officeDocument/2006/relationships/oleObject" Target="../embeddings/oleObject88.bin"/><Relationship Id="rId34" Type="http://schemas.openxmlformats.org/officeDocument/2006/relationships/image" Target="../media/image58.wmf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94.bin"/><Relationship Id="rId38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56.wmf"/><Relationship Id="rId32" Type="http://schemas.openxmlformats.org/officeDocument/2006/relationships/image" Target="../media/image46.wmf"/><Relationship Id="rId37" Type="http://schemas.openxmlformats.org/officeDocument/2006/relationships/oleObject" Target="../embeddings/oleObject96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45.wmf"/><Relationship Id="rId36" Type="http://schemas.openxmlformats.org/officeDocument/2006/relationships/image" Target="../media/image38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87.bin"/><Relationship Id="rId31" Type="http://schemas.openxmlformats.org/officeDocument/2006/relationships/oleObject" Target="../embeddings/oleObject93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44.wmf"/><Relationship Id="rId35" Type="http://schemas.openxmlformats.org/officeDocument/2006/relationships/oleObject" Target="../embeddings/oleObject95.bin"/><Relationship Id="rId8" Type="http://schemas.openxmlformats.org/officeDocument/2006/relationships/image" Target="../media/image34.wmf"/><Relationship Id="rId3" Type="http://schemas.openxmlformats.org/officeDocument/2006/relationships/oleObject" Target="../embeddings/oleObject7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5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029957" y="1504667"/>
            <a:ext cx="5181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Bookman Old Style" panose="02050604050505020204" pitchFamily="18" charset="0"/>
              </a:rPr>
              <a:t>  </a:t>
            </a:r>
            <a:r>
              <a:rPr lang="ru-RU" altLang="ru-RU" sz="2800" b="1" i="1" dirty="0">
                <a:latin typeface="Bookman Old Style" panose="02050604050505020204" pitchFamily="18" charset="0"/>
              </a:rPr>
              <a:t>Ум заключается не только в </a:t>
            </a:r>
            <a:r>
              <a:rPr lang="ru-RU" altLang="ru-RU" sz="2800" b="1" i="1" dirty="0">
                <a:solidFill>
                  <a:srgbClr val="000099"/>
                </a:solidFill>
                <a:latin typeface="Bookman Old Style" panose="02050604050505020204" pitchFamily="18" charset="0"/>
              </a:rPr>
              <a:t>знании, </a:t>
            </a:r>
            <a:r>
              <a:rPr lang="ru-RU" altLang="ru-RU" sz="2800" b="1" i="1" dirty="0">
                <a:latin typeface="Bookman Old Style" panose="02050604050505020204" pitchFamily="18" charset="0"/>
              </a:rPr>
              <a:t>но и в </a:t>
            </a:r>
            <a:r>
              <a:rPr lang="ru-RU" alt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умении применять</a:t>
            </a:r>
            <a:r>
              <a:rPr lang="ru-RU" alt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800" b="1" i="1" dirty="0">
                <a:latin typeface="Bookman Old Style" panose="02050604050505020204" pitchFamily="18" charset="0"/>
              </a:rPr>
              <a:t>знания на практике.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/>
              <a:t>                                                           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800" b="1" i="1" dirty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800" i="1" dirty="0">
                <a:latin typeface="Bookman Old Style" panose="02050604050505020204" pitchFamily="18" charset="0"/>
              </a:rPr>
              <a:t>Аристотель</a:t>
            </a:r>
          </a:p>
        </p:txBody>
      </p:sp>
      <p:pic>
        <p:nvPicPr>
          <p:cNvPr id="14339" name="Picture 3" descr="C:\Documents and Settings\Администратор\Рабочий стол\Урок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9" y="1384342"/>
            <a:ext cx="3442718" cy="415535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8225" y="4616363"/>
            <a:ext cx="6018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Bookman Old Style" panose="02050604050505020204" pitchFamily="18" charset="0"/>
              </a:rPr>
              <a:t>Древнегреческий философ. Ученик Платона. </a:t>
            </a:r>
          </a:p>
          <a:p>
            <a:r>
              <a:rPr lang="ru-RU" i="1" dirty="0">
                <a:latin typeface="Bookman Old Style" panose="02050604050505020204" pitchFamily="18" charset="0"/>
              </a:rPr>
              <a:t>С 343 года до н. э. - воспитатель Александра Македонского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40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H="1" flipV="1">
            <a:off x="7608888" y="1484313"/>
            <a:ext cx="0" cy="403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19446" y="1368843"/>
            <a:ext cx="44656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Решим при помощи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числовой окружности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cos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=a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>
            <a:off x="9409114" y="1412875"/>
            <a:ext cx="73025" cy="40338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5664200" y="3644900"/>
            <a:ext cx="40322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6871" name="Object 4"/>
          <p:cNvGraphicFramePr>
            <a:graphicFrameLocks noChangeAspect="1"/>
          </p:cNvGraphicFramePr>
          <p:nvPr/>
        </p:nvGraphicFramePr>
        <p:xfrm>
          <a:off x="9551988" y="3716338"/>
          <a:ext cx="3603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988" y="3716338"/>
                        <a:ext cx="3603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5"/>
          <p:cNvGraphicFramePr>
            <a:graphicFrameLocks noChangeAspect="1"/>
          </p:cNvGraphicFramePr>
          <p:nvPr/>
        </p:nvGraphicFramePr>
        <p:xfrm>
          <a:off x="7104063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58229"/>
              </p:ext>
            </p:extLst>
          </p:nvPr>
        </p:nvGraphicFramePr>
        <p:xfrm>
          <a:off x="5729474" y="331231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474" y="331231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9409113" y="3573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138988" y="5057776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057776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946945" y="3582634"/>
            <a:ext cx="151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I&gt;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altLang="ru-RU" sz="2400" b="1" i="1" dirty="0">
              <a:solidFill>
                <a:srgbClr val="0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086909" y="3909395"/>
            <a:ext cx="463140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Нет точек пересечения с окружностью.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не имеет решений.</a:t>
            </a:r>
            <a:endParaRPr lang="en-US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3" name="WordArt 19"/>
          <p:cNvSpPr>
            <a:spLocks noChangeArrowheads="1" noChangeShapeType="1" noTextEdit="1"/>
          </p:cNvSpPr>
          <p:nvPr/>
        </p:nvSpPr>
        <p:spPr bwMode="auto">
          <a:xfrm>
            <a:off x="1703389" y="260350"/>
            <a:ext cx="8137525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9477" y="1462372"/>
            <a:ext cx="30483" cy="4054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5044" y="3612632"/>
            <a:ext cx="64535" cy="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8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Line 2"/>
          <p:cNvSpPr>
            <a:spLocks noChangeShapeType="1"/>
          </p:cNvSpPr>
          <p:nvPr/>
        </p:nvSpPr>
        <p:spPr bwMode="auto">
          <a:xfrm flipV="1">
            <a:off x="7608888" y="1341439"/>
            <a:ext cx="0" cy="4465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9529" y="1447066"/>
            <a:ext cx="331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2) </a:t>
            </a:r>
            <a:r>
              <a:rPr lang="en-US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sin </a:t>
            </a: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х</a:t>
            </a:r>
            <a:r>
              <a:rPr lang="en-US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=a</a:t>
            </a:r>
            <a:endParaRPr lang="ru-RU" altLang="ru-RU" sz="24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03388" y="260351"/>
            <a:ext cx="80645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</a:t>
            </a:r>
            <a:r>
              <a:rPr lang="en-US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ru-RU" sz="2400" b="1" i="1" kern="10" spc="480" dirty="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 flipV="1">
            <a:off x="5303839" y="1700214"/>
            <a:ext cx="4643437" cy="714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Line 3"/>
          <p:cNvSpPr>
            <a:spLocks noChangeShapeType="1"/>
          </p:cNvSpPr>
          <p:nvPr/>
        </p:nvSpPr>
        <p:spPr bwMode="auto">
          <a:xfrm>
            <a:off x="5519739" y="3644900"/>
            <a:ext cx="4321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9480551" y="3716338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551" y="3716338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5"/>
          <p:cNvGraphicFramePr>
            <a:graphicFrameLocks noChangeAspect="1"/>
          </p:cNvGraphicFramePr>
          <p:nvPr/>
        </p:nvGraphicFramePr>
        <p:xfrm>
          <a:off x="7104063" y="1341439"/>
          <a:ext cx="431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7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341439"/>
                        <a:ext cx="431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8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626100" y="332898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32898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0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7535863" y="170021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138988" y="5057776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1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057776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848700" y="2060575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I&gt;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altLang="ru-RU" sz="2400" b="1" i="1" dirty="0">
              <a:solidFill>
                <a:srgbClr val="0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848700" y="3038377"/>
            <a:ext cx="396081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Нет точек пересечения с окружностью.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Уравнение не имеет решений.</a:t>
            </a:r>
            <a:endParaRPr lang="en-US" altLang="ru-RU" sz="2400" b="1" dirty="0">
              <a:solidFill>
                <a:srgbClr val="0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rot="60000" flipV="1">
            <a:off x="5303839" y="5570539"/>
            <a:ext cx="4643437" cy="7143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7586663" y="55499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720" y="323713"/>
            <a:ext cx="863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Bookman Old Style" panose="02050604050505020204" pitchFamily="18" charset="0"/>
              </a:rPr>
              <a:t>3.«Научная лаборатория»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25858"/>
              </p:ext>
            </p:extLst>
          </p:nvPr>
        </p:nvGraphicFramePr>
        <p:xfrm>
          <a:off x="777922" y="1288890"/>
          <a:ext cx="10345002" cy="5036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Уравнения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ЧАСТНЫЕ СЛУЧАИ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а=1</a:t>
                      </a:r>
                    </a:p>
                    <a:p>
                      <a:pPr algn="ctr"/>
                      <a:endParaRPr lang="ru-RU" sz="2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cos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 х=a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1≤а≤1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sin х= 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≤а≤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54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5735638" y="3644900"/>
            <a:ext cx="37449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7608888" y="1412875"/>
            <a:ext cx="0" cy="4248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99669" y="1382641"/>
            <a:ext cx="41829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Решим при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числовой окружности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уравнение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3)</a:t>
            </a:r>
            <a:r>
              <a:rPr lang="en-US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cos </a:t>
            </a:r>
            <a:r>
              <a:rPr lang="ru-RU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х</a:t>
            </a:r>
            <a:r>
              <a:rPr lang="en-US" altLang="ru-RU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=a</a:t>
            </a:r>
            <a:endParaRPr lang="ru-RU" altLang="ru-RU" sz="24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 flipH="1" flipV="1">
            <a:off x="7607301" y="1555751"/>
            <a:ext cx="53975" cy="3984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8919" name="Object 4"/>
          <p:cNvGraphicFramePr>
            <a:graphicFrameLocks noChangeAspect="1"/>
          </p:cNvGraphicFramePr>
          <p:nvPr/>
        </p:nvGraphicFramePr>
        <p:xfrm>
          <a:off x="9191626" y="3789363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3789363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5"/>
          <p:cNvGraphicFramePr>
            <a:graphicFrameLocks noChangeAspect="1"/>
          </p:cNvGraphicFramePr>
          <p:nvPr/>
        </p:nvGraphicFramePr>
        <p:xfrm>
          <a:off x="7104063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626100" y="332898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32898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7608888" y="357346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1312501" y="3477706"/>
            <a:ext cx="19431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ru-RU" altLang="ru-RU" sz="28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8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Oval 9"/>
          <p:cNvSpPr>
            <a:spLocks noChangeAspect="1" noChangeArrowheads="1"/>
          </p:cNvSpPr>
          <p:nvPr/>
        </p:nvSpPr>
        <p:spPr bwMode="auto">
          <a:xfrm>
            <a:off x="7608888" y="494188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7608888" y="19891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/>
        </p:nvGraphicFramePr>
        <p:xfrm>
          <a:off x="7680326" y="1341438"/>
          <a:ext cx="3841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" name="Формула" r:id="rId13" imgW="164880" imgH="406080" progId="Equation.3">
                  <p:embed/>
                </p:oleObj>
              </mc:Choice>
              <mc:Fallback>
                <p:oleObj name="Формула" r:id="rId13" imgW="164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1341438"/>
                        <a:ext cx="3841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7535864" y="4868863"/>
          <a:ext cx="6492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5" name="Формула" r:id="rId15" imgW="279360" imgH="406080" progId="Equation.3">
                  <p:embed/>
                </p:oleObj>
              </mc:Choice>
              <mc:Fallback>
                <p:oleObj name="Формула" r:id="rId15" imgW="279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4" y="4868863"/>
                        <a:ext cx="6492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9480550" y="4856354"/>
            <a:ext cx="1908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Частный случай</a:t>
            </a:r>
            <a:endParaRPr lang="en-US" altLang="ru-RU" sz="2400" b="1" i="1" u="sng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680326" y="3284538"/>
          <a:ext cx="295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6" name="Формула" r:id="rId17" imgW="126720" imgH="177480" progId="Equation.3">
                  <p:embed/>
                </p:oleObj>
              </mc:Choice>
              <mc:Fallback>
                <p:oleObj name="Формула" r:id="rId1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3284538"/>
                        <a:ext cx="2952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WordArt 24"/>
          <p:cNvSpPr>
            <a:spLocks noChangeArrowheads="1" noChangeShapeType="1" noTextEdit="1"/>
          </p:cNvSpPr>
          <p:nvPr/>
        </p:nvSpPr>
        <p:spPr bwMode="auto">
          <a:xfrm>
            <a:off x="1703389" y="260350"/>
            <a:ext cx="8137525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</a:t>
            </a:r>
            <a:r>
              <a:rPr lang="en-US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ru-RU" sz="2400" b="1" i="1" kern="10" spc="480" dirty="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10148"/>
              </p:ext>
            </p:extLst>
          </p:nvPr>
        </p:nvGraphicFramePr>
        <p:xfrm>
          <a:off x="1213282" y="4233239"/>
          <a:ext cx="29845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" name="Уравнение" r:id="rId19" imgW="1079280" imgH="609480" progId="Equation.3">
                  <p:embed/>
                </p:oleObj>
              </mc:Choice>
              <mc:Fallback>
                <p:oleObj name="Уравнение" r:id="rId19" imgW="1079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282" y="4233239"/>
                        <a:ext cx="29845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7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/>
      <p:bldP spid="3" grpId="0" animBg="1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3"/>
          <p:cNvSpPr>
            <a:spLocks noChangeShapeType="1"/>
          </p:cNvSpPr>
          <p:nvPr/>
        </p:nvSpPr>
        <p:spPr bwMode="auto">
          <a:xfrm>
            <a:off x="5303839" y="3644900"/>
            <a:ext cx="45370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 flipH="1" flipV="1">
            <a:off x="7608889" y="1484314"/>
            <a:ext cx="71437" cy="4105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71977" y="1744427"/>
            <a:ext cx="3653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4) </a:t>
            </a:r>
            <a:r>
              <a:rPr lang="en-US" alt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sin </a:t>
            </a:r>
            <a:r>
              <a:rPr lang="ru-RU" alt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х</a:t>
            </a:r>
            <a:r>
              <a:rPr lang="en-US" altLang="ru-RU" sz="2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=a</a:t>
            </a:r>
            <a:endParaRPr lang="ru-RU" altLang="ru-RU" sz="2400" b="1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 flipV="1">
            <a:off x="5300663" y="3643313"/>
            <a:ext cx="4322762" cy="698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9480551" y="3789363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551" y="3789363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5"/>
          <p:cNvGraphicFramePr>
            <a:graphicFrameLocks noChangeAspect="1"/>
          </p:cNvGraphicFramePr>
          <p:nvPr/>
        </p:nvGraphicFramePr>
        <p:xfrm>
          <a:off x="7104063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7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8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626100" y="332898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9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32898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0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7608888" y="357346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138988" y="5057776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057776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1643633" y="2726592"/>
            <a:ext cx="1630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6111875" y="360838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9"/>
          <p:cNvSpPr>
            <a:spLocks noChangeAspect="1" noChangeArrowheads="1"/>
          </p:cNvSpPr>
          <p:nvPr/>
        </p:nvSpPr>
        <p:spPr bwMode="auto">
          <a:xfrm>
            <a:off x="9034463" y="360838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9105901" y="3705225"/>
          <a:ext cx="295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2" name="Формула" r:id="rId14" imgW="126720" imgH="177480" progId="Equation.3">
                  <p:embed/>
                </p:oleObj>
              </mc:Choice>
              <mc:Fallback>
                <p:oleObj name="Формула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901" y="3705225"/>
                        <a:ext cx="2952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5851526" y="3749676"/>
          <a:ext cx="35401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" name="Формула" r:id="rId16" imgW="152280" imgH="139680" progId="Equation.3">
                  <p:embed/>
                </p:oleObj>
              </mc:Choice>
              <mc:Fallback>
                <p:oleObj name="Формула" r:id="rId1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6" y="3749676"/>
                        <a:ext cx="354013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9155113" y="5058446"/>
            <a:ext cx="1908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Частный случай</a:t>
            </a:r>
            <a:endParaRPr lang="en-US" altLang="ru-RU" sz="2400" b="1" i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52698"/>
              </p:ext>
            </p:extLst>
          </p:nvPr>
        </p:nvGraphicFramePr>
        <p:xfrm>
          <a:off x="1643633" y="3716338"/>
          <a:ext cx="2014534" cy="10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" name="Уравнение" r:id="rId18" imgW="812520" imgH="431640" progId="Equation.3">
                  <p:embed/>
                </p:oleObj>
              </mc:Choice>
              <mc:Fallback>
                <p:oleObj name="Уравнение" r:id="rId18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633" y="3716338"/>
                        <a:ext cx="2014534" cy="1097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1703388" y="260351"/>
            <a:ext cx="80645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</a:t>
            </a:r>
          </a:p>
        </p:txBody>
      </p:sp>
    </p:spTree>
    <p:extLst>
      <p:ext uri="{BB962C8B-B14F-4D97-AF65-F5344CB8AC3E}">
        <p14:creationId xmlns:p14="http://schemas.microsoft.com/office/powerpoint/2010/main" val="18416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  <p:bldP spid="4" grpId="0" animBg="1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4. Конкурс «Научись сам и научи другого»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2580" y="1600200"/>
            <a:ext cx="5311820" cy="4419600"/>
          </a:xfrm>
        </p:spPr>
        <p:txBody>
          <a:bodyPr/>
          <a:lstStyle/>
          <a:p>
            <a:r>
              <a:rPr lang="ru-RU" sz="2400" b="1" dirty="0">
                <a:latin typeface="Bookman Old Style" panose="02050604050505020204" pitchFamily="18" charset="0"/>
              </a:rPr>
              <a:t>Задание для подгруппы №1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Решить уравнения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sin х =1 и 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sin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 = -1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400" b="1" dirty="0">
                <a:latin typeface="Bookman Old Style" panose="02050604050505020204" pitchFamily="18" charset="0"/>
              </a:rPr>
              <a:t>Задание для подгруппы №2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Решить уравнения</a:t>
            </a:r>
          </a:p>
          <a:p>
            <a:pPr marL="0" lvl="0" indent="0">
              <a:buClr>
                <a:srgbClr val="996666"/>
              </a:buClr>
              <a:buNone/>
            </a:pPr>
            <a:r>
              <a:rPr lang="ru-RU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cos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х = 1 и </a:t>
            </a:r>
            <a:r>
              <a:rPr lang="ru-RU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cos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х = -1 </a:t>
            </a:r>
          </a:p>
          <a:p>
            <a:pPr marL="0" lvl="0" indent="0">
              <a:buClr>
                <a:srgbClr val="996666"/>
              </a:buClr>
              <a:buNone/>
            </a:pP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30513" y="1600200"/>
            <a:ext cx="5351887" cy="4409941"/>
          </a:xfrm>
        </p:spPr>
        <p:txBody>
          <a:bodyPr/>
          <a:lstStyle/>
          <a:p>
            <a:r>
              <a:rPr lang="ru-RU" sz="2400" b="1" dirty="0">
                <a:latin typeface="Bookman Old Style" panose="02050604050505020204" pitchFamily="18" charset="0"/>
              </a:rPr>
              <a:t>Задание для подгруппы №3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Решить уравнения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tg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х =0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и </a:t>
            </a:r>
            <a:r>
              <a:rPr lang="en-US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tg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x=-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 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Задание для группы №4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Решить уравнения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Ctg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x=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0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и </a:t>
            </a:r>
            <a:r>
              <a:rPr lang="en-US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ctg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x=-1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9240" y="29475"/>
            <a:ext cx="8136884" cy="68285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15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720" y="323713"/>
            <a:ext cx="863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Bookman Old Style" panose="02050604050505020204" pitchFamily="18" charset="0"/>
              </a:rPr>
              <a:t>«Научная лаборатория»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49370"/>
              </p:ext>
            </p:extLst>
          </p:nvPr>
        </p:nvGraphicFramePr>
        <p:xfrm>
          <a:off x="777922" y="1288890"/>
          <a:ext cx="10345002" cy="5036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Уравнения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ЧАСТНЫЕ СЛУЧАИ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а=1</a:t>
                      </a:r>
                    </a:p>
                    <a:p>
                      <a:pPr algn="ctr"/>
                      <a:endParaRPr lang="ru-RU" sz="2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cos х=a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1≤а≤1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sin х= 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≤а≤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87939"/>
              </p:ext>
            </p:extLst>
          </p:nvPr>
        </p:nvGraphicFramePr>
        <p:xfrm>
          <a:off x="9412802" y="2974618"/>
          <a:ext cx="16700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" name="Уравнение" r:id="rId3" imgW="888840" imgH="203040" progId="Equation.3">
                  <p:embed/>
                </p:oleObj>
              </mc:Choice>
              <mc:Fallback>
                <p:oleObj name="Уравнение" r:id="rId3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802" y="2974618"/>
                        <a:ext cx="16700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91898"/>
              </p:ext>
            </p:extLst>
          </p:nvPr>
        </p:nvGraphicFramePr>
        <p:xfrm>
          <a:off x="5725236" y="2792872"/>
          <a:ext cx="1745661" cy="93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" name="Уравнение" r:id="rId5" imgW="774360" imgH="406080" progId="Equation.3">
                  <p:embed/>
                </p:oleObj>
              </mc:Choice>
              <mc:Fallback>
                <p:oleObj name="Уравнение" r:id="rId5" imgW="774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36" y="2792872"/>
                        <a:ext cx="1745661" cy="93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19747"/>
              </p:ext>
            </p:extLst>
          </p:nvPr>
        </p:nvGraphicFramePr>
        <p:xfrm>
          <a:off x="7470897" y="2740461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" name="Уравнение" r:id="rId7" imgW="685800" imgH="393480" progId="Equation.3">
                  <p:embed/>
                </p:oleObj>
              </mc:Choice>
              <mc:Fallback>
                <p:oleObj name="Уравнение" r:id="rId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897" y="2740461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00331"/>
              </p:ext>
            </p:extLst>
          </p:nvPr>
        </p:nvGraphicFramePr>
        <p:xfrm>
          <a:off x="9447867" y="3728781"/>
          <a:ext cx="14732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Уравнение" r:id="rId9" imgW="761760" imgH="393480" progId="Equation.3">
                  <p:embed/>
                </p:oleObj>
              </mc:Choice>
              <mc:Fallback>
                <p:oleObj name="Уравнение" r:id="rId9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867" y="3728781"/>
                        <a:ext cx="14732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95084"/>
              </p:ext>
            </p:extLst>
          </p:nvPr>
        </p:nvGraphicFramePr>
        <p:xfrm>
          <a:off x="5631936" y="3781192"/>
          <a:ext cx="16938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Уравнение" r:id="rId11" imgW="876240" imgH="393480" progId="Equation.3">
                  <p:embed/>
                </p:oleObj>
              </mc:Choice>
              <mc:Fallback>
                <p:oleObj name="Уравнение" r:id="rId11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936" y="3781192"/>
                        <a:ext cx="16938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18731"/>
              </p:ext>
            </p:extLst>
          </p:nvPr>
        </p:nvGraphicFramePr>
        <p:xfrm>
          <a:off x="7470897" y="3955133"/>
          <a:ext cx="1964860" cy="50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Уравнение" r:id="rId13" imgW="812520" imgH="203040" progId="Equation.3">
                  <p:embed/>
                </p:oleObj>
              </mc:Choice>
              <mc:Fallback>
                <p:oleObj name="Уравнение" r:id="rId13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897" y="3955133"/>
                        <a:ext cx="1964860" cy="503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69177"/>
              </p:ext>
            </p:extLst>
          </p:nvPr>
        </p:nvGraphicFramePr>
        <p:xfrm>
          <a:off x="7993063" y="4957763"/>
          <a:ext cx="920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1" name="Уравнение" r:id="rId15" imgW="431640" imgH="139680" progId="Equation.3">
                  <p:embed/>
                </p:oleObj>
              </mc:Choice>
              <mc:Fallback>
                <p:oleObj name="Уравнение" r:id="rId15" imgW="4316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063" y="4957763"/>
                        <a:ext cx="920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04098"/>
              </p:ext>
            </p:extLst>
          </p:nvPr>
        </p:nvGraphicFramePr>
        <p:xfrm>
          <a:off x="7701642" y="5429940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" name="Уравнение" r:id="rId17" imgW="685800" imgH="393480" progId="Equation.3">
                  <p:embed/>
                </p:oleObj>
              </mc:Choice>
              <mc:Fallback>
                <p:oleObj name="Уравнение" r:id="rId1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642" y="5429940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71152"/>
              </p:ext>
            </p:extLst>
          </p:nvPr>
        </p:nvGraphicFramePr>
        <p:xfrm>
          <a:off x="5638800" y="4625975"/>
          <a:ext cx="16811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3" name="Уравнение" r:id="rId19" imgW="787320" imgH="393480" progId="Equation.3">
                  <p:embed/>
                </p:oleObj>
              </mc:Choice>
              <mc:Fallback>
                <p:oleObj name="Уравнение" r:id="rId19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25975"/>
                        <a:ext cx="16811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52465"/>
              </p:ext>
            </p:extLst>
          </p:nvPr>
        </p:nvGraphicFramePr>
        <p:xfrm>
          <a:off x="5725236" y="5476249"/>
          <a:ext cx="1625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" name="Уравнение" r:id="rId21" imgW="761760" imgH="393480" progId="Equation.3">
                  <p:embed/>
                </p:oleObj>
              </mc:Choice>
              <mc:Fallback>
                <p:oleObj name="Уравнение" r:id="rId2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36" y="5476249"/>
                        <a:ext cx="1625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94469"/>
              </p:ext>
            </p:extLst>
          </p:nvPr>
        </p:nvGraphicFramePr>
        <p:xfrm>
          <a:off x="9493250" y="4625975"/>
          <a:ext cx="14652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" name="Уравнение" r:id="rId23" imgW="685800" imgH="393480" progId="Equation.3">
                  <p:embed/>
                </p:oleObj>
              </mc:Choice>
              <mc:Fallback>
                <p:oleObj name="Уравнение" r:id="rId2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0" y="4625975"/>
                        <a:ext cx="14652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57721"/>
              </p:ext>
            </p:extLst>
          </p:nvPr>
        </p:nvGraphicFramePr>
        <p:xfrm>
          <a:off x="9543996" y="5463632"/>
          <a:ext cx="14652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" name="Уравнение" r:id="rId25" imgW="685800" imgH="393480" progId="Equation.3">
                  <p:embed/>
                </p:oleObj>
              </mc:Choice>
              <mc:Fallback>
                <p:oleObj name="Уравнение" r:id="rId25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3996" y="5463632"/>
                        <a:ext cx="14652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28625"/>
            <a:ext cx="9251950" cy="857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   Какие из данных уравнений не имеют корней?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19288" y="1557338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а)sinx = -0,44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383338" y="3860801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в)tgx = -10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38333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б)sinx = 4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383338" y="1557338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а)cosx = -0,33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б)cosx = 5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919288" y="37893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в)ctgx = -8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992313" y="50847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г)ctgx = 0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383338" y="50847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г)tgx = 0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б)cosx = 5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б)cosx = 5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151313" y="2852739"/>
            <a:ext cx="4318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8616950" y="29241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4079875" y="4005263"/>
            <a:ext cx="287338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8328026" y="4076701"/>
            <a:ext cx="288925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1919288" y="1557338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а)sinx = -0,44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6383338" y="3860801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в)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tgx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= -10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38333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б)sinx = 4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6383338" y="1557338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а)cosx = -0,33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813" name="Rectangle 38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б)cosx = 5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1919288" y="37893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в)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ctgx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= -8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992313" y="50847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г)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ctgx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= 0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6383338" y="5084763"/>
            <a:ext cx="3816350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г)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tgx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= 0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817" name="Rectangle 42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  <a:latin typeface="Times New Roman" panose="02020603050405020304" pitchFamily="18" charset="0"/>
              </a:rPr>
              <a:t>б)cosx = 5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1919288" y="2708276"/>
            <a:ext cx="3816350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б)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cosx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 = 5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 flipH="1">
            <a:off x="4151313" y="2852739"/>
            <a:ext cx="4318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 flipH="1">
            <a:off x="8616950" y="29241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59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1"/>
                  </p:tgtEl>
                </p:cond>
              </p:nextCondLst>
            </p:seq>
          </p:childTnLst>
        </p:cTn>
      </p:par>
    </p:tnLst>
    <p:bldLst>
      <p:bldP spid="12302" grpId="0" animBg="1"/>
      <p:bldP spid="12303" grpId="0" animBg="1"/>
      <p:bldP spid="12306" grpId="0" animBg="1"/>
      <p:bldP spid="12310" grpId="0" animBg="1"/>
      <p:bldP spid="12311" grpId="0" animBg="1"/>
      <p:bldP spid="12313" grpId="0" animBg="1"/>
      <p:bldP spid="12314" grpId="0" animBg="1"/>
      <p:bldP spid="12315" grpId="0" animBg="1"/>
      <p:bldP spid="12323" grpId="0" animBg="1"/>
      <p:bldP spid="12324" grpId="0" animBg="1"/>
      <p:bldP spid="12327" grpId="0" animBg="1"/>
      <p:bldP spid="12331" grpId="0" animBg="1"/>
      <p:bldP spid="12332" grpId="0" animBg="1"/>
      <p:bldP spid="123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9938" name="Line 2"/>
          <p:cNvSpPr>
            <a:spLocks noChangeShapeType="1"/>
          </p:cNvSpPr>
          <p:nvPr/>
        </p:nvSpPr>
        <p:spPr bwMode="auto">
          <a:xfrm flipV="1">
            <a:off x="7608888" y="1412876"/>
            <a:ext cx="0" cy="4176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3366" y="1477358"/>
            <a:ext cx="360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Решим при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числовой окружности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cos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=a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 flipH="1" flipV="1">
            <a:off x="8616950" y="1989138"/>
            <a:ext cx="71438" cy="2952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5664200" y="3644900"/>
            <a:ext cx="38877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/>
        </p:nvGraphicFramePr>
        <p:xfrm>
          <a:off x="9264651" y="3716338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3716338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5"/>
          <p:cNvGraphicFramePr>
            <a:graphicFrameLocks noChangeAspect="1"/>
          </p:cNvGraphicFramePr>
          <p:nvPr/>
        </p:nvGraphicFramePr>
        <p:xfrm>
          <a:off x="7175500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626100" y="332898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32898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8616950" y="45085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104063" y="5084764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5084764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834232" y="2813030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I&lt;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altLang="ru-RU" sz="2400" b="1" i="1" dirty="0">
              <a:solidFill>
                <a:srgbClr val="0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8616950" y="24209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759825" y="2205038"/>
            <a:ext cx="1214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arccos</a:t>
            </a: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 а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8688389" y="44370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- </a:t>
            </a: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arccos</a:t>
            </a: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 а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923158" y="4253767"/>
            <a:ext cx="792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или</a:t>
            </a:r>
            <a:endParaRPr lang="en-US" altLang="ru-RU" sz="2400" b="1" i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8616950" y="357346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8328025" y="32845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а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16577"/>
              </p:ext>
            </p:extLst>
          </p:nvPr>
        </p:nvGraphicFramePr>
        <p:xfrm>
          <a:off x="1081442" y="5189005"/>
          <a:ext cx="40227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" name="Уравнение" r:id="rId14" imgW="1638000" imgH="203040" progId="Equation.3">
                  <p:embed/>
                </p:oleObj>
              </mc:Choice>
              <mc:Fallback>
                <p:oleObj name="Уравнение" r:id="rId14" imgW="1638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42" y="5189005"/>
                        <a:ext cx="40227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4" name="WordArt 28"/>
          <p:cNvSpPr>
            <a:spLocks noChangeArrowheads="1" noChangeShapeType="1" noTextEdit="1"/>
          </p:cNvSpPr>
          <p:nvPr/>
        </p:nvSpPr>
        <p:spPr bwMode="auto">
          <a:xfrm>
            <a:off x="1703389" y="260350"/>
            <a:ext cx="8137525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 со</a:t>
            </a:r>
            <a:r>
              <a:rPr lang="en-US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s t=a.</a:t>
            </a:r>
            <a:endParaRPr lang="ru-RU" sz="2400" b="1" i="1" kern="10" spc="48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8543926" y="5300664"/>
            <a:ext cx="1908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Общий случай</a:t>
            </a:r>
            <a:endParaRPr lang="en-US" altLang="ru-RU" sz="2400" b="1" i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96618"/>
              </p:ext>
            </p:extLst>
          </p:nvPr>
        </p:nvGraphicFramePr>
        <p:xfrm>
          <a:off x="1022350" y="3341688"/>
          <a:ext cx="38020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" name="Уравнение" r:id="rId16" imgW="1307880" imgH="457200" progId="Equation.3">
                  <p:embed/>
                </p:oleObj>
              </mc:Choice>
              <mc:Fallback>
                <p:oleObj name="Уравнение" r:id="rId16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341688"/>
                        <a:ext cx="38020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8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  <p:bldP spid="4" grpId="0" animBg="1"/>
      <p:bldP spid="43" grpId="0"/>
      <p:bldP spid="5" grpId="0"/>
      <p:bldP spid="6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3" y="1458603"/>
            <a:ext cx="10413687" cy="26476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Гармонические колебания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1881" y="4421871"/>
            <a:ext cx="10566400" cy="44196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Различные колебания, окружающие нас, подчиняются закону синуса, косинуса и распространяются в пространстве в виде особого графика, называемого </a:t>
            </a:r>
            <a:r>
              <a:rPr lang="ru-RU" sz="2400" dirty="0">
                <a:solidFill>
                  <a:srgbClr val="FF0000"/>
                </a:solidFill>
              </a:rPr>
              <a:t>синусоидой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946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H="1" flipV="1">
            <a:off x="7608889" y="1484313"/>
            <a:ext cx="34925" cy="4259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87144" y="1416427"/>
            <a:ext cx="341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Решим при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числовой окружности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sin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=a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60000" flipV="1">
            <a:off x="5303839" y="2565400"/>
            <a:ext cx="4643437" cy="714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8" name="Line 3"/>
          <p:cNvSpPr>
            <a:spLocks noChangeShapeType="1"/>
          </p:cNvSpPr>
          <p:nvPr/>
        </p:nvSpPr>
        <p:spPr bwMode="auto">
          <a:xfrm>
            <a:off x="5664201" y="3644900"/>
            <a:ext cx="39608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3559" name="Object 4"/>
          <p:cNvGraphicFramePr>
            <a:graphicFrameLocks noChangeAspect="1"/>
          </p:cNvGraphicFramePr>
          <p:nvPr/>
        </p:nvGraphicFramePr>
        <p:xfrm>
          <a:off x="9409113" y="3716338"/>
          <a:ext cx="3603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3" y="3716338"/>
                        <a:ext cx="3603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5"/>
          <p:cNvGraphicFramePr>
            <a:graphicFrameLocks noChangeAspect="1"/>
          </p:cNvGraphicFramePr>
          <p:nvPr/>
        </p:nvGraphicFramePr>
        <p:xfrm>
          <a:off x="7104063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7354888" y="1744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" name="Формула" r:id="rId7" imgW="114120" imgH="164880" progId="Equation.3">
                  <p:embed/>
                </p:oleObj>
              </mc:Choice>
              <mc:Fallback>
                <p:oleObj name="Формула" r:id="rId7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1744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5626100" y="3328989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" name="Формула" r:id="rId9" imgW="228600" imgH="164880" progId="Equation.3">
                  <p:embed/>
                </p:oleObj>
              </mc:Choice>
              <mc:Fallback>
                <p:oleObj name="Формула" r:id="rId9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328989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9155113" y="3268664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8" name="Формула" r:id="rId11" imgW="114120" imgH="164880" progId="Equation.3">
                  <p:embed/>
                </p:oleObj>
              </mc:Choice>
              <mc:Fallback>
                <p:oleObj name="Формула" r:id="rId11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5113" y="3268664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Дуга 13"/>
          <p:cNvSpPr/>
          <p:nvPr/>
        </p:nvSpPr>
        <p:spPr>
          <a:xfrm>
            <a:off x="6167439" y="2060575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6456363" y="252888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7104063" y="5084764"/>
          <a:ext cx="533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9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5084764"/>
                        <a:ext cx="533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879205" y="2705953"/>
            <a:ext cx="1944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I&lt;</a:t>
            </a:r>
            <a:r>
              <a:rPr lang="ru-RU" altLang="ru-RU" sz="2400" b="1" i="1" dirty="0">
                <a:solidFill>
                  <a:srgbClr val="0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US" altLang="ru-RU" sz="2400" b="1" i="1" dirty="0">
              <a:solidFill>
                <a:srgbClr val="00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8688388" y="25479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688389" y="2133601"/>
            <a:ext cx="1214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arcsin</a:t>
            </a: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 а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5159376" y="2133601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П-</a:t>
            </a: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arcsin</a:t>
            </a: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 а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3863975" y="4724401"/>
            <a:ext cx="1081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или</a:t>
            </a:r>
            <a:endParaRPr lang="en-US" altLang="ru-RU" sz="2400" b="1" i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10403"/>
              </p:ext>
            </p:extLst>
          </p:nvPr>
        </p:nvGraphicFramePr>
        <p:xfrm>
          <a:off x="809625" y="3442037"/>
          <a:ext cx="4095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0" name="Уравнение" r:id="rId14" imgW="1409400" imgH="457200" progId="Equation.3">
                  <p:embed/>
                </p:oleObj>
              </mc:Choice>
              <mc:Fallback>
                <p:oleObj name="Уравнение" r:id="rId14" imgW="140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3442037"/>
                        <a:ext cx="40957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7583488" y="255111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7608888" y="2276476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а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05161"/>
              </p:ext>
            </p:extLst>
          </p:nvPr>
        </p:nvGraphicFramePr>
        <p:xfrm>
          <a:off x="2171700" y="5300663"/>
          <a:ext cx="50530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" name="Уравнение" r:id="rId16" imgW="1739880" imgH="241200" progId="Equation.3">
                  <p:embed/>
                </p:oleObj>
              </mc:Choice>
              <mc:Fallback>
                <p:oleObj name="Уравнение" r:id="rId1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300663"/>
                        <a:ext cx="505301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3" name="WordArt 41"/>
          <p:cNvSpPr>
            <a:spLocks noChangeArrowheads="1" noChangeShapeType="1" noTextEdit="1"/>
          </p:cNvSpPr>
          <p:nvPr/>
        </p:nvSpPr>
        <p:spPr bwMode="auto">
          <a:xfrm>
            <a:off x="1703388" y="260351"/>
            <a:ext cx="80645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 </a:t>
            </a:r>
            <a:r>
              <a:rPr lang="en-US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sin t=a.</a:t>
            </a:r>
            <a:endParaRPr lang="ru-RU" sz="2400" b="1" i="1" kern="10" spc="48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8543926" y="5300664"/>
            <a:ext cx="1908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Общий случай</a:t>
            </a:r>
            <a:endParaRPr lang="en-US" altLang="ru-RU" sz="2400" b="1" i="1" u="sng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  <p:bldP spid="4" grpId="0" animBg="1"/>
      <p:bldP spid="43" grpId="0"/>
      <p:bldP spid="5" grpId="0"/>
      <p:bldP spid="6" grpId="0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>
            <a:off x="5122864" y="2159000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21540000" flipV="1">
            <a:off x="5303838" y="1336676"/>
            <a:ext cx="2944812" cy="41068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89" name="Line 2"/>
          <p:cNvSpPr>
            <a:spLocks noChangeShapeType="1"/>
          </p:cNvSpPr>
          <p:nvPr/>
        </p:nvSpPr>
        <p:spPr bwMode="auto">
          <a:xfrm flipV="1">
            <a:off x="6600825" y="1484314"/>
            <a:ext cx="0" cy="42497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>
            <a:off x="4800601" y="3644900"/>
            <a:ext cx="4175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1991" name="Object 4"/>
          <p:cNvGraphicFramePr>
            <a:graphicFrameLocks noChangeAspect="1"/>
          </p:cNvGraphicFramePr>
          <p:nvPr/>
        </p:nvGraphicFramePr>
        <p:xfrm>
          <a:off x="8616951" y="3789363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951" y="3789363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6096000" y="141287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1287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6743700" y="1484313"/>
          <a:ext cx="414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2" name="Формула" r:id="rId7" imgW="177480" imgH="406080" progId="Equation.3">
                  <p:embed/>
                </p:oleObj>
              </mc:Choice>
              <mc:Fallback>
                <p:oleObj name="Формула" r:id="rId7" imgW="177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1484313"/>
                        <a:ext cx="414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096251" y="3357563"/>
          <a:ext cx="296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3" name="Формула" r:id="rId9" imgW="126720" imgH="177480" progId="Equation.3">
                  <p:embed/>
                </p:oleObj>
              </mc:Choice>
              <mc:Fallback>
                <p:oleObj name="Формула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1" y="3357563"/>
                        <a:ext cx="2968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уга 13"/>
          <p:cNvSpPr/>
          <p:nvPr/>
        </p:nvSpPr>
        <p:spPr>
          <a:xfrm>
            <a:off x="5124450" y="2160589"/>
            <a:ext cx="2928938" cy="2928937"/>
          </a:xfrm>
          <a:prstGeom prst="arc">
            <a:avLst>
              <a:gd name="adj1" fmla="val 16200000"/>
              <a:gd name="adj2" fmla="val 543496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98" name="Oval 9"/>
          <p:cNvSpPr>
            <a:spLocks noChangeAspect="1" noChangeArrowheads="1"/>
          </p:cNvSpPr>
          <p:nvPr/>
        </p:nvSpPr>
        <p:spPr bwMode="auto">
          <a:xfrm>
            <a:off x="6545263" y="2087563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9"/>
          <p:cNvSpPr>
            <a:spLocks noChangeAspect="1" noChangeArrowheads="1"/>
          </p:cNvSpPr>
          <p:nvPr/>
        </p:nvSpPr>
        <p:spPr bwMode="auto">
          <a:xfrm>
            <a:off x="7391400" y="2349500"/>
            <a:ext cx="107950" cy="1079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477" name="Object 9"/>
          <p:cNvGraphicFramePr>
            <a:graphicFrameLocks noChangeAspect="1"/>
          </p:cNvGraphicFramePr>
          <p:nvPr/>
        </p:nvGraphicFramePr>
        <p:xfrm>
          <a:off x="6600825" y="4941888"/>
          <a:ext cx="6794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4" name="Формула" r:id="rId11" imgW="291960" imgH="406080" progId="Equation.3">
                  <p:embed/>
                </p:oleObj>
              </mc:Choice>
              <mc:Fallback>
                <p:oleObj name="Формула" r:id="rId11" imgW="2919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941888"/>
                        <a:ext cx="6794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TextBox 26"/>
          <p:cNvSpPr txBox="1">
            <a:spLocks noChangeArrowheads="1"/>
          </p:cNvSpPr>
          <p:nvPr/>
        </p:nvSpPr>
        <p:spPr bwMode="auto">
          <a:xfrm>
            <a:off x="1524000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007" name="Line 14"/>
          <p:cNvSpPr>
            <a:spLocks noChangeShapeType="1"/>
          </p:cNvSpPr>
          <p:nvPr/>
        </p:nvSpPr>
        <p:spPr bwMode="auto">
          <a:xfrm flipV="1">
            <a:off x="8040688" y="1341438"/>
            <a:ext cx="0" cy="446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Oval 9"/>
          <p:cNvSpPr>
            <a:spLocks noChangeAspect="1" noChangeArrowheads="1"/>
          </p:cNvSpPr>
          <p:nvPr/>
        </p:nvSpPr>
        <p:spPr bwMode="auto">
          <a:xfrm>
            <a:off x="7967663" y="1484313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015" name="Oval 9"/>
          <p:cNvSpPr>
            <a:spLocks noChangeAspect="1" noChangeArrowheads="1"/>
          </p:cNvSpPr>
          <p:nvPr/>
        </p:nvSpPr>
        <p:spPr bwMode="auto">
          <a:xfrm>
            <a:off x="6545263" y="5021263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016" name="WordArt 32"/>
          <p:cNvSpPr>
            <a:spLocks noChangeArrowheads="1" noChangeShapeType="1" noTextEdit="1"/>
          </p:cNvSpPr>
          <p:nvPr/>
        </p:nvSpPr>
        <p:spPr bwMode="auto">
          <a:xfrm>
            <a:off x="1703389" y="260351"/>
            <a:ext cx="81375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 </a:t>
            </a:r>
            <a:r>
              <a:rPr lang="en-US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tg t=a.</a:t>
            </a:r>
            <a:endParaRPr lang="ru-RU" sz="2400" b="1" i="1" kern="10" spc="48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36638" y="1484313"/>
            <a:ext cx="360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Решим при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числовой окружности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</a:t>
            </a:r>
            <a:r>
              <a:rPr lang="en-US" alt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=a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535863" y="21336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arctg a</a:t>
            </a:r>
            <a:endParaRPr lang="ru-RU" altLang="ru-RU" b="1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3563" y="1412876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  <a:latin typeface="Century Schoolbook" panose="02040604050505020304" pitchFamily="18" charset="0"/>
              </a:rPr>
              <a:t>а</a:t>
            </a: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1163640" y="2882275"/>
            <a:ext cx="38163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– 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любое число.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5735638" y="4797425"/>
            <a:ext cx="107950" cy="1079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28870"/>
              </p:ext>
            </p:extLst>
          </p:nvPr>
        </p:nvGraphicFramePr>
        <p:xfrm>
          <a:off x="1165225" y="4078288"/>
          <a:ext cx="33766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5" name="Уравнение" r:id="rId13" imgW="1346040" imgH="406080" progId="Equation.3">
                  <p:embed/>
                </p:oleObj>
              </mc:Choice>
              <mc:Fallback>
                <p:oleObj name="Уравнение" r:id="rId13" imgW="1346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078288"/>
                        <a:ext cx="33766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9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0" grpId="0" animBg="1"/>
      <p:bldP spid="57" grpId="0"/>
      <p:bldP spid="2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7121" name="Line 14"/>
          <p:cNvSpPr>
            <a:spLocks noChangeShapeType="1"/>
          </p:cNvSpPr>
          <p:nvPr/>
        </p:nvSpPr>
        <p:spPr bwMode="auto">
          <a:xfrm flipH="1" flipV="1">
            <a:off x="5159376" y="2133600"/>
            <a:ext cx="3889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>
            <a:off x="5124450" y="2160589"/>
            <a:ext cx="2928938" cy="2928937"/>
          </a:xfrm>
          <a:prstGeom prst="arc">
            <a:avLst>
              <a:gd name="adj1" fmla="val 16200000"/>
              <a:gd name="adj2" fmla="val 5434968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Дуга 13"/>
          <p:cNvSpPr/>
          <p:nvPr/>
        </p:nvSpPr>
        <p:spPr>
          <a:xfrm>
            <a:off x="5122864" y="2159000"/>
            <a:ext cx="2928937" cy="2928938"/>
          </a:xfrm>
          <a:prstGeom prst="arc">
            <a:avLst>
              <a:gd name="adj1" fmla="val 16200000"/>
              <a:gd name="adj2" fmla="val 160659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rot="21540000" flipV="1">
            <a:off x="5018089" y="1771651"/>
            <a:ext cx="3163887" cy="3667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10" name="Line 2"/>
          <p:cNvSpPr>
            <a:spLocks noChangeShapeType="1"/>
          </p:cNvSpPr>
          <p:nvPr/>
        </p:nvSpPr>
        <p:spPr bwMode="auto">
          <a:xfrm flipV="1">
            <a:off x="6600825" y="1484313"/>
            <a:ext cx="0" cy="4176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11" name="Line 3"/>
          <p:cNvSpPr>
            <a:spLocks noChangeShapeType="1"/>
          </p:cNvSpPr>
          <p:nvPr/>
        </p:nvSpPr>
        <p:spPr bwMode="auto">
          <a:xfrm>
            <a:off x="4656138" y="3644900"/>
            <a:ext cx="4464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7112" name="Object 4"/>
          <p:cNvGraphicFramePr>
            <a:graphicFrameLocks noChangeAspect="1"/>
          </p:cNvGraphicFramePr>
          <p:nvPr/>
        </p:nvGraphicFramePr>
        <p:xfrm>
          <a:off x="8904288" y="3716338"/>
          <a:ext cx="3603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7" name="Формула" r:id="rId3" imgW="139680" imgH="139680" progId="Equation.3">
                  <p:embed/>
                </p:oleObj>
              </mc:Choice>
              <mc:Fallback>
                <p:oleObj name="Формула" r:id="rId3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3716338"/>
                        <a:ext cx="3603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5"/>
          <p:cNvGraphicFramePr>
            <a:graphicFrameLocks noChangeAspect="1"/>
          </p:cNvGraphicFramePr>
          <p:nvPr/>
        </p:nvGraphicFramePr>
        <p:xfrm>
          <a:off x="6167438" y="1341439"/>
          <a:ext cx="431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8" name="Формула" r:id="rId5" imgW="139680" imgH="164880" progId="Equation.3">
                  <p:embed/>
                </p:oleObj>
              </mc:Choice>
              <mc:Fallback>
                <p:oleObj name="Формула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341439"/>
                        <a:ext cx="431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4"/>
          <p:cNvGraphicFramePr>
            <a:graphicFrameLocks noChangeAspect="1"/>
          </p:cNvGraphicFramePr>
          <p:nvPr/>
        </p:nvGraphicFramePr>
        <p:xfrm>
          <a:off x="4800600" y="3357564"/>
          <a:ext cx="32543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9" name="Формула" r:id="rId7" imgW="139680" imgH="139680" progId="Equation.3">
                  <p:embed/>
                </p:oleObj>
              </mc:Choice>
              <mc:Fallback>
                <p:oleObj name="Формула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57564"/>
                        <a:ext cx="32543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096251" y="3357563"/>
          <a:ext cx="296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" name="Формула" r:id="rId9" imgW="126720" imgH="177480" progId="Equation.3">
                  <p:embed/>
                </p:oleObj>
              </mc:Choice>
              <mc:Fallback>
                <p:oleObj name="Формула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1" y="3357563"/>
                        <a:ext cx="2968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Oval 9"/>
          <p:cNvSpPr>
            <a:spLocks noChangeAspect="1" noChangeArrowheads="1"/>
          </p:cNvSpPr>
          <p:nvPr/>
        </p:nvSpPr>
        <p:spPr bwMode="auto">
          <a:xfrm>
            <a:off x="5067300" y="360838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9"/>
          <p:cNvSpPr>
            <a:spLocks noChangeAspect="1" noChangeArrowheads="1"/>
          </p:cNvSpPr>
          <p:nvPr/>
        </p:nvSpPr>
        <p:spPr bwMode="auto">
          <a:xfrm>
            <a:off x="7464425" y="2420938"/>
            <a:ext cx="107950" cy="1079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0" name="TextBox 26"/>
          <p:cNvSpPr txBox="1">
            <a:spLocks noChangeArrowheads="1"/>
          </p:cNvSpPr>
          <p:nvPr/>
        </p:nvSpPr>
        <p:spPr bwMode="auto">
          <a:xfrm>
            <a:off x="1524000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9"/>
          <p:cNvSpPr>
            <a:spLocks noChangeAspect="1" noChangeArrowheads="1"/>
          </p:cNvSpPr>
          <p:nvPr/>
        </p:nvSpPr>
        <p:spPr bwMode="auto">
          <a:xfrm>
            <a:off x="7751763" y="206057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24" name="Oval 9"/>
          <p:cNvSpPr>
            <a:spLocks noChangeAspect="1" noChangeArrowheads="1"/>
          </p:cNvSpPr>
          <p:nvPr/>
        </p:nvSpPr>
        <p:spPr bwMode="auto">
          <a:xfrm>
            <a:off x="8001000" y="3608388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78695" y="1484313"/>
            <a:ext cx="360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Решим при помощи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числовой окружности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уравнение с</a:t>
            </a:r>
            <a:r>
              <a:rPr lang="en-US" alt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</a:t>
            </a:r>
            <a:r>
              <a:rPr lang="en-US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=a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680325" y="23495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arcctg a</a:t>
            </a:r>
            <a:endParaRPr lang="ru-RU" altLang="ru-RU" b="1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832851" y="1700213"/>
            <a:ext cx="500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00"/>
                </a:solidFill>
                <a:latin typeface="Century Schoolbook" panose="02040604050505020304" pitchFamily="18" charset="0"/>
              </a:rPr>
              <a:t>а</a:t>
            </a: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1008064" y="2971969"/>
            <a:ext cx="30972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– </a:t>
            </a:r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любое число.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Oval 9"/>
          <p:cNvSpPr>
            <a:spLocks noChangeAspect="1" noChangeArrowheads="1"/>
          </p:cNvSpPr>
          <p:nvPr/>
        </p:nvSpPr>
        <p:spPr bwMode="auto">
          <a:xfrm>
            <a:off x="5591175" y="4724400"/>
            <a:ext cx="107950" cy="1079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33" name="WordArt 29"/>
          <p:cNvSpPr>
            <a:spLocks noChangeArrowheads="1" noChangeShapeType="1" noTextEdit="1"/>
          </p:cNvSpPr>
          <p:nvPr/>
        </p:nvSpPr>
        <p:spPr bwMode="auto">
          <a:xfrm>
            <a:off x="1703389" y="260351"/>
            <a:ext cx="81375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Решение уравнений с</a:t>
            </a:r>
            <a:r>
              <a:rPr lang="en-US" sz="2400" b="1" i="1" kern="10" spc="48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tg t=a.</a:t>
            </a:r>
            <a:endParaRPr lang="ru-RU" sz="2400" b="1" i="1" kern="10" spc="480">
              <a:solidFill>
                <a:srgbClr val="FFFF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54660"/>
              </p:ext>
            </p:extLst>
          </p:nvPr>
        </p:nvGraphicFramePr>
        <p:xfrm>
          <a:off x="1071563" y="4043363"/>
          <a:ext cx="35687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" name="Уравнение" r:id="rId11" imgW="1422360" imgH="406080" progId="Equation.3">
                  <p:embed/>
                </p:oleObj>
              </mc:Choice>
              <mc:Fallback>
                <p:oleObj name="Уравнение" r:id="rId11" imgW="1422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043363"/>
                        <a:ext cx="35687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6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0" grpId="0" animBg="1"/>
      <p:bldP spid="57" grpId="0"/>
      <p:bldP spid="2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720" y="323713"/>
            <a:ext cx="863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Bookman Old Style" panose="02050604050505020204" pitchFamily="18" charset="0"/>
              </a:rPr>
              <a:t>3.«Научная лаборатория»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22887"/>
              </p:ext>
            </p:extLst>
          </p:nvPr>
        </p:nvGraphicFramePr>
        <p:xfrm>
          <a:off x="777922" y="1288890"/>
          <a:ext cx="10345002" cy="5036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Уравнения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ЧАСТНЫЕ СЛУЧАИ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а=1</a:t>
                      </a:r>
                    </a:p>
                    <a:p>
                      <a:pPr algn="ctr"/>
                      <a:endParaRPr lang="ru-RU" sz="2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cos х=a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1≤а≤1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sin х= 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≤а≤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9412802" y="2974618"/>
          <a:ext cx="16700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Уравнение" r:id="rId3" imgW="888840" imgH="203040" progId="Equation.3">
                  <p:embed/>
                </p:oleObj>
              </mc:Choice>
              <mc:Fallback>
                <p:oleObj name="Уравнение" r:id="rId3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802" y="2974618"/>
                        <a:ext cx="16700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725236" y="2792872"/>
          <a:ext cx="1745661" cy="93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Уравнение" r:id="rId5" imgW="774360" imgH="406080" progId="Equation.3">
                  <p:embed/>
                </p:oleObj>
              </mc:Choice>
              <mc:Fallback>
                <p:oleObj name="Уравнение" r:id="rId5" imgW="774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36" y="2792872"/>
                        <a:ext cx="1745661" cy="93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470897" y="2740461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Уравнение" r:id="rId7" imgW="685800" imgH="393480" progId="Equation.3">
                  <p:embed/>
                </p:oleObj>
              </mc:Choice>
              <mc:Fallback>
                <p:oleObj name="Уравнение" r:id="rId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897" y="2740461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9447867" y="3728781"/>
          <a:ext cx="14732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Уравнение" r:id="rId9" imgW="761760" imgH="393480" progId="Equation.3">
                  <p:embed/>
                </p:oleObj>
              </mc:Choice>
              <mc:Fallback>
                <p:oleObj name="Уравнение" r:id="rId9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867" y="3728781"/>
                        <a:ext cx="14732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631936" y="3781192"/>
          <a:ext cx="16938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Уравнение" r:id="rId11" imgW="876240" imgH="393480" progId="Equation.3">
                  <p:embed/>
                </p:oleObj>
              </mc:Choice>
              <mc:Fallback>
                <p:oleObj name="Уравнение" r:id="rId11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936" y="3781192"/>
                        <a:ext cx="16938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7470897" y="3955133"/>
          <a:ext cx="1964860" cy="50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8" name="Уравнение" r:id="rId13" imgW="812520" imgH="203040" progId="Equation.3">
                  <p:embed/>
                </p:oleObj>
              </mc:Choice>
              <mc:Fallback>
                <p:oleObj name="Уравнение" r:id="rId13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897" y="3955133"/>
                        <a:ext cx="1964860" cy="503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9515989" y="4615825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Уравнение" r:id="rId15" imgW="685800" imgH="393480" progId="Equation.3">
                  <p:embed/>
                </p:oleObj>
              </mc:Choice>
              <mc:Fallback>
                <p:oleObj name="Уравнение" r:id="rId15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5989" y="4615825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9515989" y="5476250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Уравнение" r:id="rId17" imgW="685800" imgH="393480" progId="Equation.3">
                  <p:embed/>
                </p:oleObj>
              </mc:Choice>
              <mc:Fallback>
                <p:oleObj name="Уравнение" r:id="rId1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5989" y="5476250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638800" y="4625975"/>
          <a:ext cx="16811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Уравнение" r:id="rId19" imgW="787320" imgH="393480" progId="Equation.3">
                  <p:embed/>
                </p:oleObj>
              </mc:Choice>
              <mc:Fallback>
                <p:oleObj name="Уравнение" r:id="rId19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25975"/>
                        <a:ext cx="16811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725236" y="5476249"/>
          <a:ext cx="1625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" name="Уравнение" r:id="rId21" imgW="761760" imgH="393480" progId="Equation.3">
                  <p:embed/>
                </p:oleObj>
              </mc:Choice>
              <mc:Fallback>
                <p:oleObj name="Уравнение" r:id="rId2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36" y="5476249"/>
                        <a:ext cx="1625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21810"/>
              </p:ext>
            </p:extLst>
          </p:nvPr>
        </p:nvGraphicFramePr>
        <p:xfrm>
          <a:off x="3238976" y="5551722"/>
          <a:ext cx="2379408" cy="47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" name="Уравнение" r:id="rId23" imgW="1041120" imgH="203040" progId="Equation.3">
                  <p:embed/>
                </p:oleObj>
              </mc:Choice>
              <mc:Fallback>
                <p:oleObj name="Уравнение" r:id="rId23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976" y="5551722"/>
                        <a:ext cx="2379408" cy="47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73278"/>
              </p:ext>
            </p:extLst>
          </p:nvPr>
        </p:nvGraphicFramePr>
        <p:xfrm>
          <a:off x="3346450" y="4818063"/>
          <a:ext cx="22050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" name="Уравнение" r:id="rId25" imgW="965160" imgH="203040" progId="Equation.3">
                  <p:embed/>
                </p:oleObj>
              </mc:Choice>
              <mc:Fallback>
                <p:oleObj name="Уравнение" r:id="rId2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818063"/>
                        <a:ext cx="22050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88084"/>
              </p:ext>
            </p:extLst>
          </p:nvPr>
        </p:nvGraphicFramePr>
        <p:xfrm>
          <a:off x="3346450" y="2740461"/>
          <a:ext cx="2183493" cy="57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" name="Уравнение" r:id="rId27" imgW="1307880" imgH="457200" progId="Equation.3">
                  <p:embed/>
                </p:oleObj>
              </mc:Choice>
              <mc:Fallback>
                <p:oleObj name="Уравнение" r:id="rId27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740461"/>
                        <a:ext cx="2183493" cy="57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53786"/>
              </p:ext>
            </p:extLst>
          </p:nvPr>
        </p:nvGraphicFramePr>
        <p:xfrm>
          <a:off x="3315204" y="3403996"/>
          <a:ext cx="2267530" cy="28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Уравнение" r:id="rId29" imgW="1638000" imgH="203040" progId="Equation.3">
                  <p:embed/>
                </p:oleObj>
              </mc:Choice>
              <mc:Fallback>
                <p:oleObj name="Уравнение" r:id="rId29" imgW="1638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204" y="3403996"/>
                        <a:ext cx="2267530" cy="28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32112"/>
              </p:ext>
            </p:extLst>
          </p:nvPr>
        </p:nvGraphicFramePr>
        <p:xfrm>
          <a:off x="3315204" y="3743651"/>
          <a:ext cx="2357989" cy="57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" name="Уравнение" r:id="rId31" imgW="1409400" imgH="457200" progId="Equation.3">
                  <p:embed/>
                </p:oleObj>
              </mc:Choice>
              <mc:Fallback>
                <p:oleObj name="Уравнение" r:id="rId31" imgW="140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204" y="3743651"/>
                        <a:ext cx="2357989" cy="573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96612"/>
              </p:ext>
            </p:extLst>
          </p:nvPr>
        </p:nvGraphicFramePr>
        <p:xfrm>
          <a:off x="3346450" y="4370022"/>
          <a:ext cx="2205038" cy="29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Уравнение" r:id="rId33" imgW="1358640" imgH="241200" progId="Equation.3">
                  <p:embed/>
                </p:oleObj>
              </mc:Choice>
              <mc:Fallback>
                <p:oleObj name="Уравнение" r:id="rId33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370022"/>
                        <a:ext cx="2205038" cy="293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135584"/>
              </p:ext>
            </p:extLst>
          </p:nvPr>
        </p:nvGraphicFramePr>
        <p:xfrm>
          <a:off x="7957601" y="4969964"/>
          <a:ext cx="920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Уравнение" r:id="rId35" imgW="431640" imgH="139680" progId="Equation.3">
                  <p:embed/>
                </p:oleObj>
              </mc:Choice>
              <mc:Fallback>
                <p:oleObj name="Уравнение" r:id="rId35" imgW="4316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7601" y="4969964"/>
                        <a:ext cx="9207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15666"/>
              </p:ext>
            </p:extLst>
          </p:nvPr>
        </p:nvGraphicFramePr>
        <p:xfrm>
          <a:off x="7701642" y="5429940"/>
          <a:ext cx="1463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Уравнение" r:id="rId37" imgW="685800" imgH="393480" progId="Equation.3">
                  <p:embed/>
                </p:oleObj>
              </mc:Choice>
              <mc:Fallback>
                <p:oleObj name="Уравнение" r:id="rId3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642" y="5429940"/>
                        <a:ext cx="14636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7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7274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98954"/>
              </p:ext>
            </p:extLst>
          </p:nvPr>
        </p:nvGraphicFramePr>
        <p:xfrm>
          <a:off x="981367" y="2527932"/>
          <a:ext cx="185261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" name="Уравнение" r:id="rId3" imgW="660240" imgH="419040" progId="Equation.3">
                  <p:embed/>
                </p:oleObj>
              </mc:Choice>
              <mc:Fallback>
                <p:oleObj name="Уравнение" r:id="rId3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367" y="2527932"/>
                        <a:ext cx="1852612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6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86891"/>
              </p:ext>
            </p:extLst>
          </p:nvPr>
        </p:nvGraphicFramePr>
        <p:xfrm>
          <a:off x="836613" y="4365625"/>
          <a:ext cx="2028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" name="Уравнение" r:id="rId5" imgW="711000" imgH="431640" progId="Equation.3">
                  <p:embed/>
                </p:oleObj>
              </mc:Choice>
              <mc:Fallback>
                <p:oleObj name="Уравнение" r:id="rId5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365625"/>
                        <a:ext cx="2028825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6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536244"/>
              </p:ext>
            </p:extLst>
          </p:nvPr>
        </p:nvGraphicFramePr>
        <p:xfrm>
          <a:off x="809916" y="1409040"/>
          <a:ext cx="202406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" name="Уравнение" r:id="rId7" imgW="723600" imgH="431640" progId="Equation.3">
                  <p:embed/>
                </p:oleObj>
              </mc:Choice>
              <mc:Fallback>
                <p:oleObj name="Уравнение" r:id="rId7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16" y="1409040"/>
                        <a:ext cx="2024063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6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19298"/>
              </p:ext>
            </p:extLst>
          </p:nvPr>
        </p:nvGraphicFramePr>
        <p:xfrm>
          <a:off x="1093788" y="3668713"/>
          <a:ext cx="13033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" name="Уравнение" r:id="rId9" imgW="431640" imgH="203040" progId="Equation.3">
                  <p:embed/>
                </p:oleObj>
              </mc:Choice>
              <mc:Fallback>
                <p:oleObj name="Уравнение" r:id="rId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668713"/>
                        <a:ext cx="1303337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73" name="WordArt 69"/>
          <p:cNvSpPr>
            <a:spLocks noChangeArrowheads="1" noChangeShapeType="1" noTextEdit="1"/>
          </p:cNvSpPr>
          <p:nvPr/>
        </p:nvSpPr>
        <p:spPr bwMode="auto">
          <a:xfrm>
            <a:off x="1637815" y="514946"/>
            <a:ext cx="8403976" cy="397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правильный ответ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126" y="1563382"/>
            <a:ext cx="3742665" cy="103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9126" y="2556148"/>
            <a:ext cx="4106874" cy="1019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9126" y="3600050"/>
            <a:ext cx="3168160" cy="1011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9126" y="4564538"/>
            <a:ext cx="3198638" cy="1033235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endCxn id="5" idx="1"/>
          </p:cNvCxnSpPr>
          <p:nvPr/>
        </p:nvCxnSpPr>
        <p:spPr bwMode="auto">
          <a:xfrm>
            <a:off x="2938166" y="2081523"/>
            <a:ext cx="3360960" cy="984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3166281" y="3065907"/>
            <a:ext cx="3102367" cy="1915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647666" y="3971131"/>
            <a:ext cx="3620982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V="1">
            <a:off x="2938166" y="2251881"/>
            <a:ext cx="3330482" cy="282927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23" y="2366805"/>
            <a:ext cx="1365012" cy="8207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 bwMode="auto">
          <a:xfrm>
            <a:off x="5348784" y="1514461"/>
            <a:ext cx="383276" cy="82076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981199" y="1702426"/>
            <a:ext cx="598227" cy="55782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981200" y="476250"/>
            <a:ext cx="8229600" cy="64928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chemeClr val="tx1"/>
                </a:solidFill>
              </a:rPr>
              <a:t>Примеры решения уравнений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277" y="1523291"/>
            <a:ext cx="3099256" cy="222469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dirty="0"/>
              <a:t> 1</a:t>
            </a:r>
            <a:r>
              <a:rPr lang="en-US" altLang="ru-RU" dirty="0"/>
              <a:t>)  cos 4x = 1</a:t>
            </a:r>
            <a:endParaRPr lang="ru-RU" altLang="ru-RU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dirty="0"/>
              <a:t> 2) 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1524001" y="7868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7" y="1571266"/>
            <a:ext cx="1709962" cy="70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056" y="3293435"/>
            <a:ext cx="651960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1)Уравнения сводятся к делению обеих частей на коэффициент аргумента.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423" y="2420810"/>
            <a:ext cx="2479154" cy="6952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73019" y="1591808"/>
            <a:ext cx="60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9027" y="4786272"/>
            <a:ext cx="648568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2)Уравнения сводятся к переносу слагаемого из левой части аргумента.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1" y="22450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7008"/>
              </p:ext>
            </p:extLst>
          </p:nvPr>
        </p:nvGraphicFramePr>
        <p:xfrm>
          <a:off x="1245925" y="2573266"/>
          <a:ext cx="1755953" cy="52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Уравнение" r:id="rId6" imgW="622080" imgH="177480" progId="Equation.3">
                  <p:embed/>
                </p:oleObj>
              </mc:Choice>
              <mc:Fallback>
                <p:oleObj name="Уравнение" r:id="rId6" imgW="62208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925" y="2573266"/>
                        <a:ext cx="1755953" cy="526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345181" y="2462834"/>
            <a:ext cx="60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4)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4976" y="1702426"/>
            <a:ext cx="2596663" cy="25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dirty="0"/>
              <a:t>5. «Расшифруй слово»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Таблица.</a:t>
            </a:r>
            <a:endParaRPr lang="ru-RU" altLang="ru-RU" sz="11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altLang="ru-RU" sz="1400" b="1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2800" y="1439214"/>
            <a:ext cx="10134601" cy="516764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93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dirty="0"/>
              <a:t>5. «Расшифруй слово»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5641721"/>
              </p:ext>
            </p:extLst>
          </p:nvPr>
        </p:nvGraphicFramePr>
        <p:xfrm>
          <a:off x="1104900" y="2421634"/>
          <a:ext cx="5527720" cy="1224852"/>
        </p:xfrm>
        <a:graphic>
          <a:graphicData uri="http://schemas.openxmlformats.org/drawingml/2006/table">
            <a:tbl>
              <a:tblPr firstRow="1" firstCol="1" bandRow="1"/>
              <a:tblGrid>
                <a:gridCol w="110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84011068"/>
              </p:ext>
            </p:extLst>
          </p:nvPr>
        </p:nvGraphicFramePr>
        <p:xfrm>
          <a:off x="1070376" y="4188837"/>
          <a:ext cx="6785738" cy="1224852"/>
        </p:xfrm>
        <a:graphic>
          <a:graphicData uri="http://schemas.openxmlformats.org/drawingml/2006/table">
            <a:tbl>
              <a:tblPr firstRow="1" firstCol="1" bandRow="1"/>
              <a:tblGrid>
                <a:gridCol w="9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Таблица.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762" y="1486670"/>
            <a:ext cx="3262870" cy="4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dirty="0"/>
              <a:t>5. «Расшифруй слово»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6187555"/>
              </p:ext>
            </p:extLst>
          </p:nvPr>
        </p:nvGraphicFramePr>
        <p:xfrm>
          <a:off x="1104900" y="2421634"/>
          <a:ext cx="5527720" cy="1181990"/>
        </p:xfrm>
        <a:graphic>
          <a:graphicData uri="http://schemas.openxmlformats.org/drawingml/2006/table">
            <a:tbl>
              <a:tblPr firstRow="1" firstCol="1" bandRow="1"/>
              <a:tblGrid>
                <a:gridCol w="110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67399964"/>
              </p:ext>
            </p:extLst>
          </p:nvPr>
        </p:nvGraphicFramePr>
        <p:xfrm>
          <a:off x="1070376" y="4188837"/>
          <a:ext cx="6785738" cy="1181990"/>
        </p:xfrm>
        <a:graphic>
          <a:graphicData uri="http://schemas.openxmlformats.org/drawingml/2006/table">
            <a:tbl>
              <a:tblPr firstRow="1" firstCol="1" bandRow="1"/>
              <a:tblGrid>
                <a:gridCol w="9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Таблица.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762" y="1486670"/>
            <a:ext cx="3262870" cy="4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544035" y="331036"/>
            <a:ext cx="8615965" cy="830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latin typeface="Bookman Old Style" panose="02050604050505020204" pitchFamily="18" charset="0"/>
              </a:rPr>
              <a:t>Для успешного решения простейших тригонометрических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spc="480" dirty="0">
                <a:solidFill>
                  <a:srgbClr val="FFFFFF"/>
                </a:solidFill>
                <a:latin typeface="Bookman Old Style" panose="02050604050505020204" pitchFamily="18" charset="0"/>
              </a:rPr>
              <a:t>уравнений необходимо: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655308" y="2770215"/>
            <a:ext cx="79260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2) уметь определять значения синуса, косинуса,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тангенса и котангенса  точек числовой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окружности</a:t>
            </a:r>
            <a:r>
              <a:rPr lang="en-US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alt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676380" y="4512838"/>
            <a:ext cx="69835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знать понятие арксинуса, арккосинуса,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арктангенса, арккотангенса.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676380" y="1598329"/>
            <a:ext cx="66711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1) уметь отмечать точки на числовой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окружности</a:t>
            </a:r>
            <a:r>
              <a:rPr lang="en-US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altLang="ru-RU" sz="2800" b="1" i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571" r="15879"/>
          <a:stretch/>
        </p:blipFill>
        <p:spPr>
          <a:xfrm>
            <a:off x="771302" y="2272967"/>
            <a:ext cx="2446986" cy="2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4" y="540913"/>
            <a:ext cx="10413687" cy="306307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9967" y="3916305"/>
            <a:ext cx="10566400" cy="4419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Помимо гармонических колебаний присутствуют колебания распространяющееся в виде прямой.</a:t>
            </a:r>
          </a:p>
          <a:p>
            <a:pPr marL="0" indent="0">
              <a:buNone/>
            </a:pPr>
            <a:r>
              <a:rPr lang="ru-RU" sz="2800" dirty="0"/>
              <a:t>Корни тригонометрического уравнения  </a:t>
            </a:r>
            <a:r>
              <a:rPr lang="ru-RU" sz="2800" dirty="0" err="1"/>
              <a:t>sinx</a:t>
            </a:r>
            <a:r>
              <a:rPr lang="ru-RU" sz="2800" dirty="0"/>
              <a:t> = a – это  точки пересечения двух графиков.</a:t>
            </a:r>
          </a:p>
          <a:p>
            <a:pPr marL="0" indent="0">
              <a:buNone/>
            </a:pP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906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7431" y="2047741"/>
            <a:ext cx="9234152" cy="34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Повторить конспект занятия.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Сверить результаты с данными из электронного учебника 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algebra-i-nachala-matematicheskogo-analiza-10-11-klassy-bazovyj-uroven-elektronnaya-forma-uchebnika2020  § 35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По желанию: посетить видео-уроки на сайте </a:t>
            </a:r>
            <a:r>
              <a:rPr lang="en-US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теме «Решение простейших тригонометрических уравнений».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1004" y="282193"/>
            <a:ext cx="6338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Домашнее 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404250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6. Подведение итогов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Давайте оценим каждый свою работу на уроке!</a:t>
            </a:r>
          </a:p>
          <a:p>
            <a:r>
              <a:rPr lang="ru-RU" dirty="0"/>
              <a:t>Кто работал как первый человек?</a:t>
            </a:r>
          </a:p>
          <a:p>
            <a:r>
              <a:rPr lang="ru-RU" dirty="0"/>
              <a:t>Кто работал добросовестно?</a:t>
            </a:r>
          </a:p>
          <a:p>
            <a:r>
              <a:rPr lang="ru-RU" dirty="0"/>
              <a:t>Кто принимал участие в строительстве храма?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7017" y="4602951"/>
            <a:ext cx="8925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Большое всем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40131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Bookman Old Style" panose="02050604050505020204" pitchFamily="18" charset="0"/>
              </a:rPr>
              <a:t>Тема занятия: </a:t>
            </a:r>
            <a:br>
              <a:rPr lang="ru-RU" sz="3200" dirty="0"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Простейшие тригонометрические уравнения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206" y="1600200"/>
            <a:ext cx="5624394" cy="34085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Цель занятия:</a:t>
            </a:r>
          </a:p>
          <a:p>
            <a:r>
              <a:rPr lang="ru-RU" sz="2400" dirty="0"/>
              <a:t>Познакомиться с видами простейших тригонометрических уравнений</a:t>
            </a:r>
          </a:p>
          <a:p>
            <a:r>
              <a:rPr lang="ru-RU" sz="2400" dirty="0"/>
              <a:t>Научиться находить корни простейших тригонометрических уравнений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46663"/>
            <a:ext cx="5181600" cy="45731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План занятия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Тригонометрическая разминка «Да-нет»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«Крестики-нолики»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«Научная лаборатория»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«Научись сам и научи другого»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«Расшифруй слово»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Подведение итогов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88" y="4183772"/>
            <a:ext cx="184115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1.«Тригонометрическая разминка»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7041" y="1387405"/>
            <a:ext cx="4675680" cy="45597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1.Верны ли равенства</a:t>
            </a:r>
          </a:p>
          <a:p>
            <a:pPr>
              <a:lnSpc>
                <a:spcPct val="150000"/>
              </a:lnSpc>
            </a:pPr>
            <a:r>
              <a:rPr lang="ru-RU" dirty="0"/>
              <a:t>1)</a:t>
            </a:r>
          </a:p>
          <a:p>
            <a:pPr>
              <a:lnSpc>
                <a:spcPct val="150000"/>
              </a:lnSpc>
            </a:pPr>
            <a:r>
              <a:rPr lang="ru-RU" dirty="0"/>
              <a:t>2) </a:t>
            </a:r>
          </a:p>
          <a:p>
            <a:pPr>
              <a:lnSpc>
                <a:spcPct val="150000"/>
              </a:lnSpc>
            </a:pPr>
            <a:r>
              <a:rPr lang="ru-RU" dirty="0"/>
              <a:t>3) </a:t>
            </a:r>
          </a:p>
          <a:p>
            <a:pPr>
              <a:lnSpc>
                <a:spcPct val="150000"/>
              </a:lnSpc>
            </a:pPr>
            <a:r>
              <a:rPr lang="ru-RU" dirty="0"/>
              <a:t>4)  </a:t>
            </a:r>
          </a:p>
          <a:p>
            <a:pPr>
              <a:lnSpc>
                <a:spcPct val="150000"/>
              </a:lnSpc>
            </a:pPr>
            <a:r>
              <a:rPr lang="ru-RU" dirty="0"/>
              <a:t>5)  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8135672" y="1410506"/>
            <a:ext cx="2439149" cy="4222144"/>
          </a:xfrm>
        </p:spPr>
        <p:txBody>
          <a:bodyPr/>
          <a:lstStyle/>
          <a:p>
            <a:pPr lvl="0"/>
            <a:endParaRPr lang="ru-RU" altLang="ru-RU" sz="2800" dirty="0"/>
          </a:p>
          <a:p>
            <a:pPr>
              <a:lnSpc>
                <a:spcPct val="150000"/>
              </a:lnSpc>
            </a:pPr>
            <a:r>
              <a:rPr lang="ru-RU" dirty="0"/>
              <a:t>1) ДА</a:t>
            </a:r>
          </a:p>
          <a:p>
            <a:pPr>
              <a:lnSpc>
                <a:spcPct val="150000"/>
              </a:lnSpc>
            </a:pPr>
            <a:r>
              <a:rPr lang="ru-RU" dirty="0"/>
              <a:t>2) НЕТ</a:t>
            </a:r>
          </a:p>
          <a:p>
            <a:pPr>
              <a:lnSpc>
                <a:spcPct val="150000"/>
              </a:lnSpc>
            </a:pPr>
            <a:r>
              <a:rPr lang="ru-RU" dirty="0"/>
              <a:t>3) ДА</a:t>
            </a:r>
          </a:p>
          <a:p>
            <a:pPr>
              <a:lnSpc>
                <a:spcPct val="150000"/>
              </a:lnSpc>
            </a:pPr>
            <a:r>
              <a:rPr lang="ru-RU" dirty="0"/>
              <a:t>4)ДА</a:t>
            </a:r>
          </a:p>
          <a:p>
            <a:pPr>
              <a:lnSpc>
                <a:spcPct val="150000"/>
              </a:lnSpc>
            </a:pPr>
            <a:r>
              <a:rPr lang="ru-RU" dirty="0"/>
              <a:t>5) НЕТ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79714"/>
              </p:ext>
            </p:extLst>
          </p:nvPr>
        </p:nvGraphicFramePr>
        <p:xfrm>
          <a:off x="1487845" y="2152789"/>
          <a:ext cx="3459991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Уравнение" r:id="rId3" imgW="1333440" imgH="203040" progId="Equation.3">
                  <p:embed/>
                </p:oleObj>
              </mc:Choice>
              <mc:Fallback>
                <p:oleObj name="Уравнение" r:id="rId3" imgW="133344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845" y="2152789"/>
                        <a:ext cx="3459991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121785" y="4503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79239"/>
              </p:ext>
            </p:extLst>
          </p:nvPr>
        </p:nvGraphicFramePr>
        <p:xfrm>
          <a:off x="1537943" y="2639197"/>
          <a:ext cx="2911227" cy="95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" name="Уравнение" r:id="rId5" imgW="1155600" imgH="431640" progId="Equation.3">
                  <p:embed/>
                </p:oleObj>
              </mc:Choice>
              <mc:Fallback>
                <p:oleObj name="Уравнение" r:id="rId5" imgW="11556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943" y="2639197"/>
                        <a:ext cx="2911227" cy="958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 flipV="1">
            <a:off x="453498" y="-98173"/>
            <a:ext cx="11677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094951"/>
              </p:ext>
            </p:extLst>
          </p:nvPr>
        </p:nvGraphicFramePr>
        <p:xfrm>
          <a:off x="1495193" y="3521578"/>
          <a:ext cx="3445296" cy="86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7" name="Уравнение" r:id="rId7" imgW="1409088" imgH="431613" progId="Equation.3">
                  <p:embed/>
                </p:oleObj>
              </mc:Choice>
              <mc:Fallback>
                <p:oleObj name="Уравнение" r:id="rId7" imgW="1409088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193" y="3521578"/>
                        <a:ext cx="3445296" cy="868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 flipV="1">
            <a:off x="225525" y="-3202"/>
            <a:ext cx="110769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15594"/>
              </p:ext>
            </p:extLst>
          </p:nvPr>
        </p:nvGraphicFramePr>
        <p:xfrm>
          <a:off x="1537942" y="4429261"/>
          <a:ext cx="3402547" cy="87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8" name="Уравнение" r:id="rId9" imgW="1320227" imgH="393529" progId="Equation.3">
                  <p:embed/>
                </p:oleObj>
              </mc:Choice>
              <mc:Fallback>
                <p:oleObj name="Уравнение" r:id="rId9" imgW="1320227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942" y="4429261"/>
                        <a:ext cx="3402547" cy="879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42247" y="4997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240001"/>
              </p:ext>
            </p:extLst>
          </p:nvPr>
        </p:nvGraphicFramePr>
        <p:xfrm>
          <a:off x="1537942" y="5477974"/>
          <a:ext cx="3504916" cy="46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" name="Уравнение" r:id="rId11" imgW="1307532" imgH="203112" progId="Equation.3">
                  <p:embed/>
                </p:oleObj>
              </mc:Choice>
              <mc:Fallback>
                <p:oleObj name="Уравнение" r:id="rId11" imgW="1307532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942" y="5477974"/>
                        <a:ext cx="3504916" cy="469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71" y="2740526"/>
            <a:ext cx="2248982" cy="17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«Тригонометрическая разминка»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4909" y="1615189"/>
            <a:ext cx="5181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2. Имеет ли смысл выражение:</a:t>
            </a:r>
          </a:p>
          <a:p>
            <a:r>
              <a:rPr lang="ru-RU" dirty="0"/>
              <a:t>а)</a:t>
            </a:r>
          </a:p>
          <a:p>
            <a:r>
              <a:rPr lang="ru-RU" dirty="0"/>
              <a:t>б)</a:t>
            </a:r>
          </a:p>
          <a:p>
            <a:r>
              <a:rPr lang="ru-RU" dirty="0"/>
              <a:t>в)</a:t>
            </a:r>
          </a:p>
          <a:p>
            <a:r>
              <a:rPr lang="ru-RU" dirty="0"/>
              <a:t>г)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9601" y="2880012"/>
            <a:ext cx="3060399" cy="24217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98375"/>
              </p:ext>
            </p:extLst>
          </p:nvPr>
        </p:nvGraphicFramePr>
        <p:xfrm>
          <a:off x="1697019" y="2456658"/>
          <a:ext cx="2104502" cy="110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Уравнение" r:id="rId4" imgW="748975" imgH="393529" progId="Equation.3">
                  <p:embed/>
                </p:oleObj>
              </mc:Choice>
              <mc:Fallback>
                <p:oleObj name="Уравнение" r:id="rId4" imgW="74897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19" y="2456658"/>
                        <a:ext cx="2104502" cy="110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96905" y="3581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24030"/>
              </p:ext>
            </p:extLst>
          </p:nvPr>
        </p:nvGraphicFramePr>
        <p:xfrm>
          <a:off x="1708529" y="3280804"/>
          <a:ext cx="1523717" cy="54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Уравнение" r:id="rId6" imgW="507780" imgH="177723" progId="Equation.3">
                  <p:embed/>
                </p:oleObj>
              </mc:Choice>
              <mc:Fallback>
                <p:oleObj name="Уравнение" r:id="rId6" imgW="507780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529" y="3280804"/>
                        <a:ext cx="1523717" cy="544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424201" y="451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90582"/>
              </p:ext>
            </p:extLst>
          </p:nvPr>
        </p:nvGraphicFramePr>
        <p:xfrm>
          <a:off x="1655977" y="3786663"/>
          <a:ext cx="2342581" cy="64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Уравнение" r:id="rId8" imgW="876300" imgH="241300" progId="Equation.3">
                  <p:embed/>
                </p:oleObj>
              </mc:Choice>
              <mc:Fallback>
                <p:oleObj name="Уравнение" r:id="rId8" imgW="8763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977" y="3786663"/>
                        <a:ext cx="2342581" cy="649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4201" y="5393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20212"/>
              </p:ext>
            </p:extLst>
          </p:nvPr>
        </p:nvGraphicFramePr>
        <p:xfrm>
          <a:off x="1708486" y="4363360"/>
          <a:ext cx="1894478" cy="68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Уравнение" r:id="rId10" imgW="634725" imgH="228501" progId="Equation.3">
                  <p:embed/>
                </p:oleObj>
              </mc:Choice>
              <mc:Fallback>
                <p:oleObj name="Уравнение" r:id="rId10" imgW="634725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486" y="4363360"/>
                        <a:ext cx="1894478" cy="680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66188" y="5267980"/>
            <a:ext cx="4739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а) да, б) нет, в) да, г) нет</a:t>
            </a:r>
          </a:p>
        </p:txBody>
      </p:sp>
    </p:spTree>
    <p:extLst>
      <p:ext uri="{BB962C8B-B14F-4D97-AF65-F5344CB8AC3E}">
        <p14:creationId xmlns:p14="http://schemas.microsoft.com/office/powerpoint/2010/main" val="28543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3"/>
          <p:cNvSpPr txBox="1">
            <a:spLocks noChangeArrowheads="1"/>
          </p:cNvSpPr>
          <p:nvPr/>
        </p:nvSpPr>
        <p:spPr bwMode="auto">
          <a:xfrm>
            <a:off x="610802" y="3040517"/>
            <a:ext cx="350043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теории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нет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практики…</a:t>
            </a:r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10" name="Таблица 109"/>
          <p:cNvGraphicFramePr>
            <a:graphicFrameLocks noGrp="1"/>
          </p:cNvGraphicFramePr>
          <p:nvPr/>
        </p:nvGraphicFramePr>
        <p:xfrm>
          <a:off x="6167438" y="428625"/>
          <a:ext cx="4071936" cy="364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554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554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554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5881" marR="105881" marT="52942" marB="529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1677371" y="4297230"/>
            <a:ext cx="7231063" cy="2328222"/>
            <a:chOff x="785786" y="3046705"/>
            <a:chExt cx="7858180" cy="317487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85786" y="3506932"/>
              <a:ext cx="7858180" cy="27146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Перечислить обратные тригонометрические функции.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785786" y="3046705"/>
              <a:ext cx="571503" cy="35719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Крест 40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6" name="Крест 45"/>
          <p:cNvSpPr/>
          <p:nvPr/>
        </p:nvSpPr>
        <p:spPr>
          <a:xfrm rot="2677504">
            <a:off x="6315076" y="573088"/>
            <a:ext cx="1046163" cy="1052512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6453188" y="714375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9"/>
          <p:cNvGrpSpPr>
            <a:grpSpLocks/>
          </p:cNvGrpSpPr>
          <p:nvPr/>
        </p:nvGrpSpPr>
        <p:grpSpPr bwMode="auto">
          <a:xfrm>
            <a:off x="1780886" y="4301010"/>
            <a:ext cx="7231063" cy="2187524"/>
            <a:chOff x="1292504" y="3213606"/>
            <a:chExt cx="7858180" cy="298300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292504" y="3481970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Дать определение функции арккосинус</a:t>
              </a:r>
              <a:endPara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1718596" y="3213606"/>
              <a:ext cx="571503" cy="3571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" name="Группа 52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Крест 54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Группа 55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9" name="Крест 58"/>
          <p:cNvSpPr/>
          <p:nvPr/>
        </p:nvSpPr>
        <p:spPr>
          <a:xfrm rot="2677504">
            <a:off x="7672388" y="501651"/>
            <a:ext cx="1046162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Кольцо 59"/>
          <p:cNvSpPr/>
          <p:nvPr/>
        </p:nvSpPr>
        <p:spPr>
          <a:xfrm>
            <a:off x="7810500" y="642938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8" name="Группа 61"/>
          <p:cNvGrpSpPr>
            <a:grpSpLocks/>
          </p:cNvGrpSpPr>
          <p:nvPr/>
        </p:nvGrpSpPr>
        <p:grpSpPr bwMode="auto">
          <a:xfrm>
            <a:off x="1665001" y="4318898"/>
            <a:ext cx="7231063" cy="2257161"/>
            <a:chOff x="941054" y="3067707"/>
            <a:chExt cx="7858180" cy="307791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941054" y="3431024"/>
              <a:ext cx="7858180" cy="27145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Дать  определение функции </a:t>
              </a:r>
              <a:r>
                <a:rPr lang="ru-RU" sz="2400" b="1" dirty="0" err="1">
                  <a:solidFill>
                    <a:srgbClr val="000000"/>
                  </a:solidFill>
                  <a:latin typeface="Bookman Old Style" pitchFamily="18" charset="0"/>
                </a:rPr>
                <a:t>арктанген</a:t>
              </a:r>
              <a:endParaRPr lang="ru-RU" sz="2400" b="1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2070988" y="3067707"/>
              <a:ext cx="546021" cy="33113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9" name="Группа 64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Крест 66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67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Кольцо 69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" name="Крест 70"/>
          <p:cNvSpPr/>
          <p:nvPr/>
        </p:nvSpPr>
        <p:spPr>
          <a:xfrm rot="2677504">
            <a:off x="9101138" y="501651"/>
            <a:ext cx="1046162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Кольцо 71"/>
          <p:cNvSpPr/>
          <p:nvPr/>
        </p:nvSpPr>
        <p:spPr>
          <a:xfrm>
            <a:off x="9167813" y="642938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Группа 73"/>
          <p:cNvGrpSpPr>
            <a:grpSpLocks/>
          </p:cNvGrpSpPr>
          <p:nvPr/>
        </p:nvGrpSpPr>
        <p:grpSpPr bwMode="auto">
          <a:xfrm>
            <a:off x="1662937" y="4299892"/>
            <a:ext cx="7231063" cy="2262492"/>
            <a:chOff x="1675105" y="3240882"/>
            <a:chExt cx="7858180" cy="3085237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675105" y="3611475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Чему равен </a:t>
              </a:r>
              <a:r>
                <a:rPr lang="en-US" sz="2400" b="1" dirty="0">
                  <a:solidFill>
                    <a:srgbClr val="000000"/>
                  </a:solidFill>
                  <a:latin typeface="Bookman Old Style" pitchFamily="18" charset="0"/>
                </a:rPr>
                <a:t>sin(</a:t>
              </a:r>
              <a:r>
                <a:rPr lang="en-US" sz="2400" b="1" dirty="0" err="1">
                  <a:solidFill>
                    <a:srgbClr val="000000"/>
                  </a:solidFill>
                  <a:latin typeface="Bookman Old Style" pitchFamily="18" charset="0"/>
                </a:rPr>
                <a:t>arcsinx</a:t>
              </a:r>
              <a:r>
                <a:rPr lang="en-US" sz="2400" b="1" dirty="0">
                  <a:solidFill>
                    <a:srgbClr val="000000"/>
                  </a:solidFill>
                  <a:latin typeface="Bookman Old Style" pitchFamily="18" charset="0"/>
                </a:rPr>
                <a:t>)-</a:t>
              </a: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?</a:t>
              </a: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3259420" y="3240882"/>
              <a:ext cx="571503" cy="3571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2" name="Группа 76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Крест 78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Группа 79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Кольцо 81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3" name="Крест 82"/>
          <p:cNvSpPr/>
          <p:nvPr/>
        </p:nvSpPr>
        <p:spPr>
          <a:xfrm rot="2677504">
            <a:off x="6330951" y="1731963"/>
            <a:ext cx="1046163" cy="1052512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Кольцо 83"/>
          <p:cNvSpPr/>
          <p:nvPr/>
        </p:nvSpPr>
        <p:spPr>
          <a:xfrm>
            <a:off x="6445250" y="1849438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4" name="Группа 85"/>
          <p:cNvGrpSpPr>
            <a:grpSpLocks/>
          </p:cNvGrpSpPr>
          <p:nvPr/>
        </p:nvGrpSpPr>
        <p:grpSpPr bwMode="auto">
          <a:xfrm>
            <a:off x="1612497" y="4307576"/>
            <a:ext cx="7231062" cy="2417228"/>
            <a:chOff x="5819782" y="5949612"/>
            <a:chExt cx="7858180" cy="329624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9782" y="6531211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Чему равно выражение </a:t>
              </a:r>
              <a:r>
                <a:rPr lang="en-US" sz="2400" b="1" dirty="0" err="1">
                  <a:solidFill>
                    <a:srgbClr val="000000"/>
                  </a:solidFill>
                  <a:latin typeface="Bookman Old Style" pitchFamily="18" charset="0"/>
                </a:rPr>
                <a:t>arcsinx+arccosx</a:t>
              </a:r>
              <a:r>
                <a:rPr lang="en-US" sz="2400" b="1" dirty="0">
                  <a:solidFill>
                    <a:srgbClr val="000000"/>
                  </a:solidFill>
                  <a:latin typeface="Bookman Old Style" pitchFamily="18" charset="0"/>
                </a:rPr>
                <a:t>,</a:t>
              </a: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если</a:t>
              </a:r>
              <a:r>
                <a:rPr lang="en-US" sz="2400" b="1" dirty="0">
                  <a:solidFill>
                    <a:srgbClr val="000000"/>
                  </a:solidFill>
                  <a:latin typeface="Bookman Old Style" pitchFamily="18" charset="0"/>
                </a:rPr>
                <a:t> x </a:t>
              </a:r>
              <a:r>
                <a:rPr lang="ru-RU" sz="2400" b="1" dirty="0">
                  <a:solidFill>
                    <a:srgbClr val="000000"/>
                  </a:solidFill>
                  <a:latin typeface="Bookman Old Style" pitchFamily="18" charset="0"/>
                </a:rPr>
                <a:t>принадлежит отрезку от -1 до 1?</a:t>
              </a:r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7975702" y="5949612"/>
              <a:ext cx="571504" cy="35718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5" name="Группа 88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1" name="Крест 90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Группа 91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Кольцо 93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95" name="Крест 94"/>
          <p:cNvSpPr/>
          <p:nvPr/>
        </p:nvSpPr>
        <p:spPr>
          <a:xfrm rot="2677504">
            <a:off x="7743826" y="1716088"/>
            <a:ext cx="1046163" cy="1052512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Кольцо 95"/>
          <p:cNvSpPr/>
          <p:nvPr/>
        </p:nvSpPr>
        <p:spPr>
          <a:xfrm>
            <a:off x="7881938" y="1857375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7" name="Группа 97"/>
          <p:cNvGrpSpPr>
            <a:grpSpLocks/>
          </p:cNvGrpSpPr>
          <p:nvPr/>
        </p:nvGrpSpPr>
        <p:grpSpPr bwMode="auto">
          <a:xfrm>
            <a:off x="1645344" y="4315623"/>
            <a:ext cx="7231062" cy="2439602"/>
            <a:chOff x="5427114" y="4776024"/>
            <a:chExt cx="7858180" cy="3326754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5427114" y="5388134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Этот термин состоит из двух греческих слов: «</a:t>
              </a:r>
              <a:r>
                <a:rPr lang="ru-RU" sz="2400" b="1" dirty="0" err="1">
                  <a:solidFill>
                    <a:schemeClr val="tx1"/>
                  </a:solidFill>
                </a:rPr>
                <a:t>тригоном</a:t>
              </a:r>
              <a:r>
                <a:rPr lang="ru-RU" sz="2400" b="1" dirty="0">
                  <a:solidFill>
                    <a:schemeClr val="tx1"/>
                  </a:solidFill>
                </a:rPr>
                <a:t>», что означает «треугольник» и «</a:t>
              </a:r>
              <a:r>
                <a:rPr lang="ru-RU" sz="2400" b="1" dirty="0" err="1">
                  <a:solidFill>
                    <a:schemeClr val="tx1"/>
                  </a:solidFill>
                </a:rPr>
                <a:t>метрейн</a:t>
              </a:r>
              <a:r>
                <a:rPr lang="ru-RU" sz="2400" b="1" dirty="0">
                  <a:solidFill>
                    <a:schemeClr val="tx1"/>
                  </a:solidFill>
                </a:rPr>
                <a:t>», что означает «измерять»…</a:t>
              </a:r>
              <a:endParaRPr lang="ru-RU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8044443" y="4776024"/>
              <a:ext cx="571504" cy="3571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8" name="Группа 100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" name="Крест 102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Группа 103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Кольцо 105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7" name="Крест 106"/>
          <p:cNvSpPr/>
          <p:nvPr/>
        </p:nvSpPr>
        <p:spPr>
          <a:xfrm rot="2677504">
            <a:off x="9101138" y="1787526"/>
            <a:ext cx="1046162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Кольцо 107"/>
          <p:cNvSpPr/>
          <p:nvPr/>
        </p:nvSpPr>
        <p:spPr>
          <a:xfrm>
            <a:off x="9167813" y="1928813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0" name="Группа 110"/>
          <p:cNvGrpSpPr>
            <a:grpSpLocks/>
          </p:cNvGrpSpPr>
          <p:nvPr/>
        </p:nvGrpSpPr>
        <p:grpSpPr bwMode="auto">
          <a:xfrm>
            <a:off x="1619120" y="4299097"/>
            <a:ext cx="7231062" cy="2458794"/>
            <a:chOff x="780344" y="4062625"/>
            <a:chExt cx="7858180" cy="3352924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780344" y="4700905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chemeClr val="tx1"/>
                  </a:solidFill>
                </a:rPr>
                <a:t>Частное от деления синуса угла на его косинус называется…</a:t>
              </a:r>
              <a:endParaRPr lang="ru-RU" sz="28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13" name="Скругленный прямоугольник 112"/>
            <p:cNvSpPr/>
            <p:nvPr/>
          </p:nvSpPr>
          <p:spPr>
            <a:xfrm>
              <a:off x="3808433" y="4062625"/>
              <a:ext cx="571504" cy="35718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1" name="Группа 113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6" name="Крест 115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Группа 116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" name="Кольцо 118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20" name="Крест 119"/>
          <p:cNvSpPr/>
          <p:nvPr/>
        </p:nvSpPr>
        <p:spPr>
          <a:xfrm rot="2677504">
            <a:off x="6315076" y="2930526"/>
            <a:ext cx="1046163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Кольцо 120"/>
          <p:cNvSpPr/>
          <p:nvPr/>
        </p:nvSpPr>
        <p:spPr>
          <a:xfrm>
            <a:off x="6453188" y="3143250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3" name="Группа 122"/>
          <p:cNvGrpSpPr>
            <a:grpSpLocks/>
          </p:cNvGrpSpPr>
          <p:nvPr/>
        </p:nvGrpSpPr>
        <p:grpSpPr bwMode="auto">
          <a:xfrm>
            <a:off x="1579757" y="4307576"/>
            <a:ext cx="7231062" cy="2358682"/>
            <a:chOff x="873589" y="4712327"/>
            <a:chExt cx="7858180" cy="3216407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873589" y="5214090"/>
              <a:ext cx="7858180" cy="27146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ru-RU" b="1" dirty="0">
                  <a:solidFill>
                    <a:srgbClr val="000000"/>
                  </a:solidFill>
                  <a:latin typeface="Helvetica Neue"/>
                </a:rPr>
                <a:t>Легенда гласит, что Фалес (философ и математик) привел в изумление египетского царя </a:t>
              </a:r>
              <a:r>
                <a:rPr lang="ru-RU" b="1" dirty="0" err="1">
                  <a:solidFill>
                    <a:srgbClr val="000000"/>
                  </a:solidFill>
                  <a:latin typeface="Helvetica Neue"/>
                </a:rPr>
                <a:t>Амазиса</a:t>
              </a:r>
              <a:r>
                <a:rPr lang="ru-RU" b="1" dirty="0">
                  <a:solidFill>
                    <a:srgbClr val="000000"/>
                  </a:solidFill>
                  <a:latin typeface="Helvetica Neue"/>
                </a:rPr>
                <a:t>, измерив высоту одной из пирамид по величине отбрасываемой ею тени. В чем заключалась догадка Фалеса?</a:t>
              </a:r>
              <a:endParaRPr lang="ru-RU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4375561" y="4712327"/>
              <a:ext cx="571504" cy="35718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4" name="Группа 125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8" name="Крест 127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Группа 128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1" name="Кольцо 130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32" name="Крест 131"/>
          <p:cNvSpPr/>
          <p:nvPr/>
        </p:nvSpPr>
        <p:spPr>
          <a:xfrm rot="2677504">
            <a:off x="7631113" y="2930526"/>
            <a:ext cx="1046162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Кольцо 132"/>
          <p:cNvSpPr/>
          <p:nvPr/>
        </p:nvSpPr>
        <p:spPr>
          <a:xfrm>
            <a:off x="7756525" y="3000375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6" name="Группа 134"/>
          <p:cNvGrpSpPr>
            <a:grpSpLocks/>
          </p:cNvGrpSpPr>
          <p:nvPr/>
        </p:nvGrpSpPr>
        <p:grpSpPr bwMode="auto">
          <a:xfrm>
            <a:off x="1625743" y="4329945"/>
            <a:ext cx="7231062" cy="2449578"/>
            <a:chOff x="884085" y="4272252"/>
            <a:chExt cx="7858180" cy="3339735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884085" y="4897850"/>
              <a:ext cx="7858180" cy="27141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Helvetica Neue"/>
                </a:rPr>
                <a:t>Этот термин буквально означает «тетива лука», «струна»…</a:t>
              </a:r>
              <a:endParaRPr lang="ru-RU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4812532" y="4272252"/>
              <a:ext cx="571504" cy="35719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27" name="Группа 137"/>
          <p:cNvGrpSpPr>
            <a:grpSpLocks/>
          </p:cNvGrpSpPr>
          <p:nvPr/>
        </p:nvGrpSpPr>
        <p:grpSpPr bwMode="auto">
          <a:xfrm>
            <a:off x="4238626" y="3330575"/>
            <a:ext cx="658813" cy="661988"/>
            <a:chOff x="7352924" y="5477814"/>
            <a:chExt cx="658286" cy="662253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7389408" y="5525458"/>
              <a:ext cx="571043" cy="5701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0" name="Крест 139"/>
            <p:cNvSpPr/>
            <p:nvPr/>
          </p:nvSpPr>
          <p:spPr>
            <a:xfrm rot="2677504">
              <a:off x="7352924" y="5477814"/>
              <a:ext cx="658286" cy="662253"/>
            </a:xfrm>
            <a:prstGeom prst="plus">
              <a:avLst>
                <a:gd name="adj" fmla="val 4486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Группа 140"/>
          <p:cNvGrpSpPr>
            <a:grpSpLocks/>
          </p:cNvGrpSpPr>
          <p:nvPr/>
        </p:nvGrpSpPr>
        <p:grpSpPr bwMode="auto">
          <a:xfrm>
            <a:off x="5310188" y="3357563"/>
            <a:ext cx="571500" cy="571500"/>
            <a:chOff x="8001024" y="5509076"/>
            <a:chExt cx="571504" cy="571504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8001024" y="5509076"/>
              <a:ext cx="571504" cy="5715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6D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3" name="Кольцо 142"/>
            <p:cNvSpPr/>
            <p:nvPr/>
          </p:nvSpPr>
          <p:spPr>
            <a:xfrm>
              <a:off x="8032774" y="5540826"/>
              <a:ext cx="500065" cy="500065"/>
            </a:xfrm>
            <a:prstGeom prst="donut">
              <a:avLst>
                <a:gd name="adj" fmla="val 1756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4" name="Крест 143"/>
          <p:cNvSpPr/>
          <p:nvPr/>
        </p:nvSpPr>
        <p:spPr>
          <a:xfrm rot="2677504">
            <a:off x="9029701" y="2930526"/>
            <a:ext cx="1046163" cy="1052513"/>
          </a:xfrm>
          <a:prstGeom prst="plus">
            <a:avLst>
              <a:gd name="adj" fmla="val 448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Кольцо 144"/>
          <p:cNvSpPr/>
          <p:nvPr/>
        </p:nvSpPr>
        <p:spPr>
          <a:xfrm>
            <a:off x="9167813" y="3071813"/>
            <a:ext cx="793750" cy="793750"/>
          </a:xfrm>
          <a:prstGeom prst="donut">
            <a:avLst>
              <a:gd name="adj" fmla="val 17568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5426" name="Picture 4" descr="0_6d571_110ee97d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14438"/>
            <a:ext cx="22875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310314" y="571480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667636" y="571480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096396" y="571480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310314" y="1714488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739074" y="1714488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9096396" y="1714488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310314" y="3000372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7667636" y="2928934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9080307" y="2928934"/>
            <a:ext cx="1021372" cy="1021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2089" y="3346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2.«Крестики-нолики»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 nodeType="clickPar">
                      <p:stCondLst>
                        <p:cond delay="0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71" grpId="0" animBg="1"/>
      <p:bldP spid="83" grpId="0" animBg="1"/>
      <p:bldP spid="95" grpId="0" animBg="1"/>
      <p:bldP spid="107" grpId="0" animBg="1"/>
      <p:bldP spid="120" grpId="0" animBg="1"/>
      <p:bldP spid="132" grpId="0" animBg="1"/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866" y="323713"/>
            <a:ext cx="10748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Простейшие тригонометрические уравнения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9935" y="1545947"/>
            <a:ext cx="8625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Тригонометрическими называются уравнения, которые содержат переменную под знаком тригонометрической функции.</a:t>
            </a:r>
          </a:p>
          <a:p>
            <a:r>
              <a:rPr lang="ru-RU" sz="3200" dirty="0"/>
              <a:t>А именно уравнения: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sin х = a,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cos х = a,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tg х = a,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ctg х = a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75" y="3146906"/>
            <a:ext cx="2893243" cy="28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720" y="323713"/>
            <a:ext cx="863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3.«Научная лаборатория»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1676"/>
              </p:ext>
            </p:extLst>
          </p:nvPr>
        </p:nvGraphicFramePr>
        <p:xfrm>
          <a:off x="777922" y="1288890"/>
          <a:ext cx="10345002" cy="50368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Уравнения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Bookman Old Style" panose="02050604050505020204" pitchFamily="18" charset="0"/>
                        </a:rPr>
                        <a:t>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ЧАСТНЫЕ СЛУЧАИ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Bookman Old Style" panose="02050604050505020204" pitchFamily="18" charset="0"/>
                        </a:rPr>
                        <a:t>а=1</a:t>
                      </a:r>
                    </a:p>
                    <a:p>
                      <a:pPr algn="ctr"/>
                      <a:endParaRPr lang="ru-RU" sz="2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cos х=a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?≤а≤?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sin х= 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?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≤а≤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Bookman Old Style" panose="02050604050505020204" pitchFamily="18" charset="0"/>
                        </a:rPr>
                        <a:t>ctg х=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01653"/>
      </p:ext>
    </p:extLst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1242</Words>
  <Application>Microsoft Office PowerPoint</Application>
  <PresentationFormat>Широкоэкранный</PresentationFormat>
  <Paragraphs>339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Agency FB</vt:lpstr>
      <vt:lpstr>Arial</vt:lpstr>
      <vt:lpstr>Arial Black</vt:lpstr>
      <vt:lpstr>Bookman Old Style</vt:lpstr>
      <vt:lpstr>Calibri</vt:lpstr>
      <vt:lpstr>Century Schoolbook</vt:lpstr>
      <vt:lpstr>Helvetica Neue</vt:lpstr>
      <vt:lpstr>Times New Roman</vt:lpstr>
      <vt:lpstr>Wingdings</vt:lpstr>
      <vt:lpstr>Скругленный</vt:lpstr>
      <vt:lpstr>Уравнение</vt:lpstr>
      <vt:lpstr>Формула</vt:lpstr>
      <vt:lpstr>Презентация PowerPoint</vt:lpstr>
      <vt:lpstr>Гармонические колебания</vt:lpstr>
      <vt:lpstr>Презентация PowerPoint</vt:lpstr>
      <vt:lpstr>Тема занятия:  Простейшие тригонометрические уравнения</vt:lpstr>
      <vt:lpstr>1.«Тригонометрическая разминка» </vt:lpstr>
      <vt:lpstr> «Тригонометрическая разминка»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Конкурс «Научись сам и научи другого»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решения уравнений </vt:lpstr>
      <vt:lpstr>5. «Расшифруй слово»</vt:lpstr>
      <vt:lpstr>5. «Расшифруй слово»</vt:lpstr>
      <vt:lpstr>5. «Расшифруй слово»</vt:lpstr>
      <vt:lpstr>Презентация PowerPoint</vt:lpstr>
      <vt:lpstr>Презентация PowerPoint</vt:lpstr>
      <vt:lpstr>6. Подведение итогов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</dc:creator>
  <cp:lastModifiedBy>Алексей Бабичев</cp:lastModifiedBy>
  <cp:revision>119</cp:revision>
  <dcterms:created xsi:type="dcterms:W3CDTF">2020-01-22T10:15:32Z</dcterms:created>
  <dcterms:modified xsi:type="dcterms:W3CDTF">2020-10-27T09:30:12Z</dcterms:modified>
</cp:coreProperties>
</file>