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7"/>
  </p:notesMasterIdLst>
  <p:sldIdLst>
    <p:sldId id="256" r:id="rId2"/>
    <p:sldId id="257" r:id="rId3"/>
    <p:sldId id="258" r:id="rId4"/>
    <p:sldId id="259" r:id="rId5"/>
    <p:sldId id="260" r:id="rId6"/>
    <p:sldId id="261" r:id="rId7"/>
    <p:sldId id="289" r:id="rId8"/>
    <p:sldId id="262" r:id="rId9"/>
    <p:sldId id="263" r:id="rId10"/>
    <p:sldId id="264" r:id="rId11"/>
    <p:sldId id="265" r:id="rId12"/>
    <p:sldId id="266" r:id="rId13"/>
    <p:sldId id="267" r:id="rId14"/>
    <p:sldId id="268" r:id="rId15"/>
    <p:sldId id="269" r:id="rId16"/>
    <p:sldId id="275" r:id="rId17"/>
    <p:sldId id="270" r:id="rId18"/>
    <p:sldId id="280" r:id="rId19"/>
    <p:sldId id="276" r:id="rId20"/>
    <p:sldId id="272" r:id="rId21"/>
    <p:sldId id="287" r:id="rId22"/>
    <p:sldId id="286" r:id="rId23"/>
    <p:sldId id="277" r:id="rId24"/>
    <p:sldId id="273" r:id="rId25"/>
    <p:sldId id="278" r:id="rId26"/>
    <p:sldId id="274" r:id="rId27"/>
    <p:sldId id="279" r:id="rId28"/>
    <p:sldId id="288" r:id="rId29"/>
    <p:sldId id="281" r:id="rId30"/>
    <p:sldId id="282" r:id="rId31"/>
    <p:sldId id="283" r:id="rId32"/>
    <p:sldId id="284" r:id="rId33"/>
    <p:sldId id="290" r:id="rId34"/>
    <p:sldId id="291" r:id="rId35"/>
    <p:sldId id="292" r:id="rId36"/>
    <p:sldId id="293" r:id="rId37"/>
    <p:sldId id="295" r:id="rId38"/>
    <p:sldId id="294"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9" r:id="rId52"/>
    <p:sldId id="308" r:id="rId53"/>
    <p:sldId id="310" r:id="rId54"/>
    <p:sldId id="313" r:id="rId55"/>
    <p:sldId id="312" r:id="rId56"/>
    <p:sldId id="311"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3" r:id="rId74"/>
    <p:sldId id="330" r:id="rId75"/>
    <p:sldId id="334" r:id="rId76"/>
    <p:sldId id="335" r:id="rId77"/>
    <p:sldId id="336" r:id="rId78"/>
    <p:sldId id="337" r:id="rId79"/>
    <p:sldId id="339" r:id="rId80"/>
    <p:sldId id="353" r:id="rId81"/>
    <p:sldId id="365" r:id="rId82"/>
    <p:sldId id="366" r:id="rId83"/>
    <p:sldId id="354" r:id="rId84"/>
    <p:sldId id="412" r:id="rId85"/>
    <p:sldId id="355" r:id="rId86"/>
    <p:sldId id="356" r:id="rId87"/>
    <p:sldId id="364" r:id="rId88"/>
    <p:sldId id="363" r:id="rId89"/>
    <p:sldId id="357" r:id="rId90"/>
    <p:sldId id="362" r:id="rId91"/>
    <p:sldId id="358" r:id="rId92"/>
    <p:sldId id="359" r:id="rId93"/>
    <p:sldId id="360" r:id="rId94"/>
    <p:sldId id="361" r:id="rId95"/>
    <p:sldId id="338" r:id="rId96"/>
    <p:sldId id="331" r:id="rId97"/>
    <p:sldId id="332" r:id="rId98"/>
    <p:sldId id="340" r:id="rId99"/>
    <p:sldId id="342" r:id="rId100"/>
    <p:sldId id="343" r:id="rId101"/>
    <p:sldId id="368" r:id="rId102"/>
    <p:sldId id="344" r:id="rId103"/>
    <p:sldId id="345" r:id="rId104"/>
    <p:sldId id="346" r:id="rId105"/>
    <p:sldId id="347" r:id="rId106"/>
    <p:sldId id="348" r:id="rId107"/>
    <p:sldId id="349" r:id="rId108"/>
    <p:sldId id="350" r:id="rId109"/>
    <p:sldId id="351" r:id="rId110"/>
    <p:sldId id="352" r:id="rId111"/>
    <p:sldId id="341" r:id="rId112"/>
    <p:sldId id="367" r:id="rId113"/>
    <p:sldId id="369" r:id="rId114"/>
    <p:sldId id="370" r:id="rId115"/>
    <p:sldId id="372" r:id="rId116"/>
    <p:sldId id="371" r:id="rId117"/>
    <p:sldId id="373" r:id="rId118"/>
    <p:sldId id="374" r:id="rId119"/>
    <p:sldId id="375" r:id="rId120"/>
    <p:sldId id="376" r:id="rId121"/>
    <p:sldId id="377" r:id="rId122"/>
    <p:sldId id="378" r:id="rId123"/>
    <p:sldId id="379" r:id="rId124"/>
    <p:sldId id="380" r:id="rId125"/>
    <p:sldId id="381" r:id="rId126"/>
    <p:sldId id="382" r:id="rId127"/>
    <p:sldId id="384" r:id="rId128"/>
    <p:sldId id="383" r:id="rId129"/>
    <p:sldId id="385" r:id="rId130"/>
    <p:sldId id="386" r:id="rId131"/>
    <p:sldId id="391" r:id="rId132"/>
    <p:sldId id="392" r:id="rId133"/>
    <p:sldId id="387" r:id="rId134"/>
    <p:sldId id="388" r:id="rId135"/>
    <p:sldId id="390" r:id="rId136"/>
    <p:sldId id="389" r:id="rId137"/>
    <p:sldId id="393" r:id="rId138"/>
    <p:sldId id="397" r:id="rId139"/>
    <p:sldId id="398" r:id="rId140"/>
    <p:sldId id="395" r:id="rId141"/>
    <p:sldId id="394" r:id="rId142"/>
    <p:sldId id="396" r:id="rId143"/>
    <p:sldId id="399" r:id="rId144"/>
    <p:sldId id="400" r:id="rId145"/>
    <p:sldId id="401" r:id="rId146"/>
    <p:sldId id="402" r:id="rId147"/>
    <p:sldId id="403" r:id="rId148"/>
    <p:sldId id="404" r:id="rId149"/>
    <p:sldId id="409" r:id="rId150"/>
    <p:sldId id="406" r:id="rId151"/>
    <p:sldId id="407" r:id="rId152"/>
    <p:sldId id="408" r:id="rId153"/>
    <p:sldId id="405" r:id="rId154"/>
    <p:sldId id="411" r:id="rId155"/>
    <p:sldId id="410" r:id="rId1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996" autoAdjust="0"/>
    <p:restoredTop sz="74373" autoAdjust="0"/>
  </p:normalViewPr>
  <p:slideViewPr>
    <p:cSldViewPr>
      <p:cViewPr varScale="1">
        <p:scale>
          <a:sx n="49" d="100"/>
          <a:sy n="49" d="100"/>
        </p:scale>
        <p:origin x="-2172" y="-102"/>
      </p:cViewPr>
      <p:guideLst>
        <p:guide orient="horz" pos="2160"/>
        <p:guide pos="2880"/>
      </p:guideLst>
    </p:cSldViewPr>
  </p:slideViewPr>
  <p:outlineViewPr>
    <p:cViewPr>
      <p:scale>
        <a:sx n="33" d="100"/>
        <a:sy n="33" d="100"/>
      </p:scale>
      <p:origin x="0" y="205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D43B31-AF7C-4AA5-8948-7DCEC4F4C4F4}" type="datetimeFigureOut">
              <a:rPr lang="ru-RU" smtClean="0"/>
              <a:pPr/>
              <a:t>21.12.2020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809AB6-550A-4974-8DD4-77452B0995EE}" type="slidenum">
              <a:rPr lang="ru-RU" smtClean="0"/>
              <a:pPr/>
              <a:t>‹#›</a:t>
            </a:fld>
            <a:endParaRPr lang="ru-RU"/>
          </a:p>
        </p:txBody>
      </p:sp>
    </p:spTree>
    <p:extLst>
      <p:ext uri="{BB962C8B-B14F-4D97-AF65-F5344CB8AC3E}">
        <p14:creationId xmlns:p14="http://schemas.microsoft.com/office/powerpoint/2010/main" xmlns="" val="102585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ru.wikipedia.org/wiki/8P8C" TargetMode="External"/><Relationship Id="rId13" Type="http://schemas.openxmlformats.org/officeDocument/2006/relationships/hyperlink" Target="https://ru.wikipedia.org/wiki/%D0%98%D0%B3%D1%80%D0%BE%D0%B2%D0%BE%D0%B9_%D0%BF%D0%BE%D1%80%D1%82" TargetMode="External"/><Relationship Id="rId3" Type="http://schemas.openxmlformats.org/officeDocument/2006/relationships/hyperlink" Target="https://ru.wikipedia.org/wiki/%D0%9C%D0%B0%D1%82%D0%B5%D1%80%D0%B8%D0%BD%D1%81%D0%BA%D0%B0%D1%8F_%D0%BF%D0%BB%D0%B0%D1%82%D0%B0" TargetMode="External"/><Relationship Id="rId7" Type="http://schemas.openxmlformats.org/officeDocument/2006/relationships/hyperlink" Target="https://ru.wikipedia.org/wiki/100BASE-T" TargetMode="External"/><Relationship Id="rId12" Type="http://schemas.openxmlformats.org/officeDocument/2006/relationships/hyperlink" Target="https://ru.wikipedia.org/wiki/VGA_(%D1%80%D0%B0%D0%B7%D1%8A%D1%91%D0%BC)" TargetMode="External"/><Relationship Id="rId2" Type="http://schemas.openxmlformats.org/officeDocument/2006/relationships/slide" Target="../slides/slide83.xml"/><Relationship Id="rId1" Type="http://schemas.openxmlformats.org/officeDocument/2006/relationships/notesMaster" Target="../notesMasters/notesMaster1.xml"/><Relationship Id="rId6" Type="http://schemas.openxmlformats.org/officeDocument/2006/relationships/hyperlink" Target="https://ru.wikipedia.org/wiki/%D0%9A%D0%BB%D0%B0%D0%B2%D0%B8%D0%B0%D1%82%D1%83%D1%80%D0%B0_%D0%BA%D0%BE%D0%BC%D0%BF%D1%8C%D1%8E%D1%82%D0%B5%D1%80%D0%B0" TargetMode="External"/><Relationship Id="rId11" Type="http://schemas.openxmlformats.org/officeDocument/2006/relationships/hyperlink" Target="https://ru.wikipedia.org/wiki/LPT" TargetMode="External"/><Relationship Id="rId5" Type="http://schemas.openxmlformats.org/officeDocument/2006/relationships/hyperlink" Target="https://ru.wikipedia.org/wiki/%D0%9A%D0%BE%D0%BC%D0%BF%D1%8C%D1%8E%D1%82%D0%B5%D1%80%D0%BD%D0%B0%D1%8F_%D0%BC%D1%8B%D1%88%D1%8C" TargetMode="External"/><Relationship Id="rId10" Type="http://schemas.openxmlformats.org/officeDocument/2006/relationships/hyperlink" Target="https://ru.wikipedia.org/wiki/D-subminiature" TargetMode="External"/><Relationship Id="rId4" Type="http://schemas.openxmlformats.org/officeDocument/2006/relationships/hyperlink" Target="https://ru.wikipedia.org/wiki/PS/2_(%D1%80%D0%B0%D0%B7%D1%8A%D1%91%D0%BC)" TargetMode="External"/><Relationship Id="rId9" Type="http://schemas.openxmlformats.org/officeDocument/2006/relationships/hyperlink" Target="https://ru.wikipedia.org/wiki/USB" TargetMode="External"/><Relationship Id="rId14" Type="http://schemas.openxmlformats.org/officeDocument/2006/relationships/hyperlink" Target="https://ru.wikipedia.org/wiki/%D0%A0%D0%B0%D0%B7%D1%8A%D1%91%D0%BC_TRS"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ru.wikipedia.org/wiki/%D0%A2%D0%B5%D0%BB%D0%B5%D0%BA%D0%BE%D0%BC%D0%BC%D1%83%D0%BD%D0%B8%D0%BA%D0%B0%D1%86%D0%B8%D0%B8" TargetMode="External"/><Relationship Id="rId13" Type="http://schemas.openxmlformats.org/officeDocument/2006/relationships/hyperlink" Target="https://ru.wikipedia.org/wiki/%D0%9F%D0%B0%D1%80%D0%B0%D0%BB%D0%BB%D0%B5%D0%BB%D1%8C%D0%BD%D1%8B%D0%B9_%D0%BF%D0%BE%D1%80%D1%82" TargetMode="External"/><Relationship Id="rId3" Type="http://schemas.openxmlformats.org/officeDocument/2006/relationships/hyperlink" Target="https://ru.wikipedia.org/wiki/%D0%90%D0%BD%D0%B3%D0%BB%D0%B8%D0%B9%D1%81%D0%BA%D0%B8%D0%B9_%D1%8F%D0%B7%D1%8B%D0%BA" TargetMode="External"/><Relationship Id="rId7" Type="http://schemas.openxmlformats.org/officeDocument/2006/relationships/hyperlink" Target="https://ru.wikipedia.org/wiki/%D0%9F%D0%B5%D1%80%D1%81%D0%BE%D0%BD%D0%B0%D0%BB%D1%8C%D0%BD%D1%8B%D0%B9_%D0%BA%D0%BE%D0%BC%D0%BF%D1%8C%D1%8E%D1%82%D0%B5%D1%80" TargetMode="External"/><Relationship Id="rId12" Type="http://schemas.openxmlformats.org/officeDocument/2006/relationships/hyperlink" Target="https://ru.wikipedia.org/wiki/%D0%91%D0%B8%D1%82" TargetMode="External"/><Relationship Id="rId2" Type="http://schemas.openxmlformats.org/officeDocument/2006/relationships/slide" Target="../slides/slide84.xml"/><Relationship Id="rId1" Type="http://schemas.openxmlformats.org/officeDocument/2006/relationships/notesMaster" Target="../notesMasters/notesMaster1.xml"/><Relationship Id="rId6" Type="http://schemas.openxmlformats.org/officeDocument/2006/relationships/hyperlink" Target="https://ru.wikipedia.org/wiki/%D0%9F%D0%BE%D1%81%D0%BB%D0%B5%D0%B4%D0%BE%D0%B2%D0%B0%D1%82%D0%B5%D0%BB%D1%8C%D0%BD%D1%8B%D0%B9_%D0%BF%D0%BE%D1%80%D1%82" TargetMode="External"/><Relationship Id="rId11" Type="http://schemas.openxmlformats.org/officeDocument/2006/relationships/hyperlink" Target="https://ru.wikipedia.org/wiki/RS-232" TargetMode="External"/><Relationship Id="rId5" Type="http://schemas.openxmlformats.org/officeDocument/2006/relationships/hyperlink" Target="https://ru.wikipedia.org/wiki/UART" TargetMode="External"/><Relationship Id="rId15" Type="http://schemas.openxmlformats.org/officeDocument/2006/relationships/hyperlink" Target="https://ru.wikipedia.org/wiki/FireWire" TargetMode="External"/><Relationship Id="rId10" Type="http://schemas.openxmlformats.org/officeDocument/2006/relationships/hyperlink" Target="https://ru.wikipedia.org/wiki/%D0%98%D0%BD%D1%82%D0%B5%D1%80%D1%84%D0%B5%D0%B9%D1%81" TargetMode="External"/><Relationship Id="rId4" Type="http://schemas.openxmlformats.org/officeDocument/2006/relationships/hyperlink" Target="https://ru.wikipedia.org/wiki/%D0%A4%D0%B8%D0%B7%D0%B8%D1%87%D0%B5%D1%81%D0%BA%D0%B8%D0%B9_%D1%83%D1%80%D0%BE%D0%B2%D0%B5%D0%BD%D1%8C" TargetMode="External"/><Relationship Id="rId9" Type="http://schemas.openxmlformats.org/officeDocument/2006/relationships/hyperlink" Target="https://ru.wikipedia.org/wiki/USB" TargetMode="External"/><Relationship Id="rId14" Type="http://schemas.openxmlformats.org/officeDocument/2006/relationships/hyperlink" Target="https://ru.wikipedia.org/wiki/Ethernet"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ru.wikipedia.org/wiki/Yamaha" TargetMode="External"/><Relationship Id="rId3" Type="http://schemas.openxmlformats.org/officeDocument/2006/relationships/hyperlink" Target="https://ru.wikipedia.org/wiki/IEEE_1394" TargetMode="External"/><Relationship Id="rId7" Type="http://schemas.openxmlformats.org/officeDocument/2006/relationships/hyperlink" Target="https://ru.wikipedia.org/wiki/Sony" TargetMode="External"/><Relationship Id="rId2" Type="http://schemas.openxmlformats.org/officeDocument/2006/relationships/slide" Target="../slides/slide85.xml"/><Relationship Id="rId1" Type="http://schemas.openxmlformats.org/officeDocument/2006/relationships/notesMaster" Target="../notesMasters/notesMaster1.xml"/><Relationship Id="rId6" Type="http://schemas.openxmlformats.org/officeDocument/2006/relationships/hyperlink" Target="https://ru.wikipedia.org/wiki/Apple" TargetMode="External"/><Relationship Id="rId5" Type="http://schemas.openxmlformats.org/officeDocument/2006/relationships/hyperlink" Target="https://ru.wikipedia.org/wiki/%D0%9A%D0%BE%D0%BC%D0%BF%D1%8C%D1%8E%D1%82%D0%B5%D1%80" TargetMode="External"/><Relationship Id="rId10" Type="http://schemas.openxmlformats.org/officeDocument/2006/relationships/hyperlink" Target="https://ru.wikipedia.org/wiki/Creative_Technology" TargetMode="External"/><Relationship Id="rId4" Type="http://schemas.openxmlformats.org/officeDocument/2006/relationships/hyperlink" Target="https://ru.wikipedia.org/wiki/%D0%9A%D0%BE%D0%BC%D0%BF%D1%8C%D1%8E%D1%82%D0%B5%D1%80%D0%BD%D0%B0%D1%8F_%D1%88%D0%B8%D0%BD%D0%B0" TargetMode="External"/><Relationship Id="rId9" Type="http://schemas.openxmlformats.org/officeDocument/2006/relationships/hyperlink" Target="https://ru.wikipedia.org/wiki/Texas_Instruments"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ru.wikipedia.org/wiki/%D0%90%D0%BD%D0%B3%D0%BB%D0%B8%D0%B9%D1%81%D0%BA%D0%B8%D0%B9_%D1%8F%D0%B7%D1%8B%D0%BA" TargetMode="External"/><Relationship Id="rId2" Type="http://schemas.openxmlformats.org/officeDocument/2006/relationships/slide" Target="../slides/slide86.xml"/><Relationship Id="rId1" Type="http://schemas.openxmlformats.org/officeDocument/2006/relationships/notesMaster" Target="../notesMasters/notesMaster1.xml"/><Relationship Id="rId6" Type="http://schemas.openxmlformats.org/officeDocument/2006/relationships/hyperlink" Target="https://ru.wikipedia.org/wiki/ATA" TargetMode="External"/><Relationship Id="rId5" Type="http://schemas.openxmlformats.org/officeDocument/2006/relationships/hyperlink" Target="https://ru.wikipedia.org/wiki/%D0%98%D0%BD%D1%82%D0%B5%D1%80%D1%84%D0%B5%D0%B9%D1%81" TargetMode="External"/><Relationship Id="rId4" Type="http://schemas.openxmlformats.org/officeDocument/2006/relationships/hyperlink" Target="https://ru.wikipedia.org/wiki/%D0%9F%D0%BE%D1%81%D0%BB%D0%B5%D0%B4%D0%BE%D0%B2%D0%B0%D1%82%D0%B5%D0%BB%D1%8C%D0%BD%D0%B0%D1%8F_%D0%BF%D0%B5%D1%80%D0%B5%D0%B4%D0%B0%D1%87%D0%B0_%D0%B4%D0%B0%D0%BD%D0%BD%D1%8B%D1%85"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ru.wikipedia.org/wiki/%D0%90%D0%BD%D0%B3%D0%BB%D0%B8%D0%B9%D1%81%D0%BA%D0%B8%D0%B9_%D1%8F%D0%B7%D1%8B%D0%BA" TargetMode="External"/><Relationship Id="rId2" Type="http://schemas.openxmlformats.org/officeDocument/2006/relationships/slide" Target="../slides/slide91.xml"/><Relationship Id="rId1" Type="http://schemas.openxmlformats.org/officeDocument/2006/relationships/notesMaster" Target="../notesMasters/notesMaster1.xml"/><Relationship Id="rId6" Type="http://schemas.openxmlformats.org/officeDocument/2006/relationships/hyperlink" Target="https://ru.wikipedia.org/wiki/DisplayPort" TargetMode="External"/><Relationship Id="rId5" Type="http://schemas.openxmlformats.org/officeDocument/2006/relationships/hyperlink" Target="https://ru.wikipedia.org/wiki/PCI_Express" TargetMode="External"/><Relationship Id="rId4" Type="http://schemas.openxmlformats.org/officeDocument/2006/relationships/hyperlink" Target="https://ru.wikipedia.org/wiki/Inte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ru.wikipedia.org/wiki/%D0%97%D0%B2%D1%83%D0%BA%D0%BE%D0%B2%D0%B0%D1%8F_%D0%BA%D0%B0%D1%80%D1%82%D0%B0" TargetMode="External"/><Relationship Id="rId13" Type="http://schemas.openxmlformats.org/officeDocument/2006/relationships/hyperlink" Target="https://ru.wikipedia.org/wiki/%D0%9F%D0%B5%D1%80%D0%B8%D1%84%D0%B5%D1%80%D0%B8%D0%B9%D0%BD%D0%BE%D0%B5_%D1%83%D1%81%D1%82%D1%80%D0%BE%D0%B9%D1%81%D1%82%D0%B2%D0%BE" TargetMode="External"/><Relationship Id="rId18" Type="http://schemas.openxmlformats.org/officeDocument/2006/relationships/hyperlink" Target="https://ru.wikipedia.org/wiki/%D0%AD%D0%BB%D0%B5%D0%BA%D1%82%D1%80%D0%BE%D0%BD%D0%BD%D1%8B%D0%B9_%D0%B8%D0%BD%D0%B4%D0%B8%D0%BA%D0%B0%D1%82%D0%BE%D1%80" TargetMode="External"/><Relationship Id="rId26" Type="http://schemas.openxmlformats.org/officeDocument/2006/relationships/hyperlink" Target="https://ru.wikipedia.org/wiki/%D0%9F%D1%80%D0%BE%D0%B3%D1%80%D0%B0%D0%BC%D0%BC%D1%8B_%D1%83%D0%B4%D0%B0%D0%BB%D1%91%D0%BD%D0%BD%D0%BE%D0%B3%D0%BE_%D0%B0%D0%B4%D0%BC%D0%B8%D0%BD%D0%B8%D1%81%D1%82%D1%80%D0%B8%D1%80%D0%BE%D0%B2%D0%B0%D0%BD%D0%B8%D1%8F" TargetMode="External"/><Relationship Id="rId3" Type="http://schemas.openxmlformats.org/officeDocument/2006/relationships/hyperlink" Target="https://ru.wikipedia.org/wiki/%D0%90%D0%BF%D0%BF%D0%B0%D1%80%D0%B0%D1%82%D0%BD%D0%BE%D0%B5_%D0%BE%D0%B1%D0%B5%D1%81%D0%BF%D0%B5%D1%87%D0%B5%D0%BD%D0%B8%D0%B5" TargetMode="External"/><Relationship Id="rId21" Type="http://schemas.openxmlformats.org/officeDocument/2006/relationships/hyperlink" Target="https://ru.wikipedia.org/wiki/%D0%94%D0%B0%D1%82%D0%B0-%D1%86%D0%B5%D0%BD%D1%82%D1%80" TargetMode="External"/><Relationship Id="rId7" Type="http://schemas.openxmlformats.org/officeDocument/2006/relationships/hyperlink" Target="https://ru.wikipedia.org/wiki/%D0%92%D0%B8%D0%B4%D0%B5%D0%BE%D0%BA%D0%B0%D1%80%D1%82%D0%B0" TargetMode="External"/><Relationship Id="rId12" Type="http://schemas.openxmlformats.org/officeDocument/2006/relationships/hyperlink" Target="https://ru.wikipedia.org/w/index.php?title=%D0%9E%D1%82%D1%81%D0%B5%D0%BA_%D0%BA%D0%BE%D1%80%D0%BF%D1%83%D1%81%D0%B0_%D0%BA%D0%BE%D0%BC%D0%BF%D1%8C%D1%8E%D1%82%D0%B5%D1%80%D0%B0&amp;action=edit&amp;redlink=1" TargetMode="External"/><Relationship Id="rId17" Type="http://schemas.openxmlformats.org/officeDocument/2006/relationships/hyperlink" Target="https://ru.wikipedia.org/wiki/%D0%9A%D0%B0%D1%80%D0%B4%D1%80%D0%B8%D0%B4%D0%B5%D1%80" TargetMode="External"/><Relationship Id="rId25" Type="http://schemas.openxmlformats.org/officeDocument/2006/relationships/hyperlink" Target="https://ru.wikipedia.org/wiki/%D0%A0%D0%B0%D1%81%D0%BF%D1%80%D0%B5%D0%B4%D0%B5%D0%BB%D0%B8%D1%82%D0%B5%D0%BB%D1%8C_%D0%BF%D0%B8%D1%82%D0%B0%D0%BD%D0%B8%D1%8F" TargetMode="External"/><Relationship Id="rId2" Type="http://schemas.openxmlformats.org/officeDocument/2006/relationships/slide" Target="../slides/slide102.xml"/><Relationship Id="rId16" Type="http://schemas.openxmlformats.org/officeDocument/2006/relationships/hyperlink" Target="https://ru.wikipedia.org/wiki/%D0%9E%D0%BF%D1%82%D0%B8%D1%87%D0%B5%D1%81%D0%BA%D0%B8%D0%B9_%D0%BF%D1%80%D0%B8%D0%B2%D0%BE%D0%B4" TargetMode="External"/><Relationship Id="rId20" Type="http://schemas.openxmlformats.org/officeDocument/2006/relationships/hyperlink" Target="https://ru.wikipedia.org/wiki/FireWire" TargetMode="External"/><Relationship Id="rId1" Type="http://schemas.openxmlformats.org/officeDocument/2006/relationships/notesMaster" Target="../notesMasters/notesMaster1.xml"/><Relationship Id="rId6" Type="http://schemas.openxmlformats.org/officeDocument/2006/relationships/hyperlink" Target="https://ru.wikipedia.org/wiki/%D0%97%D0%B0%D0%BF%D0%BE%D0%BC%D0%B8%D0%BD%D0%B0%D1%8E%D1%89%D0%B5%D0%B5_%D1%83%D1%81%D1%82%D1%80%D0%BE%D0%B9%D1%81%D1%82%D0%B2%D0%BE_%D1%81_%D0%BF%D1%80%D0%BE%D0%B8%D0%B7%D0%B2%D0%BE%D0%BB%D1%8C%D0%BD%D1%8B%D0%BC_%D0%B4%D0%BE%D1%81%D1%82%D1%83%D0%BF%D0%BE%D0%BC" TargetMode="External"/><Relationship Id="rId11" Type="http://schemas.openxmlformats.org/officeDocument/2006/relationships/hyperlink" Target="https://en.wikipedia.org/wiki/Drive_bay" TargetMode="External"/><Relationship Id="rId24" Type="http://schemas.openxmlformats.org/officeDocument/2006/relationships/hyperlink" Target="https://ru.wikipedia.org/wiki/%D0%A3%D0%B4%D0%B0%D0%BB%D1%91%D0%BD%D0%BD%D0%BE%D0%B5_%D1%83%D0%BF%D1%80%D0%B0%D0%B2%D0%BB%D0%B5%D0%BD%D0%B8%D0%B5" TargetMode="External"/><Relationship Id="rId5" Type="http://schemas.openxmlformats.org/officeDocument/2006/relationships/hyperlink" Target="https://ru.wikipedia.org/wiki/%D0%9F%D1%80%D0%BE%D1%86%D0%B5%D1%81%D1%81%D0%BE%D1%80" TargetMode="External"/><Relationship Id="rId15" Type="http://schemas.openxmlformats.org/officeDocument/2006/relationships/hyperlink" Target="https://ru.wikipedia.org/wiki/%D0%A2%D0%B2%D0%B5%D1%80%D0%B4%D0%BE%D1%82%D0%B5%D0%BB%D1%8C%D0%BD%D1%8B%D0%B9_%D0%BD%D0%B0%D0%BA%D0%BE%D0%BF%D0%B8%D1%82%D0%B5%D0%BB%D1%8C" TargetMode="External"/><Relationship Id="rId23" Type="http://schemas.openxmlformats.org/officeDocument/2006/relationships/hyperlink" Target="https://ru.wikipedia.org/wiki/%D0%A2%D0%B5%D0%BB%D0%B5%D0%BC%D0%B5%D1%82%D1%80%D0%B8%D1%8F" TargetMode="External"/><Relationship Id="rId28" Type="http://schemas.openxmlformats.org/officeDocument/2006/relationships/hyperlink" Target="https://en.wikipedia.org/wiki/Computer_case_screws" TargetMode="External"/><Relationship Id="rId10" Type="http://schemas.openxmlformats.org/officeDocument/2006/relationships/hyperlink" Target="https://ru.wikipedia.org/wiki/%D0%9A%D0%BE%D0%BC%D0%BF%D1%8C%D1%8E%D1%82%D0%B5%D1%80%D0%BD%D1%8B%D0%B9_%D0%B1%D0%BB%D0%BE%D0%BA_%D0%BF%D0%B8%D1%82%D0%B0%D0%BD%D0%B8%D1%8F" TargetMode="External"/><Relationship Id="rId19" Type="http://schemas.openxmlformats.org/officeDocument/2006/relationships/hyperlink" Target="https://ru.wikipedia.org/wiki/USB" TargetMode="External"/><Relationship Id="rId4" Type="http://schemas.openxmlformats.org/officeDocument/2006/relationships/hyperlink" Target="https://ru.wikipedia.org/wiki/%D0%9C%D0%B0%D1%82%D0%B5%D1%80%D0%B8%D0%BD%D1%81%D0%BA%D0%B0%D1%8F_%D0%BF%D0%BB%D0%B0%D1%82%D0%B0" TargetMode="External"/><Relationship Id="rId9" Type="http://schemas.openxmlformats.org/officeDocument/2006/relationships/hyperlink" Target="https://ru.wikipedia.org/wiki/%D0%A1%D0%B5%D1%82%D0%B5%D0%B2%D0%B0%D1%8F_%D0%BF%D0%BB%D0%B0%D1%82%D0%B0" TargetMode="External"/><Relationship Id="rId14" Type="http://schemas.openxmlformats.org/officeDocument/2006/relationships/hyperlink" Target="https://ru.wikipedia.org/wiki/%D0%96%D1%91%D1%81%D1%82%D0%BA%D0%B8%D0%B9_%D0%B4%D0%B8%D1%81%D0%BA" TargetMode="External"/><Relationship Id="rId22" Type="http://schemas.openxmlformats.org/officeDocument/2006/relationships/hyperlink" Target="https://ru.wikipedia.org/wiki/%D0%A2%D0%B5%D0%BB%D0%B5%D0%BA%D0%BE%D0%BC%D0%BC%D1%83%D0%BD%D0%B8%D0%BA%D0%B0%D1%86%D0%B8%D0%BE%D0%BD%D0%BD%D0%B0%D1%8F_%D1%81%D1%82%D0%BE%D0%B9%D0%BA%D0%B0" TargetMode="External"/><Relationship Id="rId27" Type="http://schemas.openxmlformats.org/officeDocument/2006/relationships/hyperlink" Target="https://ru.wikipedia.org/wiki/%D0%92%D0%B5%D0%B1-%D0%BF%D1%80%D0%B8%D0%BB%D0%BE%D0%B6%D0%B5%D0%BD%D0%B8%D0%B5"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s://ru.wikipedia.org/wiki/%D0%A1%D0%BE%D0%B2%D0%BE%D0%BA%D1%83%D0%BF%D0%BD%D0%B0%D1%8F_%D1%81%D1%82%D0%BE%D0%B8%D0%BC%D0%BE%D1%81%D1%82%D1%8C_%D0%B2%D0%BB%D0%B0%D0%B4%D0%B5%D0%BD%D0%B8%D1%8F" TargetMode="External"/><Relationship Id="rId3" Type="http://schemas.openxmlformats.org/officeDocument/2006/relationships/hyperlink" Target="https://ru.wikipedia.org/wiki/%D0%A8%D0%B0%D1%81%D1%81%D0%B8" TargetMode="External"/><Relationship Id="rId7" Type="http://schemas.openxmlformats.org/officeDocument/2006/relationships/hyperlink" Target="https://ru.wikipedia.org/wiki/%D0%9A%D0%BE%D0%BC%D0%BF%D1%8C%D1%8E%D1%82%D0%B5%D1%80%D0%BD%D1%8B%D0%B9_%D0%B1%D0%BB%D0%BE%D0%BA_%D0%BF%D0%B8%D1%82%D0%B0%D0%BD%D0%B8%D1%8F" TargetMode="External"/><Relationship Id="rId2" Type="http://schemas.openxmlformats.org/officeDocument/2006/relationships/slide" Target="../slides/slide113.xml"/><Relationship Id="rId1" Type="http://schemas.openxmlformats.org/officeDocument/2006/relationships/notesMaster" Target="../notesMasters/notesMaster1.xml"/><Relationship Id="rId6" Type="http://schemas.openxmlformats.org/officeDocument/2006/relationships/hyperlink" Target="https://ru.wikipedia.org/wiki/%D0%9E%D0%BF%D0%B5%D1%80%D0%B0%D1%82%D0%B8%D0%B2%D0%BD%D0%B0%D1%8F_%D0%BF%D0%B0%D0%BC%D1%8F%D1%82%D1%8C" TargetMode="External"/><Relationship Id="rId5" Type="http://schemas.openxmlformats.org/officeDocument/2006/relationships/hyperlink" Target="https://ru.wikipedia.org/wiki/%D0%A0%D0%B0%D0%B7%D1%8A%D1%91%D0%BC_%D0%BF%D1%80%D0%BE%D1%86%D0%B5%D1%81%D1%81%D0%BE%D1%80%D0%B0_%D0%BF%D0%B5%D1%80%D1%81%D0%BE%D0%BD%D0%B0%D0%BB%D1%8C%D0%BD%D0%BE%D0%B3%D0%BE_%D0%BA%D0%BE%D0%BC%D0%BF%D1%8C%D1%8E%D1%82%D0%B5%D1%80%D0%B0" TargetMode="External"/><Relationship Id="rId4" Type="http://schemas.openxmlformats.org/officeDocument/2006/relationships/hyperlink" Target="https://ru.wikipedia.org/wiki/%D0%A3%D1%81%D1%82%D1%80%D0%BE%D0%B9%D1%81%D1%82%D0%B2%D0%BE_%D0%B2%D0%B2%D0%BE%D0%B4%D0%B0-%D0%B2%D1%8B%D0%B2%D0%BE%D0%B4%D0%B0" TargetMode="External"/><Relationship Id="rId9" Type="http://schemas.openxmlformats.org/officeDocument/2006/relationships/hyperlink" Target="https://ru.wikipedia.org/wiki/%D0%90%D0%BD%D0%B3%D0%BB%D0%B8%D0%B9%D1%81%D0%BA%D0%B8%D0%B9_%D1%8F%D0%B7%D1%8B%D0%B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s://ru.wikipedia.org/wiki/%D0%A1%D0%BE%D0%B2%D0%BE%D0%BA%D1%83%D0%BF%D0%BD%D0%B0%D1%8F_%D1%81%D1%82%D0%BE%D0%B8%D0%BC%D0%BE%D1%81%D1%82%D1%8C_%D0%B2%D0%BB%D0%B0%D0%B4%D0%B5%D0%BD%D0%B8%D1%8F" TargetMode="External"/><Relationship Id="rId3" Type="http://schemas.openxmlformats.org/officeDocument/2006/relationships/hyperlink" Target="https://ru.wikipedia.org/wiki/%D0%A8%D0%B0%D1%81%D1%81%D0%B8" TargetMode="External"/><Relationship Id="rId7" Type="http://schemas.openxmlformats.org/officeDocument/2006/relationships/hyperlink" Target="https://ru.wikipedia.org/wiki/%D0%9A%D0%BE%D0%BC%D0%BF%D1%8C%D1%8E%D1%82%D0%B5%D1%80%D0%BD%D1%8B%D0%B9_%D0%B1%D0%BB%D0%BE%D0%BA_%D0%BF%D0%B8%D1%82%D0%B0%D0%BD%D0%B8%D1%8F" TargetMode="External"/><Relationship Id="rId2" Type="http://schemas.openxmlformats.org/officeDocument/2006/relationships/slide" Target="../slides/slide114.xml"/><Relationship Id="rId1" Type="http://schemas.openxmlformats.org/officeDocument/2006/relationships/notesMaster" Target="../notesMasters/notesMaster1.xml"/><Relationship Id="rId6" Type="http://schemas.openxmlformats.org/officeDocument/2006/relationships/hyperlink" Target="https://ru.wikipedia.org/wiki/%D0%9E%D0%BF%D0%B5%D1%80%D0%B0%D1%82%D0%B8%D0%B2%D0%BD%D0%B0%D1%8F_%D0%BF%D0%B0%D0%BC%D1%8F%D1%82%D1%8C" TargetMode="External"/><Relationship Id="rId5" Type="http://schemas.openxmlformats.org/officeDocument/2006/relationships/hyperlink" Target="https://ru.wikipedia.org/wiki/%D0%A0%D0%B0%D0%B7%D1%8A%D1%91%D0%BC_%D0%BF%D1%80%D0%BE%D1%86%D0%B5%D1%81%D1%81%D0%BE%D1%80%D0%B0_%D0%BF%D0%B5%D1%80%D1%81%D0%BE%D0%BD%D0%B0%D0%BB%D1%8C%D0%BD%D0%BE%D0%B3%D0%BE_%D0%BA%D0%BE%D0%BC%D0%BF%D1%8C%D1%8E%D1%82%D0%B5%D1%80%D0%B0" TargetMode="External"/><Relationship Id="rId4" Type="http://schemas.openxmlformats.org/officeDocument/2006/relationships/hyperlink" Target="https://ru.wikipedia.org/wiki/%D0%A3%D1%81%D1%82%D1%80%D0%BE%D0%B9%D1%81%D1%82%D0%B2%D0%BE_%D0%B2%D0%B2%D0%BE%D0%B4%D0%B0-%D0%B2%D1%8B%D0%B2%D0%BE%D0%B4%D0%B0" TargetMode="External"/><Relationship Id="rId9" Type="http://schemas.openxmlformats.org/officeDocument/2006/relationships/hyperlink" Target="https://ru.wikipedia.org/wiki/%D0%90%D0%BD%D0%B3%D0%BB%D0%B8%D0%B9%D1%81%D0%BA%D0%B8%D0%B9_%D1%8F%D0%B7%D1%8B%D0%BA" TargetMode="Externa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s://ru.wikipedia.org/wiki/%D0%A1%D0%BE%D0%B2%D0%BE%D0%BA%D1%83%D0%BF%D0%BD%D0%B0%D1%8F_%D1%81%D1%82%D0%BE%D0%B8%D0%BC%D0%BE%D1%81%D1%82%D1%8C_%D0%B2%D0%BB%D0%B0%D0%B4%D0%B5%D0%BD%D0%B8%D1%8F" TargetMode="External"/><Relationship Id="rId3" Type="http://schemas.openxmlformats.org/officeDocument/2006/relationships/hyperlink" Target="https://ru.wikipedia.org/wiki/%D0%A8%D0%B0%D1%81%D1%81%D0%B8" TargetMode="External"/><Relationship Id="rId7" Type="http://schemas.openxmlformats.org/officeDocument/2006/relationships/hyperlink" Target="https://ru.wikipedia.org/wiki/%D0%9A%D0%BE%D0%BC%D0%BF%D1%8C%D1%8E%D1%82%D0%B5%D1%80%D0%BD%D1%8B%D0%B9_%D0%B1%D0%BB%D0%BE%D0%BA_%D0%BF%D0%B8%D1%82%D0%B0%D0%BD%D0%B8%D1%8F" TargetMode="External"/><Relationship Id="rId2" Type="http://schemas.openxmlformats.org/officeDocument/2006/relationships/slide" Target="../slides/slide115.xml"/><Relationship Id="rId1" Type="http://schemas.openxmlformats.org/officeDocument/2006/relationships/notesMaster" Target="../notesMasters/notesMaster1.xml"/><Relationship Id="rId6" Type="http://schemas.openxmlformats.org/officeDocument/2006/relationships/hyperlink" Target="https://ru.wikipedia.org/wiki/%D0%9E%D0%BF%D0%B5%D1%80%D0%B0%D1%82%D0%B8%D0%B2%D0%BD%D0%B0%D1%8F_%D0%BF%D0%B0%D0%BC%D1%8F%D1%82%D1%8C" TargetMode="External"/><Relationship Id="rId5" Type="http://schemas.openxmlformats.org/officeDocument/2006/relationships/hyperlink" Target="https://ru.wikipedia.org/wiki/%D0%A0%D0%B0%D0%B7%D1%8A%D1%91%D0%BC_%D0%BF%D1%80%D0%BE%D1%86%D0%B5%D1%81%D1%81%D0%BE%D1%80%D0%B0_%D0%BF%D0%B5%D1%80%D1%81%D0%BE%D0%BD%D0%B0%D0%BB%D1%8C%D0%BD%D0%BE%D0%B3%D0%BE_%D0%BA%D0%BE%D0%BC%D0%BF%D1%8C%D1%8E%D1%82%D0%B5%D1%80%D0%B0" TargetMode="External"/><Relationship Id="rId4" Type="http://schemas.openxmlformats.org/officeDocument/2006/relationships/hyperlink" Target="https://ru.wikipedia.org/wiki/%D0%A3%D1%81%D1%82%D1%80%D0%BE%D0%B9%D1%81%D1%82%D0%B2%D0%BE_%D0%B2%D0%B2%D0%BE%D0%B4%D0%B0-%D0%B2%D1%8B%D0%B2%D0%BE%D0%B4%D0%B0" TargetMode="External"/><Relationship Id="rId9" Type="http://schemas.openxmlformats.org/officeDocument/2006/relationships/hyperlink" Target="https://ru.wikipedia.org/wiki/%D0%90%D0%BD%D0%B3%D0%BB%D0%B8%D0%B9%D1%81%D0%BA%D0%B8%D0%B9_%D1%8F%D0%B7%D1%8B%D0%BA" TargetMode="Externa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ru.wikipedia.org/wiki/%D0%A1%D0%BE%D0%B2%D0%BE%D0%BA%D1%83%D0%BF%D0%BD%D0%B0%D1%8F_%D1%81%D1%82%D0%BE%D0%B8%D0%BC%D0%BE%D1%81%D1%82%D1%8C_%D0%B2%D0%BB%D0%B0%D0%B4%D0%B5%D0%BD%D0%B8%D1%8F" TargetMode="External"/><Relationship Id="rId3" Type="http://schemas.openxmlformats.org/officeDocument/2006/relationships/hyperlink" Target="https://ru.wikipedia.org/wiki/%D0%A8%D0%B0%D1%81%D1%81%D0%B8" TargetMode="External"/><Relationship Id="rId7" Type="http://schemas.openxmlformats.org/officeDocument/2006/relationships/hyperlink" Target="https://ru.wikipedia.org/wiki/%D0%9A%D0%BE%D0%BC%D0%BF%D1%8C%D1%8E%D1%82%D0%B5%D1%80%D0%BD%D1%8B%D0%B9_%D0%B1%D0%BB%D0%BE%D0%BA_%D0%BF%D0%B8%D1%82%D0%B0%D0%BD%D0%B8%D1%8F" TargetMode="External"/><Relationship Id="rId2" Type="http://schemas.openxmlformats.org/officeDocument/2006/relationships/slide" Target="../slides/slide116.xml"/><Relationship Id="rId1" Type="http://schemas.openxmlformats.org/officeDocument/2006/relationships/notesMaster" Target="../notesMasters/notesMaster1.xml"/><Relationship Id="rId6" Type="http://schemas.openxmlformats.org/officeDocument/2006/relationships/hyperlink" Target="https://ru.wikipedia.org/wiki/%D0%9E%D0%BF%D0%B5%D1%80%D0%B0%D1%82%D0%B8%D0%B2%D0%BD%D0%B0%D1%8F_%D0%BF%D0%B0%D0%BC%D1%8F%D1%82%D1%8C" TargetMode="External"/><Relationship Id="rId5" Type="http://schemas.openxmlformats.org/officeDocument/2006/relationships/hyperlink" Target="https://ru.wikipedia.org/wiki/%D0%A0%D0%B0%D0%B7%D1%8A%D1%91%D0%BC_%D0%BF%D1%80%D0%BE%D1%86%D0%B5%D1%81%D1%81%D0%BE%D1%80%D0%B0_%D0%BF%D0%B5%D1%80%D1%81%D0%BE%D0%BD%D0%B0%D0%BB%D1%8C%D0%BD%D0%BE%D0%B3%D0%BE_%D0%BA%D0%BE%D0%BC%D0%BF%D1%8C%D1%8E%D1%82%D0%B5%D1%80%D0%B0" TargetMode="External"/><Relationship Id="rId4" Type="http://schemas.openxmlformats.org/officeDocument/2006/relationships/hyperlink" Target="https://ru.wikipedia.org/wiki/%D0%A3%D1%81%D1%82%D1%80%D0%BE%D0%B9%D1%81%D1%82%D0%B2%D0%BE_%D0%B2%D0%B2%D0%BE%D0%B4%D0%B0-%D0%B2%D1%8B%D0%B2%D0%BE%D0%B4%D0%B0" TargetMode="External"/><Relationship Id="rId9" Type="http://schemas.openxmlformats.org/officeDocument/2006/relationships/hyperlink" Target="https://ru.wikipedia.org/wiki/%D0%90%D0%BD%D0%B3%D0%BB%D0%B8%D0%B9%D1%81%D0%BA%D0%B8%D0%B9_%D1%8F%D0%B7%D1%8B%D0%BA"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baseline="0" dirty="0" smtClean="0">
                <a:solidFill>
                  <a:schemeClr val="tx1"/>
                </a:solidFill>
                <a:latin typeface="+mn-lt"/>
                <a:ea typeface="+mn-ea"/>
                <a:cs typeface="+mn-cs"/>
              </a:rPr>
              <a:t>В начале 1980-х гг. процессоры компьютеров были</a:t>
            </a:r>
          </a:p>
          <a:p>
            <a:r>
              <a:rPr lang="ru-RU" sz="1200" b="1" kern="1200" baseline="0" dirty="0" err="1" smtClean="0">
                <a:solidFill>
                  <a:schemeClr val="tx1"/>
                </a:solidFill>
                <a:latin typeface="+mn-lt"/>
                <a:ea typeface="+mn-ea"/>
                <a:cs typeface="+mn-cs"/>
              </a:rPr>
              <a:t>В-разрядными</a:t>
            </a:r>
            <a:r>
              <a:rPr lang="ru-RU" sz="1200" b="1" kern="1200" baseline="0" dirty="0" smtClean="0">
                <a:solidFill>
                  <a:schemeClr val="tx1"/>
                </a:solidFill>
                <a:latin typeface="+mn-lt"/>
                <a:ea typeface="+mn-ea"/>
                <a:cs typeface="+mn-cs"/>
              </a:rPr>
              <a:t>, за один такт работы процессора компьютер мог обработать</a:t>
            </a:r>
          </a:p>
          <a:p>
            <a:r>
              <a:rPr lang="ru-RU" sz="1200" b="1" kern="1200" baseline="0" dirty="0" smtClean="0">
                <a:solidFill>
                  <a:schemeClr val="tx1"/>
                </a:solidFill>
                <a:latin typeface="+mn-lt"/>
                <a:ea typeface="+mn-ea"/>
                <a:cs typeface="+mn-cs"/>
              </a:rPr>
              <a:t>8 бит, т. е. максимальное обрабатываемое целое десятичное</a:t>
            </a:r>
          </a:p>
          <a:p>
            <a:r>
              <a:rPr lang="ru-RU" sz="1200" b="1" kern="1200" baseline="0" dirty="0" smtClean="0">
                <a:solidFill>
                  <a:schemeClr val="tx1"/>
                </a:solidFill>
                <a:latin typeface="+mn-lt"/>
                <a:ea typeface="+mn-ea"/>
                <a:cs typeface="+mn-cs"/>
              </a:rPr>
              <a:t>число не могло превышать 11111111 в двоичной системе. При</a:t>
            </a:r>
          </a:p>
          <a:p>
            <a:r>
              <a:rPr lang="ru-RU" sz="1200" b="1" kern="1200" baseline="0" dirty="0" smtClean="0">
                <a:solidFill>
                  <a:schemeClr val="tx1"/>
                </a:solidFill>
                <a:latin typeface="+mn-lt"/>
                <a:ea typeface="+mn-ea"/>
                <a:cs typeface="+mn-cs"/>
              </a:rPr>
              <a:t>дальнейшем повышении разрядности процессоров до 64-разрядных</a:t>
            </a:r>
          </a:p>
          <a:p>
            <a:r>
              <a:rPr lang="ru-RU" sz="1200" b="1" kern="1200" baseline="0" dirty="0" smtClean="0">
                <a:solidFill>
                  <a:schemeClr val="tx1"/>
                </a:solidFill>
                <a:latin typeface="+mn-lt"/>
                <a:ea typeface="+mn-ea"/>
                <a:cs typeface="+mn-cs"/>
              </a:rPr>
              <a:t>возросла и величина максимального числа, обрабатываемого за</a:t>
            </a:r>
          </a:p>
          <a:p>
            <a:r>
              <a:rPr lang="ru-RU" sz="1200" b="1" kern="1200" baseline="0" dirty="0" smtClean="0">
                <a:solidFill>
                  <a:schemeClr val="tx1"/>
                </a:solidFill>
                <a:latin typeface="+mn-lt"/>
                <a:ea typeface="+mn-ea"/>
                <a:cs typeface="+mn-cs"/>
              </a:rPr>
              <a:t>один такт.</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53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64</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512*1024*20/8/1024=1280</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65</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512*1024*20/8/1024=1280</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67</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512*1024*20/8/1024=1280</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68</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512*1024*20/8/1024=1280</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69</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512*1024*20/8/1024=1280</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70</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одно  арифметико-</a:t>
            </a:r>
          </a:p>
          <a:p>
            <a:r>
              <a:rPr lang="ru-RU" dirty="0" smtClean="0"/>
              <a:t>логическое  устройство (АЛУ),  через  которое  проходит  поток  данных,  и  одно  устройство </a:t>
            </a:r>
          </a:p>
          <a:p>
            <a:r>
              <a:rPr lang="ru-RU" dirty="0" smtClean="0"/>
              <a:t>управления (УУ),  через  которое  проходит  поток  команд — программа (рис. 2.1). Это </a:t>
            </a:r>
          </a:p>
          <a:p>
            <a:r>
              <a:rPr lang="ru-RU" dirty="0" smtClean="0"/>
              <a:t>однопроцессорный  компьютер.   К  этому  типу  архитектуры  относится  и  архитектура </a:t>
            </a:r>
          </a:p>
          <a:p>
            <a:r>
              <a:rPr lang="ru-RU" dirty="0" smtClean="0"/>
              <a:t>персонального компьютера с общей шиной, подробно рассмотренная в разделе 2.18 (рис. 2.26). </a:t>
            </a:r>
          </a:p>
          <a:p>
            <a:r>
              <a:rPr lang="ru-RU" dirty="0" smtClean="0"/>
              <a:t>Структура  компьютера — это  совокупность  его  функциональных  элементов  и </a:t>
            </a:r>
          </a:p>
          <a:p>
            <a:r>
              <a:rPr lang="ru-RU" dirty="0" smtClean="0"/>
              <a:t>связей между ними. Элементами могут быть самые различные устройства — от основных </a:t>
            </a:r>
          </a:p>
          <a:p>
            <a:r>
              <a:rPr lang="ru-RU" dirty="0" smtClean="0"/>
              <a:t>логических узлов компьютера до простейших схем. Структура компьютера графически </a:t>
            </a:r>
          </a:p>
          <a:p>
            <a:r>
              <a:rPr lang="ru-RU" dirty="0" smtClean="0"/>
              <a:t>представляется в виде структурных схем, с помощью которых можно дать описание </a:t>
            </a:r>
          </a:p>
          <a:p>
            <a:r>
              <a:rPr lang="ru-RU" dirty="0" smtClean="0"/>
              <a:t>компьютера на любом уровне детализации.  </a:t>
            </a:r>
          </a:p>
          <a:p>
            <a:r>
              <a:rPr lang="ru-RU" dirty="0" smtClean="0"/>
              <a:t>  3</a:t>
            </a:r>
          </a:p>
          <a:p>
            <a:r>
              <a:rPr lang="ru-RU" dirty="0" smtClean="0"/>
              <a:t>Все  функциональные  блоки  здесь  связаны  между  собой  общей  шиной,  называемой  также </a:t>
            </a:r>
          </a:p>
          <a:p>
            <a:r>
              <a:rPr lang="ru-RU" dirty="0" smtClean="0"/>
              <a:t>системной магистралью.  </a:t>
            </a:r>
          </a:p>
          <a:p>
            <a:r>
              <a:rPr lang="ru-RU" dirty="0" smtClean="0"/>
              <a:t>системная  магистраль  представляет  собой  </a:t>
            </a:r>
            <a:r>
              <a:rPr lang="ru-RU" dirty="0" err="1" smtClean="0"/>
              <a:t>многопроводную</a:t>
            </a:r>
            <a:r>
              <a:rPr lang="ru-RU" dirty="0" smtClean="0"/>
              <a:t>  линию  с  гнездами  для </a:t>
            </a:r>
          </a:p>
          <a:p>
            <a:r>
              <a:rPr lang="ru-RU" dirty="0" smtClean="0"/>
              <a:t>подключения  электронных  схем.  Совокупность  проводов  магистрали  разделяется </a:t>
            </a:r>
          </a:p>
          <a:p>
            <a:r>
              <a:rPr lang="ru-RU" dirty="0" smtClean="0"/>
              <a:t>на отдельные группы: шину адреса, шину данных и шину управления.  </a:t>
            </a:r>
          </a:p>
          <a:p>
            <a:r>
              <a:rPr lang="ru-RU" dirty="0" smtClean="0"/>
              <a:t>Периферийные устройства (принтер и др.) подключаются к аппаратуре компьютера через </a:t>
            </a:r>
          </a:p>
          <a:p>
            <a:r>
              <a:rPr lang="ru-RU" dirty="0" smtClean="0"/>
              <a:t>специальные контроллеры — устройства управления периферийными устройствами.  </a:t>
            </a:r>
          </a:p>
          <a:p>
            <a:r>
              <a:rPr lang="ru-RU" dirty="0" smtClean="0"/>
              <a:t>Контроллер — устройство,  которое  связывает  периферийное  оборудование  или </a:t>
            </a:r>
          </a:p>
          <a:p>
            <a:r>
              <a:rPr lang="ru-RU" dirty="0" smtClean="0"/>
              <a:t>каналы  связи  с  центральным  процессором,  освобождая  процессор  от </a:t>
            </a:r>
          </a:p>
          <a:p>
            <a:r>
              <a:rPr lang="ru-RU" dirty="0" smtClean="0"/>
              <a:t>непосредственного управления функционированием данного оборудования.</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71</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одно  арифметико-</a:t>
            </a:r>
          </a:p>
          <a:p>
            <a:r>
              <a:rPr lang="ru-RU" dirty="0" smtClean="0"/>
              <a:t>логическое  устройство (АЛУ),  через  которое  проходит  поток  данных,  и  одно  устройство </a:t>
            </a:r>
          </a:p>
          <a:p>
            <a:r>
              <a:rPr lang="ru-RU" dirty="0" smtClean="0"/>
              <a:t>управления (УУ),  через  которое  проходит  поток  команд — программа (рис. 2.1). Это </a:t>
            </a:r>
          </a:p>
          <a:p>
            <a:r>
              <a:rPr lang="ru-RU" dirty="0" smtClean="0"/>
              <a:t>однопроцессорный  компьютер.   К  этому  типу  архитектуры  относится  и  архитектура </a:t>
            </a:r>
          </a:p>
          <a:p>
            <a:r>
              <a:rPr lang="ru-RU" dirty="0" smtClean="0"/>
              <a:t>персонального компьютера с общей шиной, подробно рассмотренная в разделе 2.18 (рис. 2.26). </a:t>
            </a:r>
          </a:p>
          <a:p>
            <a:r>
              <a:rPr lang="ru-RU" dirty="0" smtClean="0"/>
              <a:t>Структура  компьютера — это  совокупность  его  функциональных  элементов  и </a:t>
            </a:r>
          </a:p>
          <a:p>
            <a:r>
              <a:rPr lang="ru-RU" dirty="0" smtClean="0"/>
              <a:t>связей между ними. Элементами могут быть самые различные устройства — от основных </a:t>
            </a:r>
          </a:p>
          <a:p>
            <a:r>
              <a:rPr lang="ru-RU" dirty="0" smtClean="0"/>
              <a:t>логических узлов компьютера до простейших схем. Структура компьютера графически </a:t>
            </a:r>
          </a:p>
          <a:p>
            <a:r>
              <a:rPr lang="ru-RU" dirty="0" smtClean="0"/>
              <a:t>представляется в виде структурных схем, с помощью которых можно дать описание </a:t>
            </a:r>
          </a:p>
          <a:p>
            <a:r>
              <a:rPr lang="ru-RU" dirty="0" smtClean="0"/>
              <a:t>компьютера на любом уровне детализации.  </a:t>
            </a:r>
          </a:p>
          <a:p>
            <a:r>
              <a:rPr lang="ru-RU" dirty="0" smtClean="0"/>
              <a:t>  3</a:t>
            </a:r>
          </a:p>
          <a:p>
            <a:r>
              <a:rPr lang="ru-RU" dirty="0" smtClean="0"/>
              <a:t>Все  функциональные  блоки  здесь  связаны  между  собой  общей  шиной,  называемой  также </a:t>
            </a:r>
          </a:p>
          <a:p>
            <a:r>
              <a:rPr lang="ru-RU" dirty="0" smtClean="0"/>
              <a:t>системной магистралью.  </a:t>
            </a:r>
          </a:p>
          <a:p>
            <a:r>
              <a:rPr lang="ru-RU" dirty="0" smtClean="0"/>
              <a:t>системная  магистраль  представляет  собой  </a:t>
            </a:r>
            <a:r>
              <a:rPr lang="ru-RU" dirty="0" err="1" smtClean="0"/>
              <a:t>многопроводную</a:t>
            </a:r>
            <a:r>
              <a:rPr lang="ru-RU" dirty="0" smtClean="0"/>
              <a:t>  линию  с  гнездами  для </a:t>
            </a:r>
          </a:p>
          <a:p>
            <a:r>
              <a:rPr lang="ru-RU" dirty="0" smtClean="0"/>
              <a:t>подключения  электронных  схем.  Совокупность  проводов  магистрали  разделяется </a:t>
            </a:r>
          </a:p>
          <a:p>
            <a:r>
              <a:rPr lang="ru-RU" dirty="0" smtClean="0"/>
              <a:t>на отдельные группы: шину адреса, шину данных и шину управления.  </a:t>
            </a:r>
          </a:p>
          <a:p>
            <a:r>
              <a:rPr lang="ru-RU" dirty="0" smtClean="0"/>
              <a:t>Периферийные устройства (принтер и др.) подключаются к аппаратуре компьютера через </a:t>
            </a:r>
          </a:p>
          <a:p>
            <a:r>
              <a:rPr lang="ru-RU" dirty="0" smtClean="0"/>
              <a:t>специальные контроллеры — устройства управления периферийными устройствами.  </a:t>
            </a:r>
          </a:p>
          <a:p>
            <a:r>
              <a:rPr lang="ru-RU" dirty="0" smtClean="0"/>
              <a:t>Контроллер — устройство,  которое  связывает  периферийное  оборудование  или </a:t>
            </a:r>
          </a:p>
          <a:p>
            <a:r>
              <a:rPr lang="ru-RU" dirty="0" smtClean="0"/>
              <a:t>каналы  связи  с  центральным  процессором,  освобождая  процессор  от </a:t>
            </a:r>
          </a:p>
          <a:p>
            <a:r>
              <a:rPr lang="ru-RU" dirty="0" smtClean="0"/>
              <a:t>непосредственного управления функционированием данного оборудования.</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72</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одно  арифметико-</a:t>
            </a:r>
          </a:p>
          <a:p>
            <a:r>
              <a:rPr lang="ru-RU" dirty="0" smtClean="0"/>
              <a:t>логическое  устройство (АЛУ),  через  которое  проходит  поток  данных,  и  одно  устройство </a:t>
            </a:r>
          </a:p>
          <a:p>
            <a:r>
              <a:rPr lang="ru-RU" dirty="0" smtClean="0"/>
              <a:t>управления (УУ),  через  которое  проходит  поток  команд — программа (рис. 2.1). Это </a:t>
            </a:r>
          </a:p>
          <a:p>
            <a:r>
              <a:rPr lang="ru-RU" dirty="0" smtClean="0"/>
              <a:t>однопроцессорный  компьютер.   К  этому  типу  архитектуры  относится  и  архитектура </a:t>
            </a:r>
          </a:p>
          <a:p>
            <a:r>
              <a:rPr lang="ru-RU" dirty="0" smtClean="0"/>
              <a:t>персонального компьютера с общей шиной, подробно рассмотренная в разделе 2.18 (рис. 2.26). </a:t>
            </a:r>
          </a:p>
          <a:p>
            <a:r>
              <a:rPr lang="ru-RU" dirty="0" smtClean="0"/>
              <a:t>Структура  компьютера — это  совокупность  его  функциональных  элементов  и </a:t>
            </a:r>
          </a:p>
          <a:p>
            <a:r>
              <a:rPr lang="ru-RU" dirty="0" smtClean="0"/>
              <a:t>связей между ними. Элементами могут быть самые различные устройства — от основных </a:t>
            </a:r>
          </a:p>
          <a:p>
            <a:r>
              <a:rPr lang="ru-RU" dirty="0" smtClean="0"/>
              <a:t>логических узлов компьютера до простейших схем. Структура компьютера графически </a:t>
            </a:r>
          </a:p>
          <a:p>
            <a:r>
              <a:rPr lang="ru-RU" dirty="0" smtClean="0"/>
              <a:t>представляется в виде структурных схем, с помощью которых можно дать описание </a:t>
            </a:r>
          </a:p>
          <a:p>
            <a:r>
              <a:rPr lang="ru-RU" dirty="0" smtClean="0"/>
              <a:t>компьютера на любом уровне детализации.  </a:t>
            </a:r>
          </a:p>
          <a:p>
            <a:r>
              <a:rPr lang="ru-RU" dirty="0" smtClean="0"/>
              <a:t>  3</a:t>
            </a:r>
          </a:p>
          <a:p>
            <a:r>
              <a:rPr lang="ru-RU" dirty="0" smtClean="0"/>
              <a:t>Все  функциональные  блоки  здесь  связаны  между  собой  общей  шиной,  называемой  также </a:t>
            </a:r>
          </a:p>
          <a:p>
            <a:r>
              <a:rPr lang="ru-RU" dirty="0" smtClean="0"/>
              <a:t>системной магистралью.  </a:t>
            </a:r>
          </a:p>
          <a:p>
            <a:r>
              <a:rPr lang="ru-RU" dirty="0" smtClean="0"/>
              <a:t>системная  магистраль  представляет  собой  </a:t>
            </a:r>
            <a:r>
              <a:rPr lang="ru-RU" dirty="0" err="1" smtClean="0"/>
              <a:t>многопроводную</a:t>
            </a:r>
            <a:r>
              <a:rPr lang="ru-RU" dirty="0" smtClean="0"/>
              <a:t>  линию  с  гнездами  для </a:t>
            </a:r>
          </a:p>
          <a:p>
            <a:r>
              <a:rPr lang="ru-RU" dirty="0" smtClean="0"/>
              <a:t>подключения  электронных  схем.  Совокупность  проводов  магистрали  разделяется </a:t>
            </a:r>
          </a:p>
          <a:p>
            <a:r>
              <a:rPr lang="ru-RU" dirty="0" smtClean="0"/>
              <a:t>на отдельные группы: шину адреса, шину данных и шину управления.  </a:t>
            </a:r>
          </a:p>
          <a:p>
            <a:r>
              <a:rPr lang="ru-RU" dirty="0" smtClean="0"/>
              <a:t>Периферийные устройства (принтер и др.) подключаются к аппаратуре компьютера через </a:t>
            </a:r>
          </a:p>
          <a:p>
            <a:r>
              <a:rPr lang="ru-RU" dirty="0" smtClean="0"/>
              <a:t>специальные контроллеры — устройства управления периферийными устройствами.  </a:t>
            </a:r>
          </a:p>
          <a:p>
            <a:r>
              <a:rPr lang="ru-RU" dirty="0" smtClean="0"/>
              <a:t>Контроллер — устройство,  которое  связывает  периферийное  оборудование  или </a:t>
            </a:r>
          </a:p>
          <a:p>
            <a:r>
              <a:rPr lang="ru-RU" dirty="0" smtClean="0"/>
              <a:t>каналы  связи  с  центральным  процессором,  освобождая  процессор  от </a:t>
            </a:r>
          </a:p>
          <a:p>
            <a:r>
              <a:rPr lang="ru-RU" dirty="0" smtClean="0"/>
              <a:t>непосредственного управления функционированием данного оборудования.</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73</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74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baseline="0" dirty="0" smtClean="0">
                <a:solidFill>
                  <a:schemeClr val="tx1"/>
                </a:solidFill>
                <a:latin typeface="+mn-lt"/>
                <a:ea typeface="+mn-ea"/>
                <a:cs typeface="+mn-cs"/>
              </a:rPr>
              <a:t>В начале 1980-х гг. процессоры компьютеров были</a:t>
            </a:r>
          </a:p>
          <a:p>
            <a:r>
              <a:rPr lang="ru-RU" sz="1200" b="1" kern="1200" baseline="0" dirty="0" err="1" smtClean="0">
                <a:solidFill>
                  <a:schemeClr val="tx1"/>
                </a:solidFill>
                <a:latin typeface="+mn-lt"/>
                <a:ea typeface="+mn-ea"/>
                <a:cs typeface="+mn-cs"/>
              </a:rPr>
              <a:t>В-разрядными</a:t>
            </a:r>
            <a:r>
              <a:rPr lang="ru-RU" sz="1200" b="1" kern="1200" baseline="0" dirty="0" smtClean="0">
                <a:solidFill>
                  <a:schemeClr val="tx1"/>
                </a:solidFill>
                <a:latin typeface="+mn-lt"/>
                <a:ea typeface="+mn-ea"/>
                <a:cs typeface="+mn-cs"/>
              </a:rPr>
              <a:t>, за один такт работы процессора компьютер мог обработать</a:t>
            </a:r>
          </a:p>
          <a:p>
            <a:r>
              <a:rPr lang="ru-RU" sz="1200" b="1" kern="1200" baseline="0" dirty="0" smtClean="0">
                <a:solidFill>
                  <a:schemeClr val="tx1"/>
                </a:solidFill>
                <a:latin typeface="+mn-lt"/>
                <a:ea typeface="+mn-ea"/>
                <a:cs typeface="+mn-cs"/>
              </a:rPr>
              <a:t>8 бит, т. е. максимальное обрабатываемое целое десятичное</a:t>
            </a:r>
          </a:p>
          <a:p>
            <a:r>
              <a:rPr lang="ru-RU" sz="1200" b="1" kern="1200" baseline="0" dirty="0" smtClean="0">
                <a:solidFill>
                  <a:schemeClr val="tx1"/>
                </a:solidFill>
                <a:latin typeface="+mn-lt"/>
                <a:ea typeface="+mn-ea"/>
                <a:cs typeface="+mn-cs"/>
              </a:rPr>
              <a:t>число не могло превышать 11111111 в двоичной системе. При</a:t>
            </a:r>
          </a:p>
          <a:p>
            <a:r>
              <a:rPr lang="ru-RU" sz="1200" b="1" kern="1200" baseline="0" dirty="0" smtClean="0">
                <a:solidFill>
                  <a:schemeClr val="tx1"/>
                </a:solidFill>
                <a:latin typeface="+mn-lt"/>
                <a:ea typeface="+mn-ea"/>
                <a:cs typeface="+mn-cs"/>
              </a:rPr>
              <a:t>дальнейшем повышении разрядности процессоров до 64-разрядных</a:t>
            </a:r>
          </a:p>
          <a:p>
            <a:r>
              <a:rPr lang="ru-RU" sz="1200" b="1" kern="1200" baseline="0" dirty="0" smtClean="0">
                <a:solidFill>
                  <a:schemeClr val="tx1"/>
                </a:solidFill>
                <a:latin typeface="+mn-lt"/>
                <a:ea typeface="+mn-ea"/>
                <a:cs typeface="+mn-cs"/>
              </a:rPr>
              <a:t>возросла и величина максимального числа, обрабатываемого за</a:t>
            </a:r>
          </a:p>
          <a:p>
            <a:r>
              <a:rPr lang="ru-RU" sz="1200" b="1" kern="1200" baseline="0" smtClean="0">
                <a:solidFill>
                  <a:schemeClr val="tx1"/>
                </a:solidFill>
                <a:latin typeface="+mn-lt"/>
                <a:ea typeface="+mn-ea"/>
                <a:cs typeface="+mn-cs"/>
              </a:rPr>
              <a:t>один такт.</a:t>
            </a:r>
            <a:endParaRPr lang="ru-RU"/>
          </a:p>
        </p:txBody>
      </p:sp>
      <p:sp>
        <p:nvSpPr>
          <p:cNvPr id="4" name="Номер слайда 3"/>
          <p:cNvSpPr>
            <a:spLocks noGrp="1"/>
          </p:cNvSpPr>
          <p:nvPr>
            <p:ph type="sldNum" sz="quarter" idx="10"/>
          </p:nvPr>
        </p:nvSpPr>
        <p:spPr/>
        <p:txBody>
          <a:bodyPr/>
          <a:lstStyle/>
          <a:p>
            <a:fld id="{AE809AB6-550A-4974-8DD4-77452B0995EE}" type="slidenum">
              <a:rPr lang="ru-RU" smtClean="0"/>
              <a:pPr/>
              <a:t>56</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mtClean="0"/>
              <a:t> </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75</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76</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mtClean="0"/>
              <a:t> </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77</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mtClean="0"/>
              <a:t> </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78</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79</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Наружные разъёмы </a:t>
            </a:r>
            <a:r>
              <a:rPr lang="ru-RU" sz="1200" b="0" i="0" u="none" strike="noStrike" kern="1200" dirty="0" smtClean="0">
                <a:solidFill>
                  <a:schemeClr val="tx1"/>
                </a:solidFill>
                <a:latin typeface="+mn-lt"/>
                <a:ea typeface="+mn-ea"/>
                <a:cs typeface="+mn-cs"/>
                <a:hlinkClick r:id="rId3" tooltip="Материнская плата"/>
              </a:rPr>
              <a:t>материнской платы</a:t>
            </a:r>
            <a:r>
              <a:rPr lang="ru-RU" sz="1200" b="0" i="0" kern="1200" dirty="0" smtClean="0">
                <a:solidFill>
                  <a:schemeClr val="tx1"/>
                </a:solidFill>
                <a:latin typeface="+mn-lt"/>
                <a:ea typeface="+mn-ea"/>
                <a:cs typeface="+mn-cs"/>
              </a:rPr>
              <a:t>: </a:t>
            </a:r>
            <a:r>
              <a:rPr lang="ru-RU" sz="1200" b="1" i="0" kern="1200" dirty="0" smtClean="0">
                <a:solidFill>
                  <a:schemeClr val="tx1"/>
                </a:solidFill>
                <a:latin typeface="+mn-lt"/>
                <a:ea typeface="+mn-ea"/>
                <a:cs typeface="+mn-cs"/>
              </a:rPr>
              <a:t>1</a:t>
            </a:r>
            <a:r>
              <a:rPr lang="ru-RU" sz="1200" b="0" i="0" kern="1200" dirty="0" smtClean="0">
                <a:solidFill>
                  <a:schemeClr val="tx1"/>
                </a:solidFill>
                <a:latin typeface="+mn-lt"/>
                <a:ea typeface="+mn-ea"/>
                <a:cs typeface="+mn-cs"/>
              </a:rPr>
              <a:t> — разъём </a:t>
            </a:r>
            <a:r>
              <a:rPr lang="en-US" sz="1200" b="0" i="0" u="none" strike="noStrike" kern="1200" dirty="0" smtClean="0">
                <a:solidFill>
                  <a:schemeClr val="tx1"/>
                </a:solidFill>
                <a:latin typeface="+mn-lt"/>
                <a:ea typeface="+mn-ea"/>
                <a:cs typeface="+mn-cs"/>
                <a:hlinkClick r:id="rId4" tooltip="PS/2 (разъём)"/>
              </a:rPr>
              <a:t>PS/2</a:t>
            </a:r>
            <a:r>
              <a:rPr lang="en-US" sz="1200" b="0" i="0" kern="120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для </a:t>
            </a:r>
            <a:r>
              <a:rPr lang="ru-RU" sz="1200" b="0" i="0" u="none" strike="noStrike" kern="1200" dirty="0" smtClean="0">
                <a:solidFill>
                  <a:schemeClr val="tx1"/>
                </a:solidFill>
                <a:latin typeface="+mn-lt"/>
                <a:ea typeface="+mn-ea"/>
                <a:cs typeface="+mn-cs"/>
                <a:hlinkClick r:id="rId5" tooltip="Компьютерная мышь"/>
              </a:rPr>
              <a:t>мыши</a:t>
            </a:r>
            <a:r>
              <a:rPr lang="ru-RU" sz="1200" b="0" i="0" kern="1200" dirty="0" smtClean="0">
                <a:solidFill>
                  <a:schemeClr val="tx1"/>
                </a:solidFill>
                <a:latin typeface="+mn-lt"/>
                <a:ea typeface="+mn-ea"/>
                <a:cs typeface="+mn-cs"/>
              </a:rPr>
              <a:t> (зелёный); </a:t>
            </a:r>
            <a:r>
              <a:rPr lang="ru-RU" sz="1200" b="1" i="0" kern="1200" dirty="0" smtClean="0">
                <a:solidFill>
                  <a:schemeClr val="tx1"/>
                </a:solidFill>
                <a:latin typeface="+mn-lt"/>
                <a:ea typeface="+mn-ea"/>
                <a:cs typeface="+mn-cs"/>
              </a:rPr>
              <a:t>2</a:t>
            </a:r>
            <a:r>
              <a:rPr lang="ru-RU" sz="1200" b="0" i="0" kern="1200" dirty="0" smtClean="0">
                <a:solidFill>
                  <a:schemeClr val="tx1"/>
                </a:solidFill>
                <a:latin typeface="+mn-lt"/>
                <a:ea typeface="+mn-ea"/>
                <a:cs typeface="+mn-cs"/>
              </a:rPr>
              <a:t> — разъём </a:t>
            </a:r>
            <a:r>
              <a:rPr lang="en-US" sz="1200" b="0" i="0" u="none" strike="noStrike" kern="1200" dirty="0" smtClean="0">
                <a:solidFill>
                  <a:schemeClr val="tx1"/>
                </a:solidFill>
                <a:latin typeface="+mn-lt"/>
                <a:ea typeface="+mn-ea"/>
                <a:cs typeface="+mn-cs"/>
                <a:hlinkClick r:id="rId4" tooltip="PS/2 (разъём)"/>
              </a:rPr>
              <a:t>PS/2</a:t>
            </a:r>
            <a:r>
              <a:rPr lang="en-US" sz="1200" b="0" i="0" kern="120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для </a:t>
            </a:r>
            <a:r>
              <a:rPr lang="ru-RU" sz="1200" b="0" i="0" u="none" strike="noStrike" kern="1200" dirty="0" smtClean="0">
                <a:solidFill>
                  <a:schemeClr val="tx1"/>
                </a:solidFill>
                <a:latin typeface="+mn-lt"/>
                <a:ea typeface="+mn-ea"/>
                <a:cs typeface="+mn-cs"/>
                <a:hlinkClick r:id="rId6" tooltip="Клавиатура компьютера"/>
              </a:rPr>
              <a:t>клавиатуры</a:t>
            </a:r>
            <a:r>
              <a:rPr lang="ru-RU" sz="1200" b="0" i="0" kern="1200" dirty="0" smtClean="0">
                <a:solidFill>
                  <a:schemeClr val="tx1"/>
                </a:solidFill>
                <a:latin typeface="+mn-lt"/>
                <a:ea typeface="+mn-ea"/>
                <a:cs typeface="+mn-cs"/>
              </a:rPr>
              <a:t> (сиреневый); </a:t>
            </a:r>
            <a:r>
              <a:rPr lang="ru-RU" sz="1200" b="1" i="0" kern="1200" dirty="0" smtClean="0">
                <a:solidFill>
                  <a:schemeClr val="tx1"/>
                </a:solidFill>
                <a:latin typeface="+mn-lt"/>
                <a:ea typeface="+mn-ea"/>
                <a:cs typeface="+mn-cs"/>
              </a:rPr>
              <a:t>3</a:t>
            </a:r>
            <a:r>
              <a:rPr lang="ru-RU" sz="1200" b="0" i="0" kern="1200" dirty="0" smtClean="0">
                <a:solidFill>
                  <a:schemeClr val="tx1"/>
                </a:solidFill>
                <a:latin typeface="+mn-lt"/>
                <a:ea typeface="+mn-ea"/>
                <a:cs typeface="+mn-cs"/>
              </a:rPr>
              <a:t> — разъём для сети </a:t>
            </a:r>
            <a:r>
              <a:rPr lang="ru-RU" sz="1200" b="0" i="0" u="none" strike="noStrike" kern="1200" dirty="0" smtClean="0">
                <a:solidFill>
                  <a:schemeClr val="tx1"/>
                </a:solidFill>
                <a:latin typeface="+mn-lt"/>
                <a:ea typeface="+mn-ea"/>
                <a:cs typeface="+mn-cs"/>
                <a:hlinkClick r:id="rId7" tooltip="100BASE-T"/>
              </a:rPr>
              <a:t>100</a:t>
            </a:r>
            <a:r>
              <a:rPr lang="en-US" sz="1200" b="0" i="0" u="none" strike="noStrike" kern="1200" dirty="0" smtClean="0">
                <a:solidFill>
                  <a:schemeClr val="tx1"/>
                </a:solidFill>
                <a:latin typeface="+mn-lt"/>
                <a:ea typeface="+mn-ea"/>
                <a:cs typeface="+mn-cs"/>
                <a:hlinkClick r:id="rId7" tooltip="100BASE-T"/>
              </a:rPr>
              <a:t>BASE-T</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8" tooltip="8P8C"/>
              </a:rPr>
              <a:t>8P8C</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4</a:t>
            </a:r>
            <a:r>
              <a:rPr lang="en-US" sz="1200" b="0" i="0" kern="1200" dirty="0" smtClean="0">
                <a:solidFill>
                  <a:schemeClr val="tx1"/>
                </a:solidFill>
                <a:latin typeface="+mn-lt"/>
                <a:ea typeface="+mn-ea"/>
                <a:cs typeface="+mn-cs"/>
              </a:rPr>
              <a:t> — </a:t>
            </a:r>
            <a:r>
              <a:rPr lang="ru-RU" sz="1200" b="0" i="0" kern="1200" dirty="0" smtClean="0">
                <a:solidFill>
                  <a:schemeClr val="tx1"/>
                </a:solidFill>
                <a:latin typeface="+mn-lt"/>
                <a:ea typeface="+mn-ea"/>
                <a:cs typeface="+mn-cs"/>
              </a:rPr>
              <a:t>разъём </a:t>
            </a:r>
            <a:r>
              <a:rPr lang="en-US" sz="1200" b="0" i="0" u="none" strike="noStrike" kern="1200" dirty="0" smtClean="0">
                <a:solidFill>
                  <a:schemeClr val="tx1"/>
                </a:solidFill>
                <a:latin typeface="+mn-lt"/>
                <a:ea typeface="+mn-ea"/>
                <a:cs typeface="+mn-cs"/>
                <a:hlinkClick r:id="rId9" tooltip="USB"/>
              </a:rPr>
              <a:t>USB</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5</a:t>
            </a:r>
            <a:r>
              <a:rPr lang="en-US" sz="1200" b="0" i="0" kern="1200" dirty="0" smtClean="0">
                <a:solidFill>
                  <a:schemeClr val="tx1"/>
                </a:solidFill>
                <a:latin typeface="+mn-lt"/>
                <a:ea typeface="+mn-ea"/>
                <a:cs typeface="+mn-cs"/>
              </a:rPr>
              <a:t> — 9‑</a:t>
            </a:r>
            <a:r>
              <a:rPr lang="ru-RU" sz="1200" b="0" i="0" kern="1200" dirty="0" smtClean="0">
                <a:solidFill>
                  <a:schemeClr val="tx1"/>
                </a:solidFill>
                <a:latin typeface="+mn-lt"/>
                <a:ea typeface="+mn-ea"/>
                <a:cs typeface="+mn-cs"/>
              </a:rPr>
              <a:t>контактный разъём </a:t>
            </a:r>
            <a:r>
              <a:rPr lang="en-US" sz="1200" b="0" i="0" kern="1200" dirty="0" smtClean="0">
                <a:solidFill>
                  <a:schemeClr val="tx1"/>
                </a:solidFill>
                <a:latin typeface="+mn-lt"/>
                <a:ea typeface="+mn-ea"/>
                <a:cs typeface="+mn-cs"/>
              </a:rPr>
              <a:t>COM-</a:t>
            </a:r>
            <a:r>
              <a:rPr lang="ru-RU" sz="1200" b="0" i="0" kern="1200" dirty="0" smtClean="0">
                <a:solidFill>
                  <a:schemeClr val="tx1"/>
                </a:solidFill>
                <a:latin typeface="+mn-lt"/>
                <a:ea typeface="+mn-ea"/>
                <a:cs typeface="+mn-cs"/>
              </a:rPr>
              <a:t>порта (</a:t>
            </a:r>
            <a:r>
              <a:rPr lang="en-US" sz="1200" b="0" i="0" u="none" strike="noStrike" kern="1200" dirty="0" smtClean="0">
                <a:solidFill>
                  <a:schemeClr val="tx1"/>
                </a:solidFill>
                <a:latin typeface="+mn-lt"/>
                <a:ea typeface="+mn-ea"/>
                <a:cs typeface="+mn-cs"/>
                <a:hlinkClick r:id="rId10" tooltip="D-subminiature"/>
              </a:rPr>
              <a:t>D-subminiature</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6</a:t>
            </a:r>
            <a:r>
              <a:rPr lang="en-US" sz="1200" b="0" i="0" kern="1200" dirty="0" smtClean="0">
                <a:solidFill>
                  <a:schemeClr val="tx1"/>
                </a:solidFill>
                <a:latin typeface="+mn-lt"/>
                <a:ea typeface="+mn-ea"/>
                <a:cs typeface="+mn-cs"/>
              </a:rPr>
              <a:t> — 25‑</a:t>
            </a:r>
            <a:r>
              <a:rPr lang="ru-RU" sz="1200" b="0" i="0" kern="1200" dirty="0" smtClean="0">
                <a:solidFill>
                  <a:schemeClr val="tx1"/>
                </a:solidFill>
                <a:latin typeface="+mn-lt"/>
                <a:ea typeface="+mn-ea"/>
                <a:cs typeface="+mn-cs"/>
              </a:rPr>
              <a:t>контактный разъём </a:t>
            </a:r>
            <a:r>
              <a:rPr lang="en-US" sz="1200" b="0" i="0" u="none" strike="noStrike" kern="1200" dirty="0" smtClean="0">
                <a:solidFill>
                  <a:schemeClr val="tx1"/>
                </a:solidFill>
                <a:latin typeface="+mn-lt"/>
                <a:ea typeface="+mn-ea"/>
                <a:cs typeface="+mn-cs"/>
                <a:hlinkClick r:id="rId11" tooltip="LPT"/>
              </a:rPr>
              <a:t>LPT</a:t>
            </a:r>
            <a:r>
              <a:rPr lang="en-US" sz="1200" b="0" i="0" kern="1200" dirty="0" smtClean="0">
                <a:solidFill>
                  <a:schemeClr val="tx1"/>
                </a:solidFill>
                <a:latin typeface="+mn-lt"/>
                <a:ea typeface="+mn-ea"/>
                <a:cs typeface="+mn-cs"/>
              </a:rPr>
              <a:t> </a:t>
            </a:r>
            <a:r>
              <a:rPr lang="ru-RU" sz="1200" b="0" i="0" kern="1200" dirty="0" smtClean="0">
                <a:solidFill>
                  <a:schemeClr val="tx1"/>
                </a:solidFill>
                <a:latin typeface="+mn-lt"/>
                <a:ea typeface="+mn-ea"/>
                <a:cs typeface="+mn-cs"/>
              </a:rPr>
              <a:t>порта; </a:t>
            </a:r>
            <a:r>
              <a:rPr lang="ru-RU" sz="1200" b="1" i="0" kern="1200" dirty="0" smtClean="0">
                <a:solidFill>
                  <a:schemeClr val="tx1"/>
                </a:solidFill>
                <a:latin typeface="+mn-lt"/>
                <a:ea typeface="+mn-ea"/>
                <a:cs typeface="+mn-cs"/>
              </a:rPr>
              <a:t>7</a:t>
            </a:r>
            <a:r>
              <a:rPr lang="ru-RU" sz="1200" b="0" i="0" kern="1200" dirty="0" smtClean="0">
                <a:solidFill>
                  <a:schemeClr val="tx1"/>
                </a:solidFill>
                <a:latin typeface="+mn-lt"/>
                <a:ea typeface="+mn-ea"/>
                <a:cs typeface="+mn-cs"/>
              </a:rPr>
              <a:t> — </a:t>
            </a:r>
            <a:r>
              <a:rPr lang="ru-RU" sz="1200" b="0" i="0" u="none" strike="noStrike" kern="1200" dirty="0" smtClean="0">
                <a:solidFill>
                  <a:schemeClr val="tx1"/>
                </a:solidFill>
                <a:latin typeface="+mn-lt"/>
                <a:ea typeface="+mn-ea"/>
                <a:cs typeface="+mn-cs"/>
                <a:hlinkClick r:id="rId12" tooltip="VGA (разъём)"/>
              </a:rPr>
              <a:t>разъём </a:t>
            </a:r>
            <a:r>
              <a:rPr lang="en-US" sz="1200" b="0" i="0" u="none" strike="noStrike" kern="1200" dirty="0" smtClean="0">
                <a:solidFill>
                  <a:schemeClr val="tx1"/>
                </a:solidFill>
                <a:latin typeface="+mn-lt"/>
                <a:ea typeface="+mn-ea"/>
                <a:cs typeface="+mn-cs"/>
                <a:hlinkClick r:id="rId12" tooltip="VGA (разъём)"/>
              </a:rPr>
              <a:t>VGA</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8</a:t>
            </a:r>
            <a:r>
              <a:rPr lang="en-US" sz="1200" b="0" i="0" kern="1200" dirty="0" smtClean="0">
                <a:solidFill>
                  <a:schemeClr val="tx1"/>
                </a:solidFill>
                <a:latin typeface="+mn-lt"/>
                <a:ea typeface="+mn-ea"/>
                <a:cs typeface="+mn-cs"/>
              </a:rPr>
              <a:t> — </a:t>
            </a:r>
            <a:r>
              <a:rPr lang="ru-RU" sz="1200" b="0" i="0" u="none" strike="noStrike" kern="1200" dirty="0" smtClean="0">
                <a:solidFill>
                  <a:schemeClr val="tx1"/>
                </a:solidFill>
                <a:latin typeface="+mn-lt"/>
                <a:ea typeface="+mn-ea"/>
                <a:cs typeface="+mn-cs"/>
                <a:hlinkClick r:id="rId13" tooltip="Игровой порт"/>
              </a:rPr>
              <a:t>игровой порт / </a:t>
            </a:r>
            <a:r>
              <a:rPr lang="en-US" sz="1200" b="0" i="0" u="none" strike="noStrike" kern="1200" dirty="0" smtClean="0">
                <a:solidFill>
                  <a:schemeClr val="tx1"/>
                </a:solidFill>
                <a:latin typeface="+mn-lt"/>
                <a:ea typeface="+mn-ea"/>
                <a:cs typeface="+mn-cs"/>
                <a:hlinkClick r:id="rId13" tooltip="Игровой порт"/>
              </a:rPr>
              <a:t>MIDI</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9</a:t>
            </a:r>
            <a:r>
              <a:rPr lang="en-US" sz="1200" b="0" i="0" kern="1200" dirty="0" smtClean="0">
                <a:solidFill>
                  <a:schemeClr val="tx1"/>
                </a:solidFill>
                <a:latin typeface="+mn-lt"/>
                <a:ea typeface="+mn-ea"/>
                <a:cs typeface="+mn-cs"/>
              </a:rPr>
              <a:t> — </a:t>
            </a:r>
            <a:r>
              <a:rPr lang="en-US" sz="1200" b="0" i="0" u="none" strike="noStrike" kern="1200" dirty="0" smtClean="0">
                <a:solidFill>
                  <a:schemeClr val="tx1"/>
                </a:solidFill>
                <a:latin typeface="+mn-lt"/>
                <a:ea typeface="+mn-ea"/>
                <a:cs typeface="+mn-cs"/>
                <a:hlinkClick r:id="rId14" tooltip="Разъём TRS"/>
              </a:rPr>
              <a:t>3,5-</a:t>
            </a:r>
            <a:r>
              <a:rPr lang="ru-RU" sz="1200" b="0" i="0" u="none" strike="noStrike" kern="1200" dirty="0" smtClean="0">
                <a:solidFill>
                  <a:schemeClr val="tx1"/>
                </a:solidFill>
                <a:latin typeface="+mn-lt"/>
                <a:ea typeface="+mn-ea"/>
                <a:cs typeface="+mn-cs"/>
                <a:hlinkClick r:id="rId14" tooltip="Разъём TRS"/>
              </a:rPr>
              <a:t>мм аудио входы-выходы</a:t>
            </a:r>
            <a:r>
              <a:rPr lang="ru-RU" sz="1200" b="0" i="0" kern="1200" dirty="0" smtClean="0">
                <a:solidFill>
                  <a:schemeClr val="tx1"/>
                </a:solidFill>
                <a:latin typeface="+mn-lt"/>
                <a:ea typeface="+mn-ea"/>
                <a:cs typeface="+mn-cs"/>
              </a:rPr>
              <a:t>: линейный (аналоговый) выход / колонки / наушники (</a:t>
            </a:r>
            <a:r>
              <a:rPr lang="ru-RU" sz="1200" b="0" i="0" kern="1200" dirty="0" err="1" smtClean="0">
                <a:solidFill>
                  <a:schemeClr val="tx1"/>
                </a:solidFill>
                <a:latin typeface="+mn-lt"/>
                <a:ea typeface="+mn-ea"/>
                <a:cs typeface="+mn-cs"/>
              </a:rPr>
              <a:t>салатовый</a:t>
            </a:r>
            <a:r>
              <a:rPr lang="ru-RU" sz="1200" b="0" i="0" kern="1200" dirty="0" smtClean="0">
                <a:solidFill>
                  <a:schemeClr val="tx1"/>
                </a:solidFill>
                <a:latin typeface="+mn-lt"/>
                <a:ea typeface="+mn-ea"/>
                <a:cs typeface="+mn-cs"/>
              </a:rPr>
              <a:t>); линейный (аналоговый) вход (</a:t>
            </a:r>
            <a:r>
              <a:rPr lang="ru-RU" sz="1200" b="0" i="0" kern="1200" dirty="0" err="1" smtClean="0">
                <a:solidFill>
                  <a:schemeClr val="tx1"/>
                </a:solidFill>
                <a:latin typeface="+mn-lt"/>
                <a:ea typeface="+mn-ea"/>
                <a:cs typeface="+mn-cs"/>
              </a:rPr>
              <a:t>голубой</a:t>
            </a:r>
            <a:r>
              <a:rPr lang="ru-RU" sz="1200" b="0" i="0" kern="1200" dirty="0" smtClean="0">
                <a:solidFill>
                  <a:schemeClr val="tx1"/>
                </a:solidFill>
                <a:latin typeface="+mn-lt"/>
                <a:ea typeface="+mn-ea"/>
                <a:cs typeface="+mn-cs"/>
              </a:rPr>
              <a:t>); микрофон (</a:t>
            </a:r>
            <a:r>
              <a:rPr lang="ru-RU" sz="1200" b="0" i="0" kern="1200" dirty="0" err="1" smtClean="0">
                <a:solidFill>
                  <a:schemeClr val="tx1"/>
                </a:solidFill>
                <a:latin typeface="+mn-lt"/>
                <a:ea typeface="+mn-ea"/>
                <a:cs typeface="+mn-cs"/>
              </a:rPr>
              <a:t>розовый</a:t>
            </a:r>
            <a:r>
              <a:rPr lang="ru-RU" sz="1200" b="0" i="0" kern="1200" dirty="0" smtClean="0">
                <a:solidFill>
                  <a:schemeClr val="tx1"/>
                </a:solidFill>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83</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RS-232</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3" tooltip="Английский язык"/>
              </a:rPr>
              <a:t>англ.</a:t>
            </a:r>
            <a:r>
              <a:rPr lang="ru-RU" sz="1200" b="0" i="0"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Recommended</a:t>
            </a:r>
            <a:r>
              <a:rPr lang="ru-RU" sz="1200" b="0" i="1"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Standard</a:t>
            </a:r>
            <a:r>
              <a:rPr lang="ru-RU" sz="1200" b="0" i="1" kern="1200" dirty="0" smtClean="0">
                <a:solidFill>
                  <a:schemeClr val="tx1"/>
                </a:solidFill>
                <a:latin typeface="+mn-lt"/>
                <a:ea typeface="+mn-ea"/>
                <a:cs typeface="+mn-cs"/>
              </a:rPr>
              <a:t> 232</a:t>
            </a:r>
            <a:r>
              <a:rPr lang="ru-RU" sz="1200" b="0" i="0" kern="1200" dirty="0" smtClean="0">
                <a:solidFill>
                  <a:schemeClr val="tx1"/>
                </a:solidFill>
                <a:latin typeface="+mn-lt"/>
                <a:ea typeface="+mn-ea"/>
                <a:cs typeface="+mn-cs"/>
              </a:rPr>
              <a:t>) — стандарт </a:t>
            </a:r>
            <a:r>
              <a:rPr lang="ru-RU" sz="1200" b="0" i="0" u="none" strike="noStrike" kern="1200" dirty="0" smtClean="0">
                <a:solidFill>
                  <a:schemeClr val="tx1"/>
                </a:solidFill>
                <a:latin typeface="+mn-lt"/>
                <a:ea typeface="+mn-ea"/>
                <a:cs typeface="+mn-cs"/>
                <a:hlinkClick r:id="rId4" tooltip="Физический уровень"/>
              </a:rPr>
              <a:t>физического уровня</a:t>
            </a:r>
            <a:r>
              <a:rPr lang="ru-RU" sz="1200" b="0" i="0" kern="1200" dirty="0" smtClean="0">
                <a:solidFill>
                  <a:schemeClr val="tx1"/>
                </a:solidFill>
                <a:latin typeface="+mn-lt"/>
                <a:ea typeface="+mn-ea"/>
                <a:cs typeface="+mn-cs"/>
              </a:rPr>
              <a:t> для </a:t>
            </a:r>
            <a:r>
              <a:rPr lang="ru-RU" sz="1200" b="0" i="0" u="none" strike="noStrike" kern="1200" dirty="0" smtClean="0">
                <a:solidFill>
                  <a:schemeClr val="tx1"/>
                </a:solidFill>
                <a:latin typeface="+mn-lt"/>
                <a:ea typeface="+mn-ea"/>
                <a:cs typeface="+mn-cs"/>
                <a:hlinkClick r:id="rId5" tooltip="UART"/>
              </a:rPr>
              <a:t>асинхронного интерфейса (UART)</a:t>
            </a:r>
            <a:r>
              <a:rPr lang="ru-RU" sz="1200" b="0" i="0" kern="1200" dirty="0" smtClean="0">
                <a:solidFill>
                  <a:schemeClr val="tx1"/>
                </a:solidFill>
                <a:latin typeface="+mn-lt"/>
                <a:ea typeface="+mn-ea"/>
                <a:cs typeface="+mn-cs"/>
              </a:rPr>
              <a:t>. Широко известен как </a:t>
            </a:r>
            <a:r>
              <a:rPr lang="ru-RU" sz="1200" b="0" i="0" u="none" strike="noStrike" kern="1200" dirty="0" smtClean="0">
                <a:solidFill>
                  <a:schemeClr val="tx1"/>
                </a:solidFill>
                <a:latin typeface="+mn-lt"/>
                <a:ea typeface="+mn-ea"/>
                <a:cs typeface="+mn-cs"/>
                <a:hlinkClick r:id="rId6" tooltip="Последовательный порт"/>
              </a:rPr>
              <a:t>последовательный порт</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7" tooltip="Персональный компьютер"/>
              </a:rPr>
              <a:t>персональных компьютеров</a:t>
            </a:r>
            <a:r>
              <a:rPr lang="ru-RU" sz="1200" b="0" i="0" kern="1200" dirty="0" smtClean="0">
                <a:solidFill>
                  <a:schemeClr val="tx1"/>
                </a:solidFill>
                <a:latin typeface="+mn-lt"/>
                <a:ea typeface="+mn-ea"/>
                <a:cs typeface="+mn-cs"/>
              </a:rPr>
              <a:t>. Исторически имел широкое распространение </a:t>
            </a:r>
            <a:r>
              <a:rPr lang="ru-RU" sz="1200" b="0" i="0" kern="1200" dirty="0" err="1" smtClean="0">
                <a:solidFill>
                  <a:schemeClr val="tx1"/>
                </a:solidFill>
                <a:latin typeface="+mn-lt"/>
                <a:ea typeface="+mn-ea"/>
                <a:cs typeface="+mn-cs"/>
              </a:rPr>
              <a:t>в</a:t>
            </a:r>
            <a:r>
              <a:rPr lang="ru-RU" sz="1200" b="0" i="0" u="none" strike="noStrike" kern="1200" dirty="0" err="1" smtClean="0">
                <a:solidFill>
                  <a:schemeClr val="tx1"/>
                </a:solidFill>
                <a:latin typeface="+mn-lt"/>
                <a:ea typeface="+mn-ea"/>
                <a:cs typeface="+mn-cs"/>
                <a:hlinkClick r:id="rId8" tooltip="Телекоммуникации"/>
              </a:rPr>
              <a:t>телекоммуникационном</a:t>
            </a:r>
            <a:r>
              <a:rPr lang="ru-RU" sz="1200" b="0" i="0" kern="1200" dirty="0" smtClean="0">
                <a:solidFill>
                  <a:schemeClr val="tx1"/>
                </a:solidFill>
                <a:latin typeface="+mn-lt"/>
                <a:ea typeface="+mn-ea"/>
                <a:cs typeface="+mn-cs"/>
              </a:rPr>
              <a:t> оборудовании. В настоящее время всё ещё используется для подключения всевозможного специального или устаревшего оборудования к компьютерам, однако, в основном, уже вытеснен интерфейсом </a:t>
            </a:r>
            <a:r>
              <a:rPr lang="ru-RU" sz="1200" b="0" i="0" u="none" strike="noStrike" kern="1200" dirty="0" smtClean="0">
                <a:solidFill>
                  <a:schemeClr val="tx1"/>
                </a:solidFill>
                <a:latin typeface="+mn-lt"/>
                <a:ea typeface="+mn-ea"/>
                <a:cs typeface="+mn-cs"/>
                <a:hlinkClick r:id="rId9" tooltip="USB"/>
              </a:rPr>
              <a:t>USB</a:t>
            </a:r>
            <a:r>
              <a:rPr lang="ru-RU" sz="1200" b="0" i="0" kern="1200" dirty="0" smtClean="0">
                <a:solidFill>
                  <a:schemeClr val="tx1"/>
                </a:solidFill>
                <a:latin typeface="+mn-lt"/>
                <a:ea typeface="+mn-ea"/>
                <a:cs typeface="+mn-cs"/>
              </a:rPr>
              <a:t>.</a:t>
            </a:r>
          </a:p>
          <a:p>
            <a:r>
              <a:rPr lang="ru-RU" sz="1200" b="1" i="0" kern="1200" dirty="0" err="1" smtClean="0">
                <a:solidFill>
                  <a:schemeClr val="tx1"/>
                </a:solidFill>
                <a:latin typeface="+mn-lt"/>
                <a:ea typeface="+mn-ea"/>
                <a:cs typeface="+mn-cs"/>
              </a:rPr>
              <a:t>После́довательный</a:t>
            </a:r>
            <a:r>
              <a:rPr lang="ru-RU" sz="1200" b="1" i="0" kern="1200" dirty="0" smtClean="0">
                <a:solidFill>
                  <a:schemeClr val="tx1"/>
                </a:solidFill>
                <a:latin typeface="+mn-lt"/>
                <a:ea typeface="+mn-ea"/>
                <a:cs typeface="+mn-cs"/>
              </a:rPr>
              <a:t> порт</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3" tooltip="Английский язык"/>
              </a:rPr>
              <a:t>англ.</a:t>
            </a:r>
            <a:r>
              <a:rPr lang="ru-RU" sz="1200" b="0" i="0"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serial</a:t>
            </a:r>
            <a:r>
              <a:rPr lang="ru-RU" sz="1200" b="0" i="1"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port</a:t>
            </a:r>
            <a:r>
              <a:rPr lang="ru-RU" sz="1200" b="0" i="0" kern="1200" dirty="0" smtClean="0">
                <a:solidFill>
                  <a:schemeClr val="tx1"/>
                </a:solidFill>
                <a:latin typeface="+mn-lt"/>
                <a:ea typeface="+mn-ea"/>
                <a:cs typeface="+mn-cs"/>
              </a:rPr>
              <a:t>, </a:t>
            </a:r>
            <a:r>
              <a:rPr lang="ru-RU" sz="1200" b="1" i="0" kern="1200" dirty="0" smtClean="0">
                <a:solidFill>
                  <a:schemeClr val="tx1"/>
                </a:solidFill>
                <a:latin typeface="+mn-lt"/>
                <a:ea typeface="+mn-ea"/>
                <a:cs typeface="+mn-cs"/>
              </a:rPr>
              <a:t>COM-порт</a:t>
            </a:r>
            <a:r>
              <a:rPr lang="ru-RU" sz="1200" b="0" i="0" u="none" strike="noStrike" kern="1200" baseline="30000" dirty="0" smtClean="0">
                <a:solidFill>
                  <a:schemeClr val="tx1"/>
                </a:solidFill>
                <a:latin typeface="+mn-lt"/>
                <a:ea typeface="+mn-ea"/>
                <a:cs typeface="+mn-cs"/>
                <a:hlinkClick r:id="rId6"/>
              </a:rPr>
              <a:t>[1]</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3" tooltip="Английский язык"/>
              </a:rPr>
              <a:t>англ.</a:t>
            </a:r>
            <a:r>
              <a:rPr lang="ru-RU" sz="1200" b="0" i="0"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communications</a:t>
            </a:r>
            <a:r>
              <a:rPr lang="ru-RU" sz="1200" b="0" i="1"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port</a:t>
            </a:r>
            <a:r>
              <a:rPr lang="ru-RU" sz="1200" b="0" i="0" kern="1200" dirty="0" smtClean="0">
                <a:solidFill>
                  <a:schemeClr val="tx1"/>
                </a:solidFill>
                <a:latin typeface="+mn-lt"/>
                <a:ea typeface="+mn-ea"/>
                <a:cs typeface="+mn-cs"/>
              </a:rPr>
              <a:t>) — сленговое название </a:t>
            </a:r>
            <a:r>
              <a:rPr lang="ru-RU" sz="1200" b="0" i="0" u="none" strike="noStrike" kern="1200" dirty="0" smtClean="0">
                <a:solidFill>
                  <a:schemeClr val="tx1"/>
                </a:solidFill>
                <a:latin typeface="+mn-lt"/>
                <a:ea typeface="+mn-ea"/>
                <a:cs typeface="+mn-cs"/>
                <a:hlinkClick r:id="rId10" tooltip="Интерфейс"/>
              </a:rPr>
              <a:t>интерфейса</a:t>
            </a:r>
            <a:r>
              <a:rPr lang="ru-RU" sz="1200" b="0" i="0" kern="1200" dirty="0" smtClean="0">
                <a:solidFill>
                  <a:schemeClr val="tx1"/>
                </a:solidFill>
                <a:latin typeface="+mn-lt"/>
                <a:ea typeface="+mn-ea"/>
                <a:cs typeface="+mn-cs"/>
              </a:rPr>
              <a:t> стандарта </a:t>
            </a:r>
            <a:r>
              <a:rPr lang="ru-RU" sz="1200" b="0" i="0" u="none" strike="noStrike" kern="1200" dirty="0" smtClean="0">
                <a:solidFill>
                  <a:schemeClr val="tx1"/>
                </a:solidFill>
                <a:latin typeface="+mn-lt"/>
                <a:ea typeface="+mn-ea"/>
                <a:cs typeface="+mn-cs"/>
                <a:hlinkClick r:id="rId11" tooltip="RS-232"/>
              </a:rPr>
              <a:t>RS-232</a:t>
            </a:r>
            <a:r>
              <a:rPr lang="ru-RU" sz="1200" b="0" i="0" kern="1200" dirty="0" smtClean="0">
                <a:solidFill>
                  <a:schemeClr val="tx1"/>
                </a:solidFill>
                <a:latin typeface="+mn-lt"/>
                <a:ea typeface="+mn-ea"/>
                <a:cs typeface="+mn-cs"/>
              </a:rPr>
              <a:t>, которым массово оснащались </a:t>
            </a:r>
            <a:r>
              <a:rPr lang="ru-RU" sz="1200" b="0" i="0" u="none" strike="noStrike" kern="1200" dirty="0" smtClean="0">
                <a:solidFill>
                  <a:schemeClr val="tx1"/>
                </a:solidFill>
                <a:latin typeface="+mn-lt"/>
                <a:ea typeface="+mn-ea"/>
                <a:cs typeface="+mn-cs"/>
                <a:hlinkClick r:id="rId7" tooltip="Персональный компьютер"/>
              </a:rPr>
              <a:t>персональные компьютеры</a:t>
            </a:r>
            <a:r>
              <a:rPr lang="ru-RU" sz="1200" b="0" i="0" kern="1200" dirty="0" smtClean="0">
                <a:solidFill>
                  <a:schemeClr val="tx1"/>
                </a:solidFill>
                <a:latin typeface="+mn-lt"/>
                <a:ea typeface="+mn-ea"/>
                <a:cs typeface="+mn-cs"/>
              </a:rPr>
              <a:t>. Порт называется «последовательным», так как информация через него передаётся по одному </a:t>
            </a:r>
            <a:r>
              <a:rPr lang="ru-RU" sz="1200" b="0" i="0" u="none" strike="noStrike" kern="1200" dirty="0" smtClean="0">
                <a:solidFill>
                  <a:schemeClr val="tx1"/>
                </a:solidFill>
                <a:latin typeface="+mn-lt"/>
                <a:ea typeface="+mn-ea"/>
                <a:cs typeface="+mn-cs"/>
                <a:hlinkClick r:id="rId12" tooltip="Бит"/>
              </a:rPr>
              <a:t>биту</a:t>
            </a:r>
            <a:r>
              <a:rPr lang="ru-RU" sz="1200" b="0" i="0" kern="1200" dirty="0" smtClean="0">
                <a:solidFill>
                  <a:schemeClr val="tx1"/>
                </a:solidFill>
                <a:latin typeface="+mn-lt"/>
                <a:ea typeface="+mn-ea"/>
                <a:cs typeface="+mn-cs"/>
              </a:rPr>
              <a:t>, последовательно бит за битом (в отличие от </a:t>
            </a:r>
            <a:r>
              <a:rPr lang="ru-RU" sz="1200" b="0" i="0" u="none" strike="noStrike" kern="1200" dirty="0" smtClean="0">
                <a:solidFill>
                  <a:schemeClr val="tx1"/>
                </a:solidFill>
                <a:latin typeface="+mn-lt"/>
                <a:ea typeface="+mn-ea"/>
                <a:cs typeface="+mn-cs"/>
                <a:hlinkClick r:id="rId13" tooltip="Параллельный порт"/>
              </a:rPr>
              <a:t>параллельного порта</a:t>
            </a:r>
            <a:r>
              <a:rPr lang="ru-RU" sz="1200" b="0" i="0" kern="1200" dirty="0" smtClean="0">
                <a:solidFill>
                  <a:schemeClr val="tx1"/>
                </a:solidFill>
                <a:latin typeface="+mn-lt"/>
                <a:ea typeface="+mn-ea"/>
                <a:cs typeface="+mn-cs"/>
              </a:rPr>
              <a:t>). Несмотря на то, что некоторые интерфейсы компьютера (например, </a:t>
            </a:r>
            <a:r>
              <a:rPr lang="ru-RU" sz="1200" b="0" i="0" u="none" strike="noStrike" kern="1200" dirty="0" err="1" smtClean="0">
                <a:solidFill>
                  <a:schemeClr val="tx1"/>
                </a:solidFill>
                <a:latin typeface="+mn-lt"/>
                <a:ea typeface="+mn-ea"/>
                <a:cs typeface="+mn-cs"/>
                <a:hlinkClick r:id="rId14" tooltip="Ethernet"/>
              </a:rPr>
              <a:t>Ethernet</a:t>
            </a:r>
            <a:r>
              <a:rPr lang="ru-RU" sz="1200" b="0" i="0" kern="1200" dirty="0" smtClean="0">
                <a:solidFill>
                  <a:schemeClr val="tx1"/>
                </a:solidFill>
                <a:latin typeface="+mn-lt"/>
                <a:ea typeface="+mn-ea"/>
                <a:cs typeface="+mn-cs"/>
              </a:rPr>
              <a:t>, </a:t>
            </a:r>
            <a:r>
              <a:rPr lang="ru-RU" sz="1200" b="0" i="0" u="none" strike="noStrike" kern="1200" dirty="0" err="1" smtClean="0">
                <a:solidFill>
                  <a:schemeClr val="tx1"/>
                </a:solidFill>
                <a:latin typeface="+mn-lt"/>
                <a:ea typeface="+mn-ea"/>
                <a:cs typeface="+mn-cs"/>
                <a:hlinkClick r:id="rId15" tooltip="FireWire"/>
              </a:rPr>
              <a:t>FireWire</a:t>
            </a:r>
            <a:r>
              <a:rPr lang="ru-RU" sz="1200" b="0" i="0" kern="1200" dirty="0" smtClean="0">
                <a:solidFill>
                  <a:schemeClr val="tx1"/>
                </a:solidFill>
                <a:latin typeface="+mn-lt"/>
                <a:ea typeface="+mn-ea"/>
                <a:cs typeface="+mn-cs"/>
              </a:rPr>
              <a:t> и </a:t>
            </a:r>
            <a:r>
              <a:rPr lang="ru-RU" sz="1200" b="0" i="0" u="none" strike="noStrike" kern="1200" dirty="0" smtClean="0">
                <a:solidFill>
                  <a:schemeClr val="tx1"/>
                </a:solidFill>
                <a:latin typeface="+mn-lt"/>
                <a:ea typeface="+mn-ea"/>
                <a:cs typeface="+mn-cs"/>
                <a:hlinkClick r:id="rId9" tooltip="USB"/>
              </a:rPr>
              <a:t>USB</a:t>
            </a:r>
            <a:r>
              <a:rPr lang="ru-RU" sz="1200" b="0" i="0" kern="1200" dirty="0" smtClean="0">
                <a:solidFill>
                  <a:schemeClr val="tx1"/>
                </a:solidFill>
                <a:latin typeface="+mn-lt"/>
                <a:ea typeface="+mn-ea"/>
                <a:cs typeface="+mn-cs"/>
              </a:rPr>
              <a:t>) тоже используют последовательный способ обмена информацией, название «последовательный порт» закрепилось за портом стандарта</a:t>
            </a:r>
            <a:r>
              <a:rPr lang="ru-RU" sz="1200" b="0" i="0" u="none" strike="noStrike" kern="1200" dirty="0" smtClean="0">
                <a:solidFill>
                  <a:schemeClr val="tx1"/>
                </a:solidFill>
                <a:latin typeface="+mn-lt"/>
                <a:ea typeface="+mn-ea"/>
                <a:cs typeface="+mn-cs"/>
                <a:hlinkClick r:id="rId11" tooltip="RS-232"/>
              </a:rPr>
              <a:t>RS-232</a:t>
            </a:r>
            <a:r>
              <a:rPr lang="ru-RU" sz="1200" b="0" i="0" kern="1200" dirty="0" smtClean="0">
                <a:solidFill>
                  <a:schemeClr val="tx1"/>
                </a:solidFill>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84</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IEEE 1394</a:t>
            </a:r>
            <a:r>
              <a:rPr lang="ru-RU" sz="1200" b="0" i="0" kern="1200" dirty="0" smtClean="0">
                <a:solidFill>
                  <a:schemeClr val="tx1"/>
                </a:solidFill>
                <a:latin typeface="+mn-lt"/>
                <a:ea typeface="+mn-ea"/>
                <a:cs typeface="+mn-cs"/>
              </a:rPr>
              <a:t> </a:t>
            </a:r>
            <a:r>
              <a:rPr lang="ru-RU" sz="1200" b="1" i="0" kern="1200" dirty="0" smtClean="0">
                <a:solidFill>
                  <a:schemeClr val="tx1"/>
                </a:solidFill>
                <a:latin typeface="+mn-lt"/>
                <a:ea typeface="+mn-ea"/>
                <a:cs typeface="+mn-cs"/>
              </a:rPr>
              <a:t>(</a:t>
            </a:r>
            <a:r>
              <a:rPr lang="ru-RU" sz="1200" b="1" i="0" kern="1200" dirty="0" err="1" smtClean="0">
                <a:solidFill>
                  <a:schemeClr val="tx1"/>
                </a:solidFill>
                <a:latin typeface="+mn-lt"/>
                <a:ea typeface="+mn-ea"/>
                <a:cs typeface="+mn-cs"/>
              </a:rPr>
              <a:t>FireWire</a:t>
            </a:r>
            <a:r>
              <a:rPr lang="ru-RU" sz="1200" b="1" i="0" u="none" strike="noStrike" kern="1200" baseline="30000" dirty="0" smtClean="0">
                <a:solidFill>
                  <a:schemeClr val="tx1"/>
                </a:solidFill>
                <a:latin typeface="+mn-lt"/>
                <a:ea typeface="+mn-ea"/>
                <a:cs typeface="+mn-cs"/>
                <a:hlinkClick r:id="rId3"/>
              </a:rPr>
              <a:t>[1]</a:t>
            </a:r>
            <a:r>
              <a:rPr lang="ru-RU" sz="1200" b="1" i="0" kern="1200" dirty="0" smtClean="0">
                <a:solidFill>
                  <a:schemeClr val="tx1"/>
                </a:solidFill>
                <a:latin typeface="+mn-lt"/>
                <a:ea typeface="+mn-ea"/>
                <a:cs typeface="+mn-cs"/>
              </a:rPr>
              <a:t>, </a:t>
            </a:r>
            <a:r>
              <a:rPr lang="ru-RU" sz="1200" b="1" i="0" kern="1200" dirty="0" err="1" smtClean="0">
                <a:solidFill>
                  <a:schemeClr val="tx1"/>
                </a:solidFill>
                <a:latin typeface="+mn-lt"/>
                <a:ea typeface="+mn-ea"/>
                <a:cs typeface="+mn-cs"/>
              </a:rPr>
              <a:t>i-Link</a:t>
            </a:r>
            <a:r>
              <a:rPr lang="ru-RU" sz="1200" b="1" i="0" kern="1200" dirty="0" smtClean="0">
                <a:solidFill>
                  <a:schemeClr val="tx1"/>
                </a:solidFill>
                <a:latin typeface="+mn-lt"/>
                <a:ea typeface="+mn-ea"/>
                <a:cs typeface="+mn-cs"/>
              </a:rPr>
              <a:t>)</a:t>
            </a:r>
            <a:r>
              <a:rPr lang="ru-RU" sz="1200" b="0" i="0" kern="1200" dirty="0" smtClean="0">
                <a:solidFill>
                  <a:schemeClr val="tx1"/>
                </a:solidFill>
                <a:latin typeface="+mn-lt"/>
                <a:ea typeface="+mn-ea"/>
                <a:cs typeface="+mn-cs"/>
              </a:rPr>
              <a:t> — последовательная высокоскоростная </a:t>
            </a:r>
            <a:r>
              <a:rPr lang="ru-RU" sz="1200" b="0" i="0" u="none" strike="noStrike" kern="1200" dirty="0" smtClean="0">
                <a:solidFill>
                  <a:schemeClr val="tx1"/>
                </a:solidFill>
                <a:latin typeface="+mn-lt"/>
                <a:ea typeface="+mn-ea"/>
                <a:cs typeface="+mn-cs"/>
                <a:hlinkClick r:id="rId4" tooltip="Компьютерная шина"/>
              </a:rPr>
              <a:t>шина</a:t>
            </a:r>
            <a:r>
              <a:rPr lang="ru-RU" sz="1200" b="0" i="0" kern="1200" dirty="0" smtClean="0">
                <a:solidFill>
                  <a:schemeClr val="tx1"/>
                </a:solidFill>
                <a:latin typeface="+mn-lt"/>
                <a:ea typeface="+mn-ea"/>
                <a:cs typeface="+mn-cs"/>
              </a:rPr>
              <a:t>, предназначенная для обмена цифровой информацией между </a:t>
            </a:r>
            <a:r>
              <a:rPr lang="ru-RU" sz="1200" b="0" i="0" u="none" strike="noStrike" kern="1200" dirty="0" smtClean="0">
                <a:solidFill>
                  <a:schemeClr val="tx1"/>
                </a:solidFill>
                <a:latin typeface="+mn-lt"/>
                <a:ea typeface="+mn-ea"/>
                <a:cs typeface="+mn-cs"/>
                <a:hlinkClick r:id="rId5" tooltip="Компьютер"/>
              </a:rPr>
              <a:t>компьютером</a:t>
            </a:r>
            <a:r>
              <a:rPr lang="ru-RU" sz="1200" b="0" i="0" kern="1200" dirty="0" smtClean="0">
                <a:solidFill>
                  <a:schemeClr val="tx1"/>
                </a:solidFill>
                <a:latin typeface="+mn-lt"/>
                <a:ea typeface="+mn-ea"/>
                <a:cs typeface="+mn-cs"/>
              </a:rPr>
              <a:t> и другими электронными устройствами.</a:t>
            </a:r>
          </a:p>
          <a:p>
            <a:r>
              <a:rPr lang="ru-RU" sz="1200" b="0" i="0" kern="1200" dirty="0" smtClean="0">
                <a:solidFill>
                  <a:schemeClr val="tx1"/>
                </a:solidFill>
                <a:latin typeface="+mn-lt"/>
                <a:ea typeface="+mn-ea"/>
                <a:cs typeface="+mn-cs"/>
              </a:rPr>
              <a:t>Различные компании продвигают стандарт под своими торговыми марками:</a:t>
            </a:r>
          </a:p>
          <a:p>
            <a:r>
              <a:rPr lang="ru-RU" sz="1200" b="0" i="0" u="none" strike="noStrike" kern="1200" dirty="0" err="1" smtClean="0">
                <a:solidFill>
                  <a:schemeClr val="tx1"/>
                </a:solidFill>
                <a:latin typeface="+mn-lt"/>
                <a:ea typeface="+mn-ea"/>
                <a:cs typeface="+mn-cs"/>
                <a:hlinkClick r:id="rId6" tooltip="Apple"/>
              </a:rPr>
              <a:t>Apple</a:t>
            </a:r>
            <a:r>
              <a:rPr lang="ru-RU" sz="1200" b="0" i="0" kern="1200" dirty="0" smtClean="0">
                <a:solidFill>
                  <a:schemeClr val="tx1"/>
                </a:solidFill>
                <a:latin typeface="+mn-lt"/>
                <a:ea typeface="+mn-ea"/>
                <a:cs typeface="+mn-cs"/>
              </a:rPr>
              <a:t> — </a:t>
            </a:r>
            <a:r>
              <a:rPr lang="ru-RU" sz="1200" b="1" i="0" kern="1200" dirty="0" err="1" smtClean="0">
                <a:solidFill>
                  <a:schemeClr val="tx1"/>
                </a:solidFill>
                <a:latin typeface="+mn-lt"/>
                <a:ea typeface="+mn-ea"/>
                <a:cs typeface="+mn-cs"/>
              </a:rPr>
              <a:t>FireWire</a:t>
            </a:r>
            <a:endParaRPr lang="ru-RU" sz="1200" b="0" i="0" kern="1200" dirty="0" smtClean="0">
              <a:solidFill>
                <a:schemeClr val="tx1"/>
              </a:solidFill>
              <a:latin typeface="+mn-lt"/>
              <a:ea typeface="+mn-ea"/>
              <a:cs typeface="+mn-cs"/>
            </a:endParaRPr>
          </a:p>
          <a:p>
            <a:r>
              <a:rPr lang="ru-RU" sz="1200" b="0" i="0" u="none" strike="noStrike" kern="1200" dirty="0" err="1" smtClean="0">
                <a:solidFill>
                  <a:schemeClr val="tx1"/>
                </a:solidFill>
                <a:latin typeface="+mn-lt"/>
                <a:ea typeface="+mn-ea"/>
                <a:cs typeface="+mn-cs"/>
                <a:hlinkClick r:id="rId7" tooltip="Sony"/>
              </a:rPr>
              <a:t>Sony</a:t>
            </a:r>
            <a:r>
              <a:rPr lang="ru-RU" sz="1200" b="0" i="0" kern="1200" dirty="0" smtClean="0">
                <a:solidFill>
                  <a:schemeClr val="tx1"/>
                </a:solidFill>
                <a:latin typeface="+mn-lt"/>
                <a:ea typeface="+mn-ea"/>
                <a:cs typeface="+mn-cs"/>
              </a:rPr>
              <a:t> — </a:t>
            </a:r>
            <a:r>
              <a:rPr lang="ru-RU" sz="1200" b="1" i="0" kern="1200" dirty="0" err="1" smtClean="0">
                <a:solidFill>
                  <a:schemeClr val="tx1"/>
                </a:solidFill>
                <a:latin typeface="+mn-lt"/>
                <a:ea typeface="+mn-ea"/>
                <a:cs typeface="+mn-cs"/>
              </a:rPr>
              <a:t>i.LINK</a:t>
            </a:r>
            <a:endParaRPr lang="ru-RU" sz="1200" b="0" i="0" kern="1200" dirty="0" smtClean="0">
              <a:solidFill>
                <a:schemeClr val="tx1"/>
              </a:solidFill>
              <a:latin typeface="+mn-lt"/>
              <a:ea typeface="+mn-ea"/>
              <a:cs typeface="+mn-cs"/>
            </a:endParaRPr>
          </a:p>
          <a:p>
            <a:r>
              <a:rPr lang="ru-RU" sz="1200" b="0" i="0" u="none" strike="noStrike" kern="1200" dirty="0" err="1" smtClean="0">
                <a:solidFill>
                  <a:schemeClr val="tx1"/>
                </a:solidFill>
                <a:latin typeface="+mn-lt"/>
                <a:ea typeface="+mn-ea"/>
                <a:cs typeface="+mn-cs"/>
                <a:hlinkClick r:id="rId8" tooltip="Yamaha"/>
              </a:rPr>
              <a:t>Yamaha</a:t>
            </a:r>
            <a:r>
              <a:rPr lang="ru-RU" sz="1200" b="0" i="0" kern="1200" dirty="0" smtClean="0">
                <a:solidFill>
                  <a:schemeClr val="tx1"/>
                </a:solidFill>
                <a:latin typeface="+mn-lt"/>
                <a:ea typeface="+mn-ea"/>
                <a:cs typeface="+mn-cs"/>
              </a:rPr>
              <a:t> — </a:t>
            </a:r>
            <a:r>
              <a:rPr lang="ru-RU" sz="1200" b="1" i="0" kern="1200" dirty="0" err="1" smtClean="0">
                <a:solidFill>
                  <a:schemeClr val="tx1"/>
                </a:solidFill>
                <a:latin typeface="+mn-lt"/>
                <a:ea typeface="+mn-ea"/>
                <a:cs typeface="+mn-cs"/>
              </a:rPr>
              <a:t>mLAN</a:t>
            </a:r>
            <a:endParaRPr lang="ru-RU" sz="1200" b="0" i="0" kern="1200" dirty="0" smtClean="0">
              <a:solidFill>
                <a:schemeClr val="tx1"/>
              </a:solidFill>
              <a:latin typeface="+mn-lt"/>
              <a:ea typeface="+mn-ea"/>
              <a:cs typeface="+mn-cs"/>
            </a:endParaRPr>
          </a:p>
          <a:p>
            <a:r>
              <a:rPr lang="ru-RU" sz="1200" b="0" i="0" u="none" strike="noStrike" kern="1200" dirty="0" smtClean="0">
                <a:solidFill>
                  <a:schemeClr val="tx1"/>
                </a:solidFill>
                <a:latin typeface="+mn-lt"/>
                <a:ea typeface="+mn-ea"/>
                <a:cs typeface="+mn-cs"/>
                <a:hlinkClick r:id="rId9" tooltip="Texas Instruments"/>
              </a:rPr>
              <a:t>TI</a:t>
            </a:r>
            <a:r>
              <a:rPr lang="ru-RU" sz="1200" b="0" i="0" kern="1200" dirty="0" smtClean="0">
                <a:solidFill>
                  <a:schemeClr val="tx1"/>
                </a:solidFill>
                <a:latin typeface="+mn-lt"/>
                <a:ea typeface="+mn-ea"/>
                <a:cs typeface="+mn-cs"/>
              </a:rPr>
              <a:t> — </a:t>
            </a:r>
            <a:r>
              <a:rPr lang="ru-RU" sz="1200" b="1" i="0" kern="1200" dirty="0" err="1" smtClean="0">
                <a:solidFill>
                  <a:schemeClr val="tx1"/>
                </a:solidFill>
                <a:latin typeface="+mn-lt"/>
                <a:ea typeface="+mn-ea"/>
                <a:cs typeface="+mn-cs"/>
              </a:rPr>
              <a:t>Lynx</a:t>
            </a:r>
            <a:endParaRPr lang="ru-RU" sz="1200" b="0" i="0" kern="1200" dirty="0" smtClean="0">
              <a:solidFill>
                <a:schemeClr val="tx1"/>
              </a:solidFill>
              <a:latin typeface="+mn-lt"/>
              <a:ea typeface="+mn-ea"/>
              <a:cs typeface="+mn-cs"/>
            </a:endParaRPr>
          </a:p>
          <a:p>
            <a:r>
              <a:rPr lang="ru-RU" sz="1200" b="0" i="0" u="none" strike="noStrike" kern="1200" dirty="0" err="1" smtClean="0">
                <a:solidFill>
                  <a:schemeClr val="tx1"/>
                </a:solidFill>
                <a:latin typeface="+mn-lt"/>
                <a:ea typeface="+mn-ea"/>
                <a:cs typeface="+mn-cs"/>
                <a:hlinkClick r:id="rId10" tooltip="Creative Technology"/>
              </a:rPr>
              <a:t>Creative</a:t>
            </a:r>
            <a:r>
              <a:rPr lang="ru-RU" sz="1200" b="0" i="0" kern="1200" dirty="0" smtClean="0">
                <a:solidFill>
                  <a:schemeClr val="tx1"/>
                </a:solidFill>
                <a:latin typeface="+mn-lt"/>
                <a:ea typeface="+mn-ea"/>
                <a:cs typeface="+mn-cs"/>
              </a:rPr>
              <a:t> — </a:t>
            </a:r>
            <a:r>
              <a:rPr lang="ru-RU" sz="1200" b="1" i="0" kern="1200" dirty="0" smtClean="0">
                <a:solidFill>
                  <a:schemeClr val="tx1"/>
                </a:solidFill>
                <a:latin typeface="+mn-lt"/>
                <a:ea typeface="+mn-ea"/>
                <a:cs typeface="+mn-cs"/>
              </a:rPr>
              <a:t>SB1394</a:t>
            </a:r>
            <a:endParaRPr lang="ru-RU" sz="1200" b="0" i="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85</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SATA</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3" tooltip="Английский язык"/>
              </a:rPr>
              <a:t>англ.</a:t>
            </a:r>
            <a:r>
              <a:rPr lang="ru-RU" sz="1200" b="0" i="0"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Serial</a:t>
            </a:r>
            <a:r>
              <a:rPr lang="ru-RU" sz="1200" b="0" i="1" kern="1200" dirty="0" smtClean="0">
                <a:solidFill>
                  <a:schemeClr val="tx1"/>
                </a:solidFill>
                <a:latin typeface="+mn-lt"/>
                <a:ea typeface="+mn-ea"/>
                <a:cs typeface="+mn-cs"/>
              </a:rPr>
              <a:t> ATA</a:t>
            </a:r>
            <a:r>
              <a:rPr lang="ru-RU" sz="1200" b="0" i="0" kern="1200" dirty="0" smtClean="0">
                <a:solidFill>
                  <a:schemeClr val="tx1"/>
                </a:solidFill>
                <a:latin typeface="+mn-lt"/>
                <a:ea typeface="+mn-ea"/>
                <a:cs typeface="+mn-cs"/>
              </a:rPr>
              <a:t>) — </a:t>
            </a:r>
            <a:r>
              <a:rPr lang="ru-RU" sz="1200" b="0" i="0" u="sng" kern="1200" dirty="0" smtClean="0">
                <a:solidFill>
                  <a:schemeClr val="tx1"/>
                </a:solidFill>
                <a:latin typeface="+mn-lt"/>
                <a:ea typeface="+mn-ea"/>
                <a:cs typeface="+mn-cs"/>
                <a:hlinkClick r:id="rId4" tooltip="Последовательная передача данных"/>
              </a:rPr>
              <a:t>последовательный</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5" tooltip="Интерфейс"/>
              </a:rPr>
              <a:t>интерфейс</a:t>
            </a:r>
            <a:r>
              <a:rPr lang="ru-RU" sz="1200" b="0" i="0" kern="1200" dirty="0" smtClean="0">
                <a:solidFill>
                  <a:schemeClr val="tx1"/>
                </a:solidFill>
                <a:latin typeface="+mn-lt"/>
                <a:ea typeface="+mn-ea"/>
                <a:cs typeface="+mn-cs"/>
              </a:rPr>
              <a:t> обмена данными с накопителями информации. SATA является развитием параллельного интерфейса </a:t>
            </a:r>
            <a:r>
              <a:rPr lang="ru-RU" sz="1200" b="0" i="0" u="none" strike="noStrike" kern="1200" dirty="0" smtClean="0">
                <a:solidFill>
                  <a:schemeClr val="tx1"/>
                </a:solidFill>
                <a:latin typeface="+mn-lt"/>
                <a:ea typeface="+mn-ea"/>
                <a:cs typeface="+mn-cs"/>
                <a:hlinkClick r:id="rId6" tooltip="ATA"/>
              </a:rPr>
              <a:t>ATA</a:t>
            </a:r>
            <a:r>
              <a:rPr lang="ru-RU" sz="1200" b="0" i="0" kern="1200" dirty="0" smtClean="0">
                <a:solidFill>
                  <a:schemeClr val="tx1"/>
                </a:solidFill>
                <a:latin typeface="+mn-lt"/>
                <a:ea typeface="+mn-ea"/>
                <a:cs typeface="+mn-cs"/>
              </a:rPr>
              <a:t> (IDE), который после появления SATA был переименован в PATA (</a:t>
            </a:r>
            <a:r>
              <a:rPr lang="ru-RU" sz="1200" b="0" i="0" kern="1200" dirty="0" err="1" smtClean="0">
                <a:solidFill>
                  <a:schemeClr val="tx1"/>
                </a:solidFill>
                <a:latin typeface="+mn-lt"/>
                <a:ea typeface="+mn-ea"/>
                <a:cs typeface="+mn-cs"/>
              </a:rPr>
              <a:t>Parallel</a:t>
            </a:r>
            <a:r>
              <a:rPr lang="ru-RU" sz="1200" b="0" i="0" kern="1200" dirty="0" smtClean="0">
                <a:solidFill>
                  <a:schemeClr val="tx1"/>
                </a:solidFill>
                <a:latin typeface="+mn-lt"/>
                <a:ea typeface="+mn-ea"/>
                <a:cs typeface="+mn-cs"/>
              </a:rPr>
              <a:t> ATA).</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86</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err="1" smtClean="0">
                <a:solidFill>
                  <a:schemeClr val="tx1"/>
                </a:solidFill>
                <a:latin typeface="+mn-lt"/>
                <a:ea typeface="+mn-ea"/>
                <a:cs typeface="+mn-cs"/>
              </a:rPr>
              <a:t>Thunderbolt</a:t>
            </a:r>
            <a:r>
              <a:rPr lang="ru-RU" sz="1200" b="0" i="0" kern="1200" dirty="0" smtClean="0">
                <a:solidFill>
                  <a:schemeClr val="tx1"/>
                </a:solidFill>
                <a:latin typeface="+mn-lt"/>
                <a:ea typeface="+mn-ea"/>
                <a:cs typeface="+mn-cs"/>
              </a:rPr>
              <a:t> (от </a:t>
            </a:r>
            <a:r>
              <a:rPr lang="ru-RU" sz="1200" b="0" i="0" u="none" strike="noStrike" kern="1200" dirty="0" smtClean="0">
                <a:solidFill>
                  <a:schemeClr val="tx1"/>
                </a:solidFill>
                <a:latin typeface="+mn-lt"/>
                <a:ea typeface="+mn-ea"/>
                <a:cs typeface="+mn-cs"/>
                <a:hlinkClick r:id="rId3" tooltip="Английский язык"/>
              </a:rPr>
              <a:t>англ.</a:t>
            </a:r>
            <a:r>
              <a:rPr lang="ru-RU" sz="1200" b="0" i="0"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thunderbolt</a:t>
            </a:r>
            <a:r>
              <a:rPr lang="ru-RU" sz="1200" b="0" i="0" kern="1200" dirty="0" smtClean="0">
                <a:solidFill>
                  <a:schemeClr val="tx1"/>
                </a:solidFill>
                <a:latin typeface="+mn-lt"/>
                <a:ea typeface="+mn-ea"/>
                <a:cs typeface="+mn-cs"/>
              </a:rPr>
              <a:t> — «раскат грома») — аппаратный интерфейс, ранее известный как </a:t>
            </a:r>
            <a:r>
              <a:rPr lang="ru-RU" sz="1200" b="0" i="1" kern="1200" dirty="0" err="1" smtClean="0">
                <a:solidFill>
                  <a:schemeClr val="tx1"/>
                </a:solidFill>
                <a:latin typeface="+mn-lt"/>
                <a:ea typeface="+mn-ea"/>
                <a:cs typeface="+mn-cs"/>
              </a:rPr>
              <a:t>Light</a:t>
            </a:r>
            <a:r>
              <a:rPr lang="ru-RU" sz="1200" b="0" i="1" kern="1200" dirty="0" smtClean="0">
                <a:solidFill>
                  <a:schemeClr val="tx1"/>
                </a:solidFill>
                <a:latin typeface="+mn-lt"/>
                <a:ea typeface="+mn-ea"/>
                <a:cs typeface="+mn-cs"/>
              </a:rPr>
              <a:t> </a:t>
            </a:r>
            <a:r>
              <a:rPr lang="ru-RU" sz="1200" b="0" i="1" kern="1200" dirty="0" err="1" smtClean="0">
                <a:solidFill>
                  <a:schemeClr val="tx1"/>
                </a:solidFill>
                <a:latin typeface="+mn-lt"/>
                <a:ea typeface="+mn-ea"/>
                <a:cs typeface="+mn-cs"/>
              </a:rPr>
              <a:t>Peak</a:t>
            </a:r>
            <a:r>
              <a:rPr lang="ru-RU" sz="1200" b="0" i="0" kern="1200" dirty="0" smtClean="0">
                <a:solidFill>
                  <a:schemeClr val="tx1"/>
                </a:solidFill>
                <a:latin typeface="+mn-lt"/>
                <a:ea typeface="+mn-ea"/>
                <a:cs typeface="+mn-cs"/>
              </a:rPr>
              <a:t>, разработанный компанией </a:t>
            </a:r>
            <a:r>
              <a:rPr lang="ru-RU" sz="1200" b="0" i="0" u="none" strike="noStrike" kern="1200" dirty="0" err="1" smtClean="0">
                <a:solidFill>
                  <a:schemeClr val="tx1"/>
                </a:solidFill>
                <a:latin typeface="+mn-lt"/>
                <a:ea typeface="+mn-ea"/>
                <a:cs typeface="+mn-cs"/>
                <a:hlinkClick r:id="rId4" tooltip="Intel"/>
              </a:rPr>
              <a:t>Intel</a:t>
            </a:r>
            <a:r>
              <a:rPr lang="ru-RU" sz="1200" b="0" i="0" kern="1200" dirty="0" smtClean="0">
                <a:solidFill>
                  <a:schemeClr val="tx1"/>
                </a:solidFill>
                <a:latin typeface="+mn-lt"/>
                <a:ea typeface="+mn-ea"/>
                <a:cs typeface="+mn-cs"/>
              </a:rPr>
              <a:t>, для подключения периферийных устройств к компьютеру с максимальной скоростью передачи данных до 10 Гбит/сек по медному проводу и до 20 Гбит/сек при использовании оптического кабеля.</a:t>
            </a:r>
          </a:p>
          <a:p>
            <a:r>
              <a:rPr lang="ru-RU" sz="1200" b="0" i="0" kern="1200" dirty="0" err="1" smtClean="0">
                <a:solidFill>
                  <a:schemeClr val="tx1"/>
                </a:solidFill>
                <a:latin typeface="+mn-lt"/>
                <a:ea typeface="+mn-ea"/>
                <a:cs typeface="+mn-cs"/>
              </a:rPr>
              <a:t>Thunderbolt</a:t>
            </a:r>
            <a:r>
              <a:rPr lang="ru-RU" sz="1200" b="0" i="0" kern="1200" dirty="0" smtClean="0">
                <a:solidFill>
                  <a:schemeClr val="tx1"/>
                </a:solidFill>
                <a:latin typeface="+mn-lt"/>
                <a:ea typeface="+mn-ea"/>
                <a:cs typeface="+mn-cs"/>
              </a:rPr>
              <a:t> комбинирует интерфейсы </a:t>
            </a:r>
            <a:r>
              <a:rPr lang="ru-RU" sz="1200" b="0" i="0" u="none" strike="noStrike" kern="1200" dirty="0" smtClean="0">
                <a:solidFill>
                  <a:schemeClr val="tx1"/>
                </a:solidFill>
                <a:latin typeface="+mn-lt"/>
                <a:ea typeface="+mn-ea"/>
                <a:cs typeface="+mn-cs"/>
                <a:hlinkClick r:id="rId5" tooltip="PCI Express"/>
              </a:rPr>
              <a:t>PCI </a:t>
            </a:r>
            <a:r>
              <a:rPr lang="ru-RU" sz="1200" b="0" i="0" u="none" strike="noStrike" kern="1200" dirty="0" err="1" smtClean="0">
                <a:solidFill>
                  <a:schemeClr val="tx1"/>
                </a:solidFill>
                <a:latin typeface="+mn-lt"/>
                <a:ea typeface="+mn-ea"/>
                <a:cs typeface="+mn-cs"/>
                <a:hlinkClick r:id="rId5" tooltip="PCI Express"/>
              </a:rPr>
              <a:t>Express</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PCIe</a:t>
            </a:r>
            <a:r>
              <a:rPr lang="ru-RU" sz="1200" b="0" i="0" kern="1200" dirty="0" smtClean="0">
                <a:solidFill>
                  <a:schemeClr val="tx1"/>
                </a:solidFill>
                <a:latin typeface="+mn-lt"/>
                <a:ea typeface="+mn-ea"/>
                <a:cs typeface="+mn-cs"/>
              </a:rPr>
              <a:t>) и </a:t>
            </a:r>
            <a:r>
              <a:rPr lang="ru-RU" sz="1200" b="0" i="0" u="none" strike="noStrike" kern="1200" dirty="0" err="1" smtClean="0">
                <a:solidFill>
                  <a:schemeClr val="tx1"/>
                </a:solidFill>
                <a:latin typeface="+mn-lt"/>
                <a:ea typeface="+mn-ea"/>
                <a:cs typeface="+mn-cs"/>
                <a:hlinkClick r:id="rId6" tooltip="DisplayPort"/>
              </a:rPr>
              <a:t>DisplayPort</a:t>
            </a:r>
            <a:r>
              <a:rPr lang="ru-RU" sz="1200" b="0" i="0" kern="1200" dirty="0" smtClean="0">
                <a:solidFill>
                  <a:schemeClr val="tx1"/>
                </a:solidFill>
                <a:latin typeface="+mn-lt"/>
                <a:ea typeface="+mn-ea"/>
                <a:cs typeface="+mn-cs"/>
              </a:rPr>
              <a:t> (DP) в одном кабеле. Допускается подключение к одному порту до шести периферийных устройств путем их объединения в цепочку.</a:t>
            </a:r>
          </a:p>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91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baseline="0" dirty="0" smtClean="0">
                <a:solidFill>
                  <a:schemeClr val="tx1"/>
                </a:solidFill>
                <a:latin typeface="+mn-lt"/>
                <a:ea typeface="+mn-ea"/>
                <a:cs typeface="+mn-cs"/>
              </a:rPr>
              <a:t>В начале 1980-х гг. процессоры компьютеров были</a:t>
            </a:r>
          </a:p>
          <a:p>
            <a:r>
              <a:rPr lang="ru-RU" sz="1200" b="1" kern="1200" baseline="0" dirty="0" err="1" smtClean="0">
                <a:solidFill>
                  <a:schemeClr val="tx1"/>
                </a:solidFill>
                <a:latin typeface="+mn-lt"/>
                <a:ea typeface="+mn-ea"/>
                <a:cs typeface="+mn-cs"/>
              </a:rPr>
              <a:t>В-разрядными</a:t>
            </a:r>
            <a:r>
              <a:rPr lang="ru-RU" sz="1200" b="1" kern="1200" baseline="0" dirty="0" smtClean="0">
                <a:solidFill>
                  <a:schemeClr val="tx1"/>
                </a:solidFill>
                <a:latin typeface="+mn-lt"/>
                <a:ea typeface="+mn-ea"/>
                <a:cs typeface="+mn-cs"/>
              </a:rPr>
              <a:t>, за один такт работы процессора компьютер мог обработать</a:t>
            </a:r>
          </a:p>
          <a:p>
            <a:r>
              <a:rPr lang="ru-RU" sz="1200" b="1" kern="1200" baseline="0" dirty="0" smtClean="0">
                <a:solidFill>
                  <a:schemeClr val="tx1"/>
                </a:solidFill>
                <a:latin typeface="+mn-lt"/>
                <a:ea typeface="+mn-ea"/>
                <a:cs typeface="+mn-cs"/>
              </a:rPr>
              <a:t>8 бит, т. е. максимальное обрабатываемое целое десятичное</a:t>
            </a:r>
          </a:p>
          <a:p>
            <a:r>
              <a:rPr lang="ru-RU" sz="1200" b="1" kern="1200" baseline="0" dirty="0" smtClean="0">
                <a:solidFill>
                  <a:schemeClr val="tx1"/>
                </a:solidFill>
                <a:latin typeface="+mn-lt"/>
                <a:ea typeface="+mn-ea"/>
                <a:cs typeface="+mn-cs"/>
              </a:rPr>
              <a:t>число не могло превышать 11111111 в двоичной системе. При</a:t>
            </a:r>
          </a:p>
          <a:p>
            <a:r>
              <a:rPr lang="ru-RU" sz="1200" b="1" kern="1200" baseline="0" dirty="0" smtClean="0">
                <a:solidFill>
                  <a:schemeClr val="tx1"/>
                </a:solidFill>
                <a:latin typeface="+mn-lt"/>
                <a:ea typeface="+mn-ea"/>
                <a:cs typeface="+mn-cs"/>
              </a:rPr>
              <a:t>дальнейшем повышении разрядности процессоров до 64-разрядных</a:t>
            </a:r>
          </a:p>
          <a:p>
            <a:r>
              <a:rPr lang="ru-RU" sz="1200" b="1" kern="1200" baseline="0" dirty="0" smtClean="0">
                <a:solidFill>
                  <a:schemeClr val="tx1"/>
                </a:solidFill>
                <a:latin typeface="+mn-lt"/>
                <a:ea typeface="+mn-ea"/>
                <a:cs typeface="+mn-cs"/>
              </a:rPr>
              <a:t>возросла и величина максимального числа, обрабатываемого за</a:t>
            </a:r>
          </a:p>
          <a:p>
            <a:r>
              <a:rPr lang="ru-RU" sz="1200" b="1" kern="1200" baseline="0" smtClean="0">
                <a:solidFill>
                  <a:schemeClr val="tx1"/>
                </a:solidFill>
                <a:latin typeface="+mn-lt"/>
                <a:ea typeface="+mn-ea"/>
                <a:cs typeface="+mn-cs"/>
              </a:rPr>
              <a:t>один такт.</a:t>
            </a:r>
            <a:endParaRPr lang="ru-RU"/>
          </a:p>
        </p:txBody>
      </p:sp>
      <p:sp>
        <p:nvSpPr>
          <p:cNvPr id="4" name="Номер слайда 3"/>
          <p:cNvSpPr>
            <a:spLocks noGrp="1"/>
          </p:cNvSpPr>
          <p:nvPr>
            <p:ph type="sldNum" sz="quarter" idx="10"/>
          </p:nvPr>
        </p:nvSpPr>
        <p:spPr/>
        <p:txBody>
          <a:bodyPr/>
          <a:lstStyle/>
          <a:p>
            <a:fld id="{AE809AB6-550A-4974-8DD4-77452B0995EE}" type="slidenum">
              <a:rPr lang="ru-RU" smtClean="0"/>
              <a:pPr/>
              <a:t>57</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mtClean="0"/>
              <a:t> </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95</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одно  арифметико-</a:t>
            </a:r>
          </a:p>
          <a:p>
            <a:r>
              <a:rPr lang="ru-RU" dirty="0" smtClean="0"/>
              <a:t>логическое  устройство (АЛУ),  через  которое  проходит  поток  данных,  и  одно  устройство </a:t>
            </a:r>
          </a:p>
          <a:p>
            <a:r>
              <a:rPr lang="ru-RU" dirty="0" smtClean="0"/>
              <a:t>управления (УУ),  через  которое  проходит  поток  команд — программа (рис. 2.1). Это </a:t>
            </a:r>
          </a:p>
          <a:p>
            <a:r>
              <a:rPr lang="ru-RU" dirty="0" smtClean="0"/>
              <a:t>однопроцессорный  компьютер.   К  этому  типу  архитектуры  относится  и  архитектура </a:t>
            </a:r>
          </a:p>
          <a:p>
            <a:r>
              <a:rPr lang="ru-RU" dirty="0" smtClean="0"/>
              <a:t>персонального компьютера с общей шиной, подробно рассмотренная в разделе 2.18 (рис. 2.26). </a:t>
            </a:r>
          </a:p>
          <a:p>
            <a:r>
              <a:rPr lang="ru-RU" dirty="0" smtClean="0"/>
              <a:t>Структура  компьютера — это  совокупность  его  функциональных  элементов  и </a:t>
            </a:r>
          </a:p>
          <a:p>
            <a:r>
              <a:rPr lang="ru-RU" dirty="0" smtClean="0"/>
              <a:t>связей между ними. Элементами могут быть самые различные устройства — от основных </a:t>
            </a:r>
          </a:p>
          <a:p>
            <a:r>
              <a:rPr lang="ru-RU" dirty="0" smtClean="0"/>
              <a:t>логических узлов компьютера до простейших схем. Структура компьютера графически </a:t>
            </a:r>
          </a:p>
          <a:p>
            <a:r>
              <a:rPr lang="ru-RU" dirty="0" smtClean="0"/>
              <a:t>представляется в виде структурных схем, с помощью которых можно дать описание </a:t>
            </a:r>
          </a:p>
          <a:p>
            <a:r>
              <a:rPr lang="ru-RU" dirty="0" smtClean="0"/>
              <a:t>компьютера на любом уровне детализации.  </a:t>
            </a:r>
          </a:p>
          <a:p>
            <a:r>
              <a:rPr lang="ru-RU" dirty="0" smtClean="0"/>
              <a:t>  3</a:t>
            </a:r>
          </a:p>
          <a:p>
            <a:r>
              <a:rPr lang="ru-RU" dirty="0" smtClean="0"/>
              <a:t>Все  функциональные  блоки  здесь  связаны  между  собой  общей  шиной,  называемой  также </a:t>
            </a:r>
          </a:p>
          <a:p>
            <a:r>
              <a:rPr lang="ru-RU" dirty="0" smtClean="0"/>
              <a:t>системной магистралью.  </a:t>
            </a:r>
          </a:p>
          <a:p>
            <a:r>
              <a:rPr lang="ru-RU" dirty="0" smtClean="0"/>
              <a:t>системная  магистраль  представляет  собой  </a:t>
            </a:r>
            <a:r>
              <a:rPr lang="ru-RU" dirty="0" err="1" smtClean="0"/>
              <a:t>многопроводную</a:t>
            </a:r>
            <a:r>
              <a:rPr lang="ru-RU" dirty="0" smtClean="0"/>
              <a:t>  линию  с  гнездами  для </a:t>
            </a:r>
          </a:p>
          <a:p>
            <a:r>
              <a:rPr lang="ru-RU" dirty="0" smtClean="0"/>
              <a:t>подключения  электронных  схем.  Совокупность  проводов  магистрали  разделяется </a:t>
            </a:r>
          </a:p>
          <a:p>
            <a:r>
              <a:rPr lang="ru-RU" dirty="0" smtClean="0"/>
              <a:t>на отдельные группы: шину адреса, шину данных и шину управления.  </a:t>
            </a:r>
          </a:p>
          <a:p>
            <a:r>
              <a:rPr lang="ru-RU" dirty="0" smtClean="0"/>
              <a:t>Периферийные устройства (принтер и др.) подключаются к аппаратуре компьютера через </a:t>
            </a:r>
          </a:p>
          <a:p>
            <a:r>
              <a:rPr lang="ru-RU" dirty="0" smtClean="0"/>
              <a:t>специальные контроллеры — устройства управления периферийными устройствами.  </a:t>
            </a:r>
          </a:p>
          <a:p>
            <a:r>
              <a:rPr lang="ru-RU" dirty="0" smtClean="0"/>
              <a:t>Контроллер — устройство,  которое  связывает  периферийное  оборудование  или </a:t>
            </a:r>
          </a:p>
          <a:p>
            <a:r>
              <a:rPr lang="ru-RU" dirty="0" smtClean="0"/>
              <a:t>каналы  связи  с  центральным  процессором,  освобождая  процессор  от </a:t>
            </a:r>
          </a:p>
          <a:p>
            <a:r>
              <a:rPr lang="ru-RU" dirty="0" smtClean="0"/>
              <a:t>непосредственного управления функционированием данного оборудования.</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96</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одно  арифметико-</a:t>
            </a:r>
          </a:p>
          <a:p>
            <a:r>
              <a:rPr lang="ru-RU" dirty="0" smtClean="0"/>
              <a:t>логическое  устройство (АЛУ),  через  которое  проходит  поток  данных,  и  одно  устройство </a:t>
            </a:r>
          </a:p>
          <a:p>
            <a:r>
              <a:rPr lang="ru-RU" dirty="0" smtClean="0"/>
              <a:t>управления (УУ),  через  которое  проходит  поток  команд — программа (рис. 2.1). Это </a:t>
            </a:r>
          </a:p>
          <a:p>
            <a:r>
              <a:rPr lang="ru-RU" dirty="0" smtClean="0"/>
              <a:t>однопроцессорный  компьютер.   К  этому  типу  архитектуры  относится  и  архитектура </a:t>
            </a:r>
          </a:p>
          <a:p>
            <a:r>
              <a:rPr lang="ru-RU" dirty="0" smtClean="0"/>
              <a:t>персонального компьютера с общей шиной, подробно рассмотренная в разделе 2.18 (рис. 2.26). </a:t>
            </a:r>
          </a:p>
          <a:p>
            <a:r>
              <a:rPr lang="ru-RU" dirty="0" smtClean="0"/>
              <a:t>Структура  компьютера — это  совокупность  его  функциональных  элементов  и </a:t>
            </a:r>
          </a:p>
          <a:p>
            <a:r>
              <a:rPr lang="ru-RU" dirty="0" smtClean="0"/>
              <a:t>связей между ними. Элементами могут быть самые различные устройства — от основных </a:t>
            </a:r>
          </a:p>
          <a:p>
            <a:r>
              <a:rPr lang="ru-RU" dirty="0" smtClean="0"/>
              <a:t>логических узлов компьютера до простейших схем. Структура компьютера графически </a:t>
            </a:r>
          </a:p>
          <a:p>
            <a:r>
              <a:rPr lang="ru-RU" dirty="0" smtClean="0"/>
              <a:t>представляется в виде структурных схем, с помощью которых можно дать описание </a:t>
            </a:r>
          </a:p>
          <a:p>
            <a:r>
              <a:rPr lang="ru-RU" dirty="0" smtClean="0"/>
              <a:t>компьютера на любом уровне детализации.  </a:t>
            </a:r>
          </a:p>
          <a:p>
            <a:r>
              <a:rPr lang="ru-RU" dirty="0" smtClean="0"/>
              <a:t>  3</a:t>
            </a:r>
          </a:p>
          <a:p>
            <a:r>
              <a:rPr lang="ru-RU" dirty="0" smtClean="0"/>
              <a:t>Все  функциональные  блоки  здесь  связаны  между  собой  общей  шиной,  называемой  также </a:t>
            </a:r>
          </a:p>
          <a:p>
            <a:r>
              <a:rPr lang="ru-RU" dirty="0" smtClean="0"/>
              <a:t>системной магистралью.  </a:t>
            </a:r>
          </a:p>
          <a:p>
            <a:r>
              <a:rPr lang="ru-RU" dirty="0" smtClean="0"/>
              <a:t>системная  магистраль  представляет  собой  </a:t>
            </a:r>
            <a:r>
              <a:rPr lang="ru-RU" dirty="0" err="1" smtClean="0"/>
              <a:t>многопроводную</a:t>
            </a:r>
            <a:r>
              <a:rPr lang="ru-RU" dirty="0" smtClean="0"/>
              <a:t>  линию  с  гнездами  для </a:t>
            </a:r>
          </a:p>
          <a:p>
            <a:r>
              <a:rPr lang="ru-RU" dirty="0" smtClean="0"/>
              <a:t>подключения  электронных  схем.  Совокупность  проводов  магистрали  разделяется </a:t>
            </a:r>
          </a:p>
          <a:p>
            <a:r>
              <a:rPr lang="ru-RU" dirty="0" smtClean="0"/>
              <a:t>на отдельные группы: шину адреса, шину данных и шину управления.  </a:t>
            </a:r>
          </a:p>
          <a:p>
            <a:r>
              <a:rPr lang="ru-RU" dirty="0" smtClean="0"/>
              <a:t>Периферийные устройства (принтер и др.) подключаются к аппаратуре компьютера через </a:t>
            </a:r>
          </a:p>
          <a:p>
            <a:r>
              <a:rPr lang="ru-RU" dirty="0" smtClean="0"/>
              <a:t>специальные контроллеры — устройства управления периферийными устройствами.  </a:t>
            </a:r>
          </a:p>
          <a:p>
            <a:r>
              <a:rPr lang="ru-RU" dirty="0" smtClean="0"/>
              <a:t>Контроллер — устройство,  которое  связывает  периферийное  оборудование  или </a:t>
            </a:r>
          </a:p>
          <a:p>
            <a:r>
              <a:rPr lang="ru-RU" dirty="0" smtClean="0"/>
              <a:t>каналы  связи  с  центральным  процессором,  освобождая  процессор  от </a:t>
            </a:r>
          </a:p>
          <a:p>
            <a:r>
              <a:rPr lang="ru-RU" dirty="0" smtClean="0"/>
              <a:t>непосредственного управления функционированием данного оборудования.</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97</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одно  арифметико-</a:t>
            </a:r>
          </a:p>
          <a:p>
            <a:r>
              <a:rPr lang="ru-RU" dirty="0" smtClean="0"/>
              <a:t>логическое  устройство (АЛУ),  через  которое  проходит  поток  данных,  и  одно  устройство </a:t>
            </a:r>
          </a:p>
          <a:p>
            <a:r>
              <a:rPr lang="ru-RU" dirty="0" smtClean="0"/>
              <a:t>управления (УУ),  через  которое  проходит  поток  команд — программа (рис. 2.1). Это </a:t>
            </a:r>
          </a:p>
          <a:p>
            <a:r>
              <a:rPr lang="ru-RU" dirty="0" smtClean="0"/>
              <a:t>однопроцессорный  компьютер.   К  этому  типу  архитектуры  относится  и  архитектура </a:t>
            </a:r>
          </a:p>
          <a:p>
            <a:r>
              <a:rPr lang="ru-RU" dirty="0" smtClean="0"/>
              <a:t>персонального компьютера с общей шиной, подробно рассмотренная в разделе 2.18 (рис. 2.26). </a:t>
            </a:r>
          </a:p>
          <a:p>
            <a:r>
              <a:rPr lang="ru-RU" dirty="0" smtClean="0"/>
              <a:t>Структура  компьютера — это  совокупность  его  функциональных  элементов  и </a:t>
            </a:r>
          </a:p>
          <a:p>
            <a:r>
              <a:rPr lang="ru-RU" dirty="0" smtClean="0"/>
              <a:t>связей между ними. Элементами могут быть самые различные устройства — от основных </a:t>
            </a:r>
          </a:p>
          <a:p>
            <a:r>
              <a:rPr lang="ru-RU" dirty="0" smtClean="0"/>
              <a:t>логических узлов компьютера до простейших схем. Структура компьютера графически </a:t>
            </a:r>
          </a:p>
          <a:p>
            <a:r>
              <a:rPr lang="ru-RU" dirty="0" smtClean="0"/>
              <a:t>представляется в виде структурных схем, с помощью которых можно дать описание </a:t>
            </a:r>
          </a:p>
          <a:p>
            <a:r>
              <a:rPr lang="ru-RU" dirty="0" smtClean="0"/>
              <a:t>компьютера на любом уровне детализации.  </a:t>
            </a:r>
          </a:p>
          <a:p>
            <a:r>
              <a:rPr lang="ru-RU" dirty="0" smtClean="0"/>
              <a:t>  3</a:t>
            </a:r>
          </a:p>
          <a:p>
            <a:r>
              <a:rPr lang="ru-RU" dirty="0" smtClean="0"/>
              <a:t>Все  функциональные  блоки  здесь  связаны  между  собой  общей  шиной,  называемой  также </a:t>
            </a:r>
          </a:p>
          <a:p>
            <a:r>
              <a:rPr lang="ru-RU" dirty="0" smtClean="0"/>
              <a:t>системной магистралью.  </a:t>
            </a:r>
          </a:p>
          <a:p>
            <a:r>
              <a:rPr lang="ru-RU" dirty="0" smtClean="0"/>
              <a:t>системная  магистраль  представляет  собой  </a:t>
            </a:r>
            <a:r>
              <a:rPr lang="ru-RU" dirty="0" err="1" smtClean="0"/>
              <a:t>многопроводную</a:t>
            </a:r>
            <a:r>
              <a:rPr lang="ru-RU" dirty="0" smtClean="0"/>
              <a:t>  линию  с  гнездами  для </a:t>
            </a:r>
          </a:p>
          <a:p>
            <a:r>
              <a:rPr lang="ru-RU" dirty="0" smtClean="0"/>
              <a:t>подключения  электронных  схем.  Совокупность  проводов  магистрали  разделяется </a:t>
            </a:r>
          </a:p>
          <a:p>
            <a:r>
              <a:rPr lang="ru-RU" dirty="0" smtClean="0"/>
              <a:t>на отдельные группы: шину адреса, шину данных и шину управления.  </a:t>
            </a:r>
          </a:p>
          <a:p>
            <a:r>
              <a:rPr lang="ru-RU" dirty="0" smtClean="0"/>
              <a:t>Периферийные устройства (принтер и др.) подключаются к аппаратуре компьютера через </a:t>
            </a:r>
          </a:p>
          <a:p>
            <a:r>
              <a:rPr lang="ru-RU" dirty="0" smtClean="0"/>
              <a:t>специальные контроллеры — устройства управления периферийными устройствами.  </a:t>
            </a:r>
          </a:p>
          <a:p>
            <a:r>
              <a:rPr lang="ru-RU" dirty="0" smtClean="0"/>
              <a:t>Контроллер — устройство,  которое  связывает  периферийное  оборудование  или </a:t>
            </a:r>
          </a:p>
          <a:p>
            <a:r>
              <a:rPr lang="ru-RU" dirty="0" smtClean="0"/>
              <a:t>каналы  связи  с  центральным  процессором,  освобождая  процессор  от </a:t>
            </a:r>
          </a:p>
          <a:p>
            <a:r>
              <a:rPr lang="ru-RU" dirty="0" smtClean="0"/>
              <a:t>непосредственного управления функционированием данного оборудования.</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99</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одно  арифметико-</a:t>
            </a:r>
          </a:p>
          <a:p>
            <a:r>
              <a:rPr lang="ru-RU" dirty="0" smtClean="0"/>
              <a:t>логическое  устройство (АЛУ),  через  которое  проходит  поток  данных,  и  одно  устройство </a:t>
            </a:r>
          </a:p>
          <a:p>
            <a:r>
              <a:rPr lang="ru-RU" dirty="0" smtClean="0"/>
              <a:t>управления (УУ),  через  которое  проходит  поток  команд — программа (рис. 2.1). Это </a:t>
            </a:r>
          </a:p>
          <a:p>
            <a:r>
              <a:rPr lang="ru-RU" dirty="0" smtClean="0"/>
              <a:t>однопроцессорный  компьютер.   К  этому  типу  архитектуры  относится  и  архитектура </a:t>
            </a:r>
          </a:p>
          <a:p>
            <a:r>
              <a:rPr lang="ru-RU" dirty="0" smtClean="0"/>
              <a:t>персонального компьютера с общей шиной, подробно рассмотренная в разделе 2.18 (рис. 2.26). </a:t>
            </a:r>
          </a:p>
          <a:p>
            <a:r>
              <a:rPr lang="ru-RU" dirty="0" smtClean="0"/>
              <a:t>Структура  компьютера — это  совокупность  его  функциональных  элементов  и </a:t>
            </a:r>
          </a:p>
          <a:p>
            <a:r>
              <a:rPr lang="ru-RU" dirty="0" smtClean="0"/>
              <a:t>связей между ними. Элементами могут быть самые различные устройства — от основных </a:t>
            </a:r>
          </a:p>
          <a:p>
            <a:r>
              <a:rPr lang="ru-RU" dirty="0" smtClean="0"/>
              <a:t>логических узлов компьютера до простейших схем. Структура компьютера графически </a:t>
            </a:r>
          </a:p>
          <a:p>
            <a:r>
              <a:rPr lang="ru-RU" dirty="0" smtClean="0"/>
              <a:t>представляется в виде структурных схем, с помощью которых можно дать описание </a:t>
            </a:r>
          </a:p>
          <a:p>
            <a:r>
              <a:rPr lang="ru-RU" dirty="0" smtClean="0"/>
              <a:t>компьютера на любом уровне детализации.  </a:t>
            </a:r>
          </a:p>
          <a:p>
            <a:r>
              <a:rPr lang="ru-RU" dirty="0" smtClean="0"/>
              <a:t>  3</a:t>
            </a:r>
          </a:p>
          <a:p>
            <a:r>
              <a:rPr lang="ru-RU" dirty="0" smtClean="0"/>
              <a:t>Все  функциональные  блоки  здесь  связаны  между  собой  общей  шиной,  называемой  также </a:t>
            </a:r>
          </a:p>
          <a:p>
            <a:r>
              <a:rPr lang="ru-RU" dirty="0" smtClean="0"/>
              <a:t>системной магистралью.  </a:t>
            </a:r>
          </a:p>
          <a:p>
            <a:r>
              <a:rPr lang="ru-RU" dirty="0" smtClean="0"/>
              <a:t>системная  магистраль  представляет  собой  </a:t>
            </a:r>
            <a:r>
              <a:rPr lang="ru-RU" dirty="0" err="1" smtClean="0"/>
              <a:t>многопроводную</a:t>
            </a:r>
            <a:r>
              <a:rPr lang="ru-RU" dirty="0" smtClean="0"/>
              <a:t>  линию  с  гнездами  для </a:t>
            </a:r>
          </a:p>
          <a:p>
            <a:r>
              <a:rPr lang="ru-RU" dirty="0" smtClean="0"/>
              <a:t>подключения  электронных  схем.  Совокупность  проводов  магистрали  разделяется </a:t>
            </a:r>
          </a:p>
          <a:p>
            <a:r>
              <a:rPr lang="ru-RU" dirty="0" smtClean="0"/>
              <a:t>на отдельные группы: шину адреса, шину данных и шину управления.  </a:t>
            </a:r>
          </a:p>
          <a:p>
            <a:r>
              <a:rPr lang="ru-RU" dirty="0" smtClean="0"/>
              <a:t>Периферийные устройства (принтер и др.) подключаются к аппаратуре компьютера через </a:t>
            </a:r>
          </a:p>
          <a:p>
            <a:r>
              <a:rPr lang="ru-RU" dirty="0" smtClean="0"/>
              <a:t>специальные контроллеры — устройства управления периферийными устройствами.  </a:t>
            </a:r>
          </a:p>
          <a:p>
            <a:r>
              <a:rPr lang="ru-RU" dirty="0" smtClean="0"/>
              <a:t>Контроллер — устройство,  которое  связывает  периферийное  оборудование  или </a:t>
            </a:r>
          </a:p>
          <a:p>
            <a:r>
              <a:rPr lang="ru-RU" dirty="0" smtClean="0"/>
              <a:t>каналы  связи  с  центральным  процессором,  освобождая  процессор  от </a:t>
            </a:r>
          </a:p>
          <a:p>
            <a:r>
              <a:rPr lang="ru-RU" dirty="0" smtClean="0"/>
              <a:t>непосредственного управления функционированием данного оборудования.</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100</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одно  арифметико-</a:t>
            </a:r>
          </a:p>
          <a:p>
            <a:r>
              <a:rPr lang="ru-RU" dirty="0" smtClean="0"/>
              <a:t>логическое  устройство (АЛУ),  через  которое  проходит  поток  данных,  и  одно  устройство </a:t>
            </a:r>
          </a:p>
          <a:p>
            <a:r>
              <a:rPr lang="ru-RU" dirty="0" smtClean="0"/>
              <a:t>управления (УУ),  через  которое  проходит  поток  команд — программа (рис. 2.1). Это </a:t>
            </a:r>
          </a:p>
          <a:p>
            <a:r>
              <a:rPr lang="ru-RU" dirty="0" smtClean="0"/>
              <a:t>однопроцессорный  компьютер.   К  этому  типу  архитектуры  относится  и  архитектура </a:t>
            </a:r>
          </a:p>
          <a:p>
            <a:r>
              <a:rPr lang="ru-RU" dirty="0" smtClean="0"/>
              <a:t>персонального компьютера с общей шиной, подробно рассмотренная в разделе 2.18 (рис. 2.26). </a:t>
            </a:r>
          </a:p>
          <a:p>
            <a:r>
              <a:rPr lang="ru-RU" dirty="0" smtClean="0"/>
              <a:t>Структура  компьютера — это  совокупность  его  функциональных  элементов  и </a:t>
            </a:r>
          </a:p>
          <a:p>
            <a:r>
              <a:rPr lang="ru-RU" dirty="0" smtClean="0"/>
              <a:t>связей между ними. Элементами могут быть самые различные устройства — от основных </a:t>
            </a:r>
          </a:p>
          <a:p>
            <a:r>
              <a:rPr lang="ru-RU" dirty="0" smtClean="0"/>
              <a:t>логических узлов компьютера до простейших схем. Структура компьютера графически </a:t>
            </a:r>
          </a:p>
          <a:p>
            <a:r>
              <a:rPr lang="ru-RU" dirty="0" smtClean="0"/>
              <a:t>представляется в виде структурных схем, с помощью которых можно дать описание </a:t>
            </a:r>
          </a:p>
          <a:p>
            <a:r>
              <a:rPr lang="ru-RU" dirty="0" smtClean="0"/>
              <a:t>компьютера на любом уровне детализации.  </a:t>
            </a:r>
          </a:p>
          <a:p>
            <a:r>
              <a:rPr lang="ru-RU" dirty="0" smtClean="0"/>
              <a:t>  3</a:t>
            </a:r>
          </a:p>
          <a:p>
            <a:r>
              <a:rPr lang="ru-RU" dirty="0" smtClean="0"/>
              <a:t>Все  функциональные  блоки  здесь  связаны  между  собой  общей  шиной,  называемой  также </a:t>
            </a:r>
          </a:p>
          <a:p>
            <a:r>
              <a:rPr lang="ru-RU" dirty="0" smtClean="0"/>
              <a:t>системной магистралью.  </a:t>
            </a:r>
          </a:p>
          <a:p>
            <a:r>
              <a:rPr lang="ru-RU" dirty="0" smtClean="0"/>
              <a:t>системная  магистраль  представляет  собой  </a:t>
            </a:r>
            <a:r>
              <a:rPr lang="ru-RU" dirty="0" err="1" smtClean="0"/>
              <a:t>многопроводную</a:t>
            </a:r>
            <a:r>
              <a:rPr lang="ru-RU" dirty="0" smtClean="0"/>
              <a:t>  линию  с  гнездами  для </a:t>
            </a:r>
          </a:p>
          <a:p>
            <a:r>
              <a:rPr lang="ru-RU" dirty="0" smtClean="0"/>
              <a:t>подключения  электронных  схем.  Совокупность  проводов  магистрали  разделяется </a:t>
            </a:r>
          </a:p>
          <a:p>
            <a:r>
              <a:rPr lang="ru-RU" dirty="0" smtClean="0"/>
              <a:t>на отдельные группы: шину адреса, шину данных и шину управления.  </a:t>
            </a:r>
          </a:p>
          <a:p>
            <a:r>
              <a:rPr lang="ru-RU" dirty="0" smtClean="0"/>
              <a:t>Периферийные устройства (принтер и др.) подключаются к аппаратуре компьютера через </a:t>
            </a:r>
          </a:p>
          <a:p>
            <a:r>
              <a:rPr lang="ru-RU" dirty="0" smtClean="0"/>
              <a:t>специальные контроллеры — устройства управления периферийными устройствами.  </a:t>
            </a:r>
          </a:p>
          <a:p>
            <a:r>
              <a:rPr lang="ru-RU" dirty="0" smtClean="0"/>
              <a:t>Контроллер — устройство,  которое  связывает  периферийное  оборудование  или </a:t>
            </a:r>
          </a:p>
          <a:p>
            <a:r>
              <a:rPr lang="ru-RU" dirty="0" smtClean="0"/>
              <a:t>каналы  связи  с  центральным  процессором,  освобождая  процессор  от </a:t>
            </a:r>
          </a:p>
          <a:p>
            <a:r>
              <a:rPr lang="ru-RU" dirty="0" smtClean="0"/>
              <a:t>непосредственного управления функционированием данного оборудования.</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101</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b="0" i="0" kern="1200" dirty="0" smtClean="0">
                <a:solidFill>
                  <a:schemeClr val="tx1"/>
                </a:solidFill>
                <a:latin typeface="+mn-lt"/>
                <a:ea typeface="+mn-ea"/>
                <a:cs typeface="+mn-cs"/>
              </a:rPr>
              <a:t>Содержимое системного блока в значительной степени зависит от вычислительной системы в целом, её задач, целей и форм-фактора. В случае рационального использования, системный блок в большей степени соответствует потребностям вычислительной системы. В зависимости от вычислительной системы, в системном блоке могут находиться различные компоненты </a:t>
            </a:r>
            <a:r>
              <a:rPr lang="ru-RU" sz="1200" b="0" i="0" u="none" strike="noStrike" kern="1200" dirty="0" smtClean="0">
                <a:solidFill>
                  <a:schemeClr val="tx1"/>
                </a:solidFill>
                <a:latin typeface="+mn-lt"/>
                <a:ea typeface="+mn-ea"/>
                <a:cs typeface="+mn-cs"/>
                <a:hlinkClick r:id="rId3" tooltip="Аппаратное обеспечение"/>
              </a:rPr>
              <a:t>аппаратного обеспечения</a:t>
            </a:r>
            <a:r>
              <a:rPr lang="ru-RU" sz="1200" b="0" i="0" kern="1200" dirty="0" smtClean="0">
                <a:solidFill>
                  <a:schemeClr val="tx1"/>
                </a:solidFill>
                <a:latin typeface="+mn-lt"/>
                <a:ea typeface="+mn-ea"/>
                <a:cs typeface="+mn-cs"/>
              </a:rPr>
              <a:t>:</a:t>
            </a:r>
          </a:p>
          <a:p>
            <a:r>
              <a:rPr lang="ru-RU" sz="1200" b="0" i="0" kern="1200" dirty="0" smtClean="0">
                <a:solidFill>
                  <a:schemeClr val="tx1"/>
                </a:solidFill>
                <a:latin typeface="+mn-lt"/>
                <a:ea typeface="+mn-ea"/>
                <a:cs typeface="+mn-cs"/>
              </a:rPr>
              <a:t>вычислительный блок в виде </a:t>
            </a:r>
            <a:r>
              <a:rPr lang="ru-RU" sz="1200" b="0" i="0" u="none" strike="noStrike" kern="1200" dirty="0" smtClean="0">
                <a:solidFill>
                  <a:schemeClr val="tx1"/>
                </a:solidFill>
                <a:latin typeface="+mn-lt"/>
                <a:ea typeface="+mn-ea"/>
                <a:cs typeface="+mn-cs"/>
                <a:hlinkClick r:id="rId4" tooltip="Материнская плата"/>
              </a:rPr>
              <a:t>главной/системной/материнской платы</a:t>
            </a:r>
            <a:r>
              <a:rPr lang="ru-RU" sz="1200" b="0" i="0" kern="1200" dirty="0" smtClean="0">
                <a:solidFill>
                  <a:schemeClr val="tx1"/>
                </a:solidFill>
                <a:latin typeface="+mn-lt"/>
                <a:ea typeface="+mn-ea"/>
                <a:cs typeface="+mn-cs"/>
              </a:rPr>
              <a:t> с установленным на ней </a:t>
            </a:r>
            <a:r>
              <a:rPr lang="ru-RU" sz="1200" b="0" i="0" u="none" strike="noStrike" kern="1200" dirty="0" smtClean="0">
                <a:solidFill>
                  <a:schemeClr val="tx1"/>
                </a:solidFill>
                <a:latin typeface="+mn-lt"/>
                <a:ea typeface="+mn-ea"/>
                <a:cs typeface="+mn-cs"/>
                <a:hlinkClick r:id="rId5" tooltip="Процессор"/>
              </a:rPr>
              <a:t>процессором</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6" tooltip="Запоминающее устройство с произвольным доступом"/>
              </a:rPr>
              <a:t>ОЗУ</a:t>
            </a:r>
            <a:r>
              <a:rPr lang="ru-RU" sz="1200" b="0" i="0" kern="1200" dirty="0" smtClean="0">
                <a:solidFill>
                  <a:schemeClr val="tx1"/>
                </a:solidFill>
                <a:latin typeface="+mn-lt"/>
                <a:ea typeface="+mn-ea"/>
                <a:cs typeface="+mn-cs"/>
              </a:rPr>
              <a:t>;</a:t>
            </a:r>
          </a:p>
          <a:p>
            <a:r>
              <a:rPr lang="ru-RU" sz="1200" b="0" i="0" kern="1200" dirty="0" smtClean="0">
                <a:solidFill>
                  <a:schemeClr val="tx1"/>
                </a:solidFill>
                <a:latin typeface="+mn-lt"/>
                <a:ea typeface="+mn-ea"/>
                <a:cs typeface="+mn-cs"/>
              </a:rPr>
              <a:t>в материнскую плату могут быть установлены карты расширения (</a:t>
            </a:r>
            <a:r>
              <a:rPr lang="ru-RU" sz="1200" b="0" i="0" u="none" strike="noStrike" kern="1200" dirty="0" smtClean="0">
                <a:solidFill>
                  <a:schemeClr val="tx1"/>
                </a:solidFill>
                <a:latin typeface="+mn-lt"/>
                <a:ea typeface="+mn-ea"/>
                <a:cs typeface="+mn-cs"/>
                <a:hlinkClick r:id="rId7" tooltip="Видеокарта"/>
              </a:rPr>
              <a:t>видеокарта</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8" tooltip="Звуковая карта"/>
              </a:rPr>
              <a:t>звуковая карта</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9" tooltip="Сетевая плата"/>
              </a:rPr>
              <a:t>сетевая плата</a:t>
            </a:r>
            <a:r>
              <a:rPr lang="ru-RU" sz="1200" b="0" i="0" kern="1200" dirty="0" smtClean="0">
                <a:solidFill>
                  <a:schemeClr val="tx1"/>
                </a:solidFill>
                <a:latin typeface="+mn-lt"/>
                <a:ea typeface="+mn-ea"/>
                <a:cs typeface="+mn-cs"/>
              </a:rPr>
              <a:t>) в случае крупного размера имеющие специальные средства крепления внутри шасси;</a:t>
            </a:r>
          </a:p>
          <a:p>
            <a:r>
              <a:rPr lang="ru-RU" sz="1200" b="0" i="0" kern="1200" dirty="0" smtClean="0">
                <a:solidFill>
                  <a:schemeClr val="tx1"/>
                </a:solidFill>
                <a:latin typeface="+mn-lt"/>
                <a:ea typeface="+mn-ea"/>
                <a:cs typeface="+mn-cs"/>
              </a:rPr>
              <a:t>также в шасси могут быть установлены </a:t>
            </a:r>
            <a:r>
              <a:rPr lang="ru-RU" sz="1200" b="0" i="0" u="none" strike="noStrike" kern="1200" dirty="0" smtClean="0">
                <a:solidFill>
                  <a:schemeClr val="tx1"/>
                </a:solidFill>
                <a:latin typeface="+mn-lt"/>
                <a:ea typeface="+mn-ea"/>
                <a:cs typeface="+mn-cs"/>
                <a:hlinkClick r:id="rId10" tooltip="Компьютерный блок питания"/>
              </a:rPr>
              <a:t>блок(и) питания</a:t>
            </a:r>
            <a:r>
              <a:rPr lang="ru-RU" sz="1200" b="0" i="0" kern="1200" dirty="0" smtClean="0">
                <a:solidFill>
                  <a:schemeClr val="tx1"/>
                </a:solidFill>
                <a:latin typeface="+mn-lt"/>
                <a:ea typeface="+mn-ea"/>
                <a:cs typeface="+mn-cs"/>
              </a:rPr>
              <a:t>.</a:t>
            </a:r>
          </a:p>
          <a:p>
            <a:r>
              <a:rPr lang="ru-RU" sz="1200" b="0" i="0" kern="1200" dirty="0" smtClean="0">
                <a:solidFill>
                  <a:schemeClr val="tx1"/>
                </a:solidFill>
                <a:latin typeface="+mn-lt"/>
                <a:ea typeface="+mn-ea"/>
                <a:cs typeface="+mn-cs"/>
              </a:rPr>
              <a:t>Кроме того, в конструкции шасси предусмотрены </a:t>
            </a:r>
            <a:r>
              <a:rPr lang="ru-RU" sz="1200" b="0" i="0" u="none" strike="noStrike" kern="1200" dirty="0" smtClean="0">
                <a:solidFill>
                  <a:schemeClr val="tx1"/>
                </a:solidFill>
                <a:latin typeface="+mn-lt"/>
                <a:ea typeface="+mn-ea"/>
                <a:cs typeface="+mn-cs"/>
                <a:hlinkClick r:id="rId11" tooltip="en:Drive bay"/>
              </a:rPr>
              <a:t>стандартизированные отсеки</a:t>
            </a:r>
            <a:r>
              <a:rPr lang="ru-RU" sz="1200" b="0" i="0" kern="1200" dirty="0" smtClean="0">
                <a:solidFill>
                  <a:schemeClr val="tx1"/>
                </a:solidFill>
                <a:latin typeface="+mn-lt"/>
                <a:ea typeface="+mn-ea"/>
                <a:cs typeface="+mn-cs"/>
              </a:rPr>
              <a:t> (англ.)</a:t>
            </a:r>
            <a:r>
              <a:rPr lang="ru-RU" sz="1200" b="0" i="0" u="none" strike="noStrike" kern="1200" dirty="0" smtClean="0">
                <a:solidFill>
                  <a:schemeClr val="tx1"/>
                </a:solidFill>
                <a:latin typeface="+mn-lt"/>
                <a:ea typeface="+mn-ea"/>
                <a:cs typeface="+mn-cs"/>
                <a:hlinkClick r:id="rId12" tooltip="Отсек корпуса компьютера (страница отсутствует)"/>
              </a:rPr>
              <a:t>русск.</a:t>
            </a:r>
            <a:r>
              <a:rPr lang="ru-RU" sz="1200" b="0" i="0" kern="1200" dirty="0" smtClean="0">
                <a:solidFill>
                  <a:schemeClr val="tx1"/>
                </a:solidFill>
                <a:latin typeface="+mn-lt"/>
                <a:ea typeface="+mn-ea"/>
                <a:cs typeface="+mn-cs"/>
              </a:rPr>
              <a:t> для </a:t>
            </a:r>
            <a:r>
              <a:rPr lang="ru-RU" sz="1200" b="0" i="0" u="none" strike="noStrike" kern="1200" dirty="0" smtClean="0">
                <a:solidFill>
                  <a:schemeClr val="tx1"/>
                </a:solidFill>
                <a:latin typeface="+mn-lt"/>
                <a:ea typeface="+mn-ea"/>
                <a:cs typeface="+mn-cs"/>
                <a:hlinkClick r:id="rId13" tooltip="Периферийное устройство"/>
              </a:rPr>
              <a:t>периферийных устройств</a:t>
            </a:r>
            <a:r>
              <a:rPr lang="ru-RU" sz="1200" b="0" i="0" kern="1200" dirty="0" smtClean="0">
                <a:solidFill>
                  <a:schemeClr val="tx1"/>
                </a:solidFill>
                <a:latin typeface="+mn-lt"/>
                <a:ea typeface="+mn-ea"/>
                <a:cs typeface="+mn-cs"/>
              </a:rPr>
              <a:t>, заполняемые в частности накопителями — </a:t>
            </a:r>
            <a:r>
              <a:rPr lang="ru-RU" sz="1200" b="0" i="0" u="none" strike="noStrike" kern="1200" dirty="0" smtClean="0">
                <a:solidFill>
                  <a:schemeClr val="tx1"/>
                </a:solidFill>
                <a:latin typeface="+mn-lt"/>
                <a:ea typeface="+mn-ea"/>
                <a:cs typeface="+mn-cs"/>
                <a:hlinkClick r:id="rId14" tooltip="Жёсткий диск"/>
              </a:rPr>
              <a:t>жёстким диском(дисками)</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15" tooltip="Твердотельный накопитель"/>
              </a:rPr>
              <a:t>SSD</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16" tooltip="Оптический привод"/>
              </a:rPr>
              <a:t>оптическим приводом</a:t>
            </a:r>
            <a:r>
              <a:rPr lang="ru-RU" sz="1200" b="0" i="0" kern="1200" dirty="0" smtClean="0">
                <a:solidFill>
                  <a:schemeClr val="tx1"/>
                </a:solidFill>
                <a:latin typeface="+mn-lt"/>
                <a:ea typeface="+mn-ea"/>
                <a:cs typeface="+mn-cs"/>
              </a:rPr>
              <a:t>, </a:t>
            </a:r>
            <a:r>
              <a:rPr lang="ru-RU" sz="1200" b="0" i="0" u="none" strike="noStrike" kern="1200" dirty="0" err="1" smtClean="0">
                <a:solidFill>
                  <a:schemeClr val="tx1"/>
                </a:solidFill>
                <a:latin typeface="+mn-lt"/>
                <a:ea typeface="+mn-ea"/>
                <a:cs typeface="+mn-cs"/>
                <a:hlinkClick r:id="rId17" tooltip="Кардридер"/>
              </a:rPr>
              <a:t>кардридером</a:t>
            </a:r>
            <a:r>
              <a:rPr lang="ru-RU" sz="1200" b="0" i="0" kern="1200" dirty="0" smtClean="0">
                <a:solidFill>
                  <a:schemeClr val="tx1"/>
                </a:solidFill>
                <a:latin typeface="+mn-lt"/>
                <a:ea typeface="+mn-ea"/>
                <a:cs typeface="+mn-cs"/>
              </a:rPr>
              <a:t> и т. п.</a:t>
            </a:r>
          </a:p>
          <a:p>
            <a:r>
              <a:rPr lang="ru-RU" sz="1200" b="0" i="0" kern="1200" dirty="0" smtClean="0">
                <a:solidFill>
                  <a:schemeClr val="tx1"/>
                </a:solidFill>
                <a:latin typeface="+mn-lt"/>
                <a:ea typeface="+mn-ea"/>
                <a:cs typeface="+mn-cs"/>
              </a:rPr>
              <a:t>Фронтальная панель корпуса компьютера может быть оборудована кнопками включения и перезагрузки, </a:t>
            </a:r>
            <a:r>
              <a:rPr lang="ru-RU" sz="1200" b="0" i="0" u="none" strike="noStrike" kern="1200" dirty="0" err="1" smtClean="0">
                <a:solidFill>
                  <a:schemeClr val="tx1"/>
                </a:solidFill>
                <a:latin typeface="+mn-lt"/>
                <a:ea typeface="+mn-ea"/>
                <a:cs typeface="+mn-cs"/>
                <a:hlinkClick r:id="rId18" tooltip="Электронный индикатор"/>
              </a:rPr>
              <a:t>индикаторами</a:t>
            </a:r>
            <a:r>
              <a:rPr lang="ru-RU" sz="1200" b="0" i="0" kern="1200" dirty="0" err="1" smtClean="0">
                <a:solidFill>
                  <a:schemeClr val="tx1"/>
                </a:solidFill>
                <a:latin typeface="+mn-lt"/>
                <a:ea typeface="+mn-ea"/>
                <a:cs typeface="+mn-cs"/>
              </a:rPr>
              <a:t>питания</a:t>
            </a:r>
            <a:r>
              <a:rPr lang="ru-RU" sz="1200" b="0" i="0" kern="1200" dirty="0" smtClean="0">
                <a:solidFill>
                  <a:schemeClr val="tx1"/>
                </a:solidFill>
                <a:latin typeface="+mn-lt"/>
                <a:ea typeface="+mn-ea"/>
                <a:cs typeface="+mn-cs"/>
              </a:rPr>
              <a:t> и накопителей, гнёздами для подключения наушников и микрофона, интерфейсами передачи данных (</a:t>
            </a:r>
            <a:r>
              <a:rPr lang="ru-RU" sz="1200" b="0" i="0" u="none" strike="noStrike" kern="1200" dirty="0" smtClean="0">
                <a:solidFill>
                  <a:schemeClr val="tx1"/>
                </a:solidFill>
                <a:latin typeface="+mn-lt"/>
                <a:ea typeface="+mn-ea"/>
                <a:cs typeface="+mn-cs"/>
                <a:hlinkClick r:id="rId19" tooltip="USB"/>
              </a:rPr>
              <a:t>USB</a:t>
            </a:r>
            <a:r>
              <a:rPr lang="ru-RU" sz="1200" b="0" i="0" kern="1200" dirty="0" smtClean="0">
                <a:solidFill>
                  <a:schemeClr val="tx1"/>
                </a:solidFill>
                <a:latin typeface="+mn-lt"/>
                <a:ea typeface="+mn-ea"/>
                <a:cs typeface="+mn-cs"/>
              </a:rPr>
              <a:t>, </a:t>
            </a:r>
            <a:r>
              <a:rPr lang="ru-RU" sz="1200" b="0" i="0" u="none" strike="noStrike" kern="1200" dirty="0" err="1" smtClean="0">
                <a:solidFill>
                  <a:schemeClr val="tx1"/>
                </a:solidFill>
                <a:latin typeface="+mn-lt"/>
                <a:ea typeface="+mn-ea"/>
                <a:cs typeface="+mn-cs"/>
                <a:hlinkClick r:id="rId20" tooltip="FireWire"/>
              </a:rPr>
              <a:t>FireWire</a:t>
            </a:r>
            <a:r>
              <a:rPr lang="ru-RU" sz="1200" b="0" i="0" kern="1200" dirty="0" smtClean="0">
                <a:solidFill>
                  <a:schemeClr val="tx1"/>
                </a:solidFill>
                <a:latin typeface="+mn-lt"/>
                <a:ea typeface="+mn-ea"/>
                <a:cs typeface="+mn-cs"/>
              </a:rPr>
              <a:t>).</a:t>
            </a:r>
          </a:p>
          <a:p>
            <a:r>
              <a:rPr lang="ru-RU" sz="1200" b="0" i="0" kern="1200" dirty="0" smtClean="0">
                <a:solidFill>
                  <a:schemeClr val="tx1"/>
                </a:solidFill>
                <a:latin typeface="+mn-lt"/>
                <a:ea typeface="+mn-ea"/>
                <a:cs typeface="+mn-cs"/>
              </a:rPr>
              <a:t>В случае использования в составе </a:t>
            </a:r>
            <a:r>
              <a:rPr lang="ru-RU" sz="1200" b="0" i="0" u="none" strike="noStrike" kern="1200" dirty="0" smtClean="0">
                <a:solidFill>
                  <a:schemeClr val="tx1"/>
                </a:solidFill>
                <a:latin typeface="+mn-lt"/>
                <a:ea typeface="+mn-ea"/>
                <a:cs typeface="+mn-cs"/>
                <a:hlinkClick r:id="rId21" tooltip="Дата-центр"/>
              </a:rPr>
              <a:t>ЦОД</a:t>
            </a:r>
            <a:r>
              <a:rPr lang="ru-RU" sz="1200" b="0" i="0" kern="1200" dirty="0" smtClean="0">
                <a:solidFill>
                  <a:schemeClr val="tx1"/>
                </a:solidFill>
                <a:latin typeface="+mn-lt"/>
                <a:ea typeface="+mn-ea"/>
                <a:cs typeface="+mn-cs"/>
              </a:rPr>
              <a:t> или вычислительного кластера монтируемого в </a:t>
            </a:r>
            <a:r>
              <a:rPr lang="ru-RU" sz="1200" b="0" i="0" u="none" strike="noStrike" kern="1200" dirty="0" smtClean="0">
                <a:solidFill>
                  <a:schemeClr val="tx1"/>
                </a:solidFill>
                <a:latin typeface="+mn-lt"/>
                <a:ea typeface="+mn-ea"/>
                <a:cs typeface="+mn-cs"/>
                <a:hlinkClick r:id="rId22" tooltip="Телекоммуникационная стойка"/>
              </a:rPr>
              <a:t>стойку</a:t>
            </a:r>
            <a:r>
              <a:rPr lang="ru-RU" sz="1200" b="0" i="0" kern="1200" dirty="0" smtClean="0">
                <a:solidFill>
                  <a:schemeClr val="tx1"/>
                </a:solidFill>
                <a:latin typeface="+mn-lt"/>
                <a:ea typeface="+mn-ea"/>
                <a:cs typeface="+mn-cs"/>
              </a:rPr>
              <a:t>, устанавливаются средства </a:t>
            </a:r>
            <a:r>
              <a:rPr lang="ru-RU" sz="1200" b="0" i="0" u="none" strike="noStrike" kern="1200" dirty="0" smtClean="0">
                <a:solidFill>
                  <a:schemeClr val="tx1"/>
                </a:solidFill>
                <a:latin typeface="+mn-lt"/>
                <a:ea typeface="+mn-ea"/>
                <a:cs typeface="+mn-cs"/>
                <a:hlinkClick r:id="rId23" tooltip="Телеметрия"/>
              </a:rPr>
              <a:t>телеметрического</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24" tooltip="Удалённое управление"/>
              </a:rPr>
              <a:t>управления</a:t>
            </a:r>
            <a:r>
              <a:rPr lang="ru-RU" sz="1200" b="0" i="0" kern="1200" dirty="0" smtClean="0">
                <a:solidFill>
                  <a:schemeClr val="tx1"/>
                </a:solidFill>
                <a:latin typeface="+mn-lt"/>
                <a:ea typeface="+mn-ea"/>
                <a:cs typeface="+mn-cs"/>
              </a:rPr>
              <a:t> и </a:t>
            </a:r>
            <a:r>
              <a:rPr lang="ru-RU" sz="1200" b="0" i="0" u="none" strike="noStrike" kern="1200" dirty="0" smtClean="0">
                <a:solidFill>
                  <a:schemeClr val="tx1"/>
                </a:solidFill>
                <a:latin typeface="+mn-lt"/>
                <a:ea typeface="+mn-ea"/>
                <a:cs typeface="+mn-cs"/>
                <a:hlinkClick r:id="rId25" tooltip="Распределитель питания"/>
              </a:rPr>
              <a:t>контроля</a:t>
            </a:r>
            <a:r>
              <a:rPr lang="ru-RU" sz="1200" b="0" i="0" kern="1200" dirty="0" smtClean="0">
                <a:solidFill>
                  <a:schemeClr val="tx1"/>
                </a:solidFill>
                <a:latin typeface="+mn-lt"/>
                <a:ea typeface="+mn-ea"/>
                <a:cs typeface="+mn-cs"/>
              </a:rPr>
              <a:t>(например на основе коммутаторов или </a:t>
            </a:r>
            <a:r>
              <a:rPr lang="ru-RU" sz="1200" b="0" i="0" u="none" strike="noStrike" kern="1200" dirty="0" smtClean="0">
                <a:solidFill>
                  <a:schemeClr val="tx1"/>
                </a:solidFill>
                <a:latin typeface="+mn-lt"/>
                <a:ea typeface="+mn-ea"/>
                <a:cs typeface="+mn-cs"/>
                <a:hlinkClick r:id="rId26" tooltip="Программы удалённого администрирования"/>
              </a:rPr>
              <a:t>управляющего ПО</a:t>
            </a:r>
            <a:r>
              <a:rPr lang="ru-RU" sz="1200" b="0" i="0" kern="1200" dirty="0" smtClean="0">
                <a:solidFill>
                  <a:schemeClr val="tx1"/>
                </a:solidFill>
                <a:latin typeface="+mn-lt"/>
                <a:ea typeface="+mn-ea"/>
                <a:cs typeface="+mn-cs"/>
              </a:rPr>
              <a:t>, ориентированного на </a:t>
            </a:r>
            <a:r>
              <a:rPr lang="ru-RU" sz="1200" b="0" i="0" u="none" strike="noStrike" kern="1200" dirty="0" err="1" smtClean="0">
                <a:solidFill>
                  <a:schemeClr val="tx1"/>
                </a:solidFill>
                <a:latin typeface="+mn-lt"/>
                <a:ea typeface="+mn-ea"/>
                <a:cs typeface="+mn-cs"/>
                <a:hlinkClick r:id="rId27" tooltip="Веб-приложение"/>
              </a:rPr>
              <a:t>веб-интерфейс</a:t>
            </a:r>
            <a:r>
              <a:rPr lang="ru-RU" sz="1200" b="0" i="0" kern="1200" dirty="0" smtClean="0">
                <a:solidFill>
                  <a:schemeClr val="tx1"/>
                </a:solidFill>
                <a:latin typeface="+mn-lt"/>
                <a:ea typeface="+mn-ea"/>
                <a:cs typeface="+mn-cs"/>
              </a:rPr>
              <a:t>).</a:t>
            </a:r>
          </a:p>
          <a:p>
            <a:r>
              <a:rPr lang="ru-RU" sz="1200" b="0" i="0" kern="1200" dirty="0" smtClean="0">
                <a:solidFill>
                  <a:schemeClr val="tx1"/>
                </a:solidFill>
                <a:latin typeface="+mn-lt"/>
                <a:ea typeface="+mn-ea"/>
                <a:cs typeface="+mn-cs"/>
              </a:rPr>
              <a:t>В основном (существуют специальные решения «</a:t>
            </a:r>
            <a:r>
              <a:rPr lang="ru-RU" sz="1200" b="0" i="0" kern="1200" dirty="0" err="1" smtClean="0">
                <a:solidFill>
                  <a:schemeClr val="tx1"/>
                </a:solidFill>
                <a:latin typeface="+mn-lt"/>
                <a:ea typeface="+mn-ea"/>
                <a:cs typeface="+mn-cs"/>
              </a:rPr>
              <a:t>безотвёрточного</a:t>
            </a:r>
            <a:r>
              <a:rPr lang="ru-RU" sz="1200" b="0" i="0" kern="1200" dirty="0" smtClean="0">
                <a:solidFill>
                  <a:schemeClr val="tx1"/>
                </a:solidFill>
                <a:latin typeface="+mn-lt"/>
                <a:ea typeface="+mn-ea"/>
                <a:cs typeface="+mn-cs"/>
              </a:rPr>
              <a:t> монтажа»), содержимое системного блока монтируется при помощи </a:t>
            </a:r>
            <a:r>
              <a:rPr lang="ru-RU" sz="1200" b="0" i="0" u="none" strike="noStrike" kern="1200" dirty="0" smtClean="0">
                <a:solidFill>
                  <a:schemeClr val="tx1"/>
                </a:solidFill>
                <a:latin typeface="+mn-lt"/>
                <a:ea typeface="+mn-ea"/>
                <a:cs typeface="+mn-cs"/>
                <a:hlinkClick r:id="rId28" tooltip="en:Computer case screws"/>
              </a:rPr>
              <a:t>специально разработанных крепёжных элементов</a:t>
            </a:r>
            <a:endParaRPr lang="ru-RU" sz="1200" b="0" i="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102</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111</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t>Материнская плата с сопряженными устройствами монтируется внутри корпуса с блоком питания и системой охлаждения, формируя в совокупности системный блок компьютера.</a:t>
            </a:r>
          </a:p>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112</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effectLst/>
                <a:latin typeface="+mn-lt"/>
                <a:ea typeface="+mn-ea"/>
                <a:cs typeface="+mn-cs"/>
              </a:rPr>
              <a:t>Форм-фактор материнской платы — стандарт, определяющий размеры материнской платы для компьютера, места её крепления к </a:t>
            </a:r>
            <a:r>
              <a:rPr lang="ru-RU" sz="1200" b="0" i="0" u="none" strike="noStrike" kern="1200" dirty="0" smtClean="0">
                <a:solidFill>
                  <a:schemeClr val="tx1"/>
                </a:solidFill>
                <a:effectLst/>
                <a:latin typeface="+mn-lt"/>
                <a:ea typeface="+mn-ea"/>
                <a:cs typeface="+mn-cs"/>
                <a:hlinkClick r:id="rId3" tooltip="Шасси"/>
              </a:rPr>
              <a:t>шасси</a:t>
            </a:r>
            <a:r>
              <a:rPr lang="ru-RU" sz="1200" b="0" i="0" kern="1200" dirty="0" smtClean="0">
                <a:solidFill>
                  <a:schemeClr val="tx1"/>
                </a:solidFill>
                <a:effectLst/>
                <a:latin typeface="+mn-lt"/>
                <a:ea typeface="+mn-ea"/>
                <a:cs typeface="+mn-cs"/>
              </a:rPr>
              <a:t>; расположение на ней интерфейсов шин, </a:t>
            </a:r>
            <a:r>
              <a:rPr lang="ru-RU" sz="1200" b="0" i="0" u="none" strike="noStrike" kern="1200" dirty="0" smtClean="0">
                <a:solidFill>
                  <a:schemeClr val="tx1"/>
                </a:solidFill>
                <a:effectLst/>
                <a:latin typeface="+mn-lt"/>
                <a:ea typeface="+mn-ea"/>
                <a:cs typeface="+mn-cs"/>
                <a:hlinkClick r:id="rId4" tooltip="Устройство ввода-вывода"/>
              </a:rPr>
              <a:t>портов ввода-вывода</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5" tooltip="Разъём процессора персонального компьютера"/>
              </a:rPr>
              <a:t>разъёма процессора</a:t>
            </a:r>
            <a:r>
              <a:rPr lang="ru-RU" sz="1200" b="0" i="0" kern="1200" dirty="0" smtClean="0">
                <a:solidFill>
                  <a:schemeClr val="tx1"/>
                </a:solidFill>
                <a:effectLst/>
                <a:latin typeface="+mn-lt"/>
                <a:ea typeface="+mn-ea"/>
                <a:cs typeface="+mn-cs"/>
              </a:rPr>
              <a:t>, слотов для </a:t>
            </a:r>
            <a:r>
              <a:rPr lang="ru-RU" sz="1200" b="0" i="0" u="none" strike="noStrike" kern="1200" dirty="0" smtClean="0">
                <a:solidFill>
                  <a:schemeClr val="tx1"/>
                </a:solidFill>
                <a:effectLst/>
                <a:latin typeface="+mn-lt"/>
                <a:ea typeface="+mn-ea"/>
                <a:cs typeface="+mn-cs"/>
                <a:hlinkClick r:id="rId6" tooltip="Оперативная память"/>
              </a:rPr>
              <a:t>оперативной памяти</a:t>
            </a:r>
            <a:r>
              <a:rPr lang="ru-RU" sz="1200" b="0" i="0" kern="1200" dirty="0" smtClean="0">
                <a:solidFill>
                  <a:schemeClr val="tx1"/>
                </a:solidFill>
                <a:effectLst/>
                <a:latin typeface="+mn-lt"/>
                <a:ea typeface="+mn-ea"/>
                <a:cs typeface="+mn-cs"/>
              </a:rPr>
              <a:t>, а также тип разъема для подключения </a:t>
            </a:r>
            <a:r>
              <a:rPr lang="ru-RU" sz="1200" b="0" i="0" u="none" strike="noStrike" kern="1200" dirty="0" smtClean="0">
                <a:solidFill>
                  <a:schemeClr val="tx1"/>
                </a:solidFill>
                <a:effectLst/>
                <a:latin typeface="+mn-lt"/>
                <a:ea typeface="+mn-ea"/>
                <a:cs typeface="+mn-cs"/>
                <a:hlinkClick r:id="rId7" tooltip="Компьютерный блок питания"/>
              </a:rPr>
              <a:t>блока питания</a:t>
            </a:r>
            <a:r>
              <a:rPr lang="ru-RU" sz="1200" b="0" i="0" kern="1200" dirty="0" smtClean="0">
                <a:solidFill>
                  <a:schemeClr val="tx1"/>
                </a:solidFill>
                <a:effectLst/>
                <a:latin typeface="+mn-lt"/>
                <a:ea typeface="+mn-ea"/>
                <a:cs typeface="+mn-cs"/>
              </a:rPr>
              <a:t>.</a:t>
            </a:r>
          </a:p>
          <a:p>
            <a:r>
              <a:rPr lang="ru-RU" sz="1200" b="0" i="0" kern="1200" dirty="0" smtClean="0">
                <a:solidFill>
                  <a:schemeClr val="tx1"/>
                </a:solidFill>
                <a:effectLst/>
                <a:latin typeface="+mn-lt"/>
                <a:ea typeface="+mn-ea"/>
                <a:cs typeface="+mn-cs"/>
              </a:rPr>
              <a:t>Форм-фактор (как и любые другие стандарты) носит рекомендательный характер. Спецификация форм-фактора определяет обязательные и опциональные компоненты. Однако подавляющее большинство производителей предпочитают соблюдать спецификацию, поскольку ценой соответствия существующим стандартам является совместимость материнской платы и стандартизированного оборудования (периферии, карт расширения) других производителей (что имеет ключевое значение для снижения </a:t>
            </a:r>
            <a:r>
              <a:rPr lang="ru-RU" sz="1200" b="0" i="0" u="none" strike="noStrike" kern="1200" dirty="0" smtClean="0">
                <a:solidFill>
                  <a:schemeClr val="tx1"/>
                </a:solidFill>
                <a:effectLst/>
                <a:latin typeface="+mn-lt"/>
                <a:ea typeface="+mn-ea"/>
                <a:cs typeface="+mn-cs"/>
                <a:hlinkClick r:id="rId8" tooltip="Совокупная стоимость владения"/>
              </a:rPr>
              <a:t>стоимости владения</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9" tooltip="Английский язык"/>
              </a:rPr>
              <a:t>англ.</a:t>
            </a:r>
            <a:r>
              <a:rPr lang="ru-RU" sz="1200" b="0" i="0" kern="1200" dirty="0" smtClean="0">
                <a:solidFill>
                  <a:schemeClr val="tx1"/>
                </a:solidFill>
                <a:effectLst/>
                <a:latin typeface="+mn-lt"/>
                <a:ea typeface="+mn-ea"/>
                <a:cs typeface="+mn-cs"/>
              </a:rPr>
              <a:t> </a:t>
            </a:r>
            <a:r>
              <a:rPr lang="ru-RU" sz="1200" b="0" i="1" kern="1200" dirty="0" smtClean="0">
                <a:solidFill>
                  <a:schemeClr val="tx1"/>
                </a:solidFill>
                <a:effectLst/>
                <a:latin typeface="+mn-lt"/>
                <a:ea typeface="+mn-ea"/>
                <a:cs typeface="+mn-cs"/>
              </a:rPr>
              <a:t>TCO</a:t>
            </a:r>
            <a:r>
              <a:rPr lang="ru-RU" sz="1200" b="0" i="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113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baseline="0" dirty="0" smtClean="0">
                <a:solidFill>
                  <a:schemeClr val="tx1"/>
                </a:solidFill>
                <a:latin typeface="+mn-lt"/>
                <a:ea typeface="+mn-ea"/>
                <a:cs typeface="+mn-cs"/>
              </a:rPr>
              <a:t>В начале 1980-х гг. процессоры компьютеров были</a:t>
            </a:r>
          </a:p>
          <a:p>
            <a:r>
              <a:rPr lang="ru-RU" sz="1200" b="1" kern="1200" baseline="0" dirty="0" err="1" smtClean="0">
                <a:solidFill>
                  <a:schemeClr val="tx1"/>
                </a:solidFill>
                <a:latin typeface="+mn-lt"/>
                <a:ea typeface="+mn-ea"/>
                <a:cs typeface="+mn-cs"/>
              </a:rPr>
              <a:t>В-разрядными</a:t>
            </a:r>
            <a:r>
              <a:rPr lang="ru-RU" sz="1200" b="1" kern="1200" baseline="0" dirty="0" smtClean="0">
                <a:solidFill>
                  <a:schemeClr val="tx1"/>
                </a:solidFill>
                <a:latin typeface="+mn-lt"/>
                <a:ea typeface="+mn-ea"/>
                <a:cs typeface="+mn-cs"/>
              </a:rPr>
              <a:t>, за один такт работы процессора компьютер мог обработать</a:t>
            </a:r>
          </a:p>
          <a:p>
            <a:r>
              <a:rPr lang="ru-RU" sz="1200" b="1" kern="1200" baseline="0" dirty="0" smtClean="0">
                <a:solidFill>
                  <a:schemeClr val="tx1"/>
                </a:solidFill>
                <a:latin typeface="+mn-lt"/>
                <a:ea typeface="+mn-ea"/>
                <a:cs typeface="+mn-cs"/>
              </a:rPr>
              <a:t>8 бит, т. е. максимальное обрабатываемое целое десятичное</a:t>
            </a:r>
          </a:p>
          <a:p>
            <a:r>
              <a:rPr lang="ru-RU" sz="1200" b="1" kern="1200" baseline="0" dirty="0" smtClean="0">
                <a:solidFill>
                  <a:schemeClr val="tx1"/>
                </a:solidFill>
                <a:latin typeface="+mn-lt"/>
                <a:ea typeface="+mn-ea"/>
                <a:cs typeface="+mn-cs"/>
              </a:rPr>
              <a:t>число не могло превышать 11111111 в двоичной системе. При</a:t>
            </a:r>
          </a:p>
          <a:p>
            <a:r>
              <a:rPr lang="ru-RU" sz="1200" b="1" kern="1200" baseline="0" dirty="0" smtClean="0">
                <a:solidFill>
                  <a:schemeClr val="tx1"/>
                </a:solidFill>
                <a:latin typeface="+mn-lt"/>
                <a:ea typeface="+mn-ea"/>
                <a:cs typeface="+mn-cs"/>
              </a:rPr>
              <a:t>дальнейшем повышении разрядности процессоров до 64-разрядных</a:t>
            </a:r>
          </a:p>
          <a:p>
            <a:r>
              <a:rPr lang="ru-RU" sz="1200" b="1" kern="1200" baseline="0" dirty="0" smtClean="0">
                <a:solidFill>
                  <a:schemeClr val="tx1"/>
                </a:solidFill>
                <a:latin typeface="+mn-lt"/>
                <a:ea typeface="+mn-ea"/>
                <a:cs typeface="+mn-cs"/>
              </a:rPr>
              <a:t>возросла и величина максимального числа, обрабатываемого за</a:t>
            </a:r>
          </a:p>
          <a:p>
            <a:r>
              <a:rPr lang="ru-RU" sz="1200" b="1" kern="1200" baseline="0" smtClean="0">
                <a:solidFill>
                  <a:schemeClr val="tx1"/>
                </a:solidFill>
                <a:latin typeface="+mn-lt"/>
                <a:ea typeface="+mn-ea"/>
                <a:cs typeface="+mn-cs"/>
              </a:rPr>
              <a:t>один такт.</a:t>
            </a:r>
            <a:endParaRPr lang="ru-RU"/>
          </a:p>
        </p:txBody>
      </p:sp>
      <p:sp>
        <p:nvSpPr>
          <p:cNvPr id="4" name="Номер слайда 3"/>
          <p:cNvSpPr>
            <a:spLocks noGrp="1"/>
          </p:cNvSpPr>
          <p:nvPr>
            <p:ph type="sldNum" sz="quarter" idx="10"/>
          </p:nvPr>
        </p:nvSpPr>
        <p:spPr/>
        <p:txBody>
          <a:bodyPr/>
          <a:lstStyle/>
          <a:p>
            <a:fld id="{AE809AB6-550A-4974-8DD4-77452B0995EE}" type="slidenum">
              <a:rPr lang="ru-RU" smtClean="0"/>
              <a:pPr/>
              <a:t>58</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effectLst/>
                <a:latin typeface="+mn-lt"/>
                <a:ea typeface="+mn-ea"/>
                <a:cs typeface="+mn-cs"/>
              </a:rPr>
              <a:t>Форм-фактор материнской платы — стандарт, определяющий размеры материнской платы для компьютера, места её крепления к </a:t>
            </a:r>
            <a:r>
              <a:rPr lang="ru-RU" sz="1200" b="0" i="0" u="none" strike="noStrike" kern="1200" dirty="0" smtClean="0">
                <a:solidFill>
                  <a:schemeClr val="tx1"/>
                </a:solidFill>
                <a:effectLst/>
                <a:latin typeface="+mn-lt"/>
                <a:ea typeface="+mn-ea"/>
                <a:cs typeface="+mn-cs"/>
                <a:hlinkClick r:id="rId3" tooltip="Шасси"/>
              </a:rPr>
              <a:t>шасси</a:t>
            </a:r>
            <a:r>
              <a:rPr lang="ru-RU" sz="1200" b="0" i="0" kern="1200" dirty="0" smtClean="0">
                <a:solidFill>
                  <a:schemeClr val="tx1"/>
                </a:solidFill>
                <a:effectLst/>
                <a:latin typeface="+mn-lt"/>
                <a:ea typeface="+mn-ea"/>
                <a:cs typeface="+mn-cs"/>
              </a:rPr>
              <a:t>; расположение на ней интерфейсов шин, </a:t>
            </a:r>
            <a:r>
              <a:rPr lang="ru-RU" sz="1200" b="0" i="0" u="none" strike="noStrike" kern="1200" dirty="0" smtClean="0">
                <a:solidFill>
                  <a:schemeClr val="tx1"/>
                </a:solidFill>
                <a:effectLst/>
                <a:latin typeface="+mn-lt"/>
                <a:ea typeface="+mn-ea"/>
                <a:cs typeface="+mn-cs"/>
                <a:hlinkClick r:id="rId4" tooltip="Устройство ввода-вывода"/>
              </a:rPr>
              <a:t>портов ввода-вывода</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5" tooltip="Разъём процессора персонального компьютера"/>
              </a:rPr>
              <a:t>разъёма процессора</a:t>
            </a:r>
            <a:r>
              <a:rPr lang="ru-RU" sz="1200" b="0" i="0" kern="1200" dirty="0" smtClean="0">
                <a:solidFill>
                  <a:schemeClr val="tx1"/>
                </a:solidFill>
                <a:effectLst/>
                <a:latin typeface="+mn-lt"/>
                <a:ea typeface="+mn-ea"/>
                <a:cs typeface="+mn-cs"/>
              </a:rPr>
              <a:t>, слотов для </a:t>
            </a:r>
            <a:r>
              <a:rPr lang="ru-RU" sz="1200" b="0" i="0" u="none" strike="noStrike" kern="1200" dirty="0" smtClean="0">
                <a:solidFill>
                  <a:schemeClr val="tx1"/>
                </a:solidFill>
                <a:effectLst/>
                <a:latin typeface="+mn-lt"/>
                <a:ea typeface="+mn-ea"/>
                <a:cs typeface="+mn-cs"/>
                <a:hlinkClick r:id="rId6" tooltip="Оперативная память"/>
              </a:rPr>
              <a:t>оперативной памяти</a:t>
            </a:r>
            <a:r>
              <a:rPr lang="ru-RU" sz="1200" b="0" i="0" kern="1200" dirty="0" smtClean="0">
                <a:solidFill>
                  <a:schemeClr val="tx1"/>
                </a:solidFill>
                <a:effectLst/>
                <a:latin typeface="+mn-lt"/>
                <a:ea typeface="+mn-ea"/>
                <a:cs typeface="+mn-cs"/>
              </a:rPr>
              <a:t>, а также тип разъема для подключения </a:t>
            </a:r>
            <a:r>
              <a:rPr lang="ru-RU" sz="1200" b="0" i="0" u="none" strike="noStrike" kern="1200" dirty="0" smtClean="0">
                <a:solidFill>
                  <a:schemeClr val="tx1"/>
                </a:solidFill>
                <a:effectLst/>
                <a:latin typeface="+mn-lt"/>
                <a:ea typeface="+mn-ea"/>
                <a:cs typeface="+mn-cs"/>
                <a:hlinkClick r:id="rId7" tooltip="Компьютерный блок питания"/>
              </a:rPr>
              <a:t>блока питания</a:t>
            </a:r>
            <a:r>
              <a:rPr lang="ru-RU" sz="1200" b="0" i="0" kern="1200" dirty="0" smtClean="0">
                <a:solidFill>
                  <a:schemeClr val="tx1"/>
                </a:solidFill>
                <a:effectLst/>
                <a:latin typeface="+mn-lt"/>
                <a:ea typeface="+mn-ea"/>
                <a:cs typeface="+mn-cs"/>
              </a:rPr>
              <a:t>.</a:t>
            </a:r>
          </a:p>
          <a:p>
            <a:r>
              <a:rPr lang="ru-RU" sz="1200" b="0" i="0" kern="1200" dirty="0" smtClean="0">
                <a:solidFill>
                  <a:schemeClr val="tx1"/>
                </a:solidFill>
                <a:effectLst/>
                <a:latin typeface="+mn-lt"/>
                <a:ea typeface="+mn-ea"/>
                <a:cs typeface="+mn-cs"/>
              </a:rPr>
              <a:t>Форм-фактор (как и любые другие стандарты) носит рекомендательный характер. Спецификация форм-фактора определяет обязательные и опциональные компоненты. Однако подавляющее большинство производителей предпочитают соблюдать спецификацию, поскольку ценой соответствия существующим стандартам является совместимость материнской платы и стандартизированного оборудования (периферии, карт расширения) других производителей (что имеет ключевое значение для снижения </a:t>
            </a:r>
            <a:r>
              <a:rPr lang="ru-RU" sz="1200" b="0" i="0" u="none" strike="noStrike" kern="1200" dirty="0" smtClean="0">
                <a:solidFill>
                  <a:schemeClr val="tx1"/>
                </a:solidFill>
                <a:effectLst/>
                <a:latin typeface="+mn-lt"/>
                <a:ea typeface="+mn-ea"/>
                <a:cs typeface="+mn-cs"/>
                <a:hlinkClick r:id="rId8" tooltip="Совокупная стоимость владения"/>
              </a:rPr>
              <a:t>стоимости владения</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9" tooltip="Английский язык"/>
              </a:rPr>
              <a:t>англ.</a:t>
            </a:r>
            <a:r>
              <a:rPr lang="ru-RU" sz="1200" b="0" i="0" kern="1200" dirty="0" smtClean="0">
                <a:solidFill>
                  <a:schemeClr val="tx1"/>
                </a:solidFill>
                <a:effectLst/>
                <a:latin typeface="+mn-lt"/>
                <a:ea typeface="+mn-ea"/>
                <a:cs typeface="+mn-cs"/>
              </a:rPr>
              <a:t> </a:t>
            </a:r>
            <a:r>
              <a:rPr lang="ru-RU" sz="1200" b="0" i="1" kern="1200" dirty="0" smtClean="0">
                <a:solidFill>
                  <a:schemeClr val="tx1"/>
                </a:solidFill>
                <a:effectLst/>
                <a:latin typeface="+mn-lt"/>
                <a:ea typeface="+mn-ea"/>
                <a:cs typeface="+mn-cs"/>
              </a:rPr>
              <a:t>TCO</a:t>
            </a:r>
            <a:r>
              <a:rPr lang="ru-RU" sz="1200" b="0" i="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114</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effectLst/>
                <a:latin typeface="+mn-lt"/>
                <a:ea typeface="+mn-ea"/>
                <a:cs typeface="+mn-cs"/>
              </a:rPr>
              <a:t>Форм-фактор материнской платы — стандарт, определяющий размеры материнской платы для компьютера, места её крепления к </a:t>
            </a:r>
            <a:r>
              <a:rPr lang="ru-RU" sz="1200" b="0" i="0" u="none" strike="noStrike" kern="1200" dirty="0" smtClean="0">
                <a:solidFill>
                  <a:schemeClr val="tx1"/>
                </a:solidFill>
                <a:effectLst/>
                <a:latin typeface="+mn-lt"/>
                <a:ea typeface="+mn-ea"/>
                <a:cs typeface="+mn-cs"/>
                <a:hlinkClick r:id="rId3" tooltip="Шасси"/>
              </a:rPr>
              <a:t>шасси</a:t>
            </a:r>
            <a:r>
              <a:rPr lang="ru-RU" sz="1200" b="0" i="0" kern="1200" dirty="0" smtClean="0">
                <a:solidFill>
                  <a:schemeClr val="tx1"/>
                </a:solidFill>
                <a:effectLst/>
                <a:latin typeface="+mn-lt"/>
                <a:ea typeface="+mn-ea"/>
                <a:cs typeface="+mn-cs"/>
              </a:rPr>
              <a:t>; расположение на ней интерфейсов шин, </a:t>
            </a:r>
            <a:r>
              <a:rPr lang="ru-RU" sz="1200" b="0" i="0" u="none" strike="noStrike" kern="1200" dirty="0" smtClean="0">
                <a:solidFill>
                  <a:schemeClr val="tx1"/>
                </a:solidFill>
                <a:effectLst/>
                <a:latin typeface="+mn-lt"/>
                <a:ea typeface="+mn-ea"/>
                <a:cs typeface="+mn-cs"/>
                <a:hlinkClick r:id="rId4" tooltip="Устройство ввода-вывода"/>
              </a:rPr>
              <a:t>портов ввода-вывода</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5" tooltip="Разъём процессора персонального компьютера"/>
              </a:rPr>
              <a:t>разъёма процессора</a:t>
            </a:r>
            <a:r>
              <a:rPr lang="ru-RU" sz="1200" b="0" i="0" kern="1200" dirty="0" smtClean="0">
                <a:solidFill>
                  <a:schemeClr val="tx1"/>
                </a:solidFill>
                <a:effectLst/>
                <a:latin typeface="+mn-lt"/>
                <a:ea typeface="+mn-ea"/>
                <a:cs typeface="+mn-cs"/>
              </a:rPr>
              <a:t>, слотов для </a:t>
            </a:r>
            <a:r>
              <a:rPr lang="ru-RU" sz="1200" b="0" i="0" u="none" strike="noStrike" kern="1200" dirty="0" smtClean="0">
                <a:solidFill>
                  <a:schemeClr val="tx1"/>
                </a:solidFill>
                <a:effectLst/>
                <a:latin typeface="+mn-lt"/>
                <a:ea typeface="+mn-ea"/>
                <a:cs typeface="+mn-cs"/>
                <a:hlinkClick r:id="rId6" tooltip="Оперативная память"/>
              </a:rPr>
              <a:t>оперативной памяти</a:t>
            </a:r>
            <a:r>
              <a:rPr lang="ru-RU" sz="1200" b="0" i="0" kern="1200" dirty="0" smtClean="0">
                <a:solidFill>
                  <a:schemeClr val="tx1"/>
                </a:solidFill>
                <a:effectLst/>
                <a:latin typeface="+mn-lt"/>
                <a:ea typeface="+mn-ea"/>
                <a:cs typeface="+mn-cs"/>
              </a:rPr>
              <a:t>, а также тип разъема для подключения </a:t>
            </a:r>
            <a:r>
              <a:rPr lang="ru-RU" sz="1200" b="0" i="0" u="none" strike="noStrike" kern="1200" dirty="0" smtClean="0">
                <a:solidFill>
                  <a:schemeClr val="tx1"/>
                </a:solidFill>
                <a:effectLst/>
                <a:latin typeface="+mn-lt"/>
                <a:ea typeface="+mn-ea"/>
                <a:cs typeface="+mn-cs"/>
                <a:hlinkClick r:id="rId7" tooltip="Компьютерный блок питания"/>
              </a:rPr>
              <a:t>блока питания</a:t>
            </a:r>
            <a:r>
              <a:rPr lang="ru-RU" sz="1200" b="0" i="0" kern="1200" dirty="0" smtClean="0">
                <a:solidFill>
                  <a:schemeClr val="tx1"/>
                </a:solidFill>
                <a:effectLst/>
                <a:latin typeface="+mn-lt"/>
                <a:ea typeface="+mn-ea"/>
                <a:cs typeface="+mn-cs"/>
              </a:rPr>
              <a:t>.</a:t>
            </a:r>
          </a:p>
          <a:p>
            <a:r>
              <a:rPr lang="ru-RU" sz="1200" b="0" i="0" kern="1200" dirty="0" smtClean="0">
                <a:solidFill>
                  <a:schemeClr val="tx1"/>
                </a:solidFill>
                <a:effectLst/>
                <a:latin typeface="+mn-lt"/>
                <a:ea typeface="+mn-ea"/>
                <a:cs typeface="+mn-cs"/>
              </a:rPr>
              <a:t>Форм-фактор (как и любые другие стандарты) носит рекомендательный характер. Спецификация форм-фактора определяет обязательные и опциональные компоненты. Однако подавляющее большинство производителей предпочитают соблюдать спецификацию, поскольку ценой соответствия существующим стандартам является совместимость материнской платы и стандартизированного оборудования (периферии, карт расширения) других производителей (что имеет ключевое значение для снижения </a:t>
            </a:r>
            <a:r>
              <a:rPr lang="ru-RU" sz="1200" b="0" i="0" u="none" strike="noStrike" kern="1200" dirty="0" smtClean="0">
                <a:solidFill>
                  <a:schemeClr val="tx1"/>
                </a:solidFill>
                <a:effectLst/>
                <a:latin typeface="+mn-lt"/>
                <a:ea typeface="+mn-ea"/>
                <a:cs typeface="+mn-cs"/>
                <a:hlinkClick r:id="rId8" tooltip="Совокупная стоимость владения"/>
              </a:rPr>
              <a:t>стоимости владения</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9" tooltip="Английский язык"/>
              </a:rPr>
              <a:t>англ.</a:t>
            </a:r>
            <a:r>
              <a:rPr lang="ru-RU" sz="1200" b="0" i="0" kern="1200" dirty="0" smtClean="0">
                <a:solidFill>
                  <a:schemeClr val="tx1"/>
                </a:solidFill>
                <a:effectLst/>
                <a:latin typeface="+mn-lt"/>
                <a:ea typeface="+mn-ea"/>
                <a:cs typeface="+mn-cs"/>
              </a:rPr>
              <a:t> </a:t>
            </a:r>
            <a:r>
              <a:rPr lang="ru-RU" sz="1200" b="0" i="1" kern="1200" dirty="0" smtClean="0">
                <a:solidFill>
                  <a:schemeClr val="tx1"/>
                </a:solidFill>
                <a:effectLst/>
                <a:latin typeface="+mn-lt"/>
                <a:ea typeface="+mn-ea"/>
                <a:cs typeface="+mn-cs"/>
              </a:rPr>
              <a:t>TCO</a:t>
            </a:r>
            <a:r>
              <a:rPr lang="ru-RU" sz="1200" b="0" i="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115</a:t>
            </a:fld>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effectLst/>
                <a:latin typeface="+mn-lt"/>
                <a:ea typeface="+mn-ea"/>
                <a:cs typeface="+mn-cs"/>
              </a:rPr>
              <a:t>Форм-фактор материнской платы — стандарт, определяющий размеры материнской платы для компьютера, места её крепления к </a:t>
            </a:r>
            <a:r>
              <a:rPr lang="ru-RU" sz="1200" b="0" i="0" u="none" strike="noStrike" kern="1200" dirty="0" smtClean="0">
                <a:solidFill>
                  <a:schemeClr val="tx1"/>
                </a:solidFill>
                <a:effectLst/>
                <a:latin typeface="+mn-lt"/>
                <a:ea typeface="+mn-ea"/>
                <a:cs typeface="+mn-cs"/>
                <a:hlinkClick r:id="rId3" tooltip="Шасси"/>
              </a:rPr>
              <a:t>шасси</a:t>
            </a:r>
            <a:r>
              <a:rPr lang="ru-RU" sz="1200" b="0" i="0" kern="1200" dirty="0" smtClean="0">
                <a:solidFill>
                  <a:schemeClr val="tx1"/>
                </a:solidFill>
                <a:effectLst/>
                <a:latin typeface="+mn-lt"/>
                <a:ea typeface="+mn-ea"/>
                <a:cs typeface="+mn-cs"/>
              </a:rPr>
              <a:t>; расположение на ней интерфейсов шин, </a:t>
            </a:r>
            <a:r>
              <a:rPr lang="ru-RU" sz="1200" b="0" i="0" u="none" strike="noStrike" kern="1200" dirty="0" smtClean="0">
                <a:solidFill>
                  <a:schemeClr val="tx1"/>
                </a:solidFill>
                <a:effectLst/>
                <a:latin typeface="+mn-lt"/>
                <a:ea typeface="+mn-ea"/>
                <a:cs typeface="+mn-cs"/>
                <a:hlinkClick r:id="rId4" tooltip="Устройство ввода-вывода"/>
              </a:rPr>
              <a:t>портов ввода-вывода</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5" tooltip="Разъём процессора персонального компьютера"/>
              </a:rPr>
              <a:t>разъёма процессора</a:t>
            </a:r>
            <a:r>
              <a:rPr lang="ru-RU" sz="1200" b="0" i="0" kern="1200" dirty="0" smtClean="0">
                <a:solidFill>
                  <a:schemeClr val="tx1"/>
                </a:solidFill>
                <a:effectLst/>
                <a:latin typeface="+mn-lt"/>
                <a:ea typeface="+mn-ea"/>
                <a:cs typeface="+mn-cs"/>
              </a:rPr>
              <a:t>, слотов для </a:t>
            </a:r>
            <a:r>
              <a:rPr lang="ru-RU" sz="1200" b="0" i="0" u="none" strike="noStrike" kern="1200" dirty="0" smtClean="0">
                <a:solidFill>
                  <a:schemeClr val="tx1"/>
                </a:solidFill>
                <a:effectLst/>
                <a:latin typeface="+mn-lt"/>
                <a:ea typeface="+mn-ea"/>
                <a:cs typeface="+mn-cs"/>
                <a:hlinkClick r:id="rId6" tooltip="Оперативная память"/>
              </a:rPr>
              <a:t>оперативной памяти</a:t>
            </a:r>
            <a:r>
              <a:rPr lang="ru-RU" sz="1200" b="0" i="0" kern="1200" dirty="0" smtClean="0">
                <a:solidFill>
                  <a:schemeClr val="tx1"/>
                </a:solidFill>
                <a:effectLst/>
                <a:latin typeface="+mn-lt"/>
                <a:ea typeface="+mn-ea"/>
                <a:cs typeface="+mn-cs"/>
              </a:rPr>
              <a:t>, а также тип разъема для подключения </a:t>
            </a:r>
            <a:r>
              <a:rPr lang="ru-RU" sz="1200" b="0" i="0" u="none" strike="noStrike" kern="1200" dirty="0" smtClean="0">
                <a:solidFill>
                  <a:schemeClr val="tx1"/>
                </a:solidFill>
                <a:effectLst/>
                <a:latin typeface="+mn-lt"/>
                <a:ea typeface="+mn-ea"/>
                <a:cs typeface="+mn-cs"/>
                <a:hlinkClick r:id="rId7" tooltip="Компьютерный блок питания"/>
              </a:rPr>
              <a:t>блока питания</a:t>
            </a:r>
            <a:r>
              <a:rPr lang="ru-RU" sz="1200" b="0" i="0" kern="1200" dirty="0" smtClean="0">
                <a:solidFill>
                  <a:schemeClr val="tx1"/>
                </a:solidFill>
                <a:effectLst/>
                <a:latin typeface="+mn-lt"/>
                <a:ea typeface="+mn-ea"/>
                <a:cs typeface="+mn-cs"/>
              </a:rPr>
              <a:t>.</a:t>
            </a:r>
          </a:p>
          <a:p>
            <a:r>
              <a:rPr lang="ru-RU" sz="1200" b="0" i="0" kern="1200" dirty="0" smtClean="0">
                <a:solidFill>
                  <a:schemeClr val="tx1"/>
                </a:solidFill>
                <a:effectLst/>
                <a:latin typeface="+mn-lt"/>
                <a:ea typeface="+mn-ea"/>
                <a:cs typeface="+mn-cs"/>
              </a:rPr>
              <a:t>Форм-фактор (как и любые другие стандарты) носит рекомендательный характер. Спецификация форм-фактора определяет обязательные и опциональные компоненты. Однако подавляющее большинство производителей предпочитают соблюдать спецификацию, поскольку ценой соответствия существующим стандартам является совместимость материнской платы и стандартизированного оборудования (периферии, карт расширения) других производителей (что имеет ключевое значение для снижения </a:t>
            </a:r>
            <a:r>
              <a:rPr lang="ru-RU" sz="1200" b="0" i="0" u="none" strike="noStrike" kern="1200" dirty="0" smtClean="0">
                <a:solidFill>
                  <a:schemeClr val="tx1"/>
                </a:solidFill>
                <a:effectLst/>
                <a:latin typeface="+mn-lt"/>
                <a:ea typeface="+mn-ea"/>
                <a:cs typeface="+mn-cs"/>
                <a:hlinkClick r:id="rId8" tooltip="Совокупная стоимость владения"/>
              </a:rPr>
              <a:t>стоимости владения</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9" tooltip="Английский язык"/>
              </a:rPr>
              <a:t>англ.</a:t>
            </a:r>
            <a:r>
              <a:rPr lang="ru-RU" sz="1200" b="0" i="0" kern="1200" dirty="0" smtClean="0">
                <a:solidFill>
                  <a:schemeClr val="tx1"/>
                </a:solidFill>
                <a:effectLst/>
                <a:latin typeface="+mn-lt"/>
                <a:ea typeface="+mn-ea"/>
                <a:cs typeface="+mn-cs"/>
              </a:rPr>
              <a:t> </a:t>
            </a:r>
            <a:r>
              <a:rPr lang="ru-RU" sz="1200" b="0" i="1" kern="1200" dirty="0" smtClean="0">
                <a:solidFill>
                  <a:schemeClr val="tx1"/>
                </a:solidFill>
                <a:effectLst/>
                <a:latin typeface="+mn-lt"/>
                <a:ea typeface="+mn-ea"/>
                <a:cs typeface="+mn-cs"/>
              </a:rPr>
              <a:t>TCO</a:t>
            </a:r>
            <a:r>
              <a:rPr lang="ru-RU" sz="1200" b="0" i="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116</a:t>
            </a:fld>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117</a:t>
            </a:fld>
            <a:endParaRPr 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119</a:t>
            </a:fld>
            <a:endParaRPr 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120</a:t>
            </a:fld>
            <a:endParaRPr 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121</a:t>
            </a:fld>
            <a:endParaRPr 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122</a:t>
            </a:fld>
            <a:endParaRPr lang="ru-R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123</a:t>
            </a:fld>
            <a:endParaRPr 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124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baseline="0" dirty="0" smtClean="0">
                <a:solidFill>
                  <a:schemeClr val="tx1"/>
                </a:solidFill>
                <a:latin typeface="+mn-lt"/>
                <a:ea typeface="+mn-ea"/>
                <a:cs typeface="+mn-cs"/>
              </a:rPr>
              <a:t>800 </a:t>
            </a:r>
            <a:r>
              <a:rPr lang="ru-RU" sz="1200" b="1" kern="1200" baseline="0" dirty="0" err="1" smtClean="0">
                <a:solidFill>
                  <a:schemeClr val="tx1"/>
                </a:solidFill>
                <a:latin typeface="+mn-lt"/>
                <a:ea typeface="+mn-ea"/>
                <a:cs typeface="+mn-cs"/>
              </a:rPr>
              <a:t>х</a:t>
            </a:r>
            <a:r>
              <a:rPr lang="ru-RU" sz="1200" b="1" kern="1200" baseline="0" dirty="0" smtClean="0">
                <a:solidFill>
                  <a:schemeClr val="tx1"/>
                </a:solidFill>
                <a:latin typeface="+mn-lt"/>
                <a:ea typeface="+mn-ea"/>
                <a:cs typeface="+mn-cs"/>
              </a:rPr>
              <a:t> 600 </a:t>
            </a:r>
            <a:r>
              <a:rPr lang="ru-RU" sz="1200" b="1" kern="1200" baseline="0" dirty="0" err="1" smtClean="0">
                <a:solidFill>
                  <a:schemeClr val="tx1"/>
                </a:solidFill>
                <a:latin typeface="+mn-lt"/>
                <a:ea typeface="+mn-ea"/>
                <a:cs typeface="+mn-cs"/>
              </a:rPr>
              <a:t>х</a:t>
            </a:r>
            <a:r>
              <a:rPr lang="ru-RU" sz="1200" b="1" kern="1200" baseline="0" dirty="0" smtClean="0">
                <a:solidFill>
                  <a:schemeClr val="tx1"/>
                </a:solidFill>
                <a:latin typeface="+mn-lt"/>
                <a:ea typeface="+mn-ea"/>
                <a:cs typeface="+mn-cs"/>
              </a:rPr>
              <a:t> 16 бит = 7 680 ООО бит = 960 ООО байт = 937,5 Кбайт.</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59</a:t>
            </a:fld>
            <a:endParaRPr lang="ru-R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125</a:t>
            </a:fld>
            <a:endParaRPr lang="ru-R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126</a:t>
            </a:fld>
            <a:endParaRPr lang="ru-R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t>Этот показатель важен для </a:t>
            </a:r>
            <a:r>
              <a:rPr lang="ru-RU" sz="1200" dirty="0" err="1" smtClean="0"/>
              <a:t>оверклокеров</a:t>
            </a:r>
            <a:r>
              <a:rPr lang="ru-RU" sz="1200" dirty="0" smtClean="0"/>
              <a:t>: процессор с низким тепловыделением легче охлаждать, и, соответственно, его можно сильнее разогнать. </a:t>
            </a:r>
            <a:br>
              <a:rPr lang="ru-RU" sz="1200" dirty="0" smtClean="0"/>
            </a:br>
            <a:r>
              <a:rPr lang="ru-RU" sz="1200" dirty="0" smtClean="0"/>
              <a:t>Однако следует обратить внимание, что производители процессоров по разному измеряют тепловыделение, поэтому их сравнение корректно только в рамках одного производителя</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127</a:t>
            </a:fld>
            <a:endParaRPr lang="ru-R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128</a:t>
            </a:fld>
            <a:endParaRPr lang="ru-R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130</a:t>
            </a:fld>
            <a:endParaRPr lang="ru-R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131</a:t>
            </a:fld>
            <a:endParaRPr lang="ru-R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132</a:t>
            </a:fld>
            <a:endParaRPr lang="ru-RU"/>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133</a:t>
            </a:fld>
            <a:endParaRPr lang="ru-RU"/>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Кэш-память первого уровня - это блок высокоскоростной памяти, расположенный прямо на ядре процессора. В него копируются данные, извлеченные из оперативной памяти. Сохранение основных команд позволяет повысить производительность процессора за счет более высокой скорости обработки данных (обработка из </a:t>
            </a:r>
            <a:r>
              <a:rPr lang="ru-RU" dirty="0" err="1" smtClean="0"/>
              <a:t>кэша</a:t>
            </a:r>
            <a:r>
              <a:rPr lang="ru-RU" dirty="0" smtClean="0"/>
              <a:t> быстрее, чем из оперативной памяти). Емкость кэш-памяти первого уровня невелика и исчисляется килобайтами.</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134</a:t>
            </a:fld>
            <a:endParaRPr lang="ru-RU"/>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Кэш-память первого уровня - это блок высокоскоростной памяти, расположенный прямо на ядре процессора. В него копируются данные, извлеченные из оперативной памяти. Сохранение основных команд позволяет повысить производительность процессора за счет более высокой скорости обработки данных (обработка из </a:t>
            </a:r>
            <a:r>
              <a:rPr lang="ru-RU" dirty="0" err="1" smtClean="0"/>
              <a:t>кэша</a:t>
            </a:r>
            <a:r>
              <a:rPr lang="ru-RU" dirty="0" smtClean="0"/>
              <a:t> быстрее, чем из оперативной памяти). Емкость кэш-памяти первого уровня невелика и исчисляется килобайтами.</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135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60</a:t>
            </a:fld>
            <a:endParaRPr lang="ru-RU"/>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136</a:t>
            </a:fld>
            <a:endParaRPr lang="ru-RU"/>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137</a:t>
            </a:fld>
            <a:endParaRPr lang="ru-RU"/>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140</a:t>
            </a:fld>
            <a:endParaRPr lang="ru-RU"/>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141</a:t>
            </a:fld>
            <a:endParaRPr lang="ru-RU"/>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142</a:t>
            </a:fld>
            <a:endParaRPr lang="ru-RU"/>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143</a:t>
            </a:fld>
            <a:endParaRPr lang="ru-RU"/>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144</a:t>
            </a:fld>
            <a:endParaRPr lang="ru-RU"/>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145</a:t>
            </a:fld>
            <a:endParaRPr lang="ru-RU"/>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146</a:t>
            </a:fld>
            <a:endParaRPr lang="ru-RU"/>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147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77*16 = 154 байта</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61</a:t>
            </a:fld>
            <a:endParaRPr lang="ru-RU"/>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149</a:t>
            </a:fld>
            <a:endParaRPr lang="ru-RU"/>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150</a:t>
            </a:fld>
            <a:endParaRPr lang="ru-RU"/>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151</a:t>
            </a:fld>
            <a:endParaRPr lang="ru-RU"/>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baseline="0" dirty="0" smtClean="0">
                <a:solidFill>
                  <a:schemeClr val="tx1"/>
                </a:solidFill>
                <a:latin typeface="+mn-lt"/>
                <a:ea typeface="+mn-ea"/>
                <a:cs typeface="+mn-cs"/>
              </a:rPr>
              <a:t>Накопители на гибких дисках относятся к устройствам долговременного</a:t>
            </a:r>
          </a:p>
          <a:p>
            <a:r>
              <a:rPr lang="ru-RU" sz="1200" b="1" kern="1200" baseline="0" dirty="0" smtClean="0">
                <a:solidFill>
                  <a:schemeClr val="tx1"/>
                </a:solidFill>
                <a:latin typeface="+mn-lt"/>
                <a:ea typeface="+mn-ea"/>
                <a:cs typeface="+mn-cs"/>
              </a:rPr>
              <a:t>хранения информации. Первый гибкий магнитный</a:t>
            </a:r>
          </a:p>
          <a:p>
            <a:r>
              <a:rPr lang="ru-RU" sz="1200" b="1" kern="1200" baseline="0" dirty="0" smtClean="0">
                <a:solidFill>
                  <a:schemeClr val="tx1"/>
                </a:solidFill>
                <a:latin typeface="+mn-lt"/>
                <a:ea typeface="+mn-ea"/>
                <a:cs typeface="+mn-cs"/>
              </a:rPr>
              <a:t>диск (ГМД) был создан в 1971 г. в лаборатории фирмы IBM, возглавляемой</a:t>
            </a:r>
          </a:p>
          <a:p>
            <a:r>
              <a:rPr lang="ru-RU" sz="1200" b="1" kern="1200" baseline="0" dirty="0" smtClean="0">
                <a:solidFill>
                  <a:schemeClr val="tx1"/>
                </a:solidFill>
                <a:latin typeface="+mn-lt"/>
                <a:ea typeface="+mn-ea"/>
                <a:cs typeface="+mn-cs"/>
              </a:rPr>
              <a:t>А. </a:t>
            </a:r>
            <a:r>
              <a:rPr lang="ru-RU" sz="1200" b="1" kern="1200" baseline="0" dirty="0" err="1" smtClean="0">
                <a:solidFill>
                  <a:schemeClr val="tx1"/>
                </a:solidFill>
                <a:latin typeface="+mn-lt"/>
                <a:ea typeface="+mn-ea"/>
                <a:cs typeface="+mn-cs"/>
              </a:rPr>
              <a:t>Шугартом</a:t>
            </a:r>
            <a:r>
              <a:rPr lang="ru-RU" sz="1200" b="1" kern="1200" baseline="0" dirty="0" smtClean="0">
                <a:solidFill>
                  <a:schemeClr val="tx1"/>
                </a:solidFill>
                <a:latin typeface="+mn-lt"/>
                <a:ea typeface="+mn-ea"/>
                <a:cs typeface="+mn-cs"/>
              </a:rPr>
              <a:t>, и имел диаметр 8". С 1975 г. начался серийный</a:t>
            </a:r>
          </a:p>
          <a:p>
            <a:r>
              <a:rPr lang="ru-RU" sz="1200" b="1" kern="1200" baseline="0" dirty="0" smtClean="0">
                <a:solidFill>
                  <a:schemeClr val="tx1"/>
                </a:solidFill>
                <a:latin typeface="+mn-lt"/>
                <a:ea typeface="+mn-ea"/>
                <a:cs typeface="+mn-cs"/>
              </a:rPr>
              <a:t>выпуск дисководов формата 5, 25", а в 1981 г. стали стандартом диски</a:t>
            </a:r>
          </a:p>
          <a:p>
            <a:r>
              <a:rPr lang="ru-RU" sz="1200" b="1" kern="1200" baseline="0" dirty="0" smtClean="0">
                <a:solidFill>
                  <a:schemeClr val="tx1"/>
                </a:solidFill>
                <a:latin typeface="+mn-lt"/>
                <a:ea typeface="+mn-ea"/>
                <a:cs typeface="+mn-cs"/>
              </a:rPr>
              <a:t>диаметром 3,5". В 1986 г. фирма IBM начала выпуск гибких</a:t>
            </a:r>
          </a:p>
          <a:p>
            <a:r>
              <a:rPr lang="ru-RU" sz="1200" b="1" kern="1200" baseline="0" dirty="0" smtClean="0">
                <a:solidFill>
                  <a:schemeClr val="tx1"/>
                </a:solidFill>
                <a:latin typeface="+mn-lt"/>
                <a:ea typeface="+mn-ea"/>
                <a:cs typeface="+mn-cs"/>
              </a:rPr>
              <a:t>магнитных дисков (дискет) 3,5" емкостью 720 Кбайт, а в 1987 г.</a:t>
            </a:r>
          </a:p>
          <a:p>
            <a:r>
              <a:rPr lang="ru-RU" sz="1200" b="1" kern="1200" baseline="0" dirty="0" smtClean="0">
                <a:solidFill>
                  <a:schemeClr val="tx1"/>
                </a:solidFill>
                <a:latin typeface="+mn-lt"/>
                <a:ea typeface="+mn-ea"/>
                <a:cs typeface="+mn-cs"/>
              </a:rPr>
              <a:t>многие фирмы-производители начали выпуск ГМД 3,5" емкостью</a:t>
            </a:r>
          </a:p>
          <a:p>
            <a:r>
              <a:rPr lang="ru-RU" sz="1200" b="1" kern="1200" baseline="0" dirty="0" smtClean="0">
                <a:solidFill>
                  <a:schemeClr val="tx1"/>
                </a:solidFill>
                <a:latin typeface="+mn-lt"/>
                <a:ea typeface="+mn-ea"/>
                <a:cs typeface="+mn-cs"/>
              </a:rPr>
              <a:t>1,44 Мбайт. Фирма </a:t>
            </a:r>
            <a:r>
              <a:rPr lang="ru-RU" sz="1200" b="1" kern="1200" baseline="0" dirty="0" err="1" smtClean="0">
                <a:solidFill>
                  <a:schemeClr val="tx1"/>
                </a:solidFill>
                <a:latin typeface="+mn-lt"/>
                <a:ea typeface="+mn-ea"/>
                <a:cs typeface="+mn-cs"/>
              </a:rPr>
              <a:t>Toshiba</a:t>
            </a:r>
            <a:r>
              <a:rPr lang="ru-RU" sz="1200" b="1" kern="1200" baseline="0" dirty="0" smtClean="0">
                <a:solidFill>
                  <a:schemeClr val="tx1"/>
                </a:solidFill>
                <a:latin typeface="+mn-lt"/>
                <a:ea typeface="+mn-ea"/>
                <a:cs typeface="+mn-cs"/>
              </a:rPr>
              <a:t> в 1989 г. разработала новые диски емкостью</a:t>
            </a:r>
          </a:p>
          <a:p>
            <a:r>
              <a:rPr lang="ru-RU" sz="1200" b="1" kern="1200" baseline="0" dirty="0" smtClean="0">
                <a:solidFill>
                  <a:schemeClr val="tx1"/>
                </a:solidFill>
                <a:latin typeface="+mn-lt"/>
                <a:ea typeface="+mn-ea"/>
                <a:cs typeface="+mn-cs"/>
              </a:rPr>
              <a:t>2,88 Мбайт. Для записи и считывания информации с ГМД используются</a:t>
            </a:r>
          </a:p>
          <a:p>
            <a:r>
              <a:rPr lang="ru-RU" sz="1200" b="1" kern="1200" baseline="0" dirty="0" smtClean="0">
                <a:solidFill>
                  <a:schemeClr val="tx1"/>
                </a:solidFill>
                <a:latin typeface="+mn-lt"/>
                <a:ea typeface="+mn-ea"/>
                <a:cs typeface="+mn-cs"/>
              </a:rPr>
              <a:t>периферийные устройства ПК - </a:t>
            </a:r>
            <a:r>
              <a:rPr lang="ru-RU" sz="1200" b="1" i="1" kern="1200" baseline="0" dirty="0" err="1" smtClean="0">
                <a:solidFill>
                  <a:schemeClr val="tx1"/>
                </a:solidFill>
                <a:latin typeface="+mn-lt"/>
                <a:ea typeface="+mn-ea"/>
                <a:cs typeface="+mn-cs"/>
              </a:rPr>
              <a:t>gисковоgы</a:t>
            </a:r>
            <a:r>
              <a:rPr lang="ru-RU" sz="1200" b="1" i="1" kern="1200" baseline="0" dirty="0" smtClean="0">
                <a:solidFill>
                  <a:schemeClr val="tx1"/>
                </a:solidFill>
                <a:latin typeface="+mn-lt"/>
                <a:ea typeface="+mn-ea"/>
                <a:cs typeface="+mn-cs"/>
              </a:rPr>
              <a:t> (</a:t>
            </a:r>
            <a:r>
              <a:rPr lang="ru-RU" sz="1200" b="1" i="1" kern="1200" baseline="0" dirty="0" err="1" smtClean="0">
                <a:solidFill>
                  <a:schemeClr val="tx1"/>
                </a:solidFill>
                <a:latin typeface="+mn-lt"/>
                <a:ea typeface="+mn-ea"/>
                <a:cs typeface="+mn-cs"/>
              </a:rPr>
              <a:t>Floppy</a:t>
            </a:r>
            <a:endParaRPr lang="ru-RU" sz="1200" b="1"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Dick Drive </a:t>
            </a:r>
            <a:r>
              <a:rPr lang="en-US" sz="1200" b="1" i="1" kern="1200" baseline="0" dirty="0" smtClean="0">
                <a:solidFill>
                  <a:schemeClr val="tx1"/>
                </a:solidFill>
                <a:latin typeface="+mn-lt"/>
                <a:ea typeface="+mn-ea"/>
                <a:cs typeface="+mn-cs"/>
              </a:rPr>
              <a:t>- FDD).</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153</a:t>
            </a:fld>
            <a:endParaRPr lang="ru-RU"/>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baseline="0" dirty="0" smtClean="0">
                <a:solidFill>
                  <a:schemeClr val="tx1"/>
                </a:solidFill>
                <a:latin typeface="+mn-lt"/>
                <a:ea typeface="+mn-ea"/>
                <a:cs typeface="+mn-cs"/>
              </a:rPr>
              <a:t>Ра б о ч и </a:t>
            </a:r>
            <a:r>
              <a:rPr lang="ru-RU" sz="1200" b="1" kern="1200" baseline="0" dirty="0" err="1" smtClean="0">
                <a:solidFill>
                  <a:schemeClr val="tx1"/>
                </a:solidFill>
                <a:latin typeface="+mn-lt"/>
                <a:ea typeface="+mn-ea"/>
                <a:cs typeface="+mn-cs"/>
              </a:rPr>
              <a:t>й</a:t>
            </a:r>
            <a:r>
              <a:rPr lang="ru-RU" sz="1200" b="1" kern="1200" baseline="0" dirty="0" smtClean="0">
                <a:solidFill>
                  <a:schemeClr val="tx1"/>
                </a:solidFill>
                <a:latin typeface="+mn-lt"/>
                <a:ea typeface="+mn-ea"/>
                <a:cs typeface="+mn-cs"/>
              </a:rPr>
              <a:t> </a:t>
            </a:r>
            <a:r>
              <a:rPr lang="ru-RU" sz="1200" b="1" kern="1200" baseline="0" dirty="0" err="1" smtClean="0">
                <a:solidFill>
                  <a:schemeClr val="tx1"/>
                </a:solidFill>
                <a:latin typeface="+mn-lt"/>
                <a:ea typeface="+mn-ea"/>
                <a:cs typeface="+mn-cs"/>
              </a:rPr>
              <a:t>д</a:t>
            </a:r>
            <a:r>
              <a:rPr lang="ru-RU" sz="1200" b="1" kern="1200" baseline="0" dirty="0" smtClean="0">
                <a:solidFill>
                  <a:schemeClr val="tx1"/>
                </a:solidFill>
                <a:latin typeface="+mn-lt"/>
                <a:ea typeface="+mn-ea"/>
                <a:cs typeface="+mn-cs"/>
              </a:rPr>
              <a:t> в и г а т е л </a:t>
            </a:r>
            <a:r>
              <a:rPr lang="ru-RU" sz="1200" b="1" kern="1200" baseline="0" dirty="0" err="1" smtClean="0">
                <a:solidFill>
                  <a:schemeClr val="tx1"/>
                </a:solidFill>
                <a:latin typeface="+mn-lt"/>
                <a:ea typeface="+mn-ea"/>
                <a:cs typeface="+mn-cs"/>
              </a:rPr>
              <a:t>ь</a:t>
            </a:r>
            <a:r>
              <a:rPr lang="ru-RU" sz="1200" b="1" kern="1200" baseline="0" dirty="0" smtClean="0">
                <a:solidFill>
                  <a:schemeClr val="tx1"/>
                </a:solidFill>
                <a:latin typeface="+mn-lt"/>
                <a:ea typeface="+mn-ea"/>
                <a:cs typeface="+mn-cs"/>
              </a:rPr>
              <a:t> включается тогда, когда в дисковод</a:t>
            </a:r>
          </a:p>
          <a:p>
            <a:r>
              <a:rPr lang="ru-RU" sz="1200" b="1" kern="1200" baseline="0" dirty="0" smtClean="0">
                <a:solidFill>
                  <a:schemeClr val="tx1"/>
                </a:solidFill>
                <a:latin typeface="+mn-lt"/>
                <a:ea typeface="+mn-ea"/>
                <a:cs typeface="+mn-cs"/>
              </a:rPr>
              <a:t>вставлена дискета. Двигатель обеспечивает постоянную скорость</a:t>
            </a:r>
          </a:p>
          <a:p>
            <a:r>
              <a:rPr lang="ru-RU" sz="1200" b="1" kern="1200" baseline="0" dirty="0" smtClean="0">
                <a:solidFill>
                  <a:schemeClr val="tx1"/>
                </a:solidFill>
                <a:latin typeface="+mn-lt"/>
                <a:ea typeface="+mn-ea"/>
                <a:cs typeface="+mn-cs"/>
              </a:rPr>
              <a:t>вращения дискеты: для дисковода 3,5" - 300 об/мин. Время запуска</a:t>
            </a:r>
          </a:p>
          <a:p>
            <a:r>
              <a:rPr lang="ru-RU" sz="1200" b="1" kern="1200" baseline="0" dirty="0" smtClean="0">
                <a:solidFill>
                  <a:schemeClr val="tx1"/>
                </a:solidFill>
                <a:latin typeface="+mn-lt"/>
                <a:ea typeface="+mn-ea"/>
                <a:cs typeface="+mn-cs"/>
              </a:rPr>
              <a:t>двигателя - около 400 мс.</a:t>
            </a:r>
          </a:p>
          <a:p>
            <a:r>
              <a:rPr lang="ru-RU" sz="1200" b="1" kern="1200" baseline="0" dirty="0" smtClean="0">
                <a:solidFill>
                  <a:schemeClr val="tx1"/>
                </a:solidFill>
                <a:latin typeface="+mn-lt"/>
                <a:ea typeface="+mn-ea"/>
                <a:cs typeface="+mn-cs"/>
              </a:rPr>
              <a:t>Ра б о ч и е г о л о в к и служат для чтения и записи информации</a:t>
            </a:r>
          </a:p>
          <a:p>
            <a:r>
              <a:rPr lang="ru-RU" sz="1200" b="1" kern="1200" baseline="0" dirty="0" smtClean="0">
                <a:solidFill>
                  <a:schemeClr val="tx1"/>
                </a:solidFill>
                <a:latin typeface="+mn-lt"/>
                <a:ea typeface="+mn-ea"/>
                <a:cs typeface="+mn-cs"/>
              </a:rPr>
              <a:t>и располагаются над рабочей поверхностью дискеты. Поскольку</a:t>
            </a:r>
          </a:p>
          <a:p>
            <a:r>
              <a:rPr lang="ru-RU" sz="1200" kern="1200" baseline="0" dirty="0" smtClean="0">
                <a:solidFill>
                  <a:schemeClr val="tx1"/>
                </a:solidFill>
                <a:latin typeface="+mn-lt"/>
                <a:ea typeface="+mn-ea"/>
                <a:cs typeface="+mn-cs"/>
              </a:rPr>
              <a:t>обычно дискеты являются двухсторонними, т. е. имеют две рабочие</a:t>
            </a:r>
          </a:p>
          <a:p>
            <a:r>
              <a:rPr lang="ru-RU" sz="1200" kern="1200" baseline="0" dirty="0" smtClean="0">
                <a:solidFill>
                  <a:schemeClr val="tx1"/>
                </a:solidFill>
                <a:latin typeface="+mn-lt"/>
                <a:ea typeface="+mn-ea"/>
                <a:cs typeface="+mn-cs"/>
              </a:rPr>
              <a:t>поверхности, одна головка предназначена для верхней, а другая -</a:t>
            </a:r>
          </a:p>
          <a:p>
            <a:r>
              <a:rPr lang="ru-RU" sz="1200" kern="1200" baseline="0" dirty="0" smtClean="0">
                <a:solidFill>
                  <a:schemeClr val="tx1"/>
                </a:solidFill>
                <a:latin typeface="+mn-lt"/>
                <a:ea typeface="+mn-ea"/>
                <a:cs typeface="+mn-cs"/>
              </a:rPr>
              <a:t>для нижней поверхности дискеты.</a:t>
            </a:r>
          </a:p>
          <a:p>
            <a:r>
              <a:rPr lang="ru-RU" sz="1200" kern="1200" baseline="0" dirty="0" smtClean="0">
                <a:solidFill>
                  <a:schemeClr val="tx1"/>
                </a:solidFill>
                <a:latin typeface="+mn-lt"/>
                <a:ea typeface="+mn-ea"/>
                <a:cs typeface="+mn-cs"/>
              </a:rPr>
              <a:t>Ша г о в </a:t>
            </a:r>
            <a:r>
              <a:rPr lang="ru-RU" sz="1200" kern="1200" baseline="0" dirty="0" err="1" smtClean="0">
                <a:solidFill>
                  <a:schemeClr val="tx1"/>
                </a:solidFill>
                <a:latin typeface="+mn-lt"/>
                <a:ea typeface="+mn-ea"/>
                <a:cs typeface="+mn-cs"/>
              </a:rPr>
              <a:t>ы</a:t>
            </a:r>
            <a:r>
              <a:rPr lang="ru-RU" sz="1200" kern="1200" baseline="0" dirty="0" smtClean="0">
                <a:solidFill>
                  <a:schemeClr val="tx1"/>
                </a:solidFill>
                <a:latin typeface="+mn-lt"/>
                <a:ea typeface="+mn-ea"/>
                <a:cs typeface="+mn-cs"/>
              </a:rPr>
              <a:t> е </a:t>
            </a:r>
            <a:r>
              <a:rPr lang="ru-RU" sz="1200" kern="1200" baseline="0" dirty="0" err="1" smtClean="0">
                <a:solidFill>
                  <a:schemeClr val="tx1"/>
                </a:solidFill>
                <a:latin typeface="+mn-lt"/>
                <a:ea typeface="+mn-ea"/>
                <a:cs typeface="+mn-cs"/>
              </a:rPr>
              <a:t>д</a:t>
            </a:r>
            <a:r>
              <a:rPr lang="ru-RU" sz="1200" kern="1200" baseline="0" dirty="0" smtClean="0">
                <a:solidFill>
                  <a:schemeClr val="tx1"/>
                </a:solidFill>
                <a:latin typeface="+mn-lt"/>
                <a:ea typeface="+mn-ea"/>
                <a:cs typeface="+mn-cs"/>
              </a:rPr>
              <a:t> в и г а т е л и обеспечивают позиционирование и</a:t>
            </a:r>
          </a:p>
          <a:p>
            <a:r>
              <a:rPr lang="ru-RU" sz="1200" kern="1200" baseline="0" dirty="0" smtClean="0">
                <a:solidFill>
                  <a:schemeClr val="tx1"/>
                </a:solidFill>
                <a:latin typeface="+mn-lt"/>
                <a:ea typeface="+mn-ea"/>
                <a:cs typeface="+mn-cs"/>
              </a:rPr>
              <a:t>движение рабочих головок. Именно они издают характерный звук</a:t>
            </a:r>
          </a:p>
          <a:p>
            <a:r>
              <a:rPr lang="ru-RU" sz="1200" kern="1200" baseline="0" dirty="0" smtClean="0">
                <a:solidFill>
                  <a:schemeClr val="tx1"/>
                </a:solidFill>
                <a:latin typeface="+mn-lt"/>
                <a:ea typeface="+mn-ea"/>
                <a:cs typeface="+mn-cs"/>
              </a:rPr>
              <a:t>уже при включении ПК, перемещая головки для проверки работоспособности</a:t>
            </a:r>
          </a:p>
          <a:p>
            <a:r>
              <a:rPr lang="ru-RU" sz="1200" kern="1200" baseline="0" dirty="0" smtClean="0">
                <a:solidFill>
                  <a:schemeClr val="tx1"/>
                </a:solidFill>
                <a:latin typeface="+mn-lt"/>
                <a:ea typeface="+mn-ea"/>
                <a:cs typeface="+mn-cs"/>
              </a:rPr>
              <a:t>привода.</a:t>
            </a:r>
          </a:p>
          <a:p>
            <a:r>
              <a:rPr lang="ru-RU" sz="1200" kern="1200" baseline="0" dirty="0" err="1" smtClean="0">
                <a:solidFill>
                  <a:schemeClr val="tx1"/>
                </a:solidFill>
                <a:latin typeface="+mn-lt"/>
                <a:ea typeface="+mn-ea"/>
                <a:cs typeface="+mn-cs"/>
              </a:rPr>
              <a:t>Уп</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р</a:t>
            </a:r>
            <a:r>
              <a:rPr lang="ru-RU" sz="1200" kern="1200" baseline="0" dirty="0" smtClean="0">
                <a:solidFill>
                  <a:schemeClr val="tx1"/>
                </a:solidFill>
                <a:latin typeface="+mn-lt"/>
                <a:ea typeface="+mn-ea"/>
                <a:cs typeface="+mn-cs"/>
              </a:rPr>
              <a:t> а в л я </a:t>
            </a:r>
            <a:r>
              <a:rPr lang="ru-RU" sz="1200" kern="1200" baseline="0" dirty="0" err="1" smtClean="0">
                <a:solidFill>
                  <a:schemeClr val="tx1"/>
                </a:solidFill>
                <a:latin typeface="+mn-lt"/>
                <a:ea typeface="+mn-ea"/>
                <a:cs typeface="+mn-cs"/>
              </a:rPr>
              <a:t>ю</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щ</a:t>
            </a:r>
            <a:r>
              <a:rPr lang="ru-RU" sz="1200" kern="1200" baseline="0" dirty="0" smtClean="0">
                <a:solidFill>
                  <a:schemeClr val="tx1"/>
                </a:solidFill>
                <a:latin typeface="+mn-lt"/>
                <a:ea typeface="+mn-ea"/>
                <a:cs typeface="+mn-cs"/>
              </a:rPr>
              <a:t> и е </a:t>
            </a:r>
            <a:r>
              <a:rPr lang="ru-RU" sz="1200" kern="1200" baseline="0" dirty="0" err="1" smtClean="0">
                <a:solidFill>
                  <a:schemeClr val="tx1"/>
                </a:solidFill>
                <a:latin typeface="+mn-lt"/>
                <a:ea typeface="+mn-ea"/>
                <a:cs typeface="+mn-cs"/>
              </a:rPr>
              <a:t>эл</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е</a:t>
            </a:r>
            <a:r>
              <a:rPr lang="ru-RU" sz="1200" kern="1200" baseline="0" dirty="0" smtClean="0">
                <a:solidFill>
                  <a:schemeClr val="tx1"/>
                </a:solidFill>
                <a:latin typeface="+mn-lt"/>
                <a:ea typeface="+mn-ea"/>
                <a:cs typeface="+mn-cs"/>
              </a:rPr>
              <a:t> к т </a:t>
            </a:r>
            <a:r>
              <a:rPr lang="ru-RU" sz="1200" kern="1200" baseline="0" dirty="0" err="1" smtClean="0">
                <a:solidFill>
                  <a:schemeClr val="tx1"/>
                </a:solidFill>
                <a:latin typeface="+mn-lt"/>
                <a:ea typeface="+mn-ea"/>
                <a:cs typeface="+mn-cs"/>
              </a:rPr>
              <a:t>р</a:t>
            </a:r>
            <a:r>
              <a:rPr lang="ru-RU" sz="1200" kern="1200" baseline="0" dirty="0" smtClean="0">
                <a:solidFill>
                  <a:schemeClr val="tx1"/>
                </a:solidFill>
                <a:latin typeface="+mn-lt"/>
                <a:ea typeface="+mn-ea"/>
                <a:cs typeface="+mn-cs"/>
              </a:rPr>
              <a:t> о </a:t>
            </a:r>
            <a:r>
              <a:rPr lang="ru-RU" sz="1200" kern="1200" baseline="0" dirty="0" err="1" smtClean="0">
                <a:solidFill>
                  <a:schemeClr val="tx1"/>
                </a:solidFill>
                <a:latin typeface="+mn-lt"/>
                <a:ea typeface="+mn-ea"/>
                <a:cs typeface="+mn-cs"/>
              </a:rPr>
              <a:t>н</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н</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ы</a:t>
            </a:r>
            <a:r>
              <a:rPr lang="ru-RU" sz="1200" kern="1200" baseline="0" dirty="0" smtClean="0">
                <a:solidFill>
                  <a:schemeClr val="tx1"/>
                </a:solidFill>
                <a:latin typeface="+mn-lt"/>
                <a:ea typeface="+mn-ea"/>
                <a:cs typeface="+mn-cs"/>
              </a:rPr>
              <a:t> е </a:t>
            </a:r>
            <a:r>
              <a:rPr lang="ru-RU" sz="1200" kern="1200" baseline="0" dirty="0" err="1" smtClean="0">
                <a:solidFill>
                  <a:schemeClr val="tx1"/>
                </a:solidFill>
                <a:latin typeface="+mn-lt"/>
                <a:ea typeface="+mn-ea"/>
                <a:cs typeface="+mn-cs"/>
              </a:rPr>
              <a:t>эл</a:t>
            </a:r>
            <a:r>
              <a:rPr lang="ru-RU" sz="1200" kern="1200" baseline="0" dirty="0" smtClean="0">
                <a:solidFill>
                  <a:schemeClr val="tx1"/>
                </a:solidFill>
                <a:latin typeface="+mn-lt"/>
                <a:ea typeface="+mn-ea"/>
                <a:cs typeface="+mn-cs"/>
              </a:rPr>
              <a:t> </a:t>
            </a:r>
            <a:r>
              <a:rPr lang="ru-RU" sz="1200" kern="1200" baseline="0" dirty="0" err="1" smtClean="0">
                <a:solidFill>
                  <a:schemeClr val="tx1"/>
                </a:solidFill>
                <a:latin typeface="+mn-lt"/>
                <a:ea typeface="+mn-ea"/>
                <a:cs typeface="+mn-cs"/>
              </a:rPr>
              <a:t>е</a:t>
            </a:r>
            <a:r>
              <a:rPr lang="ru-RU" sz="1200" kern="1200" baseline="0" dirty="0" smtClean="0">
                <a:solidFill>
                  <a:schemeClr val="tx1"/>
                </a:solidFill>
                <a:latin typeface="+mn-lt"/>
                <a:ea typeface="+mn-ea"/>
                <a:cs typeface="+mn-cs"/>
              </a:rPr>
              <a:t> м е </a:t>
            </a:r>
            <a:r>
              <a:rPr lang="ru-RU" sz="1200" kern="1200" baseline="0" dirty="0" err="1" smtClean="0">
                <a:solidFill>
                  <a:schemeClr val="tx1"/>
                </a:solidFill>
                <a:latin typeface="+mn-lt"/>
                <a:ea typeface="+mn-ea"/>
                <a:cs typeface="+mn-cs"/>
              </a:rPr>
              <a:t>н</a:t>
            </a:r>
            <a:r>
              <a:rPr lang="ru-RU" sz="1200" kern="1200" baseline="0" dirty="0" smtClean="0">
                <a:solidFill>
                  <a:schemeClr val="tx1"/>
                </a:solidFill>
                <a:latin typeface="+mn-lt"/>
                <a:ea typeface="+mn-ea"/>
                <a:cs typeface="+mn-cs"/>
              </a:rPr>
              <a:t> т </a:t>
            </a:r>
            <a:r>
              <a:rPr lang="ru-RU" sz="1200" kern="1200" baseline="0" dirty="0" err="1" smtClean="0">
                <a:solidFill>
                  <a:schemeClr val="tx1"/>
                </a:solidFill>
                <a:latin typeface="+mn-lt"/>
                <a:ea typeface="+mn-ea"/>
                <a:cs typeface="+mn-cs"/>
              </a:rPr>
              <a:t>ы</a:t>
            </a:r>
            <a:r>
              <a:rPr lang="ru-RU" sz="1200" kern="1200" baseline="0" dirty="0" smtClean="0">
                <a:solidFill>
                  <a:schemeClr val="tx1"/>
                </a:solidFill>
                <a:latin typeface="+mn-lt"/>
                <a:ea typeface="+mn-ea"/>
                <a:cs typeface="+mn-cs"/>
              </a:rPr>
              <a:t> дисковода</a:t>
            </a:r>
          </a:p>
          <a:p>
            <a:r>
              <a:rPr lang="ru-RU" sz="1200" kern="1200" baseline="0" dirty="0" smtClean="0">
                <a:solidFill>
                  <a:schemeClr val="tx1"/>
                </a:solidFill>
                <a:latin typeface="+mn-lt"/>
                <a:ea typeface="+mn-ea"/>
                <a:cs typeface="+mn-cs"/>
              </a:rPr>
              <a:t>чаще всего размещаются с его нижней стороны. Они выполняют</a:t>
            </a:r>
          </a:p>
          <a:p>
            <a:r>
              <a:rPr lang="ru-RU" sz="1200" kern="1200" baseline="0" dirty="0" smtClean="0">
                <a:solidFill>
                  <a:schemeClr val="tx1"/>
                </a:solidFill>
                <a:latin typeface="+mn-lt"/>
                <a:ea typeface="+mn-ea"/>
                <a:cs typeface="+mn-cs"/>
              </a:rPr>
              <a:t>функции передачи сигналов к контроллеру, т. е. отвечают за преобразование</a:t>
            </a:r>
          </a:p>
          <a:p>
            <a:r>
              <a:rPr lang="ru-RU" sz="1200" kern="1200" baseline="0" dirty="0" smtClean="0">
                <a:solidFill>
                  <a:schemeClr val="tx1"/>
                </a:solidFill>
                <a:latin typeface="+mn-lt"/>
                <a:ea typeface="+mn-ea"/>
                <a:cs typeface="+mn-cs"/>
              </a:rPr>
              <a:t>информации, которую считывают или записывают головки.</a:t>
            </a:r>
            <a:endParaRPr lang="ru-RU" sz="1200" b="1"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AE809AB6-550A-4974-8DD4-77452B0995EE}" type="slidenum">
              <a:rPr lang="ru-RU" smtClean="0"/>
              <a:pPr/>
              <a:t>154</a:t>
            </a:fld>
            <a:endParaRPr lang="ru-RU"/>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Дискета</a:t>
            </a:r>
            <a:r>
              <a:rPr lang="ru-RU" sz="1200" b="0" i="0" kern="1200" dirty="0" smtClean="0">
                <a:solidFill>
                  <a:schemeClr val="tx1"/>
                </a:solidFill>
                <a:latin typeface="+mn-lt"/>
                <a:ea typeface="+mn-ea"/>
                <a:cs typeface="+mn-cs"/>
              </a:rPr>
              <a:t> — портативный магнитный носитель информации, используемый для многократной записи и хранения данных сравнительно небольшого объема. Этот вид носителя был особенно распространён в 1970-х — конце 1990-х годов. Вместо термина «дискета» иногда используется аббревиатура </a:t>
            </a:r>
            <a:r>
              <a:rPr lang="ru-RU" sz="1200" b="0" i="1" kern="1200" dirty="0" smtClean="0">
                <a:solidFill>
                  <a:schemeClr val="tx1"/>
                </a:solidFill>
                <a:latin typeface="+mn-lt"/>
                <a:ea typeface="+mn-ea"/>
                <a:cs typeface="+mn-cs"/>
              </a:rPr>
              <a:t>ГМД</a:t>
            </a:r>
            <a:r>
              <a:rPr lang="ru-RU" sz="1200" b="0" i="0" kern="1200" dirty="0" smtClean="0">
                <a:solidFill>
                  <a:schemeClr val="tx1"/>
                </a:solidFill>
                <a:latin typeface="+mn-lt"/>
                <a:ea typeface="+mn-ea"/>
                <a:cs typeface="+mn-cs"/>
              </a:rPr>
              <a:t> — «гибкий магнитный диск» (соответственно, устройство для работы с дискетами называется </a:t>
            </a:r>
            <a:r>
              <a:rPr lang="ru-RU" sz="1200" b="0" i="1" kern="1200" dirty="0" smtClean="0">
                <a:solidFill>
                  <a:schemeClr val="tx1"/>
                </a:solidFill>
                <a:latin typeface="+mn-lt"/>
                <a:ea typeface="+mn-ea"/>
                <a:cs typeface="+mn-cs"/>
              </a:rPr>
              <a:t>НГМД</a:t>
            </a:r>
            <a:r>
              <a:rPr lang="ru-RU" sz="1200" b="0" i="0" kern="1200" dirty="0" smtClean="0">
                <a:solidFill>
                  <a:schemeClr val="tx1"/>
                </a:solidFill>
                <a:latin typeface="+mn-lt"/>
                <a:ea typeface="+mn-ea"/>
                <a:cs typeface="+mn-cs"/>
              </a:rPr>
              <a:t> — «накопитель на гибких магнитных дисках»).</a:t>
            </a:r>
          </a:p>
          <a:p>
            <a:r>
              <a:rPr lang="ru-RU" sz="1200" b="0" i="0" kern="1200" dirty="0" smtClean="0">
                <a:solidFill>
                  <a:schemeClr val="tx1"/>
                </a:solidFill>
                <a:latin typeface="+mn-lt"/>
                <a:ea typeface="+mn-ea"/>
                <a:cs typeface="+mn-cs"/>
              </a:rPr>
              <a:t>Обычно дискета представляет собой гибкую пластиковую пластинку, покрытую </a:t>
            </a:r>
            <a:r>
              <a:rPr lang="ru-RU" sz="1200" b="0" i="0" kern="1200" dirty="0" err="1" smtClean="0">
                <a:solidFill>
                  <a:schemeClr val="tx1"/>
                </a:solidFill>
                <a:latin typeface="+mn-lt"/>
                <a:ea typeface="+mn-ea"/>
                <a:cs typeface="+mn-cs"/>
              </a:rPr>
              <a:t>ферромагнитным</a:t>
            </a:r>
            <a:r>
              <a:rPr lang="ru-RU" sz="1200" b="0" i="0" kern="1200" dirty="0" smtClean="0">
                <a:solidFill>
                  <a:schemeClr val="tx1"/>
                </a:solidFill>
                <a:latin typeface="+mn-lt"/>
                <a:ea typeface="+mn-ea"/>
                <a:cs typeface="+mn-cs"/>
              </a:rPr>
              <a:t> слоем, отсюда английское название «</a:t>
            </a:r>
            <a:r>
              <a:rPr lang="ru-RU" sz="1200" b="0" i="0" kern="1200" dirty="0" err="1" smtClean="0">
                <a:solidFill>
                  <a:schemeClr val="tx1"/>
                </a:solidFill>
                <a:latin typeface="+mn-lt"/>
                <a:ea typeface="+mn-ea"/>
                <a:cs typeface="+mn-cs"/>
              </a:rPr>
              <a:t>floppy</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disk</a:t>
            </a:r>
            <a:r>
              <a:rPr lang="ru-RU" sz="1200" b="0" i="0" kern="1200" dirty="0" smtClean="0">
                <a:solidFill>
                  <a:schemeClr val="tx1"/>
                </a:solidFill>
                <a:latin typeface="+mn-lt"/>
                <a:ea typeface="+mn-ea"/>
                <a:cs typeface="+mn-cs"/>
              </a:rPr>
              <a:t>» («гибкий диск»). Эта пластинка помещается в пластмассовый корпус, защищающий магнитный слой от физических повреждений. Оболочка бывает гибкой или жёсткой. Запись и считывание дискет осуществляется с помощью специального устройства — дисковода гибких дисков (флоппи-дисковода).</a:t>
            </a:r>
          </a:p>
          <a:p>
            <a:r>
              <a:rPr lang="ru-RU" sz="1200" b="0" i="0" kern="1200" dirty="0" smtClean="0">
                <a:solidFill>
                  <a:schemeClr val="tx1"/>
                </a:solidFill>
                <a:latin typeface="+mn-lt"/>
                <a:ea typeface="+mn-ea"/>
                <a:cs typeface="+mn-cs"/>
              </a:rPr>
              <a:t>Дискеты обычно имеют функцию защиты от записи, посредством которой можно предоставить доступ к данным только в режиме чтения.</a:t>
            </a:r>
            <a:endParaRPr lang="ru-RU" sz="1200" b="0" i="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AE809AB6-550A-4974-8DD4-77452B0995EE}" type="slidenum">
              <a:rPr lang="ru-RU" smtClean="0"/>
              <a:pPr/>
              <a:t>155</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16</a:t>
            </a:r>
            <a:r>
              <a:rPr lang="en-US" dirty="0" smtClean="0"/>
              <a:t>x-8x=720</a:t>
            </a:r>
          </a:p>
          <a:p>
            <a:r>
              <a:rPr lang="en-US" dirty="0" smtClean="0"/>
              <a:t>8x=720</a:t>
            </a:r>
          </a:p>
          <a:p>
            <a:r>
              <a:rPr lang="en-US" dirty="0" smtClean="0"/>
              <a:t>720/8=90</a:t>
            </a:r>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62</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809AB6-550A-4974-8DD4-77452B0995EE}" type="slidenum">
              <a:rPr lang="ru-RU" smtClean="0"/>
              <a:pPr/>
              <a:t>63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9D3347D-7986-425E-8978-6552BBF57599}" type="datetime1">
              <a:rPr lang="ru-RU" smtClean="0"/>
              <a:pPr/>
              <a:t>21.12.2020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4270D5-4533-480E-9359-23C442AE1949}" type="slidenum">
              <a:rPr lang="ru-RU" smtClean="0"/>
              <a:pPr/>
              <a:t>‹#›</a:t>
            </a:fld>
            <a:endParaRPr lang="ru-RU"/>
          </a:p>
        </p:txBody>
      </p:sp>
    </p:spTree>
    <p:extLst>
      <p:ext uri="{BB962C8B-B14F-4D97-AF65-F5344CB8AC3E}">
        <p14:creationId xmlns:p14="http://schemas.microsoft.com/office/powerpoint/2010/main" xmlns="" val="3099244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6B0C11D-B089-4B0A-9CEB-C70D20F860A7}" type="datetime1">
              <a:rPr lang="ru-RU" smtClean="0"/>
              <a:pPr/>
              <a:t>21.12.2020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4270D5-4533-480E-9359-23C442AE1949}" type="slidenum">
              <a:rPr lang="ru-RU" smtClean="0"/>
              <a:pPr/>
              <a:t>‹#›</a:t>
            </a:fld>
            <a:endParaRPr lang="ru-RU"/>
          </a:p>
        </p:txBody>
      </p:sp>
    </p:spTree>
    <p:extLst>
      <p:ext uri="{BB962C8B-B14F-4D97-AF65-F5344CB8AC3E}">
        <p14:creationId xmlns:p14="http://schemas.microsoft.com/office/powerpoint/2010/main" xmlns="" val="3666531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110F06-5C13-4B70-A619-5780B881FB84}" type="datetime1">
              <a:rPr lang="ru-RU" smtClean="0"/>
              <a:pPr/>
              <a:t>21.12.2020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4270D5-4533-480E-9359-23C442AE1949}" type="slidenum">
              <a:rPr lang="ru-RU" smtClean="0"/>
              <a:pPr/>
              <a:t>‹#›</a:t>
            </a:fld>
            <a:endParaRPr lang="ru-RU"/>
          </a:p>
        </p:txBody>
      </p:sp>
    </p:spTree>
    <p:extLst>
      <p:ext uri="{BB962C8B-B14F-4D97-AF65-F5344CB8AC3E}">
        <p14:creationId xmlns:p14="http://schemas.microsoft.com/office/powerpoint/2010/main" xmlns="" val="318028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0E2032-A9AF-4339-9872-A4E81286A244}" type="datetime1">
              <a:rPr lang="ru-RU" smtClean="0"/>
              <a:pPr/>
              <a:t>21.12.2020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4270D5-4533-480E-9359-23C442AE1949}" type="slidenum">
              <a:rPr lang="ru-RU" smtClean="0"/>
              <a:pPr/>
              <a:t>‹#›</a:t>
            </a:fld>
            <a:endParaRPr lang="ru-RU"/>
          </a:p>
        </p:txBody>
      </p:sp>
    </p:spTree>
    <p:extLst>
      <p:ext uri="{BB962C8B-B14F-4D97-AF65-F5344CB8AC3E}">
        <p14:creationId xmlns:p14="http://schemas.microsoft.com/office/powerpoint/2010/main" xmlns="" val="78401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0727707-0890-4092-A2CE-E1555AEB7DF5}" type="datetime1">
              <a:rPr lang="ru-RU" smtClean="0"/>
              <a:pPr/>
              <a:t>21.12.2020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4270D5-4533-480E-9359-23C442AE1949}" type="slidenum">
              <a:rPr lang="ru-RU" smtClean="0"/>
              <a:pPr/>
              <a:t>‹#›</a:t>
            </a:fld>
            <a:endParaRPr lang="ru-RU"/>
          </a:p>
        </p:txBody>
      </p:sp>
    </p:spTree>
    <p:extLst>
      <p:ext uri="{BB962C8B-B14F-4D97-AF65-F5344CB8AC3E}">
        <p14:creationId xmlns:p14="http://schemas.microsoft.com/office/powerpoint/2010/main" xmlns="" val="307516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A374C52-7101-4841-A9EF-D3AA37AF35A1}" type="datetime1">
              <a:rPr lang="ru-RU" smtClean="0"/>
              <a:pPr/>
              <a:t>21.12.2020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4270D5-4533-480E-9359-23C442AE1949}" type="slidenum">
              <a:rPr lang="ru-RU" smtClean="0"/>
              <a:pPr/>
              <a:t>‹#›</a:t>
            </a:fld>
            <a:endParaRPr lang="ru-RU"/>
          </a:p>
        </p:txBody>
      </p:sp>
    </p:spTree>
    <p:extLst>
      <p:ext uri="{BB962C8B-B14F-4D97-AF65-F5344CB8AC3E}">
        <p14:creationId xmlns:p14="http://schemas.microsoft.com/office/powerpoint/2010/main" xmlns="" val="300831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8647876-64B2-46CD-89EB-5D675653A0E4}" type="datetime1">
              <a:rPr lang="ru-RU" smtClean="0"/>
              <a:pPr/>
              <a:t>21.12.2020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34270D5-4533-480E-9359-23C442AE1949}" type="slidenum">
              <a:rPr lang="ru-RU" smtClean="0"/>
              <a:pPr/>
              <a:t>‹#›</a:t>
            </a:fld>
            <a:endParaRPr lang="ru-RU"/>
          </a:p>
        </p:txBody>
      </p:sp>
    </p:spTree>
    <p:extLst>
      <p:ext uri="{BB962C8B-B14F-4D97-AF65-F5344CB8AC3E}">
        <p14:creationId xmlns:p14="http://schemas.microsoft.com/office/powerpoint/2010/main" xmlns="" val="186146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D7D3A78-D624-46D4-BF69-0B3B028051D7}" type="datetime1">
              <a:rPr lang="ru-RU" smtClean="0"/>
              <a:pPr/>
              <a:t>21.12.2020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34270D5-4533-480E-9359-23C442AE1949}" type="slidenum">
              <a:rPr lang="ru-RU" smtClean="0"/>
              <a:pPr/>
              <a:t>‹#›</a:t>
            </a:fld>
            <a:endParaRPr lang="ru-RU"/>
          </a:p>
        </p:txBody>
      </p:sp>
    </p:spTree>
    <p:extLst>
      <p:ext uri="{BB962C8B-B14F-4D97-AF65-F5344CB8AC3E}">
        <p14:creationId xmlns:p14="http://schemas.microsoft.com/office/powerpoint/2010/main" xmlns="" val="1331617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701C89-35F3-4239-98FE-6498C6BE9ACB}" type="datetime1">
              <a:rPr lang="ru-RU" smtClean="0"/>
              <a:pPr/>
              <a:t>21.12.2020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34270D5-4533-480E-9359-23C442AE1949}" type="slidenum">
              <a:rPr lang="ru-RU" smtClean="0"/>
              <a:pPr/>
              <a:t>‹#›</a:t>
            </a:fld>
            <a:endParaRPr lang="ru-RU"/>
          </a:p>
        </p:txBody>
      </p:sp>
    </p:spTree>
    <p:extLst>
      <p:ext uri="{BB962C8B-B14F-4D97-AF65-F5344CB8AC3E}">
        <p14:creationId xmlns:p14="http://schemas.microsoft.com/office/powerpoint/2010/main" xmlns="" val="33019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D75F64E-241F-4E4C-9005-AE35AAFC5694}" type="datetime1">
              <a:rPr lang="ru-RU" smtClean="0"/>
              <a:pPr/>
              <a:t>21.12.2020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4270D5-4533-480E-9359-23C442AE1949}" type="slidenum">
              <a:rPr lang="ru-RU" smtClean="0"/>
              <a:pPr/>
              <a:t>‹#›</a:t>
            </a:fld>
            <a:endParaRPr lang="ru-RU"/>
          </a:p>
        </p:txBody>
      </p:sp>
    </p:spTree>
    <p:extLst>
      <p:ext uri="{BB962C8B-B14F-4D97-AF65-F5344CB8AC3E}">
        <p14:creationId xmlns:p14="http://schemas.microsoft.com/office/powerpoint/2010/main" xmlns="" val="290338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79FC46D-00BB-4EFA-8F08-A5B7A1E8F06E}" type="datetime1">
              <a:rPr lang="ru-RU" smtClean="0"/>
              <a:pPr/>
              <a:t>21.12.2020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4270D5-4533-480E-9359-23C442AE1949}" type="slidenum">
              <a:rPr lang="ru-RU" smtClean="0"/>
              <a:pPr/>
              <a:t>‹#›</a:t>
            </a:fld>
            <a:endParaRPr lang="ru-RU"/>
          </a:p>
        </p:txBody>
      </p:sp>
    </p:spTree>
    <p:extLst>
      <p:ext uri="{BB962C8B-B14F-4D97-AF65-F5344CB8AC3E}">
        <p14:creationId xmlns:p14="http://schemas.microsoft.com/office/powerpoint/2010/main" xmlns="" val="100120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C7B39-446F-4F6C-9114-36B2AA09D8BA}" type="datetime1">
              <a:rPr lang="ru-RU" smtClean="0"/>
              <a:pPr/>
              <a:t>21.12.2020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270D5-4533-480E-9359-23C442AE1949}" type="slidenum">
              <a:rPr lang="ru-RU" smtClean="0"/>
              <a:pPr/>
              <a:t>‹#›</a:t>
            </a:fld>
            <a:endParaRPr lang="ru-RU"/>
          </a:p>
        </p:txBody>
      </p:sp>
    </p:spTree>
    <p:extLst>
      <p:ext uri="{BB962C8B-B14F-4D97-AF65-F5344CB8AC3E}">
        <p14:creationId xmlns:p14="http://schemas.microsoft.com/office/powerpoint/2010/main" xmlns="" val="1206150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0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ru.wikipedia.org/w/index.php?title=WTX_(form_factor)&amp;action=edit&amp;redlink=1" TargetMode="External"/></Relationships>
</file>

<file path=ppt/slides/_rels/slide1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1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1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1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1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9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ru.wikipedia.org/wiki/SATA"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9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628800"/>
            <a:ext cx="7772400" cy="1470025"/>
          </a:xfrm>
        </p:spPr>
        <p:txBody>
          <a:bodyPr>
            <a:normAutofit/>
          </a:bodyPr>
          <a:lstStyle/>
          <a:p>
            <a:r>
              <a:rPr lang="ru-RU" dirty="0" smtClean="0"/>
              <a:t>Лекция №1</a:t>
            </a:r>
            <a:endParaRPr lang="ru-RU" dirty="0"/>
          </a:p>
        </p:txBody>
      </p:sp>
      <p:sp>
        <p:nvSpPr>
          <p:cNvPr id="3" name="Подзаголовок 2"/>
          <p:cNvSpPr>
            <a:spLocks noGrp="1"/>
          </p:cNvSpPr>
          <p:nvPr>
            <p:ph type="subTitle" idx="1"/>
          </p:nvPr>
        </p:nvSpPr>
        <p:spPr>
          <a:xfrm>
            <a:off x="1403648" y="2924944"/>
            <a:ext cx="6400800" cy="1752600"/>
          </a:xfrm>
        </p:spPr>
        <p:txBody>
          <a:bodyPr>
            <a:normAutofit fontScale="92500" lnSpcReduction="10000"/>
          </a:bodyPr>
          <a:lstStyle/>
          <a:p>
            <a:r>
              <a:rPr lang="ru-RU" b="1" dirty="0" smtClean="0">
                <a:solidFill>
                  <a:srgbClr val="C00000"/>
                </a:solidFill>
              </a:rPr>
              <a:t>Информация и информационные процессы. Информационные технологии. История развития информационных технологий.</a:t>
            </a:r>
            <a:endParaRPr lang="ru-RU" b="1" dirty="0">
              <a:solidFill>
                <a:srgbClr val="C00000"/>
              </a:solidFill>
            </a:endParaRPr>
          </a:p>
        </p:txBody>
      </p:sp>
      <p:sp>
        <p:nvSpPr>
          <p:cNvPr id="4" name="TextBox 3"/>
          <p:cNvSpPr txBox="1"/>
          <p:nvPr/>
        </p:nvSpPr>
        <p:spPr>
          <a:xfrm>
            <a:off x="1259632" y="332656"/>
            <a:ext cx="6984776" cy="646331"/>
          </a:xfrm>
          <a:prstGeom prst="rect">
            <a:avLst/>
          </a:prstGeom>
          <a:noFill/>
        </p:spPr>
        <p:txBody>
          <a:bodyPr wrap="square" rtlCol="0">
            <a:spAutoFit/>
          </a:bodyPr>
          <a:lstStyle/>
          <a:p>
            <a:pPr algn="ctr"/>
            <a:r>
              <a:rPr lang="ru-RU" b="1" dirty="0" smtClean="0">
                <a:latin typeface="Arial Black" pitchFamily="34" charset="0"/>
              </a:rPr>
              <a:t>Информационные технологии в профессиональной деятельности</a:t>
            </a:r>
            <a:endParaRPr lang="ru-RU" b="1" dirty="0">
              <a:latin typeface="Arial Black" pitchFamily="34" charset="0"/>
            </a:endParaRPr>
          </a:p>
        </p:txBody>
      </p:sp>
      <p:pic>
        <p:nvPicPr>
          <p:cNvPr id="5"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0232" y="4653136"/>
            <a:ext cx="2195736" cy="205339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p:txBody>
          <a:bodyPr/>
          <a:lstStyle/>
          <a:p>
            <a:fld id="{734270D5-4533-480E-9359-23C442AE1949}" type="slidenum">
              <a:rPr lang="ru-RU" smtClean="0"/>
              <a:pPr/>
              <a:t>1</a:t>
            </a:fld>
            <a:endParaRPr lang="ru-RU"/>
          </a:p>
        </p:txBody>
      </p:sp>
    </p:spTree>
    <p:extLst>
      <p:ext uri="{BB962C8B-B14F-4D97-AF65-F5344CB8AC3E}">
        <p14:creationId xmlns:p14="http://schemas.microsoft.com/office/powerpoint/2010/main" xmlns="" val="1728815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395288" y="188913"/>
            <a:ext cx="8140700" cy="553998"/>
          </a:xfrm>
          <a:prstGeom prst="rect">
            <a:avLst/>
          </a:prstGeom>
          <a:noFill/>
          <a:ln w="9525">
            <a:noFill/>
            <a:miter lim="800000"/>
            <a:headEnd/>
            <a:tailEnd/>
          </a:ln>
        </p:spPr>
        <p:txBody>
          <a:bodyPr>
            <a:spAutoFit/>
          </a:bodyPr>
          <a:lstStyle/>
          <a:p>
            <a:pPr algn="ctr" eaLnBrk="0" hangingPunct="0">
              <a:spcBef>
                <a:spcPct val="50000"/>
              </a:spcBef>
            </a:pPr>
            <a:r>
              <a:rPr lang="ru-RU" sz="3000" b="1" dirty="0" smtClean="0"/>
              <a:t> Информационные   процессы </a:t>
            </a:r>
            <a:endParaRPr lang="ru-RU" sz="3000" b="1" dirty="0"/>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666" y="0"/>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857224" y="1142984"/>
            <a:ext cx="7572428" cy="3170099"/>
          </a:xfrm>
          <a:prstGeom prst="rect">
            <a:avLst/>
          </a:prstGeom>
        </p:spPr>
        <p:txBody>
          <a:bodyPr wrap="square">
            <a:spAutoFit/>
          </a:bodyPr>
          <a:lstStyle/>
          <a:p>
            <a:pPr marL="342900" indent="-342900" algn="just">
              <a:buFont typeface="Wingdings" pitchFamily="2" charset="2"/>
              <a:buChar char="ü"/>
            </a:pPr>
            <a:r>
              <a:rPr lang="ru-RU" sz="4000" b="1" dirty="0" smtClean="0"/>
              <a:t>Сбор информации</a:t>
            </a:r>
          </a:p>
          <a:p>
            <a:pPr marL="342900" indent="-342900" algn="just">
              <a:buFont typeface="Wingdings" pitchFamily="2" charset="2"/>
              <a:buChar char="ü"/>
            </a:pPr>
            <a:r>
              <a:rPr lang="ru-RU" sz="4000" b="1" dirty="0" smtClean="0"/>
              <a:t>Обработка информации</a:t>
            </a:r>
          </a:p>
          <a:p>
            <a:pPr marL="342900" indent="-342900" algn="just">
              <a:buFont typeface="Wingdings" pitchFamily="2" charset="2"/>
              <a:buChar char="ü"/>
            </a:pPr>
            <a:r>
              <a:rPr lang="ru-RU" sz="4000" b="1" dirty="0" smtClean="0"/>
              <a:t> Передача информации</a:t>
            </a:r>
          </a:p>
          <a:p>
            <a:pPr marL="342900" indent="-342900" algn="just">
              <a:buFont typeface="Wingdings" pitchFamily="2" charset="2"/>
              <a:buChar char="ü"/>
            </a:pPr>
            <a:r>
              <a:rPr lang="ru-RU" sz="4000" b="1" dirty="0" smtClean="0"/>
              <a:t>Хранение информации</a:t>
            </a:r>
          </a:p>
          <a:p>
            <a:pPr marL="342900" indent="-342900" algn="just">
              <a:buFont typeface="Wingdings" pitchFamily="2" charset="2"/>
              <a:buChar char="ü"/>
            </a:pPr>
            <a:r>
              <a:rPr lang="ru-RU" sz="4000" b="1" dirty="0" smtClean="0"/>
              <a:t>Поиск информации</a:t>
            </a:r>
            <a:endParaRPr lang="ru-RU" sz="4000" b="1" dirty="0"/>
          </a:p>
        </p:txBody>
      </p:sp>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10</a:t>
            </a:fld>
            <a:endParaRPr lang="ru-RU" sz="1800" b="1">
              <a:solidFill>
                <a:schemeClr val="tx1"/>
              </a:solidFill>
            </a:endParaRPr>
          </a:p>
        </p:txBody>
      </p:sp>
    </p:spTree>
    <p:extLst>
      <p:ext uri="{BB962C8B-B14F-4D97-AF65-F5344CB8AC3E}">
        <p14:creationId xmlns:p14="http://schemas.microsoft.com/office/powerpoint/2010/main" xmlns="" val="270627871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114298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100</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3" y="0"/>
            <a:ext cx="8572527" cy="1077218"/>
          </a:xfrm>
          <a:prstGeom prst="rect">
            <a:avLst/>
          </a:prstGeom>
          <a:noFill/>
          <a:ln w="9525">
            <a:noFill/>
            <a:miter lim="800000"/>
            <a:headEnd/>
            <a:tailEnd/>
          </a:ln>
        </p:spPr>
        <p:txBody>
          <a:bodyPr wrap="square">
            <a:spAutoFit/>
          </a:bodyPr>
          <a:lstStyle/>
          <a:p>
            <a:pPr algn="ctr"/>
            <a:r>
              <a:rPr lang="ru-RU" sz="3200" b="1" dirty="0" smtClean="0">
                <a:solidFill>
                  <a:srgbClr val="FF0000"/>
                </a:solidFill>
              </a:rPr>
              <a:t>Основные составные части типичного персонального компьютера:</a:t>
            </a:r>
            <a:endParaRPr lang="ru-RU" sz="3200" b="1" dirty="0">
              <a:solidFill>
                <a:srgbClr val="FF0000"/>
              </a:solidFill>
            </a:endParaRPr>
          </a:p>
        </p:txBody>
      </p:sp>
      <p:pic>
        <p:nvPicPr>
          <p:cNvPr id="130050" name="Picture 2" descr="https://upload.wikimedia.org/wikipedia/commons/thumb/d/d3/Personal_computer%2C_exploded.svg/1000px-Personal_computer%2C_exploded.svg.png"/>
          <p:cNvPicPr>
            <a:picLocks noChangeAspect="1" noChangeArrowheads="1"/>
          </p:cNvPicPr>
          <p:nvPr/>
        </p:nvPicPr>
        <p:blipFill>
          <a:blip r:embed="rId4"/>
          <a:srcRect/>
          <a:stretch>
            <a:fillRect/>
          </a:stretch>
        </p:blipFill>
        <p:spPr bwMode="auto">
          <a:xfrm>
            <a:off x="642910" y="1285860"/>
            <a:ext cx="4585300" cy="4929198"/>
          </a:xfrm>
          <a:prstGeom prst="rect">
            <a:avLst/>
          </a:prstGeom>
          <a:noFill/>
        </p:spPr>
      </p:pic>
      <p:sp>
        <p:nvSpPr>
          <p:cNvPr id="10" name="Прямоугольник 9"/>
          <p:cNvSpPr/>
          <p:nvPr/>
        </p:nvSpPr>
        <p:spPr>
          <a:xfrm>
            <a:off x="5786446" y="1214422"/>
            <a:ext cx="2928958" cy="5016758"/>
          </a:xfrm>
          <a:prstGeom prst="rect">
            <a:avLst/>
          </a:prstGeom>
        </p:spPr>
        <p:txBody>
          <a:bodyPr wrap="square">
            <a:spAutoFit/>
          </a:bodyPr>
          <a:lstStyle/>
          <a:p>
            <a:r>
              <a:rPr lang="ru-RU" sz="2000" b="1" dirty="0" smtClean="0"/>
              <a:t>Системный блок</a:t>
            </a:r>
            <a:r>
              <a:rPr lang="ru-RU" sz="2000" dirty="0" smtClean="0"/>
              <a:t> в составе: </a:t>
            </a:r>
          </a:p>
          <a:p>
            <a:r>
              <a:rPr lang="ru-RU" sz="2000" dirty="0" smtClean="0"/>
              <a:t>2 — материнская плата, </a:t>
            </a:r>
          </a:p>
          <a:p>
            <a:r>
              <a:rPr lang="ru-RU" sz="2000" dirty="0" smtClean="0"/>
              <a:t>3 — центральный процессор,</a:t>
            </a:r>
          </a:p>
          <a:p>
            <a:r>
              <a:rPr lang="ru-RU" sz="2000" dirty="0" smtClean="0"/>
              <a:t>4 —оперативная память,</a:t>
            </a:r>
          </a:p>
          <a:p>
            <a:r>
              <a:rPr lang="ru-RU" sz="2000" dirty="0" smtClean="0"/>
              <a:t>5 — карты расширений,</a:t>
            </a:r>
          </a:p>
          <a:p>
            <a:r>
              <a:rPr lang="ru-RU" sz="2000" dirty="0" smtClean="0"/>
              <a:t>6 —блок питания,</a:t>
            </a:r>
          </a:p>
          <a:p>
            <a:r>
              <a:rPr lang="ru-RU" sz="2000" dirty="0" smtClean="0"/>
              <a:t>7 — оптический привод,</a:t>
            </a:r>
          </a:p>
          <a:p>
            <a:r>
              <a:rPr lang="ru-RU" sz="2000" dirty="0" smtClean="0"/>
              <a:t>8 — жёсткий диск;</a:t>
            </a:r>
            <a:br>
              <a:rPr lang="ru-RU" sz="2000" dirty="0" smtClean="0"/>
            </a:br>
            <a:r>
              <a:rPr lang="ru-RU" sz="2000" b="1" dirty="0" smtClean="0"/>
              <a:t>периферийные устройства</a:t>
            </a:r>
            <a:r>
              <a:rPr lang="ru-RU" sz="2000" dirty="0" smtClean="0"/>
              <a:t>:</a:t>
            </a:r>
          </a:p>
          <a:p>
            <a:r>
              <a:rPr lang="ru-RU" sz="2000" dirty="0" smtClean="0"/>
              <a:t>1 — монитор,</a:t>
            </a:r>
          </a:p>
          <a:p>
            <a:r>
              <a:rPr lang="ru-RU" sz="2000" dirty="0" smtClean="0"/>
              <a:t>9 —компьютерная мышь,</a:t>
            </a:r>
          </a:p>
          <a:p>
            <a:r>
              <a:rPr lang="ru-RU" sz="2000" dirty="0" smtClean="0"/>
              <a:t>10 — клавиатура</a:t>
            </a:r>
            <a:endParaRPr lang="ru-RU" sz="2000" dirty="0"/>
          </a:p>
        </p:txBody>
      </p:sp>
    </p:spTree>
    <p:extLst>
      <p:ext uri="{BB962C8B-B14F-4D97-AF65-F5344CB8AC3E}">
        <p14:creationId xmlns:p14="http://schemas.microsoft.com/office/powerpoint/2010/main" xmlns="" val="68655737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114298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101</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3" y="0"/>
            <a:ext cx="8572527" cy="1077218"/>
          </a:xfrm>
          <a:prstGeom prst="rect">
            <a:avLst/>
          </a:prstGeom>
          <a:noFill/>
          <a:ln w="9525">
            <a:noFill/>
            <a:miter lim="800000"/>
            <a:headEnd/>
            <a:tailEnd/>
          </a:ln>
        </p:spPr>
        <p:txBody>
          <a:bodyPr wrap="square">
            <a:spAutoFit/>
          </a:bodyPr>
          <a:lstStyle/>
          <a:p>
            <a:pPr algn="ctr"/>
            <a:r>
              <a:rPr lang="ru-RU" sz="3200" b="1" dirty="0" smtClean="0">
                <a:solidFill>
                  <a:srgbClr val="FF0000"/>
                </a:solidFill>
              </a:rPr>
              <a:t>Основные составные части типичного персонального компьютера:</a:t>
            </a:r>
            <a:endParaRPr lang="ru-RU" sz="3200" b="1" dirty="0">
              <a:solidFill>
                <a:srgbClr val="FF0000"/>
              </a:solidFill>
            </a:endParaRPr>
          </a:p>
        </p:txBody>
      </p:sp>
      <p:sp>
        <p:nvSpPr>
          <p:cNvPr id="10" name="Прямоугольник 9"/>
          <p:cNvSpPr/>
          <p:nvPr/>
        </p:nvSpPr>
        <p:spPr>
          <a:xfrm>
            <a:off x="571473" y="1214422"/>
            <a:ext cx="8143931" cy="5262979"/>
          </a:xfrm>
          <a:prstGeom prst="rect">
            <a:avLst/>
          </a:prstGeom>
        </p:spPr>
        <p:txBody>
          <a:bodyPr wrap="square">
            <a:spAutoFit/>
          </a:bodyPr>
          <a:lstStyle/>
          <a:p>
            <a:r>
              <a:rPr lang="ru-RU" sz="2800" b="1" dirty="0" smtClean="0"/>
              <a:t>Системный блок в составе: </a:t>
            </a:r>
          </a:p>
          <a:p>
            <a:r>
              <a:rPr lang="ru-RU" sz="2800" b="1" dirty="0" smtClean="0"/>
              <a:t>2 — материнская плата, </a:t>
            </a:r>
          </a:p>
          <a:p>
            <a:r>
              <a:rPr lang="ru-RU" sz="2800" b="1" dirty="0" smtClean="0"/>
              <a:t>3 — центральный процессор,</a:t>
            </a:r>
          </a:p>
          <a:p>
            <a:r>
              <a:rPr lang="ru-RU" sz="2800" b="1" dirty="0" smtClean="0"/>
              <a:t>4 —оперативная память,</a:t>
            </a:r>
          </a:p>
          <a:p>
            <a:r>
              <a:rPr lang="ru-RU" sz="2800" b="1" dirty="0" smtClean="0"/>
              <a:t>5 — карты расширений,</a:t>
            </a:r>
          </a:p>
          <a:p>
            <a:r>
              <a:rPr lang="ru-RU" sz="2800" b="1" dirty="0" smtClean="0"/>
              <a:t>6 —блок питания,</a:t>
            </a:r>
          </a:p>
          <a:p>
            <a:r>
              <a:rPr lang="ru-RU" sz="2800" b="1" dirty="0" smtClean="0"/>
              <a:t>7 — оптический привод,</a:t>
            </a:r>
          </a:p>
          <a:p>
            <a:r>
              <a:rPr lang="ru-RU" sz="2800" b="1" dirty="0" smtClean="0"/>
              <a:t>8 — жёсткий диск;</a:t>
            </a:r>
            <a:br>
              <a:rPr lang="ru-RU" sz="2800" b="1" dirty="0" smtClean="0"/>
            </a:br>
            <a:r>
              <a:rPr lang="ru-RU" sz="2800" b="1" dirty="0" smtClean="0"/>
              <a:t>периферийные устройства:</a:t>
            </a:r>
          </a:p>
          <a:p>
            <a:r>
              <a:rPr lang="ru-RU" sz="2800" b="1" dirty="0" smtClean="0"/>
              <a:t>1 — монитор,</a:t>
            </a:r>
          </a:p>
          <a:p>
            <a:r>
              <a:rPr lang="ru-RU" sz="2800" b="1" dirty="0" smtClean="0"/>
              <a:t>9 —компьютерная мышь,</a:t>
            </a:r>
          </a:p>
          <a:p>
            <a:r>
              <a:rPr lang="ru-RU" sz="2800" b="1" dirty="0" smtClean="0"/>
              <a:t>10 — клавиатура</a:t>
            </a:r>
            <a:endParaRPr lang="ru-RU" sz="2800" b="1" dirty="0"/>
          </a:p>
        </p:txBody>
      </p:sp>
    </p:spTree>
    <p:extLst>
      <p:ext uri="{BB962C8B-B14F-4D97-AF65-F5344CB8AC3E}">
        <p14:creationId xmlns:p14="http://schemas.microsoft.com/office/powerpoint/2010/main" xmlns="" val="333176713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57224" y="1"/>
            <a:ext cx="7786742" cy="857232"/>
          </a:xfrm>
        </p:spPr>
        <p:txBody>
          <a:bodyPr>
            <a:noAutofit/>
          </a:bodyPr>
          <a:lstStyle/>
          <a:p>
            <a:pPr algn="ctr"/>
            <a:r>
              <a:rPr lang="ru-RU" sz="4400" dirty="0" smtClean="0">
                <a:solidFill>
                  <a:srgbClr val="FF0000"/>
                </a:solidFill>
              </a:rPr>
              <a:t>СИСТЕМНЫЙ БЛОК</a:t>
            </a:r>
          </a:p>
        </p:txBody>
      </p:sp>
      <p:sp>
        <p:nvSpPr>
          <p:cNvPr id="4" name="Номер слайда 3"/>
          <p:cNvSpPr>
            <a:spLocks noGrp="1"/>
          </p:cNvSpPr>
          <p:nvPr>
            <p:ph type="sldNum" sz="quarter" idx="12"/>
          </p:nvPr>
        </p:nvSpPr>
        <p:spPr/>
        <p:txBody>
          <a:bodyPr/>
          <a:lstStyle/>
          <a:p>
            <a:fld id="{734270D5-4533-480E-9359-23C442AE1949}" type="slidenum">
              <a:rPr lang="ru-RU" smtClean="0"/>
              <a:pPr/>
              <a:t>102</a:t>
            </a:fld>
            <a:endParaRPr lang="ru-RU"/>
          </a:p>
        </p:txBody>
      </p:sp>
      <p:pic>
        <p:nvPicPr>
          <p:cNvPr id="133122" name="Picture 2" descr="http://www.ixbt.com/power/case/photos/inwin/inwin-x633/800/inwinx633_010.jpg"/>
          <p:cNvPicPr>
            <a:picLocks noChangeAspect="1" noChangeArrowheads="1"/>
          </p:cNvPicPr>
          <p:nvPr/>
        </p:nvPicPr>
        <p:blipFill>
          <a:blip r:embed="rId3"/>
          <a:srcRect/>
          <a:stretch>
            <a:fillRect/>
          </a:stretch>
        </p:blipFill>
        <p:spPr bwMode="auto">
          <a:xfrm>
            <a:off x="285720" y="1142984"/>
            <a:ext cx="4143404" cy="4423085"/>
          </a:xfrm>
          <a:prstGeom prst="rect">
            <a:avLst/>
          </a:prstGeom>
          <a:noFill/>
        </p:spPr>
      </p:pic>
      <p:sp>
        <p:nvSpPr>
          <p:cNvPr id="6" name="Прямоугольник 5"/>
          <p:cNvSpPr/>
          <p:nvPr/>
        </p:nvSpPr>
        <p:spPr>
          <a:xfrm>
            <a:off x="4572000" y="1214422"/>
            <a:ext cx="3929090" cy="4031873"/>
          </a:xfrm>
          <a:prstGeom prst="rect">
            <a:avLst/>
          </a:prstGeom>
        </p:spPr>
        <p:txBody>
          <a:bodyPr wrap="square">
            <a:spAutoFit/>
          </a:bodyPr>
          <a:lstStyle/>
          <a:p>
            <a:r>
              <a:rPr lang="ru-RU" sz="3200" b="1" i="1" dirty="0" smtClean="0"/>
              <a:t>Системный блок</a:t>
            </a:r>
            <a:r>
              <a:rPr lang="ru-RU" sz="3200" dirty="0" smtClean="0"/>
              <a:t> — корпус, содержащий внутри системную/материнскую плату, в который монтируют дополнительные устройства, платы и блоки.</a:t>
            </a:r>
            <a:endParaRPr lang="ru-RU" sz="3200" dirty="0"/>
          </a:p>
        </p:txBody>
      </p:sp>
      <p:sp>
        <p:nvSpPr>
          <p:cNvPr id="7" name="Line 2"/>
          <p:cNvSpPr>
            <a:spLocks noChangeShapeType="1"/>
          </p:cNvSpPr>
          <p:nvPr/>
        </p:nvSpPr>
        <p:spPr bwMode="auto">
          <a:xfrm>
            <a:off x="285720" y="857232"/>
            <a:ext cx="8464550" cy="0"/>
          </a:xfrm>
          <a:prstGeom prst="line">
            <a:avLst/>
          </a:prstGeom>
          <a:noFill/>
          <a:ln w="38100">
            <a:solidFill>
              <a:srgbClr val="000080"/>
            </a:solidFill>
            <a:round/>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computer-help.my1.ru/_si/0/70578747.jpg"/>
          <p:cNvPicPr>
            <a:picLocks noChangeAspect="1" noChangeArrowheads="1"/>
          </p:cNvPicPr>
          <p:nvPr/>
        </p:nvPicPr>
        <p:blipFill>
          <a:blip r:embed="rId2"/>
          <a:srcRect/>
          <a:stretch>
            <a:fillRect/>
          </a:stretch>
        </p:blipFill>
        <p:spPr bwMode="auto">
          <a:xfrm>
            <a:off x="3929058" y="2071678"/>
            <a:ext cx="4643470" cy="4194953"/>
          </a:xfrm>
          <a:prstGeom prst="rect">
            <a:avLst/>
          </a:prstGeom>
          <a:noFill/>
          <a:ln w="9525">
            <a:noFill/>
            <a:miter lim="800000"/>
            <a:headEnd/>
            <a:tailEnd/>
          </a:ln>
        </p:spPr>
      </p:pic>
      <p:sp>
        <p:nvSpPr>
          <p:cNvPr id="22531" name="Прямоугольник 1"/>
          <p:cNvSpPr>
            <a:spLocks noChangeArrowheads="1"/>
          </p:cNvSpPr>
          <p:nvPr/>
        </p:nvSpPr>
        <p:spPr bwMode="auto">
          <a:xfrm>
            <a:off x="0" y="1000108"/>
            <a:ext cx="8001024" cy="2585323"/>
          </a:xfrm>
          <a:prstGeom prst="rect">
            <a:avLst/>
          </a:prstGeom>
          <a:noFill/>
          <a:ln w="9525">
            <a:noFill/>
            <a:miter lim="800000"/>
            <a:headEnd/>
            <a:tailEnd/>
          </a:ln>
        </p:spPr>
        <p:txBody>
          <a:bodyPr wrap="square">
            <a:spAutoFit/>
          </a:bodyPr>
          <a:lstStyle/>
          <a:p>
            <a:pPr algn="ctr"/>
            <a:endParaRPr lang="ru-RU" sz="3200" b="1" dirty="0">
              <a:latin typeface="verdana" pitchFamily="34" charset="0"/>
            </a:endParaRPr>
          </a:p>
          <a:p>
            <a:r>
              <a:rPr lang="ru-RU" sz="2400" dirty="0">
                <a:latin typeface="verdana" pitchFamily="34" charset="0"/>
              </a:rPr>
              <a:t>   1</a:t>
            </a:r>
            <a:r>
              <a:rPr lang="ru-RU" sz="2800" b="1" dirty="0">
                <a:latin typeface="verdana" pitchFamily="34" charset="0"/>
              </a:rPr>
              <a:t>. Горизонтальные </a:t>
            </a:r>
          </a:p>
          <a:p>
            <a:r>
              <a:rPr lang="ru-RU" dirty="0">
                <a:latin typeface="verdana" pitchFamily="34" charset="0"/>
              </a:rPr>
              <a:t>                                             (размеры указаны в миллиметрах):</a:t>
            </a:r>
            <a:br>
              <a:rPr lang="ru-RU" dirty="0">
                <a:latin typeface="verdana" pitchFamily="34" charset="0"/>
              </a:rPr>
            </a:br>
            <a:r>
              <a:rPr lang="ru-RU" dirty="0">
                <a:latin typeface="verdana" pitchFamily="34" charset="0"/>
              </a:rPr>
              <a:t/>
            </a:r>
            <a:br>
              <a:rPr lang="ru-RU" dirty="0">
                <a:latin typeface="verdana" pitchFamily="34" charset="0"/>
              </a:rPr>
            </a:br>
            <a:r>
              <a:rPr lang="ru-RU" sz="2400" dirty="0">
                <a:latin typeface="verdana" pitchFamily="34" charset="0"/>
              </a:rPr>
              <a:t>1.1 </a:t>
            </a:r>
            <a:r>
              <a:rPr lang="ru-RU" sz="2400" dirty="0" err="1">
                <a:latin typeface="verdana" pitchFamily="34" charset="0"/>
              </a:rPr>
              <a:t>Desktop</a:t>
            </a:r>
            <a:r>
              <a:rPr lang="ru-RU" sz="2400" dirty="0">
                <a:latin typeface="verdana" pitchFamily="34" charset="0"/>
              </a:rPr>
              <a:t> (533×419×152) </a:t>
            </a:r>
            <a:br>
              <a:rPr lang="ru-RU" sz="2400" dirty="0">
                <a:latin typeface="verdana" pitchFamily="34" charset="0"/>
              </a:rPr>
            </a:br>
            <a:endParaRPr lang="ru-RU" sz="2400" dirty="0"/>
          </a:p>
        </p:txBody>
      </p:sp>
      <p:sp>
        <p:nvSpPr>
          <p:cNvPr id="4" name="Line 2"/>
          <p:cNvSpPr>
            <a:spLocks noChangeShapeType="1"/>
          </p:cNvSpPr>
          <p:nvPr/>
        </p:nvSpPr>
        <p:spPr bwMode="auto">
          <a:xfrm>
            <a:off x="285720" y="785794"/>
            <a:ext cx="8464550" cy="0"/>
          </a:xfrm>
          <a:prstGeom prst="line">
            <a:avLst/>
          </a:prstGeom>
          <a:noFill/>
          <a:ln w="38100">
            <a:solidFill>
              <a:srgbClr val="000080"/>
            </a:solidFill>
            <a:round/>
            <a:headEnd/>
            <a:tailEnd/>
          </a:ln>
        </p:spPr>
        <p:txBody>
          <a:bodyPr wrap="none" anchor="ctr"/>
          <a:lstStyle/>
          <a:p>
            <a:endParaRPr lang="ru-RU"/>
          </a:p>
        </p:txBody>
      </p:sp>
      <p:sp>
        <p:nvSpPr>
          <p:cNvPr id="5" name="Заголовок 4"/>
          <p:cNvSpPr txBox="1">
            <a:spLocks/>
          </p:cNvSpPr>
          <p:nvPr/>
        </p:nvSpPr>
        <p:spPr>
          <a:xfrm>
            <a:off x="642910" y="0"/>
            <a:ext cx="7786742" cy="857232"/>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rgbClr val="FF0000"/>
                </a:solidFill>
                <a:effectLst/>
                <a:uLnTx/>
                <a:uFillTx/>
                <a:latin typeface="+mj-lt"/>
                <a:ea typeface="+mj-ea"/>
                <a:cs typeface="+mj-cs"/>
              </a:rPr>
              <a:t>Типы корпусов</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1"/>
          <p:cNvSpPr>
            <a:spLocks noChangeArrowheads="1"/>
          </p:cNvSpPr>
          <p:nvPr/>
        </p:nvSpPr>
        <p:spPr bwMode="auto">
          <a:xfrm>
            <a:off x="773113" y="620713"/>
            <a:ext cx="5722937" cy="523875"/>
          </a:xfrm>
          <a:prstGeom prst="rect">
            <a:avLst/>
          </a:prstGeom>
          <a:noFill/>
          <a:ln w="9525">
            <a:noFill/>
            <a:miter lim="800000"/>
            <a:headEnd/>
            <a:tailEnd/>
          </a:ln>
        </p:spPr>
        <p:txBody>
          <a:bodyPr wrap="none">
            <a:spAutoFit/>
          </a:bodyPr>
          <a:lstStyle/>
          <a:p>
            <a:r>
              <a:rPr lang="ru-RU" sz="2800">
                <a:solidFill>
                  <a:srgbClr val="000000"/>
                </a:solidFill>
                <a:latin typeface="verdana" pitchFamily="34" charset="0"/>
              </a:rPr>
              <a:t>1.2 </a:t>
            </a:r>
            <a:r>
              <a:rPr lang="en-US" sz="2800">
                <a:solidFill>
                  <a:srgbClr val="000000"/>
                </a:solidFill>
                <a:latin typeface="verdana" pitchFamily="34" charset="0"/>
              </a:rPr>
              <a:t>FootPrint (406×406×152) </a:t>
            </a:r>
            <a:endParaRPr lang="ru-RU" sz="2800"/>
          </a:p>
        </p:txBody>
      </p:sp>
      <p:pic>
        <p:nvPicPr>
          <p:cNvPr id="23555" name="Picture 2"/>
          <p:cNvPicPr>
            <a:picLocks noChangeAspect="1" noChangeArrowheads="1"/>
          </p:cNvPicPr>
          <p:nvPr/>
        </p:nvPicPr>
        <p:blipFill>
          <a:blip r:embed="rId2"/>
          <a:srcRect/>
          <a:stretch>
            <a:fillRect/>
          </a:stretch>
        </p:blipFill>
        <p:spPr bwMode="auto">
          <a:xfrm>
            <a:off x="1763713" y="1484313"/>
            <a:ext cx="7232650" cy="537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1187450" y="404813"/>
            <a:ext cx="6337300" cy="646112"/>
          </a:xfrm>
          <a:prstGeom prst="rect">
            <a:avLst/>
          </a:prstGeom>
          <a:noFill/>
          <a:ln w="9525">
            <a:noFill/>
            <a:miter lim="800000"/>
            <a:headEnd/>
            <a:tailEnd/>
          </a:ln>
        </p:spPr>
        <p:txBody>
          <a:bodyPr>
            <a:spAutoFit/>
          </a:bodyPr>
          <a:lstStyle/>
          <a:p>
            <a:r>
              <a:rPr lang="ru-RU" sz="3600"/>
              <a:t>1.3 </a:t>
            </a:r>
            <a:r>
              <a:rPr lang="en-US" sz="3600"/>
              <a:t>SlimLine (406×406×101) </a:t>
            </a:r>
            <a:endParaRPr lang="ru-RU" sz="3600"/>
          </a:p>
        </p:txBody>
      </p:sp>
      <p:pic>
        <p:nvPicPr>
          <p:cNvPr id="24579" name="Picture 3"/>
          <p:cNvPicPr>
            <a:picLocks noChangeAspect="1" noChangeArrowheads="1"/>
          </p:cNvPicPr>
          <p:nvPr/>
        </p:nvPicPr>
        <p:blipFill>
          <a:blip r:embed="rId2"/>
          <a:srcRect/>
          <a:stretch>
            <a:fillRect/>
          </a:stretch>
        </p:blipFill>
        <p:spPr bwMode="auto">
          <a:xfrm>
            <a:off x="900113" y="1908175"/>
            <a:ext cx="7875587" cy="382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Прямоугольник 1"/>
          <p:cNvSpPr>
            <a:spLocks noChangeArrowheads="1"/>
          </p:cNvSpPr>
          <p:nvPr/>
        </p:nvSpPr>
        <p:spPr bwMode="auto">
          <a:xfrm>
            <a:off x="755650" y="981075"/>
            <a:ext cx="6153150" cy="522288"/>
          </a:xfrm>
          <a:prstGeom prst="rect">
            <a:avLst/>
          </a:prstGeom>
          <a:noFill/>
          <a:ln w="9525">
            <a:noFill/>
            <a:miter lim="800000"/>
            <a:headEnd/>
            <a:tailEnd/>
          </a:ln>
        </p:spPr>
        <p:txBody>
          <a:bodyPr wrap="none">
            <a:spAutoFit/>
          </a:bodyPr>
          <a:lstStyle/>
          <a:p>
            <a:r>
              <a:rPr lang="ru-RU" sz="2800">
                <a:solidFill>
                  <a:srgbClr val="000000"/>
                </a:solidFill>
                <a:latin typeface="verdana" pitchFamily="34" charset="0"/>
              </a:rPr>
              <a:t>1.4 </a:t>
            </a:r>
            <a:r>
              <a:rPr lang="en-US" sz="2800">
                <a:solidFill>
                  <a:srgbClr val="000000"/>
                </a:solidFill>
                <a:latin typeface="verdana" pitchFamily="34" charset="0"/>
              </a:rPr>
              <a:t>UltraSlimLine (381×352×75)</a:t>
            </a:r>
            <a:endParaRPr lang="ru-RU" sz="2800"/>
          </a:p>
        </p:txBody>
      </p:sp>
      <p:pic>
        <p:nvPicPr>
          <p:cNvPr id="25603" name="Picture 2"/>
          <p:cNvPicPr>
            <a:picLocks noChangeAspect="1" noChangeArrowheads="1"/>
          </p:cNvPicPr>
          <p:nvPr/>
        </p:nvPicPr>
        <p:blipFill>
          <a:blip r:embed="rId2"/>
          <a:srcRect/>
          <a:stretch>
            <a:fillRect/>
          </a:stretch>
        </p:blipFill>
        <p:spPr bwMode="auto">
          <a:xfrm>
            <a:off x="788988" y="1844675"/>
            <a:ext cx="7096125" cy="416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1"/>
          <p:cNvSpPr>
            <a:spLocks noChangeArrowheads="1"/>
          </p:cNvSpPr>
          <p:nvPr/>
        </p:nvSpPr>
        <p:spPr bwMode="auto">
          <a:xfrm>
            <a:off x="827088" y="0"/>
            <a:ext cx="6607175" cy="1754326"/>
          </a:xfrm>
          <a:prstGeom prst="rect">
            <a:avLst/>
          </a:prstGeom>
          <a:noFill/>
          <a:ln w="9525">
            <a:noFill/>
            <a:miter lim="800000"/>
            <a:headEnd/>
            <a:tailEnd/>
          </a:ln>
        </p:spPr>
        <p:txBody>
          <a:bodyPr>
            <a:spAutoFit/>
          </a:bodyPr>
          <a:lstStyle/>
          <a:p>
            <a:r>
              <a:rPr lang="ru-RU" sz="3600" b="1" dirty="0"/>
              <a:t> 2. Вертикальные:</a:t>
            </a:r>
          </a:p>
          <a:p>
            <a:endParaRPr lang="ru-RU" sz="3600" b="1" dirty="0"/>
          </a:p>
          <a:p>
            <a:r>
              <a:rPr lang="ru-RU" sz="3600" b="1" dirty="0"/>
              <a:t>2.1 </a:t>
            </a:r>
            <a:r>
              <a:rPr lang="en-US" sz="3600" b="1" dirty="0" err="1"/>
              <a:t>MiniTower</a:t>
            </a:r>
            <a:r>
              <a:rPr lang="en-US" sz="3600" b="1" dirty="0"/>
              <a:t> (152×432×432) </a:t>
            </a:r>
            <a:endParaRPr lang="ru-RU" sz="3600" b="1" dirty="0"/>
          </a:p>
        </p:txBody>
      </p:sp>
      <p:pic>
        <p:nvPicPr>
          <p:cNvPr id="26627" name="Picture 2"/>
          <p:cNvPicPr>
            <a:picLocks noChangeAspect="1" noChangeArrowheads="1"/>
          </p:cNvPicPr>
          <p:nvPr/>
        </p:nvPicPr>
        <p:blipFill>
          <a:blip r:embed="rId2"/>
          <a:srcRect/>
          <a:stretch>
            <a:fillRect/>
          </a:stretch>
        </p:blipFill>
        <p:spPr bwMode="auto">
          <a:xfrm>
            <a:off x="2286000" y="1989138"/>
            <a:ext cx="4572000" cy="4233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1"/>
          <p:cNvSpPr>
            <a:spLocks noChangeArrowheads="1"/>
          </p:cNvSpPr>
          <p:nvPr/>
        </p:nvSpPr>
        <p:spPr bwMode="auto">
          <a:xfrm>
            <a:off x="1763713" y="404813"/>
            <a:ext cx="4633912" cy="522287"/>
          </a:xfrm>
          <a:prstGeom prst="rect">
            <a:avLst/>
          </a:prstGeom>
          <a:noFill/>
          <a:ln w="9525">
            <a:noFill/>
            <a:miter lim="800000"/>
            <a:headEnd/>
            <a:tailEnd/>
          </a:ln>
        </p:spPr>
        <p:txBody>
          <a:bodyPr wrap="none">
            <a:spAutoFit/>
          </a:bodyPr>
          <a:lstStyle/>
          <a:p>
            <a:r>
              <a:rPr lang="ru-RU" sz="2800" b="1"/>
              <a:t>2.2 </a:t>
            </a:r>
            <a:r>
              <a:rPr lang="en-US" sz="2800" b="1"/>
              <a:t>MidiTower (173×432×490)</a:t>
            </a:r>
            <a:endParaRPr lang="ru-RU" sz="2800" b="1"/>
          </a:p>
        </p:txBody>
      </p:sp>
      <p:pic>
        <p:nvPicPr>
          <p:cNvPr id="27651" name="Picture 2"/>
          <p:cNvPicPr>
            <a:picLocks noChangeAspect="1" noChangeArrowheads="1"/>
          </p:cNvPicPr>
          <p:nvPr/>
        </p:nvPicPr>
        <p:blipFill>
          <a:blip r:embed="rId2"/>
          <a:srcRect/>
          <a:stretch>
            <a:fillRect/>
          </a:stretch>
        </p:blipFill>
        <p:spPr bwMode="auto">
          <a:xfrm>
            <a:off x="2817813" y="857250"/>
            <a:ext cx="3508375"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Прямоугольник 1"/>
          <p:cNvSpPr>
            <a:spLocks noChangeArrowheads="1"/>
          </p:cNvSpPr>
          <p:nvPr/>
        </p:nvSpPr>
        <p:spPr bwMode="auto">
          <a:xfrm>
            <a:off x="1106488" y="476250"/>
            <a:ext cx="4410075" cy="523875"/>
          </a:xfrm>
          <a:prstGeom prst="rect">
            <a:avLst/>
          </a:prstGeom>
          <a:noFill/>
          <a:ln w="9525">
            <a:noFill/>
            <a:miter lim="800000"/>
            <a:headEnd/>
            <a:tailEnd/>
          </a:ln>
        </p:spPr>
        <p:txBody>
          <a:bodyPr wrap="none">
            <a:spAutoFit/>
          </a:bodyPr>
          <a:lstStyle/>
          <a:p>
            <a:r>
              <a:rPr lang="ru-RU" sz="2800" b="1"/>
              <a:t>2.3 </a:t>
            </a:r>
            <a:r>
              <a:rPr lang="en-US" sz="2800" b="1"/>
              <a:t>BigTower (190×482×820)</a:t>
            </a:r>
            <a:endParaRPr lang="ru-RU" sz="2800" b="1"/>
          </a:p>
        </p:txBody>
      </p:sp>
      <p:pic>
        <p:nvPicPr>
          <p:cNvPr id="28675" name="Picture 2"/>
          <p:cNvPicPr>
            <a:picLocks noChangeAspect="1" noChangeArrowheads="1"/>
          </p:cNvPicPr>
          <p:nvPr/>
        </p:nvPicPr>
        <p:blipFill>
          <a:blip r:embed="rId2"/>
          <a:srcRect/>
          <a:stretch>
            <a:fillRect/>
          </a:stretch>
        </p:blipFill>
        <p:spPr bwMode="auto">
          <a:xfrm>
            <a:off x="3851275" y="1136650"/>
            <a:ext cx="4217988"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755576" y="146847"/>
            <a:ext cx="8140700" cy="553998"/>
          </a:xfrm>
          <a:prstGeom prst="rect">
            <a:avLst/>
          </a:prstGeom>
          <a:noFill/>
          <a:ln w="9525">
            <a:noFill/>
            <a:miter lim="800000"/>
            <a:headEnd/>
            <a:tailEnd/>
          </a:ln>
        </p:spPr>
        <p:txBody>
          <a:bodyPr>
            <a:spAutoFit/>
          </a:bodyPr>
          <a:lstStyle/>
          <a:p>
            <a:pPr algn="ctr" eaLnBrk="0" hangingPunct="0">
              <a:spcBef>
                <a:spcPct val="50000"/>
              </a:spcBef>
            </a:pPr>
            <a:r>
              <a:rPr lang="ru-RU" sz="3000" b="1" dirty="0" smtClean="0"/>
              <a:t> Обработка информации</a:t>
            </a:r>
            <a:endParaRPr lang="ru-RU" sz="3000" b="1" dirty="0"/>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666" y="0"/>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11</a:t>
            </a:fld>
            <a:endParaRPr lang="ru-RU" sz="1800" b="1">
              <a:solidFill>
                <a:schemeClr val="tx1"/>
              </a:solidFill>
            </a:endParaRPr>
          </a:p>
        </p:txBody>
      </p:sp>
      <p:sp>
        <p:nvSpPr>
          <p:cNvPr id="2" name="Прямоугольник 1"/>
          <p:cNvSpPr/>
          <p:nvPr/>
        </p:nvSpPr>
        <p:spPr>
          <a:xfrm>
            <a:off x="393276" y="908720"/>
            <a:ext cx="8427195" cy="3539430"/>
          </a:xfrm>
          <a:prstGeom prst="rect">
            <a:avLst/>
          </a:prstGeom>
        </p:spPr>
        <p:txBody>
          <a:bodyPr wrap="square">
            <a:spAutoFit/>
          </a:bodyPr>
          <a:lstStyle/>
          <a:p>
            <a:pPr indent="457200" algn="just"/>
            <a:r>
              <a:rPr lang="ru-RU" sz="2800" b="1" dirty="0" smtClean="0"/>
              <a:t>Входная информация </a:t>
            </a:r>
            <a:r>
              <a:rPr lang="ru-RU" sz="2800" dirty="0" smtClean="0"/>
              <a:t>– это информация, которую получает человек или устройства.</a:t>
            </a:r>
          </a:p>
          <a:p>
            <a:pPr indent="457200" algn="just"/>
            <a:r>
              <a:rPr lang="ru-RU" sz="2800" b="1" dirty="0" smtClean="0"/>
              <a:t>Выходная информация  </a:t>
            </a:r>
            <a:r>
              <a:rPr lang="ru-RU" sz="2800" dirty="0" smtClean="0"/>
              <a:t>– это информация, которая получается после обработки человеком или устройством.</a:t>
            </a:r>
          </a:p>
          <a:p>
            <a:pPr indent="457200" algn="just"/>
            <a:r>
              <a:rPr lang="ru-RU" sz="2800" b="1" dirty="0" smtClean="0"/>
              <a:t>Обработка   информации  </a:t>
            </a:r>
            <a:r>
              <a:rPr lang="ru-RU" sz="2800" dirty="0" smtClean="0"/>
              <a:t>—   процесс   планомерного   изменения   содержания   или   формы представления информации.</a:t>
            </a:r>
            <a:endParaRPr lang="ru-RU" sz="2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4348" y="4572008"/>
            <a:ext cx="7622642" cy="1303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551329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1"/>
          <p:cNvSpPr>
            <a:spLocks noChangeArrowheads="1"/>
          </p:cNvSpPr>
          <p:nvPr/>
        </p:nvSpPr>
        <p:spPr bwMode="auto">
          <a:xfrm>
            <a:off x="611188" y="333375"/>
            <a:ext cx="5918200" cy="522288"/>
          </a:xfrm>
          <a:prstGeom prst="rect">
            <a:avLst/>
          </a:prstGeom>
          <a:noFill/>
          <a:ln w="9525">
            <a:noFill/>
            <a:miter lim="800000"/>
            <a:headEnd/>
            <a:tailEnd/>
          </a:ln>
        </p:spPr>
        <p:txBody>
          <a:bodyPr wrap="none">
            <a:spAutoFit/>
          </a:bodyPr>
          <a:lstStyle/>
          <a:p>
            <a:r>
              <a:rPr lang="ru-RU" sz="2800" b="1"/>
              <a:t>2.4 </a:t>
            </a:r>
            <a:r>
              <a:rPr lang="en-US" sz="2800" b="1"/>
              <a:t>SuperBigTower (</a:t>
            </a:r>
            <a:r>
              <a:rPr lang="ru-RU" sz="2800" b="1"/>
              <a:t>разные размеры)</a:t>
            </a:r>
          </a:p>
        </p:txBody>
      </p:sp>
      <p:pic>
        <p:nvPicPr>
          <p:cNvPr id="29699" name="Picture 2"/>
          <p:cNvPicPr>
            <a:picLocks noChangeAspect="1" noChangeArrowheads="1"/>
          </p:cNvPicPr>
          <p:nvPr/>
        </p:nvPicPr>
        <p:blipFill>
          <a:blip r:embed="rId2"/>
          <a:srcRect/>
          <a:stretch>
            <a:fillRect/>
          </a:stretch>
        </p:blipFill>
        <p:spPr bwMode="auto">
          <a:xfrm>
            <a:off x="2908300" y="874713"/>
            <a:ext cx="3621088" cy="543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111</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2" y="163065"/>
            <a:ext cx="8572527"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Материнская плата</a:t>
            </a:r>
            <a:endParaRPr lang="ru-RU" sz="3200" b="1" dirty="0">
              <a:solidFill>
                <a:srgbClr val="FF0000"/>
              </a:solidFill>
            </a:endParaRPr>
          </a:p>
        </p:txBody>
      </p:sp>
      <p:sp>
        <p:nvSpPr>
          <p:cNvPr id="2" name="Прямоугольник 1"/>
          <p:cNvSpPr/>
          <p:nvPr/>
        </p:nvSpPr>
        <p:spPr>
          <a:xfrm>
            <a:off x="404844" y="1025972"/>
            <a:ext cx="8167685" cy="2246769"/>
          </a:xfrm>
          <a:prstGeom prst="rect">
            <a:avLst/>
          </a:prstGeom>
        </p:spPr>
        <p:txBody>
          <a:bodyPr wrap="square">
            <a:spAutoFit/>
          </a:bodyPr>
          <a:lstStyle/>
          <a:p>
            <a:pPr algn="just"/>
            <a:r>
              <a:rPr lang="ru-RU" sz="2800" b="1" dirty="0" smtClean="0">
                <a:solidFill>
                  <a:srgbClr val="FF0000"/>
                </a:solidFill>
              </a:rPr>
              <a:t>Материнская плата (англ. </a:t>
            </a:r>
            <a:r>
              <a:rPr lang="ru-RU" sz="2800" b="1" i="1" dirty="0" err="1" smtClean="0">
                <a:solidFill>
                  <a:srgbClr val="FF0000"/>
                </a:solidFill>
              </a:rPr>
              <a:t>motherboard</a:t>
            </a:r>
            <a:r>
              <a:rPr lang="ru-RU" sz="2800" b="1" i="1" dirty="0" smtClean="0">
                <a:solidFill>
                  <a:srgbClr val="FF0000"/>
                </a:solidFill>
              </a:rPr>
              <a:t>, MB; также </a:t>
            </a:r>
            <a:r>
              <a:rPr lang="ru-RU" sz="2800" b="1" i="1" dirty="0" err="1" smtClean="0">
                <a:solidFill>
                  <a:srgbClr val="FF0000"/>
                </a:solidFill>
              </a:rPr>
              <a:t>mainboard</a:t>
            </a:r>
            <a:r>
              <a:rPr lang="ru-RU" sz="2800" b="1" dirty="0" smtClean="0">
                <a:solidFill>
                  <a:srgbClr val="FF0000"/>
                </a:solidFill>
              </a:rPr>
              <a:t>, сленг. </a:t>
            </a:r>
            <a:r>
              <a:rPr lang="ru-RU" sz="2800" b="1" i="1" dirty="0" smtClean="0">
                <a:solidFill>
                  <a:srgbClr val="FF0000"/>
                </a:solidFill>
              </a:rPr>
              <a:t>мама</a:t>
            </a:r>
            <a:r>
              <a:rPr lang="ru-RU" sz="2800" b="1" dirty="0" smtClean="0">
                <a:solidFill>
                  <a:srgbClr val="FF0000"/>
                </a:solidFill>
              </a:rPr>
              <a:t>, </a:t>
            </a:r>
            <a:r>
              <a:rPr lang="ru-RU" sz="2800" b="1" i="1" dirty="0" smtClean="0">
                <a:solidFill>
                  <a:srgbClr val="FF0000"/>
                </a:solidFill>
              </a:rPr>
              <a:t>мамка</a:t>
            </a:r>
            <a:r>
              <a:rPr lang="ru-RU" sz="2800" b="1" dirty="0" smtClean="0">
                <a:solidFill>
                  <a:srgbClr val="FF0000"/>
                </a:solidFill>
              </a:rPr>
              <a:t>, </a:t>
            </a:r>
            <a:r>
              <a:rPr lang="ru-RU" sz="2800" b="1" i="1" dirty="0" smtClean="0">
                <a:solidFill>
                  <a:srgbClr val="FF0000"/>
                </a:solidFill>
              </a:rPr>
              <a:t>мать</a:t>
            </a:r>
            <a:r>
              <a:rPr lang="ru-RU" sz="2800" b="1" dirty="0" smtClean="0">
                <a:solidFill>
                  <a:srgbClr val="FF0000"/>
                </a:solidFill>
              </a:rPr>
              <a:t>, </a:t>
            </a:r>
            <a:r>
              <a:rPr lang="ru-RU" sz="2800" b="1" i="1" dirty="0" err="1" smtClean="0">
                <a:solidFill>
                  <a:srgbClr val="FF0000"/>
                </a:solidFill>
              </a:rPr>
              <a:t>материнка</a:t>
            </a:r>
            <a:r>
              <a:rPr lang="ru-RU" sz="2800" b="1" dirty="0" smtClean="0">
                <a:solidFill>
                  <a:srgbClr val="FF0000"/>
                </a:solidFill>
              </a:rPr>
              <a:t>)</a:t>
            </a:r>
            <a:r>
              <a:rPr lang="ru-RU" sz="2800" b="1" dirty="0" smtClean="0"/>
              <a:t> — сложная многослойная печатная плата, являющаяся основой построения вычислительной системы (компьютера).</a:t>
            </a:r>
            <a:endParaRPr lang="ru-RU" sz="2800" b="1" dirty="0"/>
          </a:p>
        </p:txBody>
      </p:sp>
      <p:pic>
        <p:nvPicPr>
          <p:cNvPr id="2050" name="Picture 2" descr="http://article.techlabs.by/img/article/33023/GIGABYTE_Z77X_UD5H_life_style.JPG"/>
          <p:cNvPicPr>
            <a:picLocks noChangeAspect="1" noChangeArrowheads="1"/>
          </p:cNvPicPr>
          <p:nvPr/>
        </p:nvPicPr>
        <p:blipFill>
          <a:blip r:embed="rId4"/>
          <a:srcRect/>
          <a:stretch>
            <a:fillRect/>
          </a:stretch>
        </p:blipFill>
        <p:spPr bwMode="auto">
          <a:xfrm>
            <a:off x="1643042" y="3429000"/>
            <a:ext cx="5715040" cy="3048022"/>
          </a:xfrm>
          <a:prstGeom prst="rect">
            <a:avLst/>
          </a:prstGeom>
          <a:noFill/>
        </p:spPr>
      </p:pic>
    </p:spTree>
    <p:extLst>
      <p:ext uri="{BB962C8B-B14F-4D97-AF65-F5344CB8AC3E}">
        <p14:creationId xmlns:p14="http://schemas.microsoft.com/office/powerpoint/2010/main" xmlns="" val="68655737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112</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404844" y="1025972"/>
            <a:ext cx="8316117" cy="5016758"/>
          </a:xfrm>
          <a:prstGeom prst="rect">
            <a:avLst/>
          </a:prstGeom>
        </p:spPr>
        <p:txBody>
          <a:bodyPr wrap="square">
            <a:spAutoFit/>
          </a:bodyPr>
          <a:lstStyle/>
          <a:p>
            <a:pPr algn="just"/>
            <a:r>
              <a:rPr lang="ru-RU" sz="3200" b="1" dirty="0"/>
              <a:t>В качестве основных (несъёмных) частей материнская плата имеет</a:t>
            </a:r>
            <a:r>
              <a:rPr lang="ru-RU" sz="3200" b="1" dirty="0" smtClean="0"/>
              <a:t>:</a:t>
            </a:r>
            <a:endParaRPr lang="ru-RU" sz="3200" b="1" dirty="0"/>
          </a:p>
          <a:p>
            <a:pPr marL="457200" indent="-457200" algn="just">
              <a:buFont typeface="Arial" pitchFamily="34" charset="0"/>
              <a:buChar char="•"/>
            </a:pPr>
            <a:r>
              <a:rPr lang="ru-RU" sz="3200" b="1" dirty="0"/>
              <a:t>разъём процессора (ЦПУ),</a:t>
            </a:r>
          </a:p>
          <a:p>
            <a:pPr marL="457200" indent="-457200" algn="just">
              <a:buFont typeface="Arial" pitchFamily="34" charset="0"/>
              <a:buChar char="•"/>
            </a:pPr>
            <a:r>
              <a:rPr lang="ru-RU" sz="3200" b="1" dirty="0"/>
              <a:t>разъёмы оперативной памяти (ОЗУ),</a:t>
            </a:r>
          </a:p>
          <a:p>
            <a:pPr marL="457200" indent="-457200" algn="just">
              <a:buFont typeface="Arial" pitchFamily="34" charset="0"/>
              <a:buChar char="•"/>
            </a:pPr>
            <a:r>
              <a:rPr lang="ru-RU" sz="3200" b="1" dirty="0"/>
              <a:t>микросхемы чипсета (подробнее см. северный мост, южный мост),</a:t>
            </a:r>
          </a:p>
          <a:p>
            <a:pPr marL="457200" indent="-457200" algn="just">
              <a:buFont typeface="Arial" pitchFamily="34" charset="0"/>
              <a:buChar char="•"/>
            </a:pPr>
            <a:r>
              <a:rPr lang="ru-RU" sz="3200" b="1" dirty="0"/>
              <a:t>загрузочное ПЗУ,</a:t>
            </a:r>
          </a:p>
          <a:p>
            <a:pPr marL="457200" indent="-457200" algn="just">
              <a:buFont typeface="Arial" pitchFamily="34" charset="0"/>
              <a:buChar char="•"/>
            </a:pPr>
            <a:r>
              <a:rPr lang="ru-RU" sz="3200" b="1" dirty="0"/>
              <a:t>контроллеры шин и их слоты расширения,</a:t>
            </a:r>
          </a:p>
          <a:p>
            <a:pPr marL="457200" indent="-457200" algn="just">
              <a:buFont typeface="Arial" pitchFamily="34" charset="0"/>
              <a:buChar char="•"/>
            </a:pPr>
            <a:r>
              <a:rPr lang="ru-RU" sz="3200" b="1" dirty="0"/>
              <a:t>контроллеры и интерфейсы периферийных устройств</a:t>
            </a:r>
            <a:r>
              <a:rPr lang="ru-RU" sz="3200" b="1" dirty="0" smtClean="0"/>
              <a:t>.</a:t>
            </a:r>
            <a:endParaRPr lang="ru-RU" sz="3200" b="1" dirty="0"/>
          </a:p>
        </p:txBody>
      </p:sp>
    </p:spTree>
    <p:extLst>
      <p:ext uri="{BB962C8B-B14F-4D97-AF65-F5344CB8AC3E}">
        <p14:creationId xmlns:p14="http://schemas.microsoft.com/office/powerpoint/2010/main" xmlns="" val="133701741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113</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404844" y="1025972"/>
            <a:ext cx="8316117" cy="4031873"/>
          </a:xfrm>
          <a:prstGeom prst="rect">
            <a:avLst/>
          </a:prstGeom>
        </p:spPr>
        <p:txBody>
          <a:bodyPr wrap="square">
            <a:spAutoFit/>
          </a:bodyPr>
          <a:lstStyle/>
          <a:p>
            <a:pPr algn="just"/>
            <a:r>
              <a:rPr lang="ru-RU" sz="3200" b="1" dirty="0"/>
              <a:t>Форм-фактор материнской платы — стандарт, определяющий размеры материнской платы для компьютера, места её крепления к шасси; расположение на ней интерфейсов шин, портов ввода-вывода, разъёма процессора, слотов для оперативной памяти, а также тип разъема для подключения блока питания.</a:t>
            </a:r>
          </a:p>
        </p:txBody>
      </p:sp>
      <p:sp>
        <p:nvSpPr>
          <p:cNvPr id="8" name="Text Box 3"/>
          <p:cNvSpPr txBox="1">
            <a:spLocks noChangeArrowheads="1"/>
          </p:cNvSpPr>
          <p:nvPr/>
        </p:nvSpPr>
        <p:spPr bwMode="auto">
          <a:xfrm>
            <a:off x="571472" y="163065"/>
            <a:ext cx="8572527" cy="584775"/>
          </a:xfrm>
          <a:prstGeom prst="rect">
            <a:avLst/>
          </a:prstGeom>
          <a:noFill/>
          <a:ln w="9525">
            <a:noFill/>
            <a:miter lim="800000"/>
            <a:headEnd/>
            <a:tailEnd/>
          </a:ln>
        </p:spPr>
        <p:txBody>
          <a:bodyPr wrap="square">
            <a:spAutoFit/>
          </a:bodyPr>
          <a:lstStyle/>
          <a:p>
            <a:pPr algn="ctr"/>
            <a:r>
              <a:rPr lang="ru-RU" sz="3200" b="1" dirty="0">
                <a:solidFill>
                  <a:srgbClr val="FF0000"/>
                </a:solidFill>
              </a:rPr>
              <a:t>Форм-фактор</a:t>
            </a:r>
          </a:p>
        </p:txBody>
      </p:sp>
    </p:spTree>
    <p:extLst>
      <p:ext uri="{BB962C8B-B14F-4D97-AF65-F5344CB8AC3E}">
        <p14:creationId xmlns:p14="http://schemas.microsoft.com/office/powerpoint/2010/main" xmlns="" val="40399109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114</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404844" y="1025972"/>
            <a:ext cx="8316117" cy="3970318"/>
          </a:xfrm>
          <a:prstGeom prst="rect">
            <a:avLst/>
          </a:prstGeom>
        </p:spPr>
        <p:txBody>
          <a:bodyPr wrap="square">
            <a:spAutoFit/>
          </a:bodyPr>
          <a:lstStyle/>
          <a:p>
            <a:pPr algn="just"/>
            <a:r>
              <a:rPr lang="ru-RU" sz="3600" b="1" dirty="0"/>
              <a:t>Устаревшими являются форматы: </a:t>
            </a:r>
            <a:r>
              <a:rPr lang="en-US" sz="3600" b="1" dirty="0"/>
              <a:t>Baby-AT; </a:t>
            </a:r>
            <a:r>
              <a:rPr lang="ru-RU" sz="3600" b="1" dirty="0"/>
              <a:t>полноразмерная плата </a:t>
            </a:r>
            <a:r>
              <a:rPr lang="en-US" sz="3600" b="1" dirty="0"/>
              <a:t>AT; LPX.</a:t>
            </a:r>
          </a:p>
          <a:p>
            <a:pPr algn="just"/>
            <a:r>
              <a:rPr lang="ru-RU" sz="3600" b="1" dirty="0"/>
              <a:t>Современные и массово применяемые форматы: </a:t>
            </a:r>
            <a:r>
              <a:rPr lang="en-US" sz="3600" b="1" dirty="0"/>
              <a:t>ATX; Mini-ATX; </a:t>
            </a:r>
            <a:r>
              <a:rPr lang="en-US" sz="3600" b="1" dirty="0" err="1"/>
              <a:t>microATX</a:t>
            </a:r>
            <a:r>
              <a:rPr lang="en-US" sz="3600" b="1" dirty="0"/>
              <a:t>.</a:t>
            </a:r>
          </a:p>
          <a:p>
            <a:pPr algn="just"/>
            <a:r>
              <a:rPr lang="ru-RU" sz="3600" b="1" dirty="0"/>
              <a:t>Внедряемые форматы: </a:t>
            </a:r>
            <a:r>
              <a:rPr lang="en-US" sz="3600" b="1" dirty="0"/>
              <a:t>Mini-ITX </a:t>
            </a:r>
            <a:r>
              <a:rPr lang="ru-RU" sz="3600" b="1" dirty="0"/>
              <a:t>и </a:t>
            </a:r>
            <a:r>
              <a:rPr lang="en-US" sz="3600" b="1" dirty="0"/>
              <a:t>Nano-ITX; Pico-ITX; </a:t>
            </a:r>
            <a:r>
              <a:rPr lang="en-US" sz="3600" b="1" dirty="0" err="1"/>
              <a:t>FlexATX</a:t>
            </a:r>
            <a:r>
              <a:rPr lang="en-US" sz="3600" b="1" dirty="0"/>
              <a:t>; NLX; WTX, CEB; BTX, </a:t>
            </a:r>
            <a:r>
              <a:rPr lang="en-US" sz="3600" b="1" dirty="0" err="1"/>
              <a:t>MicroBTX</a:t>
            </a:r>
            <a:r>
              <a:rPr lang="en-US" sz="3600" b="1" dirty="0"/>
              <a:t> </a:t>
            </a:r>
            <a:r>
              <a:rPr lang="ru-RU" sz="3600" b="1" dirty="0"/>
              <a:t>и </a:t>
            </a:r>
            <a:r>
              <a:rPr lang="en-US" sz="3600" b="1" dirty="0" err="1"/>
              <a:t>PicoBTX</a:t>
            </a:r>
            <a:r>
              <a:rPr lang="en-US" sz="3600" b="1" dirty="0"/>
              <a:t>.</a:t>
            </a:r>
            <a:r>
              <a:rPr lang="ru-RU" sz="3600" b="1" dirty="0" smtClean="0"/>
              <a:t>.</a:t>
            </a:r>
            <a:endParaRPr lang="ru-RU" sz="3600" b="1" dirty="0"/>
          </a:p>
        </p:txBody>
      </p:sp>
      <p:sp>
        <p:nvSpPr>
          <p:cNvPr id="8" name="Text Box 3"/>
          <p:cNvSpPr txBox="1">
            <a:spLocks noChangeArrowheads="1"/>
          </p:cNvSpPr>
          <p:nvPr/>
        </p:nvSpPr>
        <p:spPr bwMode="auto">
          <a:xfrm>
            <a:off x="571472" y="163065"/>
            <a:ext cx="8572527" cy="584775"/>
          </a:xfrm>
          <a:prstGeom prst="rect">
            <a:avLst/>
          </a:prstGeom>
          <a:noFill/>
          <a:ln w="9525">
            <a:noFill/>
            <a:miter lim="800000"/>
            <a:headEnd/>
            <a:tailEnd/>
          </a:ln>
        </p:spPr>
        <p:txBody>
          <a:bodyPr wrap="square">
            <a:spAutoFit/>
          </a:bodyPr>
          <a:lstStyle/>
          <a:p>
            <a:pPr algn="ctr"/>
            <a:r>
              <a:rPr lang="ru-RU" sz="3200" b="1" dirty="0">
                <a:solidFill>
                  <a:srgbClr val="FF0000"/>
                </a:solidFill>
              </a:rPr>
              <a:t>Форм-фактор</a:t>
            </a:r>
          </a:p>
        </p:txBody>
      </p:sp>
    </p:spTree>
    <p:extLst>
      <p:ext uri="{BB962C8B-B14F-4D97-AF65-F5344CB8AC3E}">
        <p14:creationId xmlns:p14="http://schemas.microsoft.com/office/powerpoint/2010/main" xmlns="" val="143212451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115</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285736" y="228600"/>
            <a:ext cx="8572527"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Д/з</a:t>
            </a:r>
          </a:p>
        </p:txBody>
      </p:sp>
      <p:graphicFrame>
        <p:nvGraphicFramePr>
          <p:cNvPr id="3" name="Таблица 2"/>
          <p:cNvGraphicFramePr>
            <a:graphicFrameLocks noGrp="1"/>
          </p:cNvGraphicFramePr>
          <p:nvPr>
            <p:extLst>
              <p:ext uri="{D42A27DB-BD31-4B8C-83A1-F6EECF244321}">
                <p14:modId xmlns:p14="http://schemas.microsoft.com/office/powerpoint/2010/main" xmlns="" val="3915533891"/>
              </p:ext>
            </p:extLst>
          </p:nvPr>
        </p:nvGraphicFramePr>
        <p:xfrm>
          <a:off x="373886" y="1196752"/>
          <a:ext cx="8229600" cy="4754880"/>
        </p:xfrm>
        <a:graphic>
          <a:graphicData uri="http://schemas.openxmlformats.org/drawingml/2006/table">
            <a:tbl>
              <a:tblPr/>
              <a:tblGrid>
                <a:gridCol w="2743200"/>
                <a:gridCol w="2743200"/>
                <a:gridCol w="2743200"/>
              </a:tblGrid>
              <a:tr h="0">
                <a:tc>
                  <a:txBody>
                    <a:bodyPr/>
                    <a:lstStyle/>
                    <a:p>
                      <a:r>
                        <a:rPr lang="en-US" sz="2000" b="1" u="none" strike="noStrike" dirty="0">
                          <a:solidFill>
                            <a:srgbClr val="A55858"/>
                          </a:solidFill>
                          <a:effectLst/>
                          <a:hlinkClick r:id="rId4" tooltip="WTX (form factor) (страница отсутствует)"/>
                        </a:rPr>
                        <a:t>WTX</a:t>
                      </a:r>
                      <a:r>
                        <a:rPr lang="en-US" sz="2000" b="1" dirty="0">
                          <a:effectLst/>
                        </a:rPr>
                        <a:t> (workstation ATX)</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580FF"/>
                    </a:solidFill>
                  </a:tcPr>
                </a:tc>
                <a:tc>
                  <a:txBody>
                    <a:bodyPr/>
                    <a:lstStyle/>
                    <a:p>
                      <a:r>
                        <a:rPr lang="ru-RU" sz="2000" b="1">
                          <a:effectLst/>
                        </a:rPr>
                        <a:t>356 × 425</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580FF"/>
                    </a:solidFill>
                  </a:tcPr>
                </a:tc>
                <a:tc>
                  <a:txBody>
                    <a:bodyPr/>
                    <a:lstStyle/>
                    <a:p>
                      <a:r>
                        <a:rPr lang="ru-RU" sz="2000" b="1">
                          <a:effectLst/>
                        </a:rPr>
                        <a:t>14 × 16,75</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580FF"/>
                    </a:solidFill>
                  </a:tcPr>
                </a:tc>
              </a:tr>
              <a:tr h="0">
                <a:tc>
                  <a:txBody>
                    <a:bodyPr/>
                    <a:lstStyle/>
                    <a:p>
                      <a:r>
                        <a:rPr lang="en-US" sz="2000" b="1">
                          <a:effectLst/>
                        </a:rPr>
                        <a:t>EE-ATX</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ru-RU" sz="2000" b="1">
                          <a:effectLst/>
                        </a:rPr>
                        <a:t>347 × 330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ru-RU" sz="2000" b="1">
                          <a:effectLst/>
                        </a:rPr>
                        <a:t>13,7 × 13</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r>
                        <a:rPr lang="en-US" sz="2000" b="1">
                          <a:effectLst/>
                        </a:rPr>
                        <a:t>E-ATX</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5599FF"/>
                    </a:solidFill>
                  </a:tcPr>
                </a:tc>
                <a:tc>
                  <a:txBody>
                    <a:bodyPr/>
                    <a:lstStyle/>
                    <a:p>
                      <a:r>
                        <a:rPr lang="ru-RU" sz="2000" b="1">
                          <a:effectLst/>
                        </a:rPr>
                        <a:t>305 × 330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5599FF"/>
                    </a:solidFill>
                  </a:tcPr>
                </a:tc>
                <a:tc>
                  <a:txBody>
                    <a:bodyPr/>
                    <a:lstStyle/>
                    <a:p>
                      <a:r>
                        <a:rPr lang="ru-RU" sz="2000" b="1">
                          <a:effectLst/>
                        </a:rPr>
                        <a:t>12 × 13</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5599FF"/>
                    </a:solidFill>
                  </a:tcPr>
                </a:tc>
              </a:tr>
              <a:tr h="0">
                <a:tc>
                  <a:txBody>
                    <a:bodyPr/>
                    <a:lstStyle/>
                    <a:p>
                      <a:r>
                        <a:rPr lang="en-US" sz="2000" b="1">
                          <a:effectLst/>
                        </a:rPr>
                        <a:t>XL-ATX</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ru-RU" sz="2000" b="1" dirty="0">
                          <a:effectLst/>
                        </a:rPr>
                        <a:t>345 × 262</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ru-RU" sz="2000" b="1">
                          <a:effectLst/>
                        </a:rPr>
                        <a:t>13,5 × 10,3</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r>
                        <a:rPr lang="en-US" sz="2000" b="1">
                          <a:effectLst/>
                        </a:rPr>
                        <a:t>ATX</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8DD35F"/>
                    </a:solidFill>
                  </a:tcPr>
                </a:tc>
                <a:tc>
                  <a:txBody>
                    <a:bodyPr/>
                    <a:lstStyle/>
                    <a:p>
                      <a:r>
                        <a:rPr lang="ru-RU" sz="2000" b="1">
                          <a:effectLst/>
                        </a:rPr>
                        <a:t>305 × 244</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8DD35F"/>
                    </a:solidFill>
                  </a:tcPr>
                </a:tc>
                <a:tc>
                  <a:txBody>
                    <a:bodyPr/>
                    <a:lstStyle/>
                    <a:p>
                      <a:r>
                        <a:rPr lang="ru-RU" sz="2000" b="1">
                          <a:effectLst/>
                        </a:rPr>
                        <a:t>12 × 9,6</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8DD35F"/>
                    </a:solidFill>
                  </a:tcPr>
                </a:tc>
              </a:tr>
              <a:tr h="0">
                <a:tc>
                  <a:txBody>
                    <a:bodyPr/>
                    <a:lstStyle/>
                    <a:p>
                      <a:r>
                        <a:rPr lang="en-US" sz="2000" b="1">
                          <a:effectLst/>
                        </a:rPr>
                        <a:t>Mini-ATX</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E680"/>
                    </a:solidFill>
                  </a:tcPr>
                </a:tc>
                <a:tc>
                  <a:txBody>
                    <a:bodyPr/>
                    <a:lstStyle/>
                    <a:p>
                      <a:r>
                        <a:rPr lang="ru-RU" sz="2000" b="1">
                          <a:effectLst/>
                        </a:rPr>
                        <a:t>284 × 208</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E680"/>
                    </a:solidFill>
                  </a:tcPr>
                </a:tc>
                <a:tc>
                  <a:txBody>
                    <a:bodyPr/>
                    <a:lstStyle/>
                    <a:p>
                      <a:r>
                        <a:rPr lang="ru-RU" sz="2000" b="1">
                          <a:effectLst/>
                        </a:rPr>
                        <a:t>11,2 × 8,2</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E680"/>
                    </a:solidFill>
                  </a:tcPr>
                </a:tc>
              </a:tr>
              <a:tr h="0">
                <a:tc>
                  <a:txBody>
                    <a:bodyPr/>
                    <a:lstStyle/>
                    <a:p>
                      <a:r>
                        <a:rPr lang="en-US" sz="2000" b="1">
                          <a:effectLst/>
                        </a:rPr>
                        <a:t>Micro-ATX</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B380"/>
                    </a:solidFill>
                  </a:tcPr>
                </a:tc>
                <a:tc>
                  <a:txBody>
                    <a:bodyPr/>
                    <a:lstStyle/>
                    <a:p>
                      <a:r>
                        <a:rPr lang="ru-RU" sz="2000" b="1">
                          <a:effectLst/>
                        </a:rPr>
                        <a:t>244 × 244</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B380"/>
                    </a:solidFill>
                  </a:tcPr>
                </a:tc>
                <a:tc>
                  <a:txBody>
                    <a:bodyPr/>
                    <a:lstStyle/>
                    <a:p>
                      <a:r>
                        <a:rPr lang="ru-RU" sz="2000" b="1">
                          <a:effectLst/>
                        </a:rPr>
                        <a:t>9,6 × 9,6</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B380"/>
                    </a:solidFill>
                  </a:tcPr>
                </a:tc>
              </a:tr>
              <a:tr h="0">
                <a:tc>
                  <a:txBody>
                    <a:bodyPr/>
                    <a:lstStyle/>
                    <a:p>
                      <a:r>
                        <a:rPr lang="en-US" sz="2000" b="1">
                          <a:effectLst/>
                        </a:rPr>
                        <a:t>Flex-ATX</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8080"/>
                    </a:solidFill>
                  </a:tcPr>
                </a:tc>
                <a:tc>
                  <a:txBody>
                    <a:bodyPr/>
                    <a:lstStyle/>
                    <a:p>
                      <a:r>
                        <a:rPr lang="ru-RU" sz="2000" b="1">
                          <a:effectLst/>
                        </a:rPr>
                        <a:t>229 × 191</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8080"/>
                    </a:solidFill>
                  </a:tcPr>
                </a:tc>
                <a:tc>
                  <a:txBody>
                    <a:bodyPr/>
                    <a:lstStyle/>
                    <a:p>
                      <a:r>
                        <a:rPr lang="ru-RU" sz="2000" b="1">
                          <a:effectLst/>
                        </a:rPr>
                        <a:t>9 × 7,5</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8080"/>
                    </a:solidFill>
                  </a:tcPr>
                </a:tc>
              </a:tr>
              <a:tr h="0">
                <a:tc>
                  <a:txBody>
                    <a:bodyPr/>
                    <a:lstStyle/>
                    <a:p>
                      <a:r>
                        <a:rPr lang="en-US" sz="2000" b="1">
                          <a:effectLst/>
                        </a:rPr>
                        <a:t>Mini-ITX</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ru-RU" sz="2000" b="1">
                          <a:effectLst/>
                        </a:rPr>
                        <a:t>170 × 170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ru-RU" sz="2000" b="1">
                          <a:effectLst/>
                        </a:rPr>
                        <a:t>6,7 × 6,7</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r>
                        <a:rPr lang="en-US" sz="2000" b="1">
                          <a:effectLst/>
                        </a:rPr>
                        <a:t>Nano-ITX</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ru-RU" sz="2000" b="1">
                          <a:effectLst/>
                        </a:rPr>
                        <a:t>120 × 120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ru-RU" sz="2000" b="1">
                          <a:effectLst/>
                        </a:rPr>
                        <a:t>4,7 × 4,7</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r>
                        <a:rPr lang="en-US" sz="2000" b="1">
                          <a:effectLst/>
                        </a:rPr>
                        <a:t>Pico-ITX</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ru-RU" sz="2000" b="1">
                          <a:effectLst/>
                        </a:rPr>
                        <a:t>100 × 72</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ru-RU" sz="2000" b="1">
                          <a:effectLst/>
                        </a:rPr>
                        <a:t>4 × 2,8</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r>
                        <a:rPr lang="en-US" sz="2000" b="1">
                          <a:effectLst/>
                        </a:rPr>
                        <a:t>Mobile-ITX</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ru-RU" sz="2000" b="1">
                          <a:effectLst/>
                        </a:rPr>
                        <a:t>75 × 45</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ru-RU" sz="2000" b="1" dirty="0">
                          <a:effectLst/>
                        </a:rPr>
                        <a:t>2,9 × 1,8</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xmlns="" val="83904360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116</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2" y="163065"/>
            <a:ext cx="8572527" cy="584775"/>
          </a:xfrm>
          <a:prstGeom prst="rect">
            <a:avLst/>
          </a:prstGeom>
          <a:noFill/>
          <a:ln w="9525">
            <a:noFill/>
            <a:miter lim="800000"/>
            <a:headEnd/>
            <a:tailEnd/>
          </a:ln>
        </p:spPr>
        <p:txBody>
          <a:bodyPr wrap="square">
            <a:spAutoFit/>
          </a:bodyPr>
          <a:lstStyle/>
          <a:p>
            <a:pPr algn="ctr"/>
            <a:r>
              <a:rPr lang="ru-RU" sz="3200" b="1" dirty="0">
                <a:solidFill>
                  <a:srgbClr val="FF0000"/>
                </a:solidFill>
              </a:rPr>
              <a:t>Форм-фактор</a:t>
            </a:r>
          </a:p>
        </p:txBody>
      </p:sp>
      <p:pic>
        <p:nvPicPr>
          <p:cNvPr id="6146" name="Picture 2" descr="https://upload.wikimedia.org/wikipedia/commons/thumb/e/ef/Atxscale.svg/335px-Atxscale.svg.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1141" y="1264714"/>
            <a:ext cx="4682502" cy="3913733"/>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209355" y="1412776"/>
            <a:ext cx="5170921" cy="274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0222297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117</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194" name="Picture 2" descr="https://upload.wikimedia.org/wikipedia/commons/thumb/1/12/Motherboard_diagram_ru.svg/370px-Motherboard_diagram_ru.svg.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39752" y="233908"/>
            <a:ext cx="3926330" cy="60486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5687762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85786" y="1285861"/>
            <a:ext cx="7786742" cy="1423060"/>
          </a:xfrm>
        </p:spPr>
        <p:txBody>
          <a:bodyPr>
            <a:noAutofit/>
          </a:bodyPr>
          <a:lstStyle/>
          <a:p>
            <a:pPr algn="ctr"/>
            <a:r>
              <a:rPr lang="ru-RU" sz="8000" dirty="0" smtClean="0">
                <a:solidFill>
                  <a:srgbClr val="FF0000"/>
                </a:solidFill>
              </a:rPr>
              <a:t>Процессоры</a:t>
            </a:r>
          </a:p>
        </p:txBody>
      </p:sp>
      <p:sp>
        <p:nvSpPr>
          <p:cNvPr id="4" name="Номер слайда 3"/>
          <p:cNvSpPr>
            <a:spLocks noGrp="1"/>
          </p:cNvSpPr>
          <p:nvPr>
            <p:ph type="sldNum" sz="quarter" idx="12"/>
          </p:nvPr>
        </p:nvSpPr>
        <p:spPr/>
        <p:txBody>
          <a:bodyPr/>
          <a:lstStyle/>
          <a:p>
            <a:fld id="{734270D5-4533-480E-9359-23C442AE1949}" type="slidenum">
              <a:rPr lang="ru-RU" smtClean="0"/>
              <a:pPr/>
              <a:t>118</a:t>
            </a:fld>
            <a:endParaRPr lang="ru-RU"/>
          </a:p>
        </p:txBody>
      </p:sp>
    </p:spTree>
    <p:extLst>
      <p:ext uri="{BB962C8B-B14F-4D97-AF65-F5344CB8AC3E}">
        <p14:creationId xmlns:p14="http://schemas.microsoft.com/office/powerpoint/2010/main" xmlns="" val="262042278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119</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2" y="163065"/>
            <a:ext cx="8572527"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Процессор</a:t>
            </a:r>
            <a:endParaRPr lang="ru-RU" sz="3200" b="1" dirty="0">
              <a:solidFill>
                <a:srgbClr val="FF0000"/>
              </a:solidFill>
            </a:endParaRPr>
          </a:p>
        </p:txBody>
      </p:sp>
      <p:sp>
        <p:nvSpPr>
          <p:cNvPr id="2" name="Прямоугольник 1"/>
          <p:cNvSpPr/>
          <p:nvPr/>
        </p:nvSpPr>
        <p:spPr>
          <a:xfrm>
            <a:off x="404844" y="1025972"/>
            <a:ext cx="8167685" cy="4832092"/>
          </a:xfrm>
          <a:prstGeom prst="rect">
            <a:avLst/>
          </a:prstGeom>
        </p:spPr>
        <p:txBody>
          <a:bodyPr wrap="square">
            <a:spAutoFit/>
          </a:bodyPr>
          <a:lstStyle/>
          <a:p>
            <a:pPr algn="just"/>
            <a:r>
              <a:rPr lang="ru-RU" sz="2800" b="1" dirty="0">
                <a:solidFill>
                  <a:srgbClr val="FF0000"/>
                </a:solidFill>
              </a:rPr>
              <a:t>Процессор, или центральный процессор </a:t>
            </a:r>
            <a:r>
              <a:rPr lang="ru-RU" sz="2800" b="1" dirty="0"/>
              <a:t>( </a:t>
            </a:r>
            <a:r>
              <a:rPr lang="ru-RU" sz="2800" b="1" dirty="0" err="1"/>
              <a:t>Central</a:t>
            </a:r>
            <a:r>
              <a:rPr lang="ru-RU" sz="2800" b="1" dirty="0"/>
              <a:t> </a:t>
            </a:r>
            <a:r>
              <a:rPr lang="ru-RU" sz="2800" b="1" dirty="0" err="1"/>
              <a:t>Processing</a:t>
            </a:r>
            <a:r>
              <a:rPr lang="ru-RU" sz="2800" b="1" dirty="0"/>
              <a:t> </a:t>
            </a:r>
            <a:r>
              <a:rPr lang="ru-RU" sz="2800" b="1" dirty="0" err="1"/>
              <a:t>Unit</a:t>
            </a:r>
            <a:r>
              <a:rPr lang="ru-RU" sz="2800" b="1" dirty="0"/>
              <a:t> </a:t>
            </a:r>
            <a:r>
              <a:rPr lang="ru-RU" sz="2800" b="1" dirty="0" smtClean="0"/>
              <a:t>- CPU</a:t>
            </a:r>
            <a:r>
              <a:rPr lang="ru-RU" sz="2800" b="1" dirty="0"/>
              <a:t>) - основной рабочий компонент компьютера, который </a:t>
            </a:r>
            <a:r>
              <a:rPr lang="ru-RU" sz="2800" b="1" dirty="0" smtClean="0"/>
              <a:t>выполняет арифметические </a:t>
            </a:r>
            <a:r>
              <a:rPr lang="ru-RU" sz="2800" b="1" dirty="0"/>
              <a:t>и логические операции, заданные </a:t>
            </a:r>
            <a:r>
              <a:rPr lang="ru-RU" sz="2800" b="1" dirty="0" smtClean="0"/>
              <a:t>программой, управляет </a:t>
            </a:r>
            <a:r>
              <a:rPr lang="ru-RU" sz="2800" b="1" dirty="0"/>
              <a:t>вычислительным процессом и координирует</a:t>
            </a:r>
          </a:p>
          <a:p>
            <a:pPr algn="just"/>
            <a:r>
              <a:rPr lang="ru-RU" sz="2800" b="1" dirty="0"/>
              <a:t>работу всех устройств компьютера. CPU представляет собой «</a:t>
            </a:r>
            <a:r>
              <a:rPr lang="ru-RU" sz="2800" b="1" dirty="0" smtClean="0"/>
              <a:t>сердце » </a:t>
            </a:r>
            <a:r>
              <a:rPr lang="ru-RU" sz="2800" b="1" dirty="0"/>
              <a:t>материнской платы, поскольку находится в постоянном </a:t>
            </a:r>
            <a:r>
              <a:rPr lang="ru-RU" sz="2800" b="1" dirty="0" smtClean="0"/>
              <a:t>взаимодействии с </a:t>
            </a:r>
            <a:r>
              <a:rPr lang="ru-RU" sz="2800" b="1" dirty="0"/>
              <a:t>другими элементами материнской платы.</a:t>
            </a:r>
          </a:p>
        </p:txBody>
      </p:sp>
    </p:spTree>
    <p:extLst>
      <p:ext uri="{BB962C8B-B14F-4D97-AF65-F5344CB8AC3E}">
        <p14:creationId xmlns:p14="http://schemas.microsoft.com/office/powerpoint/2010/main" xmlns="" val="141412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755576" y="146847"/>
            <a:ext cx="8140700" cy="553998"/>
          </a:xfrm>
          <a:prstGeom prst="rect">
            <a:avLst/>
          </a:prstGeom>
          <a:noFill/>
          <a:ln w="9525">
            <a:noFill/>
            <a:miter lim="800000"/>
            <a:headEnd/>
            <a:tailEnd/>
          </a:ln>
        </p:spPr>
        <p:txBody>
          <a:bodyPr>
            <a:spAutoFit/>
          </a:bodyPr>
          <a:lstStyle/>
          <a:p>
            <a:pPr algn="ctr" eaLnBrk="0" hangingPunct="0">
              <a:spcBef>
                <a:spcPct val="50000"/>
              </a:spcBef>
            </a:pPr>
            <a:r>
              <a:rPr lang="ru-RU" sz="3000" b="1" dirty="0" smtClean="0"/>
              <a:t> Обработка информации</a:t>
            </a:r>
            <a:endParaRPr lang="ru-RU" sz="3000" b="1" dirty="0"/>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666" y="0"/>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12</a:t>
            </a:fld>
            <a:endParaRPr lang="ru-RU" sz="1800" b="1">
              <a:solidFill>
                <a:schemeClr val="tx1"/>
              </a:solidFill>
            </a:endParaRPr>
          </a:p>
        </p:txBody>
      </p:sp>
      <p:sp>
        <p:nvSpPr>
          <p:cNvPr id="2" name="Прямоугольник 1"/>
          <p:cNvSpPr/>
          <p:nvPr/>
        </p:nvSpPr>
        <p:spPr>
          <a:xfrm>
            <a:off x="393276" y="908720"/>
            <a:ext cx="8427195" cy="4832092"/>
          </a:xfrm>
          <a:prstGeom prst="rect">
            <a:avLst/>
          </a:prstGeom>
        </p:spPr>
        <p:txBody>
          <a:bodyPr wrap="square">
            <a:spAutoFit/>
          </a:bodyPr>
          <a:lstStyle/>
          <a:p>
            <a:pPr indent="457200" algn="just"/>
            <a:r>
              <a:rPr lang="ru-RU" sz="2800" dirty="0" smtClean="0"/>
              <a:t>Обработка информации  производится в соответствии с определенными </a:t>
            </a:r>
            <a:r>
              <a:rPr lang="ru-RU" sz="2800" b="1" dirty="0" smtClean="0"/>
              <a:t>правилами</a:t>
            </a:r>
            <a:r>
              <a:rPr lang="ru-RU" sz="2800" dirty="0" smtClean="0"/>
              <a:t>  некоторым </a:t>
            </a:r>
            <a:r>
              <a:rPr lang="ru-RU" sz="2800" b="1" dirty="0" smtClean="0"/>
              <a:t>субъектом</a:t>
            </a:r>
            <a:r>
              <a:rPr lang="ru-RU" sz="2800" dirty="0" smtClean="0"/>
              <a:t> или </a:t>
            </a:r>
            <a:r>
              <a:rPr lang="ru-RU" sz="2800" b="1" dirty="0" smtClean="0"/>
              <a:t>объектом</a:t>
            </a:r>
            <a:r>
              <a:rPr lang="ru-RU" sz="2800" dirty="0" smtClean="0"/>
              <a:t> (например, человек или автоматическое устройство). </a:t>
            </a:r>
          </a:p>
          <a:p>
            <a:pPr indent="457200" algn="just"/>
            <a:r>
              <a:rPr lang="ru-RU" sz="2800" dirty="0" smtClean="0"/>
              <a:t>Входная   информация,   представленная   в   символьной   форме   (знаки,   буквы,   цифры,   сигналы), называются </a:t>
            </a:r>
            <a:r>
              <a:rPr lang="ru-RU" sz="2800" b="1" dirty="0" smtClean="0"/>
              <a:t>входными данными</a:t>
            </a:r>
            <a:r>
              <a:rPr lang="ru-RU" sz="2800" dirty="0" smtClean="0"/>
              <a:t>.</a:t>
            </a:r>
          </a:p>
          <a:p>
            <a:pPr indent="457200" algn="just"/>
            <a:r>
              <a:rPr lang="ru-RU" sz="2800" dirty="0" smtClean="0"/>
              <a:t>В результате обработки исполнителем получают </a:t>
            </a:r>
            <a:r>
              <a:rPr lang="ru-RU" sz="2800" b="1" dirty="0" smtClean="0"/>
              <a:t>выходные данные.</a:t>
            </a:r>
          </a:p>
          <a:p>
            <a:pPr indent="457200" algn="just"/>
            <a:endParaRPr lang="ru-RU" sz="2800" dirty="0" smtClean="0"/>
          </a:p>
          <a:p>
            <a:pPr indent="457200" algn="just"/>
            <a:endParaRPr lang="ru-RU" sz="2800" dirty="0"/>
          </a:p>
        </p:txBody>
      </p:sp>
    </p:spTree>
    <p:extLst>
      <p:ext uri="{BB962C8B-B14F-4D97-AF65-F5344CB8AC3E}">
        <p14:creationId xmlns:p14="http://schemas.microsoft.com/office/powerpoint/2010/main" xmlns="" val="415241448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120</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2" y="163065"/>
            <a:ext cx="8572527"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Процессор</a:t>
            </a:r>
            <a:endParaRPr lang="ru-RU" sz="3200" b="1" dirty="0">
              <a:solidFill>
                <a:srgbClr val="FF0000"/>
              </a:solidFill>
            </a:endParaRPr>
          </a:p>
        </p:txBody>
      </p:sp>
      <p:sp>
        <p:nvSpPr>
          <p:cNvPr id="2" name="Прямоугольник 1"/>
          <p:cNvSpPr/>
          <p:nvPr/>
        </p:nvSpPr>
        <p:spPr>
          <a:xfrm>
            <a:off x="404844" y="1025972"/>
            <a:ext cx="8167685" cy="4401205"/>
          </a:xfrm>
          <a:prstGeom prst="rect">
            <a:avLst/>
          </a:prstGeom>
        </p:spPr>
        <p:txBody>
          <a:bodyPr wrap="square">
            <a:spAutoFit/>
          </a:bodyPr>
          <a:lstStyle/>
          <a:p>
            <a:pPr algn="just"/>
            <a:r>
              <a:rPr lang="ru-RU" sz="2800" b="1" dirty="0"/>
              <a:t>Физически процессор или микропроцессор представляет </a:t>
            </a:r>
            <a:r>
              <a:rPr lang="ru-RU" sz="2800" b="1" dirty="0" smtClean="0"/>
              <a:t>собой ин</a:t>
            </a:r>
            <a:r>
              <a:rPr lang="ru-RU" sz="2800" b="1" dirty="0"/>
              <a:t>т</a:t>
            </a:r>
            <a:r>
              <a:rPr lang="ru-RU" sz="2800" b="1" dirty="0" smtClean="0"/>
              <a:t>егральную </a:t>
            </a:r>
            <a:r>
              <a:rPr lang="ru-RU" sz="2800" b="1" dirty="0"/>
              <a:t>схему - тонкую пластинку кристаллического </a:t>
            </a:r>
            <a:r>
              <a:rPr lang="ru-RU" sz="2800" b="1" dirty="0" smtClean="0"/>
              <a:t>кремния прямоугольной формы, </a:t>
            </a:r>
            <a:r>
              <a:rPr lang="ru-RU" sz="2800" b="1" dirty="0"/>
              <a:t>на которой размещены главные </a:t>
            </a:r>
            <a:r>
              <a:rPr lang="ru-RU" sz="2800" b="1" dirty="0" smtClean="0"/>
              <a:t>функциональные компоненты:</a:t>
            </a:r>
          </a:p>
          <a:p>
            <a:r>
              <a:rPr lang="ru-RU" sz="2800" b="1" dirty="0"/>
              <a:t>1) ядро - главный компонент процессора, </a:t>
            </a:r>
            <a:r>
              <a:rPr lang="ru-RU" sz="2800" b="1" dirty="0" smtClean="0"/>
              <a:t>осуществляющий выполнение команд</a:t>
            </a:r>
            <a:r>
              <a:rPr lang="ru-RU" sz="2800" b="1" dirty="0"/>
              <a:t>;</a:t>
            </a:r>
          </a:p>
          <a:p>
            <a:r>
              <a:rPr lang="ru-RU" sz="2800" b="1" dirty="0"/>
              <a:t>2) сопроцессор - специальный модуль </a:t>
            </a:r>
            <a:r>
              <a:rPr lang="ru-RU" sz="2800" b="1" dirty="0" smtClean="0"/>
              <a:t>для выполнения операций с </a:t>
            </a:r>
            <a:r>
              <a:rPr lang="ru-RU" sz="2800" b="1" dirty="0"/>
              <a:t>«плавающей точкой» (или запятой);</a:t>
            </a:r>
          </a:p>
        </p:txBody>
      </p:sp>
    </p:spTree>
    <p:extLst>
      <p:ext uri="{BB962C8B-B14F-4D97-AF65-F5344CB8AC3E}">
        <p14:creationId xmlns:p14="http://schemas.microsoft.com/office/powerpoint/2010/main" xmlns="" val="125967613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121</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2" y="163065"/>
            <a:ext cx="8572527"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Процессор</a:t>
            </a:r>
            <a:endParaRPr lang="ru-RU" sz="3200" b="1" dirty="0">
              <a:solidFill>
                <a:srgbClr val="FF0000"/>
              </a:solidFill>
            </a:endParaRPr>
          </a:p>
        </p:txBody>
      </p:sp>
      <p:sp>
        <p:nvSpPr>
          <p:cNvPr id="2" name="Прямоугольник 1"/>
          <p:cNvSpPr/>
          <p:nvPr/>
        </p:nvSpPr>
        <p:spPr>
          <a:xfrm>
            <a:off x="404844" y="1025972"/>
            <a:ext cx="8167685" cy="5262979"/>
          </a:xfrm>
          <a:prstGeom prst="rect">
            <a:avLst/>
          </a:prstGeom>
        </p:spPr>
        <p:txBody>
          <a:bodyPr wrap="square">
            <a:spAutoFit/>
          </a:bodyPr>
          <a:lstStyle/>
          <a:p>
            <a:pPr algn="just"/>
            <a:r>
              <a:rPr lang="ru-RU" sz="2800" b="1" dirty="0"/>
              <a:t>З) модуль предсказания перехода </a:t>
            </a:r>
            <a:r>
              <a:rPr lang="ru-RU" sz="2800" b="1" i="1" dirty="0"/>
              <a:t>(</a:t>
            </a:r>
            <a:r>
              <a:rPr lang="ru-RU" sz="2800" b="1" i="1" dirty="0" err="1"/>
              <a:t>Branch</a:t>
            </a:r>
            <a:r>
              <a:rPr lang="ru-RU" sz="2800" b="1" i="1" dirty="0"/>
              <a:t> </a:t>
            </a:r>
            <a:r>
              <a:rPr lang="ru-RU" sz="2800" b="1" i="1" dirty="0" err="1"/>
              <a:t>Predictor</a:t>
            </a:r>
            <a:r>
              <a:rPr lang="ru-RU" sz="2800" b="1" i="1" dirty="0"/>
              <a:t>), </a:t>
            </a:r>
            <a:r>
              <a:rPr lang="ru-RU" sz="2800" b="1" dirty="0" smtClean="0"/>
              <a:t>который определят </a:t>
            </a:r>
            <a:r>
              <a:rPr lang="ru-RU" sz="2800" b="1" dirty="0"/>
              <a:t>изменение последовательности команд после </a:t>
            </a:r>
            <a:r>
              <a:rPr lang="ru-RU" sz="2800" b="1" dirty="0" smtClean="0"/>
              <a:t>перехода, для </a:t>
            </a:r>
            <a:r>
              <a:rPr lang="ru-RU" sz="2800" b="1" dirty="0"/>
              <a:t>того чтобы переслать эти команды заранее в декодер команд;</a:t>
            </a:r>
          </a:p>
          <a:p>
            <a:pPr algn="just"/>
            <a:r>
              <a:rPr lang="ru-RU" sz="2800" b="1" dirty="0"/>
              <a:t>4) кэш-память первого уровня - сверхбыстрая память, </a:t>
            </a:r>
            <a:r>
              <a:rPr lang="ru-RU" sz="2800" b="1" dirty="0" smtClean="0"/>
              <a:t>предназначенная для </a:t>
            </a:r>
            <a:r>
              <a:rPr lang="ru-RU" sz="2800" b="1" dirty="0"/>
              <a:t>хранения промежуточных результатов вычислений;</a:t>
            </a:r>
          </a:p>
          <a:p>
            <a:pPr algn="just"/>
            <a:r>
              <a:rPr lang="ru-RU" sz="2800" b="1" dirty="0"/>
              <a:t>5) кэш-память второго уровня;</a:t>
            </a:r>
          </a:p>
          <a:p>
            <a:pPr algn="just"/>
            <a:r>
              <a:rPr lang="ru-RU" sz="2800" b="1" dirty="0"/>
              <a:t>6) интерфейсный модуль системной шины, по которой в CPU </a:t>
            </a:r>
            <a:r>
              <a:rPr lang="ru-RU" sz="2800" b="1" dirty="0" smtClean="0"/>
              <a:t>поступают команды </a:t>
            </a:r>
            <a:r>
              <a:rPr lang="ru-RU" sz="2800" b="1" dirty="0"/>
              <a:t>и данные, а также передаются данные из CPU.</a:t>
            </a:r>
          </a:p>
        </p:txBody>
      </p:sp>
    </p:spTree>
    <p:extLst>
      <p:ext uri="{BB962C8B-B14F-4D97-AF65-F5344CB8AC3E}">
        <p14:creationId xmlns:p14="http://schemas.microsoft.com/office/powerpoint/2010/main" xmlns="" val="242330080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122</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2" y="163065"/>
            <a:ext cx="8572527"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Процессор</a:t>
            </a:r>
            <a:endParaRPr lang="ru-RU" sz="3200" b="1" dirty="0">
              <a:solidFill>
                <a:srgbClr val="FF0000"/>
              </a:solidFill>
            </a:endParaRPr>
          </a:p>
        </p:txBody>
      </p:sp>
      <p:sp>
        <p:nvSpPr>
          <p:cNvPr id="2" name="Прямоугольник 1"/>
          <p:cNvSpPr/>
          <p:nvPr/>
        </p:nvSpPr>
        <p:spPr>
          <a:xfrm>
            <a:off x="404844" y="1025972"/>
            <a:ext cx="8453436" cy="5693866"/>
          </a:xfrm>
          <a:prstGeom prst="rect">
            <a:avLst/>
          </a:prstGeom>
        </p:spPr>
        <p:txBody>
          <a:bodyPr wrap="square">
            <a:spAutoFit/>
          </a:bodyPr>
          <a:lstStyle/>
          <a:p>
            <a:pPr indent="457200" algn="just"/>
            <a:r>
              <a:rPr lang="ru-RU" sz="2800" b="1" dirty="0" smtClean="0"/>
              <a:t>Микропроцессор содержит миллионы транзисторов, соединенных между собой тончайшими проводниками из алюминия или меди и используемых для обработки данных. Так формируются внутренние шины. В результате микропроцессор выполняет множество функций - от математических и логических операций до управления работой других микросхем и всего компьютера. Кристалл-пластинка помещается в пластмассовый или керамический плоский корпус и соединяется проводниками с металлическими штырьками, чтобы его можно было установить на системную плату компьютера.</a:t>
            </a:r>
            <a:endParaRPr lang="ru-RU" sz="2800" b="1" dirty="0"/>
          </a:p>
        </p:txBody>
      </p:sp>
    </p:spTree>
    <p:extLst>
      <p:ext uri="{BB962C8B-B14F-4D97-AF65-F5344CB8AC3E}">
        <p14:creationId xmlns:p14="http://schemas.microsoft.com/office/powerpoint/2010/main" xmlns="" val="242330080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123</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2" y="163065"/>
            <a:ext cx="8572527"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Производительность </a:t>
            </a:r>
            <a:r>
              <a:rPr lang="en-US" sz="3200" b="1" dirty="0" smtClean="0">
                <a:solidFill>
                  <a:srgbClr val="FF0000"/>
                </a:solidFill>
              </a:rPr>
              <a:t>CPU</a:t>
            </a:r>
            <a:endParaRPr lang="ru-RU" sz="3200" b="1" dirty="0">
              <a:solidFill>
                <a:srgbClr val="FF0000"/>
              </a:solidFill>
            </a:endParaRPr>
          </a:p>
        </p:txBody>
      </p:sp>
      <p:sp>
        <p:nvSpPr>
          <p:cNvPr id="2" name="Прямоугольник 1"/>
          <p:cNvSpPr/>
          <p:nvPr/>
        </p:nvSpPr>
        <p:spPr>
          <a:xfrm>
            <a:off x="404844" y="1025972"/>
            <a:ext cx="8453436" cy="5078313"/>
          </a:xfrm>
          <a:prstGeom prst="rect">
            <a:avLst/>
          </a:prstGeom>
        </p:spPr>
        <p:txBody>
          <a:bodyPr wrap="square">
            <a:spAutoFit/>
          </a:bodyPr>
          <a:lstStyle/>
          <a:p>
            <a:r>
              <a:rPr lang="ru-RU" sz="3600" b="1" dirty="0" smtClean="0"/>
              <a:t>Производительность CPU характеризуется следующими основными параметрами: </a:t>
            </a:r>
          </a:p>
          <a:p>
            <a:pPr>
              <a:buFont typeface="Arial" pitchFamily="34" charset="0"/>
              <a:buChar char="•"/>
            </a:pPr>
            <a:r>
              <a:rPr lang="ru-RU" sz="3600" b="1" dirty="0" smtClean="0"/>
              <a:t>степень интеграции;</a:t>
            </a:r>
          </a:p>
          <a:p>
            <a:pPr>
              <a:buFont typeface="Arial" pitchFamily="34" charset="0"/>
              <a:buChar char="•"/>
            </a:pPr>
            <a:r>
              <a:rPr lang="ru-RU" sz="3600" b="1" dirty="0" smtClean="0"/>
              <a:t>разрядность обрабатываемых данных;</a:t>
            </a:r>
          </a:p>
          <a:p>
            <a:pPr>
              <a:buFont typeface="Arial" pitchFamily="34" charset="0"/>
              <a:buChar char="•"/>
            </a:pPr>
            <a:r>
              <a:rPr lang="ru-RU" sz="3600" b="1" dirty="0" smtClean="0"/>
              <a:t>тактовая частота;</a:t>
            </a:r>
          </a:p>
          <a:p>
            <a:pPr>
              <a:buFont typeface="Arial" pitchFamily="34" charset="0"/>
              <a:buChar char="•"/>
            </a:pPr>
            <a:r>
              <a:rPr lang="ru-RU" sz="3600" b="1" dirty="0" smtClean="0"/>
              <a:t>память, к которой может адресоваться </a:t>
            </a:r>
            <a:r>
              <a:rPr lang="en-US" sz="3600" b="1" dirty="0" smtClean="0"/>
              <a:t>CPU;</a:t>
            </a:r>
            <a:endParaRPr lang="ru-RU" sz="3600" b="1" dirty="0" smtClean="0"/>
          </a:p>
          <a:p>
            <a:pPr>
              <a:buFont typeface="Arial" pitchFamily="34" charset="0"/>
              <a:buChar char="•"/>
            </a:pPr>
            <a:r>
              <a:rPr lang="ru-RU" sz="3600" b="1" dirty="0" smtClean="0"/>
              <a:t>объем установленной кэш-памяти.</a:t>
            </a:r>
            <a:endParaRPr lang="ru-RU" sz="3600" b="1" dirty="0"/>
          </a:p>
        </p:txBody>
      </p:sp>
    </p:spTree>
    <p:extLst>
      <p:ext uri="{BB962C8B-B14F-4D97-AF65-F5344CB8AC3E}">
        <p14:creationId xmlns:p14="http://schemas.microsoft.com/office/powerpoint/2010/main" xmlns="" val="242330080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124</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2" y="163065"/>
            <a:ext cx="8572527"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Степень интеграции</a:t>
            </a:r>
            <a:endParaRPr lang="ru-RU" sz="3200" b="1" dirty="0">
              <a:solidFill>
                <a:srgbClr val="FF0000"/>
              </a:solidFill>
            </a:endParaRPr>
          </a:p>
        </p:txBody>
      </p:sp>
      <p:sp>
        <p:nvSpPr>
          <p:cNvPr id="2" name="Прямоугольник 1"/>
          <p:cNvSpPr/>
          <p:nvPr/>
        </p:nvSpPr>
        <p:spPr>
          <a:xfrm>
            <a:off x="404844" y="1025972"/>
            <a:ext cx="8739156" cy="1754326"/>
          </a:xfrm>
          <a:prstGeom prst="rect">
            <a:avLst/>
          </a:prstGeom>
        </p:spPr>
        <p:txBody>
          <a:bodyPr wrap="square">
            <a:spAutoFit/>
          </a:bodyPr>
          <a:lstStyle/>
          <a:p>
            <a:pPr algn="just"/>
            <a:r>
              <a:rPr lang="ru-RU" sz="3600" b="1" dirty="0" smtClean="0"/>
              <a:t>Степень интеграции микросхемы CPU (чипа) показывает, какое число транзисторов в ней умещается.</a:t>
            </a:r>
            <a:endParaRPr lang="ru-RU" sz="3600" b="1" dirty="0"/>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242330080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125</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2" y="163065"/>
            <a:ext cx="8572527"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Разрядность</a:t>
            </a:r>
            <a:endParaRPr lang="ru-RU" sz="3200" b="1" dirty="0">
              <a:solidFill>
                <a:srgbClr val="FF0000"/>
              </a:solidFill>
            </a:endParaRPr>
          </a:p>
        </p:txBody>
      </p:sp>
      <p:sp>
        <p:nvSpPr>
          <p:cNvPr id="2" name="Прямоугольник 1"/>
          <p:cNvSpPr/>
          <p:nvPr/>
        </p:nvSpPr>
        <p:spPr>
          <a:xfrm>
            <a:off x="404844" y="1025972"/>
            <a:ext cx="8739156" cy="3416320"/>
          </a:xfrm>
          <a:prstGeom prst="rect">
            <a:avLst/>
          </a:prstGeom>
        </p:spPr>
        <p:txBody>
          <a:bodyPr wrap="square">
            <a:spAutoFit/>
          </a:bodyPr>
          <a:lstStyle/>
          <a:p>
            <a:pPr algn="just"/>
            <a:r>
              <a:rPr lang="ru-RU" sz="3600" b="1" dirty="0" smtClean="0"/>
              <a:t>Разрядность обрабатываемых данных определяется количеством бит информации, которое процессор может обрабатывать одновременно: 16, 32 или 64. Первый 64-разрядный процессор появился в 2001 г. - </a:t>
            </a:r>
            <a:r>
              <a:rPr lang="en-US" sz="3600" b="1" dirty="0" smtClean="0"/>
              <a:t>Intel Itanium.</a:t>
            </a:r>
            <a:endParaRPr lang="ru-RU" sz="3600" b="1" dirty="0"/>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6370" name="AutoShape 2" descr="http://2.bp.blogspot.com/_p2ZBNGf_7w8/TUMjckO87dI/AAAAAAAAF20/_W7BdZtj5LQ/s1600/2000px-Transistor_Count_and_Moore%2527s_Law_-_2008_svg.png"/>
          <p:cNvSpPr>
            <a:spLocks noChangeAspect="1" noChangeArrowheads="1"/>
          </p:cNvSpPr>
          <p:nvPr/>
        </p:nvSpPr>
        <p:spPr bwMode="auto">
          <a:xfrm>
            <a:off x="155575" y="-3603625"/>
            <a:ext cx="8562975" cy="75152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242330080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126</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2" y="163065"/>
            <a:ext cx="8572527"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Тактовая частота</a:t>
            </a:r>
            <a:endParaRPr lang="ru-RU" sz="3200" b="1" dirty="0">
              <a:solidFill>
                <a:srgbClr val="FF0000"/>
              </a:solidFill>
            </a:endParaRPr>
          </a:p>
        </p:txBody>
      </p:sp>
      <p:sp>
        <p:nvSpPr>
          <p:cNvPr id="2" name="Прямоугольник 1"/>
          <p:cNvSpPr/>
          <p:nvPr/>
        </p:nvSpPr>
        <p:spPr>
          <a:xfrm>
            <a:off x="404844" y="1025972"/>
            <a:ext cx="8381998" cy="4832092"/>
          </a:xfrm>
          <a:prstGeom prst="rect">
            <a:avLst/>
          </a:prstGeom>
        </p:spPr>
        <p:txBody>
          <a:bodyPr wrap="square">
            <a:spAutoFit/>
          </a:bodyPr>
          <a:lstStyle/>
          <a:p>
            <a:pPr algn="just"/>
            <a:r>
              <a:rPr lang="ru-RU" sz="2800" b="1" dirty="0" smtClean="0"/>
              <a:t>Тактовая частота - это количество тактов (операций) процессора в секунду. Тактовая частота процессора пропорциональна частоте шины (FSB, см. "Частота шины"). Как правило, чем выше тактовая частота процессора, тем выше его производительность. Но подобное сравнение уместно только для моделей одной линейки, поскольку, помимо частоты, на производительность процессора влияют такие параметры, как размер </a:t>
            </a:r>
            <a:r>
              <a:rPr lang="ru-RU" sz="2800" b="1" dirty="0" err="1" smtClean="0"/>
              <a:t>кэша</a:t>
            </a:r>
            <a:r>
              <a:rPr lang="ru-RU" sz="2800" b="1" dirty="0" smtClean="0"/>
              <a:t> второго уровня (L2), наличие и частота </a:t>
            </a:r>
            <a:r>
              <a:rPr lang="ru-RU" sz="2800" b="1" dirty="0" err="1" smtClean="0"/>
              <a:t>кэша</a:t>
            </a:r>
            <a:r>
              <a:rPr lang="ru-RU" sz="2800" b="1" dirty="0" smtClean="0"/>
              <a:t> третьего уровня (L3), наличие специальных инструкций и другие.</a:t>
            </a:r>
            <a:endParaRPr lang="ru-RU" sz="2800" b="1" dirty="0"/>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6370" name="AutoShape 2" descr="http://2.bp.blogspot.com/_p2ZBNGf_7w8/TUMjckO87dI/AAAAAAAAF20/_W7BdZtj5LQ/s1600/2000px-Transistor_Count_and_Moore%2527s_Law_-_2008_svg.png"/>
          <p:cNvSpPr>
            <a:spLocks noChangeAspect="1" noChangeArrowheads="1"/>
          </p:cNvSpPr>
          <p:nvPr/>
        </p:nvSpPr>
        <p:spPr bwMode="auto">
          <a:xfrm>
            <a:off x="155575" y="-3603625"/>
            <a:ext cx="8562975" cy="75152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242330080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127</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2" y="163065"/>
            <a:ext cx="8572527" cy="584775"/>
          </a:xfrm>
          <a:prstGeom prst="rect">
            <a:avLst/>
          </a:prstGeom>
          <a:noFill/>
          <a:ln w="9525">
            <a:noFill/>
            <a:miter lim="800000"/>
            <a:headEnd/>
            <a:tailEnd/>
          </a:ln>
        </p:spPr>
        <p:txBody>
          <a:bodyPr wrap="square">
            <a:spAutoFit/>
          </a:bodyPr>
          <a:lstStyle/>
          <a:p>
            <a:pPr algn="ctr"/>
            <a:r>
              <a:rPr lang="ru-RU" sz="3200" b="1" dirty="0" smtClean="0"/>
              <a:t>Тепловыделение</a:t>
            </a:r>
            <a:endParaRPr lang="ru-RU" sz="3200" b="1" dirty="0">
              <a:solidFill>
                <a:srgbClr val="FF0000"/>
              </a:solidFill>
            </a:endParaRPr>
          </a:p>
        </p:txBody>
      </p:sp>
      <p:sp>
        <p:nvSpPr>
          <p:cNvPr id="2" name="Прямоугольник 1"/>
          <p:cNvSpPr/>
          <p:nvPr/>
        </p:nvSpPr>
        <p:spPr>
          <a:xfrm>
            <a:off x="404844" y="1025972"/>
            <a:ext cx="8381998" cy="3539430"/>
          </a:xfrm>
          <a:prstGeom prst="rect">
            <a:avLst/>
          </a:prstGeom>
        </p:spPr>
        <p:txBody>
          <a:bodyPr wrap="square">
            <a:spAutoFit/>
          </a:bodyPr>
          <a:lstStyle/>
          <a:p>
            <a:pPr algn="just"/>
            <a:r>
              <a:rPr lang="ru-RU" sz="3200" b="1" dirty="0" smtClean="0"/>
              <a:t>Тепловыделение(Измеряется в Ваттах ) - это мощность, которую должна отводить система охлаждения, чтобы обеспечить нормальную работу процессора. Чем больше значение этого параметра, тем сильнее греется процессор при работе. </a:t>
            </a:r>
            <a:br>
              <a:rPr lang="ru-RU" sz="3200" b="1" dirty="0" smtClean="0"/>
            </a:br>
            <a:endParaRPr lang="ru-RU" sz="3200" b="1" dirty="0"/>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6370" name="AutoShape 2" descr="http://2.bp.blogspot.com/_p2ZBNGf_7w8/TUMjckO87dI/AAAAAAAAF20/_W7BdZtj5LQ/s1600/2000px-Transistor_Count_and_Moore%2527s_Law_-_2008_svg.png"/>
          <p:cNvSpPr>
            <a:spLocks noChangeAspect="1" noChangeArrowheads="1"/>
          </p:cNvSpPr>
          <p:nvPr/>
        </p:nvSpPr>
        <p:spPr bwMode="auto">
          <a:xfrm>
            <a:off x="155575" y="-3603625"/>
            <a:ext cx="8562975" cy="75152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242330080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128</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2" y="163065"/>
            <a:ext cx="8572527"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Объем памяти</a:t>
            </a:r>
            <a:endParaRPr lang="ru-RU" sz="3200" b="1" dirty="0">
              <a:solidFill>
                <a:srgbClr val="FF0000"/>
              </a:solidFill>
            </a:endParaRPr>
          </a:p>
        </p:txBody>
      </p:sp>
      <p:sp>
        <p:nvSpPr>
          <p:cNvPr id="2" name="Прямоугольник 1"/>
          <p:cNvSpPr/>
          <p:nvPr/>
        </p:nvSpPr>
        <p:spPr>
          <a:xfrm>
            <a:off x="404844" y="928671"/>
            <a:ext cx="8381998" cy="4524315"/>
          </a:xfrm>
          <a:prstGeom prst="rect">
            <a:avLst/>
          </a:prstGeom>
        </p:spPr>
        <p:txBody>
          <a:bodyPr wrap="square">
            <a:spAutoFit/>
          </a:bodyPr>
          <a:lstStyle/>
          <a:p>
            <a:pPr algn="just"/>
            <a:r>
              <a:rPr lang="ru-RU" sz="3200" b="1" dirty="0" smtClean="0"/>
              <a:t>Объем памяти, к которой может адресоваться CPU, определяется объемом оперативной памяти ПК, поскольку данные, которые обрабатывает CPU, должны располагаться в RАМ. Если процессоры ПК первого поколения имели максимальный объем адресуемой памяти 1 Мбайт, то у процессоров шестого и седьмого поколений эта величина составляет 64 Гбайт.</a:t>
            </a:r>
            <a:endParaRPr lang="ru-RU" sz="3200" b="1" dirty="0"/>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6370" name="AutoShape 2" descr="http://2.bp.blogspot.com/_p2ZBNGf_7w8/TUMjckO87dI/AAAAAAAAF20/_W7BdZtj5LQ/s1600/2000px-Transistor_Count_and_Moore%2527s_Law_-_2008_svg.png"/>
          <p:cNvSpPr>
            <a:spLocks noChangeAspect="1" noChangeArrowheads="1"/>
          </p:cNvSpPr>
          <p:nvPr/>
        </p:nvSpPr>
        <p:spPr bwMode="auto">
          <a:xfrm>
            <a:off x="155575" y="-3603625"/>
            <a:ext cx="8562975" cy="75152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242330080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normAutofit/>
          </a:bodyPr>
          <a:lstStyle/>
          <a:p>
            <a:r>
              <a:rPr lang="ru-RU" sz="6000" b="1" dirty="0" smtClean="0">
                <a:solidFill>
                  <a:srgbClr val="FF0000"/>
                </a:solidFill>
              </a:rPr>
              <a:t>КЭШ-Память</a:t>
            </a:r>
            <a:endParaRPr lang="ru-RU" sz="6000" b="1" dirty="0">
              <a:solidFill>
                <a:srgbClr val="FF0000"/>
              </a:solidFill>
            </a:endParaRPr>
          </a:p>
        </p:txBody>
      </p:sp>
      <p:sp>
        <p:nvSpPr>
          <p:cNvPr id="4" name="Номер слайда 3"/>
          <p:cNvSpPr>
            <a:spLocks noGrp="1"/>
          </p:cNvSpPr>
          <p:nvPr>
            <p:ph type="sldNum" sz="quarter" idx="12"/>
          </p:nvPr>
        </p:nvSpPr>
        <p:spPr/>
        <p:txBody>
          <a:bodyPr/>
          <a:lstStyle/>
          <a:p>
            <a:fld id="{734270D5-4533-480E-9359-23C442AE1949}" type="slidenum">
              <a:rPr lang="ru-RU" smtClean="0"/>
              <a:pPr/>
              <a:t>129</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755576" y="146847"/>
            <a:ext cx="8140700" cy="553998"/>
          </a:xfrm>
          <a:prstGeom prst="rect">
            <a:avLst/>
          </a:prstGeom>
          <a:noFill/>
          <a:ln w="9525">
            <a:noFill/>
            <a:miter lim="800000"/>
            <a:headEnd/>
            <a:tailEnd/>
          </a:ln>
        </p:spPr>
        <p:txBody>
          <a:bodyPr>
            <a:spAutoFit/>
          </a:bodyPr>
          <a:lstStyle/>
          <a:p>
            <a:pPr algn="ctr" eaLnBrk="0" hangingPunct="0">
              <a:spcBef>
                <a:spcPct val="50000"/>
              </a:spcBef>
            </a:pPr>
            <a:r>
              <a:rPr lang="ru-RU" sz="3000" b="1" dirty="0" smtClean="0"/>
              <a:t> Передача информации</a:t>
            </a:r>
            <a:endParaRPr lang="ru-RU" sz="3000" b="1" dirty="0"/>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13</a:t>
            </a:fld>
            <a:endParaRPr lang="ru-RU" sz="1800" b="1">
              <a:solidFill>
                <a:schemeClr val="tx1"/>
              </a:solidFill>
            </a:endParaRPr>
          </a:p>
        </p:txBody>
      </p:sp>
      <p:sp>
        <p:nvSpPr>
          <p:cNvPr id="2" name="Прямоугольник 1"/>
          <p:cNvSpPr/>
          <p:nvPr/>
        </p:nvSpPr>
        <p:spPr>
          <a:xfrm>
            <a:off x="393276" y="908720"/>
            <a:ext cx="8427195" cy="830997"/>
          </a:xfrm>
          <a:prstGeom prst="rect">
            <a:avLst/>
          </a:prstGeom>
        </p:spPr>
        <p:txBody>
          <a:bodyPr wrap="square">
            <a:spAutoFit/>
          </a:bodyPr>
          <a:lstStyle/>
          <a:p>
            <a:pPr indent="457200" algn="just"/>
            <a:endParaRPr lang="ru-RU" sz="2400" dirty="0" smtClean="0"/>
          </a:p>
          <a:p>
            <a:pPr indent="457200" algn="just"/>
            <a:endParaRPr lang="ru-RU" sz="2400" dirty="0"/>
          </a:p>
        </p:txBody>
      </p:sp>
      <p:sp>
        <p:nvSpPr>
          <p:cNvPr id="8" name="Скругленный прямоугольник 7"/>
          <p:cNvSpPr/>
          <p:nvPr/>
        </p:nvSpPr>
        <p:spPr>
          <a:xfrm>
            <a:off x="785786" y="4188020"/>
            <a:ext cx="2030383" cy="597544"/>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2400" b="1" dirty="0" smtClean="0">
                <a:solidFill>
                  <a:schemeClr val="tx1"/>
                </a:solidFill>
              </a:rPr>
              <a:t>ИСТОЧНИК</a:t>
            </a:r>
            <a:endParaRPr lang="ru-RU" sz="2400" b="1" dirty="0">
              <a:solidFill>
                <a:schemeClr val="tx1"/>
              </a:solidFill>
            </a:endParaRPr>
          </a:p>
        </p:txBody>
      </p:sp>
      <p:sp>
        <p:nvSpPr>
          <p:cNvPr id="9" name="Скругленный прямоугольник 8"/>
          <p:cNvSpPr/>
          <p:nvPr/>
        </p:nvSpPr>
        <p:spPr>
          <a:xfrm>
            <a:off x="6120667" y="4065484"/>
            <a:ext cx="2440974" cy="597544"/>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2400" b="1" dirty="0" smtClean="0">
                <a:solidFill>
                  <a:schemeClr val="tx1"/>
                </a:solidFill>
              </a:rPr>
              <a:t>ПОЛУЧАТЕЛЬ</a:t>
            </a:r>
            <a:endParaRPr lang="ru-RU" sz="2400" b="1" dirty="0">
              <a:solidFill>
                <a:schemeClr val="tx1"/>
              </a:solidFill>
            </a:endParaRPr>
          </a:p>
        </p:txBody>
      </p:sp>
      <p:sp>
        <p:nvSpPr>
          <p:cNvPr id="3" name="Стрелка вправо 2"/>
          <p:cNvSpPr/>
          <p:nvPr/>
        </p:nvSpPr>
        <p:spPr>
          <a:xfrm>
            <a:off x="3267324" y="4065484"/>
            <a:ext cx="2413918" cy="720080"/>
          </a:xfrm>
          <a:prstGeom prst="rightArrow">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400" b="1" dirty="0" smtClean="0">
                <a:solidFill>
                  <a:schemeClr val="tx1"/>
                </a:solidFill>
              </a:rPr>
              <a:t>КАНАЛ СВЯЗИ</a:t>
            </a:r>
            <a:endParaRPr lang="ru-RU" sz="2400" b="1" dirty="0">
              <a:solidFill>
                <a:schemeClr val="tx1"/>
              </a:solidFill>
            </a:endParaRPr>
          </a:p>
        </p:txBody>
      </p:sp>
      <p:sp>
        <p:nvSpPr>
          <p:cNvPr id="11" name="Скругленный прямоугольник 10"/>
          <p:cNvSpPr/>
          <p:nvPr/>
        </p:nvSpPr>
        <p:spPr>
          <a:xfrm>
            <a:off x="205912" y="5121844"/>
            <a:ext cx="1725523" cy="597544"/>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2400" b="1" dirty="0" smtClean="0">
                <a:solidFill>
                  <a:schemeClr val="tx1"/>
                </a:solidFill>
              </a:rPr>
              <a:t>ИСТОЧНИК</a:t>
            </a:r>
            <a:endParaRPr lang="ru-RU" sz="2400" b="1" dirty="0">
              <a:solidFill>
                <a:schemeClr val="tx1"/>
              </a:solidFill>
            </a:endParaRPr>
          </a:p>
        </p:txBody>
      </p:sp>
      <p:sp>
        <p:nvSpPr>
          <p:cNvPr id="12" name="Скругленный прямоугольник 11"/>
          <p:cNvSpPr/>
          <p:nvPr/>
        </p:nvSpPr>
        <p:spPr>
          <a:xfrm>
            <a:off x="7123979" y="5177365"/>
            <a:ext cx="2020021" cy="597544"/>
          </a:xfrm>
          <a:prstGeom prst="round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sz="2400" b="1" dirty="0" smtClean="0">
                <a:solidFill>
                  <a:schemeClr val="tx1"/>
                </a:solidFill>
              </a:rPr>
              <a:t>ПОЛУЧАТЕЛЬ</a:t>
            </a:r>
            <a:endParaRPr lang="ru-RU" sz="2400" b="1" dirty="0">
              <a:solidFill>
                <a:schemeClr val="tx1"/>
              </a:solidFill>
            </a:endParaRPr>
          </a:p>
        </p:txBody>
      </p:sp>
      <p:sp>
        <p:nvSpPr>
          <p:cNvPr id="13" name="Стрелка вправо 12"/>
          <p:cNvSpPr/>
          <p:nvPr/>
        </p:nvSpPr>
        <p:spPr>
          <a:xfrm>
            <a:off x="3438338" y="5121844"/>
            <a:ext cx="2337069" cy="720080"/>
          </a:xfrm>
          <a:prstGeom prst="rightArrow">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400" b="1" dirty="0" smtClean="0">
                <a:solidFill>
                  <a:schemeClr val="tx1"/>
                </a:solidFill>
              </a:rPr>
              <a:t>КАНАЛ СВЯЗИ</a:t>
            </a:r>
            <a:endParaRPr lang="ru-RU" sz="2400" b="1" dirty="0">
              <a:solidFill>
                <a:schemeClr val="tx1"/>
              </a:solidFill>
            </a:endParaRPr>
          </a:p>
        </p:txBody>
      </p:sp>
      <p:sp>
        <p:nvSpPr>
          <p:cNvPr id="7" name="Скругленный прямоугольник 6"/>
          <p:cNvSpPr/>
          <p:nvPr/>
        </p:nvSpPr>
        <p:spPr>
          <a:xfrm>
            <a:off x="2051720" y="5109133"/>
            <a:ext cx="1224136"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КОДЕР</a:t>
            </a:r>
            <a:endParaRPr lang="ru-RU" b="1" dirty="0">
              <a:solidFill>
                <a:schemeClr val="tx1"/>
              </a:solidFill>
            </a:endParaRPr>
          </a:p>
        </p:txBody>
      </p:sp>
      <p:sp>
        <p:nvSpPr>
          <p:cNvPr id="15" name="Скругленный прямоугольник 14"/>
          <p:cNvSpPr/>
          <p:nvPr/>
        </p:nvSpPr>
        <p:spPr>
          <a:xfrm>
            <a:off x="5828166" y="5137812"/>
            <a:ext cx="1224136"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ДЕКОДЕР</a:t>
            </a:r>
            <a:endParaRPr lang="ru-RU" b="1" dirty="0">
              <a:solidFill>
                <a:schemeClr val="tx1"/>
              </a:solidFill>
            </a:endParaRPr>
          </a:p>
        </p:txBody>
      </p:sp>
      <p:sp>
        <p:nvSpPr>
          <p:cNvPr id="10" name="Прямоугольник 9"/>
          <p:cNvSpPr/>
          <p:nvPr/>
        </p:nvSpPr>
        <p:spPr>
          <a:xfrm>
            <a:off x="604457" y="816387"/>
            <a:ext cx="8093456" cy="3046988"/>
          </a:xfrm>
          <a:prstGeom prst="rect">
            <a:avLst/>
          </a:prstGeom>
        </p:spPr>
        <p:txBody>
          <a:bodyPr wrap="square">
            <a:spAutoFit/>
          </a:bodyPr>
          <a:lstStyle/>
          <a:p>
            <a:pPr indent="457200" algn="just"/>
            <a:r>
              <a:rPr lang="ru-RU" sz="3200" dirty="0" smtClean="0"/>
              <a:t>В любом процессе передачи или обмене информацией существует ее </a:t>
            </a:r>
            <a:r>
              <a:rPr lang="ru-RU" sz="3200" b="1" dirty="0" smtClean="0"/>
              <a:t>источник</a:t>
            </a:r>
            <a:r>
              <a:rPr lang="ru-RU" sz="3200" dirty="0" smtClean="0"/>
              <a:t> и </a:t>
            </a:r>
            <a:r>
              <a:rPr lang="ru-RU" sz="3200" b="1" dirty="0" smtClean="0"/>
              <a:t>получатель</a:t>
            </a:r>
            <a:r>
              <a:rPr lang="ru-RU" sz="3200" dirty="0" smtClean="0"/>
              <a:t>, а сама   информация   передается   по  </a:t>
            </a:r>
            <a:r>
              <a:rPr lang="ru-RU" sz="3200" b="1" dirty="0" smtClean="0"/>
              <a:t>каналу</a:t>
            </a:r>
            <a:r>
              <a:rPr lang="ru-RU" sz="3200" dirty="0" smtClean="0"/>
              <a:t>   </a:t>
            </a:r>
            <a:r>
              <a:rPr lang="ru-RU" sz="3200" b="1" dirty="0" smtClean="0"/>
              <a:t>связи</a:t>
            </a:r>
            <a:r>
              <a:rPr lang="ru-RU" sz="3200" dirty="0" smtClean="0"/>
              <a:t>  с   помощью  сигналов:   механических,   тепловых, электрических и др.</a:t>
            </a:r>
            <a:endParaRPr lang="ru-RU" sz="3200" dirty="0"/>
          </a:p>
        </p:txBody>
      </p:sp>
    </p:spTree>
    <p:extLst>
      <p:ext uri="{BB962C8B-B14F-4D97-AF65-F5344CB8AC3E}">
        <p14:creationId xmlns:p14="http://schemas.microsoft.com/office/powerpoint/2010/main" xmlns="" val="12617258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130</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8659" name="Picture 3" descr="C:\Users\Главный\Desktop\cache_memory_4_630x1086.jpg"/>
          <p:cNvPicPr>
            <a:picLocks noChangeAspect="1" noChangeArrowheads="1"/>
          </p:cNvPicPr>
          <p:nvPr/>
        </p:nvPicPr>
        <p:blipFill>
          <a:blip r:embed="rId4"/>
          <a:srcRect/>
          <a:stretch>
            <a:fillRect/>
          </a:stretch>
        </p:blipFill>
        <p:spPr bwMode="auto">
          <a:xfrm>
            <a:off x="2500298" y="214290"/>
            <a:ext cx="3855583" cy="6643710"/>
          </a:xfrm>
          <a:prstGeom prst="rect">
            <a:avLst/>
          </a:prstGeom>
          <a:noFill/>
        </p:spPr>
      </p:pic>
    </p:spTree>
    <p:extLst>
      <p:ext uri="{BB962C8B-B14F-4D97-AF65-F5344CB8AC3E}">
        <p14:creationId xmlns:p14="http://schemas.microsoft.com/office/powerpoint/2010/main" xmlns="" val="242330080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131</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404844" y="928671"/>
            <a:ext cx="8381998" cy="2062103"/>
          </a:xfrm>
          <a:prstGeom prst="rect">
            <a:avLst/>
          </a:prstGeom>
        </p:spPr>
        <p:txBody>
          <a:bodyPr wrap="square">
            <a:spAutoFit/>
          </a:bodyPr>
          <a:lstStyle/>
          <a:p>
            <a:pPr algn="just"/>
            <a:r>
              <a:rPr lang="ru-RU" sz="3200" b="1" dirty="0" smtClean="0"/>
              <a:t>Кэш-память</a:t>
            </a:r>
            <a:r>
              <a:rPr lang="ru-RU" sz="3200" dirty="0" smtClean="0"/>
              <a:t> – это сверхбыстрая память используемая процессором, для временного хранения данных, которые наиболее часто используются.</a:t>
            </a:r>
            <a:endParaRPr lang="ru-RU" sz="3200" b="1" dirty="0"/>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242330080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132</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8419" name="Picture 3" descr="C:\Users\Главный\Desktop\cache_memory_2_630x420.jpg"/>
          <p:cNvPicPr>
            <a:picLocks noChangeAspect="1" noChangeArrowheads="1"/>
          </p:cNvPicPr>
          <p:nvPr/>
        </p:nvPicPr>
        <p:blipFill>
          <a:blip r:embed="rId4"/>
          <a:srcRect/>
          <a:stretch>
            <a:fillRect/>
          </a:stretch>
        </p:blipFill>
        <p:spPr bwMode="auto">
          <a:xfrm>
            <a:off x="571472" y="1000108"/>
            <a:ext cx="8143932" cy="5424801"/>
          </a:xfrm>
          <a:prstGeom prst="rect">
            <a:avLst/>
          </a:prstGeom>
          <a:noFill/>
        </p:spPr>
      </p:pic>
    </p:spTree>
    <p:extLst>
      <p:ext uri="{BB962C8B-B14F-4D97-AF65-F5344CB8AC3E}">
        <p14:creationId xmlns:p14="http://schemas.microsoft.com/office/powerpoint/2010/main" xmlns="" val="242330080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133</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404844" y="1000108"/>
            <a:ext cx="8739156" cy="4832092"/>
          </a:xfrm>
          <a:prstGeom prst="rect">
            <a:avLst/>
          </a:prstGeom>
        </p:spPr>
        <p:txBody>
          <a:bodyPr wrap="square">
            <a:spAutoFit/>
          </a:bodyPr>
          <a:lstStyle/>
          <a:p>
            <a:pPr algn="just"/>
            <a:r>
              <a:rPr lang="ru-RU" sz="2800" b="1" dirty="0" smtClean="0"/>
              <a:t>Кэш-память построена на триггерах, которые, в свою очередь, состоят из транзисторов.</a:t>
            </a:r>
          </a:p>
          <a:p>
            <a:pPr algn="just"/>
            <a:r>
              <a:rPr lang="ru-RU" sz="2800" b="1" dirty="0" smtClean="0"/>
              <a:t>Группа транзисторов занимает гораздо больше места, нежели те же самые конденсаторы, из которых состоит оперативная память.</a:t>
            </a:r>
          </a:p>
          <a:p>
            <a:pPr algn="just"/>
            <a:r>
              <a:rPr lang="ru-RU" sz="2800" b="1" dirty="0" smtClean="0"/>
              <a:t>Кэш память является очень дорогой памятью, при этом обладая ничтожными объёмами. Главное преимущество такой памяти – скорость. Кэш-память способна работать на таких же частотах, что и современные процессоры.</a:t>
            </a:r>
          </a:p>
          <a:p>
            <a:pPr algn="just"/>
            <a:r>
              <a:rPr lang="ru-RU" sz="2800" b="1" dirty="0" smtClean="0"/>
              <a:t>Кэш-память размещена на кристалле процессора.</a:t>
            </a:r>
            <a:endParaRPr lang="ru-RU" sz="2800" b="1" dirty="0"/>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Text Box 3"/>
          <p:cNvSpPr txBox="1">
            <a:spLocks noChangeArrowheads="1"/>
          </p:cNvSpPr>
          <p:nvPr/>
        </p:nvSpPr>
        <p:spPr bwMode="auto">
          <a:xfrm>
            <a:off x="571472" y="163065"/>
            <a:ext cx="8572527"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Плюсы и минусы КЭШ-памяти</a:t>
            </a:r>
            <a:endParaRPr lang="ru-RU" sz="3200" b="1" dirty="0">
              <a:solidFill>
                <a:srgbClr val="FF0000"/>
              </a:solidFill>
            </a:endParaRPr>
          </a:p>
        </p:txBody>
      </p:sp>
    </p:spTree>
    <p:extLst>
      <p:ext uri="{BB962C8B-B14F-4D97-AF65-F5344CB8AC3E}">
        <p14:creationId xmlns:p14="http://schemas.microsoft.com/office/powerpoint/2010/main" xmlns="" val="242330080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134</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404844" y="1142984"/>
            <a:ext cx="8739156" cy="1384995"/>
          </a:xfrm>
          <a:prstGeom prst="rect">
            <a:avLst/>
          </a:prstGeom>
        </p:spPr>
        <p:txBody>
          <a:bodyPr wrap="square">
            <a:spAutoFit/>
          </a:bodyPr>
          <a:lstStyle/>
          <a:p>
            <a:pPr algn="just"/>
            <a:r>
              <a:rPr lang="ru-RU" sz="2800" dirty="0" smtClean="0"/>
              <a:t>Современные процессоры, оснащены </a:t>
            </a:r>
            <a:r>
              <a:rPr lang="ru-RU" sz="2800" dirty="0" err="1" smtClean="0"/>
              <a:t>кэшем</a:t>
            </a:r>
            <a:r>
              <a:rPr lang="ru-RU" sz="2800" dirty="0" smtClean="0"/>
              <a:t>, который состоит, зачастую из 2–ух или 3-ёх уровней: L1 (первый уровень), L2 (второй уровень), L3 (третий уровень). </a:t>
            </a:r>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Text Box 3"/>
          <p:cNvSpPr txBox="1">
            <a:spLocks noChangeArrowheads="1"/>
          </p:cNvSpPr>
          <p:nvPr/>
        </p:nvSpPr>
        <p:spPr bwMode="auto">
          <a:xfrm>
            <a:off x="571472" y="163065"/>
            <a:ext cx="8572527" cy="584775"/>
          </a:xfrm>
          <a:prstGeom prst="rect">
            <a:avLst/>
          </a:prstGeom>
          <a:noFill/>
          <a:ln w="9525">
            <a:noFill/>
            <a:miter lim="800000"/>
            <a:headEnd/>
            <a:tailEnd/>
          </a:ln>
        </p:spPr>
        <p:txBody>
          <a:bodyPr wrap="square">
            <a:spAutoFit/>
          </a:bodyPr>
          <a:lstStyle/>
          <a:p>
            <a:r>
              <a:rPr lang="ru-RU" sz="3200" b="1" dirty="0" smtClean="0"/>
              <a:t>Уровни кэш-памяти процессора</a:t>
            </a:r>
          </a:p>
        </p:txBody>
      </p:sp>
    </p:spTree>
    <p:extLst>
      <p:ext uri="{BB962C8B-B14F-4D97-AF65-F5344CB8AC3E}">
        <p14:creationId xmlns:p14="http://schemas.microsoft.com/office/powerpoint/2010/main" xmlns="" val="242330080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135</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214282" y="1000108"/>
            <a:ext cx="8739156" cy="4832092"/>
          </a:xfrm>
          <a:prstGeom prst="rect">
            <a:avLst/>
          </a:prstGeom>
        </p:spPr>
        <p:txBody>
          <a:bodyPr wrap="square">
            <a:spAutoFit/>
          </a:bodyPr>
          <a:lstStyle/>
          <a:p>
            <a:pPr algn="just"/>
            <a:r>
              <a:rPr lang="ru-RU" sz="2800" b="1" dirty="0" smtClean="0"/>
              <a:t>Кэш-память первого уровня - это блок высокоскоростной памяти, расположенный прямо на ядре процессора. В него копируются данные, извлеченные из оперативной памяти. Сохранение основных команд позволяет повысить производительность процессора за счет более высокой скорости обработки данных (обработка из </a:t>
            </a:r>
            <a:r>
              <a:rPr lang="ru-RU" sz="2800" b="1" dirty="0" err="1" smtClean="0"/>
              <a:t>кэша</a:t>
            </a:r>
            <a:r>
              <a:rPr lang="ru-RU" sz="2800" b="1" dirty="0" smtClean="0"/>
              <a:t> быстрее, чем из оперативной памяти). Емкость кэш-памяти первого уровня невелика и исчисляется килобайтами. Обычно "старшие" модели процессоров обладают большим объемом </a:t>
            </a:r>
            <a:r>
              <a:rPr lang="ru-RU" sz="2800" b="1" dirty="0" err="1" smtClean="0"/>
              <a:t>кэша</a:t>
            </a:r>
            <a:r>
              <a:rPr lang="ru-RU" sz="2800" b="1" dirty="0" smtClean="0"/>
              <a:t> L1.</a:t>
            </a:r>
            <a:endParaRPr lang="ru-RU" sz="2800" b="1" dirty="0"/>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Прямоугольник 9"/>
          <p:cNvSpPr/>
          <p:nvPr/>
        </p:nvSpPr>
        <p:spPr>
          <a:xfrm>
            <a:off x="1428728" y="285728"/>
            <a:ext cx="4145750" cy="523220"/>
          </a:xfrm>
          <a:prstGeom prst="rect">
            <a:avLst/>
          </a:prstGeom>
        </p:spPr>
        <p:txBody>
          <a:bodyPr wrap="none">
            <a:spAutoFit/>
          </a:bodyPr>
          <a:lstStyle/>
          <a:p>
            <a:r>
              <a:rPr lang="ru-RU" sz="2800" b="1" dirty="0" smtClean="0"/>
              <a:t>Кэш первого уровня (L1)</a:t>
            </a:r>
            <a:r>
              <a:rPr lang="ru-RU" sz="2800" dirty="0" smtClean="0"/>
              <a:t>  </a:t>
            </a:r>
            <a:endParaRPr lang="ru-RU" sz="2800" dirty="0"/>
          </a:p>
        </p:txBody>
      </p:sp>
    </p:spTree>
    <p:extLst>
      <p:ext uri="{BB962C8B-B14F-4D97-AF65-F5344CB8AC3E}">
        <p14:creationId xmlns:p14="http://schemas.microsoft.com/office/powerpoint/2010/main" xmlns="" val="242330080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136</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404844" y="1142984"/>
            <a:ext cx="8381998" cy="4832092"/>
          </a:xfrm>
          <a:prstGeom prst="rect">
            <a:avLst/>
          </a:prstGeom>
        </p:spPr>
        <p:txBody>
          <a:bodyPr wrap="square">
            <a:spAutoFit/>
          </a:bodyPr>
          <a:lstStyle/>
          <a:p>
            <a:pPr algn="just"/>
            <a:r>
              <a:rPr lang="ru-RU" sz="2800" b="1" dirty="0" smtClean="0"/>
              <a:t>Кэш второго уровня (L2)</a:t>
            </a:r>
            <a:r>
              <a:rPr lang="ru-RU" sz="2800" dirty="0" smtClean="0"/>
              <a:t> – Кэш-память второго уровня - это блок высокоскоростной памяти, выполняющий те же функции, что и кэш L1, однако имеющий более низкую скорость и больший объем.</a:t>
            </a:r>
          </a:p>
          <a:p>
            <a:pPr algn="just"/>
            <a:r>
              <a:rPr lang="ru-RU" sz="2800" b="1" dirty="0" smtClean="0"/>
              <a:t>Кэш-память третьего уровня(</a:t>
            </a:r>
            <a:r>
              <a:rPr lang="en-US" sz="2800" b="1" dirty="0" smtClean="0"/>
              <a:t>L</a:t>
            </a:r>
            <a:r>
              <a:rPr lang="ru-RU" sz="2800" b="1" dirty="0" smtClean="0"/>
              <a:t>3) </a:t>
            </a:r>
            <a:r>
              <a:rPr lang="ru-RU" sz="2800" dirty="0" smtClean="0"/>
              <a:t/>
            </a:r>
            <a:br>
              <a:rPr lang="ru-RU" sz="2800" dirty="0" smtClean="0"/>
            </a:br>
            <a:r>
              <a:rPr lang="ru-RU" sz="2800" dirty="0" smtClean="0"/>
              <a:t>Интегрированная кэш-память L3 в сочетании с быстрой системной шиной формирует высокоскоростной канал обмена данными с системной памятью. Как правило, кэш-памятью третьего уровня комплектуются только </a:t>
            </a:r>
            <a:r>
              <a:rPr lang="ru-RU" sz="2800" dirty="0" err="1" smtClean="0"/>
              <a:t>топовые</a:t>
            </a:r>
            <a:r>
              <a:rPr lang="ru-RU" sz="2800" dirty="0" smtClean="0"/>
              <a:t> процессоры и серверные решения. </a:t>
            </a:r>
            <a:endParaRPr lang="ru-RU" sz="2800" dirty="0"/>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Text Box 3"/>
          <p:cNvSpPr txBox="1">
            <a:spLocks noChangeArrowheads="1"/>
          </p:cNvSpPr>
          <p:nvPr/>
        </p:nvSpPr>
        <p:spPr bwMode="auto">
          <a:xfrm>
            <a:off x="571472" y="163065"/>
            <a:ext cx="8572527" cy="584775"/>
          </a:xfrm>
          <a:prstGeom prst="rect">
            <a:avLst/>
          </a:prstGeom>
          <a:noFill/>
          <a:ln w="9525">
            <a:noFill/>
            <a:miter lim="800000"/>
            <a:headEnd/>
            <a:tailEnd/>
          </a:ln>
        </p:spPr>
        <p:txBody>
          <a:bodyPr wrap="square">
            <a:spAutoFit/>
          </a:bodyPr>
          <a:lstStyle/>
          <a:p>
            <a:r>
              <a:rPr lang="ru-RU" sz="3200" b="1" dirty="0" smtClean="0"/>
              <a:t>Уровни кэш-памяти процессора</a:t>
            </a:r>
          </a:p>
        </p:txBody>
      </p:sp>
    </p:spTree>
    <p:extLst>
      <p:ext uri="{BB962C8B-B14F-4D97-AF65-F5344CB8AC3E}">
        <p14:creationId xmlns:p14="http://schemas.microsoft.com/office/powerpoint/2010/main" xmlns="" val="242330080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137</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6850" name="Picture 2" descr="C:\Users\Главный\Desktop\cache_memory_processor_3.jpg"/>
          <p:cNvPicPr>
            <a:picLocks noChangeAspect="1" noChangeArrowheads="1"/>
          </p:cNvPicPr>
          <p:nvPr/>
        </p:nvPicPr>
        <p:blipFill>
          <a:blip r:embed="rId4"/>
          <a:srcRect/>
          <a:stretch>
            <a:fillRect/>
          </a:stretch>
        </p:blipFill>
        <p:spPr bwMode="auto">
          <a:xfrm>
            <a:off x="928662" y="1071546"/>
            <a:ext cx="6438917" cy="5022355"/>
          </a:xfrm>
          <a:prstGeom prst="rect">
            <a:avLst/>
          </a:prstGeom>
          <a:noFill/>
        </p:spPr>
      </p:pic>
    </p:spTree>
    <p:extLst>
      <p:ext uri="{BB962C8B-B14F-4D97-AF65-F5344CB8AC3E}">
        <p14:creationId xmlns:p14="http://schemas.microsoft.com/office/powerpoint/2010/main" xmlns="" val="242330080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34270D5-4533-480E-9359-23C442AE1949}" type="slidenum">
              <a:rPr lang="ru-RU" smtClean="0"/>
              <a:pPr/>
              <a:t>138</a:t>
            </a:fld>
            <a:endParaRPr lang="ru-RU"/>
          </a:p>
        </p:txBody>
      </p:sp>
      <p:pic>
        <p:nvPicPr>
          <p:cNvPr id="1026" name="Picture 2" descr="http://gigamir.net/static/images/60/604659-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696" y="1916832"/>
            <a:ext cx="5616624" cy="377645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403648" y="620688"/>
            <a:ext cx="7056784" cy="584775"/>
          </a:xfrm>
          <a:prstGeom prst="rect">
            <a:avLst/>
          </a:prstGeom>
          <a:noFill/>
        </p:spPr>
        <p:txBody>
          <a:bodyPr wrap="square" rtlCol="0">
            <a:spAutoFit/>
          </a:bodyPr>
          <a:lstStyle/>
          <a:p>
            <a:pPr algn="ctr"/>
            <a:r>
              <a:rPr lang="ru-RU" sz="3200" b="1" dirty="0" err="1" smtClean="0"/>
              <a:t>Никлаус</a:t>
            </a:r>
            <a:r>
              <a:rPr lang="ru-RU" sz="3200" b="1" dirty="0" smtClean="0"/>
              <a:t> Вирт</a:t>
            </a:r>
          </a:p>
        </p:txBody>
      </p:sp>
      <p:sp>
        <p:nvSpPr>
          <p:cNvPr id="8" name="TextBox 7"/>
          <p:cNvSpPr txBox="1"/>
          <p:nvPr/>
        </p:nvSpPr>
        <p:spPr>
          <a:xfrm>
            <a:off x="1556048" y="773088"/>
            <a:ext cx="7056784" cy="584775"/>
          </a:xfrm>
          <a:prstGeom prst="rect">
            <a:avLst/>
          </a:prstGeom>
          <a:noFill/>
        </p:spPr>
        <p:txBody>
          <a:bodyPr wrap="square" rtlCol="0">
            <a:spAutoFit/>
          </a:bodyPr>
          <a:lstStyle/>
          <a:p>
            <a:pPr algn="ctr"/>
            <a:r>
              <a:rPr lang="ru-RU" sz="3200" b="1" dirty="0" err="1" smtClean="0"/>
              <a:t>Никлаус</a:t>
            </a:r>
            <a:r>
              <a:rPr lang="ru-RU" sz="3200" b="1" dirty="0" smtClean="0"/>
              <a:t> Вирт</a:t>
            </a:r>
          </a:p>
        </p:txBody>
      </p:sp>
    </p:spTree>
    <p:extLst>
      <p:ext uri="{BB962C8B-B14F-4D97-AF65-F5344CB8AC3E}">
        <p14:creationId xmlns:p14="http://schemas.microsoft.com/office/powerpoint/2010/main" xmlns="" val="90368683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34270D5-4533-480E-9359-23C442AE1949}" type="slidenum">
              <a:rPr lang="ru-RU" smtClean="0"/>
              <a:pPr/>
              <a:t>139</a:t>
            </a:fld>
            <a:endParaRPr lang="ru-RU"/>
          </a:p>
        </p:txBody>
      </p:sp>
      <p:sp>
        <p:nvSpPr>
          <p:cNvPr id="5" name="TextBox 4"/>
          <p:cNvSpPr txBox="1"/>
          <p:nvPr/>
        </p:nvSpPr>
        <p:spPr>
          <a:xfrm>
            <a:off x="1403648" y="620688"/>
            <a:ext cx="7056784" cy="584775"/>
          </a:xfrm>
          <a:prstGeom prst="rect">
            <a:avLst/>
          </a:prstGeom>
          <a:noFill/>
        </p:spPr>
        <p:txBody>
          <a:bodyPr wrap="square" rtlCol="0">
            <a:spAutoFit/>
          </a:bodyPr>
          <a:lstStyle/>
          <a:p>
            <a:pPr algn="ctr"/>
            <a:r>
              <a:rPr lang="ru-RU" sz="3200" b="1" dirty="0" err="1" smtClean="0"/>
              <a:t>Линус</a:t>
            </a:r>
            <a:r>
              <a:rPr lang="ru-RU" sz="3200" b="1" dirty="0" smtClean="0"/>
              <a:t> </a:t>
            </a:r>
            <a:r>
              <a:rPr lang="ru-RU" sz="3200" b="1" dirty="0" err="1" smtClean="0"/>
              <a:t>Торвальдс</a:t>
            </a:r>
            <a:endParaRPr lang="ru-RU" sz="3200" b="1" dirty="0" smtClean="0"/>
          </a:p>
        </p:txBody>
      </p:sp>
      <p:pic>
        <p:nvPicPr>
          <p:cNvPr id="2050" name="Picture 2" descr="http://www.techtricksworld.com/wp-content/uploads/2015/01/linus-torvald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1365" y="1262511"/>
            <a:ext cx="7411035" cy="52911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2862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755576" y="146847"/>
            <a:ext cx="8140700" cy="553998"/>
          </a:xfrm>
          <a:prstGeom prst="rect">
            <a:avLst/>
          </a:prstGeom>
          <a:noFill/>
          <a:ln w="9525">
            <a:noFill/>
            <a:miter lim="800000"/>
            <a:headEnd/>
            <a:tailEnd/>
          </a:ln>
        </p:spPr>
        <p:txBody>
          <a:bodyPr>
            <a:spAutoFit/>
          </a:bodyPr>
          <a:lstStyle/>
          <a:p>
            <a:pPr algn="ctr" eaLnBrk="0" hangingPunct="0">
              <a:spcBef>
                <a:spcPct val="50000"/>
              </a:spcBef>
            </a:pPr>
            <a:r>
              <a:rPr lang="ru-RU" sz="3000" b="1" dirty="0" smtClean="0"/>
              <a:t> Хранение информации</a:t>
            </a:r>
            <a:endParaRPr lang="ru-RU" sz="3000" b="1" dirty="0"/>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14</a:t>
            </a:fld>
            <a:endParaRPr lang="ru-RU" sz="1800" b="1">
              <a:solidFill>
                <a:schemeClr val="tx1"/>
              </a:solidFill>
            </a:endParaRPr>
          </a:p>
        </p:txBody>
      </p:sp>
      <p:sp>
        <p:nvSpPr>
          <p:cNvPr id="14" name="Прямоугольник 13"/>
          <p:cNvSpPr/>
          <p:nvPr/>
        </p:nvSpPr>
        <p:spPr>
          <a:xfrm>
            <a:off x="442942" y="880168"/>
            <a:ext cx="7801465" cy="1384995"/>
          </a:xfrm>
          <a:prstGeom prst="rect">
            <a:avLst/>
          </a:prstGeom>
        </p:spPr>
        <p:txBody>
          <a:bodyPr wrap="square">
            <a:spAutoFit/>
          </a:bodyPr>
          <a:lstStyle/>
          <a:p>
            <a:pPr indent="457200" algn="just"/>
            <a:r>
              <a:rPr lang="ru-RU" sz="2800" b="1" dirty="0" smtClean="0"/>
              <a:t>Носитель   информации  </a:t>
            </a:r>
            <a:r>
              <a:rPr lang="ru-RU" sz="2800" dirty="0" smtClean="0"/>
              <a:t>—   материальный   объект,   предназначенный   для   хранения   и   передачи информации.</a:t>
            </a:r>
            <a:endParaRPr lang="ru-RU" sz="2800" dirty="0"/>
          </a:p>
        </p:txBody>
      </p:sp>
      <p:pic>
        <p:nvPicPr>
          <p:cNvPr id="8194" name="Picture 2" descr="http://bodriach.com/uploads/pics/2011/08/30/ebb6d8a7d19055042ed3824087fd7428a969962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00100" y="2214554"/>
            <a:ext cx="7056784" cy="4405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822962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8596" y="714356"/>
            <a:ext cx="8229600" cy="1143000"/>
          </a:xfrm>
        </p:spPr>
        <p:txBody>
          <a:bodyPr>
            <a:normAutofit/>
          </a:bodyPr>
          <a:lstStyle/>
          <a:p>
            <a:r>
              <a:rPr lang="ru-RU" sz="5400" b="1" dirty="0" smtClean="0">
                <a:solidFill>
                  <a:srgbClr val="FF0000"/>
                </a:solidFill>
              </a:rPr>
              <a:t>ОПЕРАТИВНАЯ ПАМЯТЬ</a:t>
            </a:r>
            <a:endParaRPr lang="ru-RU" sz="5400" b="1" dirty="0">
              <a:solidFill>
                <a:srgbClr val="FF0000"/>
              </a:solidFill>
            </a:endParaRPr>
          </a:p>
        </p:txBody>
      </p:sp>
      <p:sp>
        <p:nvSpPr>
          <p:cNvPr id="4" name="Номер слайда 3"/>
          <p:cNvSpPr>
            <a:spLocks noGrp="1"/>
          </p:cNvSpPr>
          <p:nvPr>
            <p:ph type="sldNum" sz="quarter" idx="12"/>
          </p:nvPr>
        </p:nvSpPr>
        <p:spPr/>
        <p:txBody>
          <a:bodyPr/>
          <a:lstStyle/>
          <a:p>
            <a:fld id="{734270D5-4533-480E-9359-23C442AE1949}" type="slidenum">
              <a:rPr lang="ru-RU" smtClean="0"/>
              <a:pPr/>
              <a:t>140</a:t>
            </a:fld>
            <a:endParaRPr lang="ru-RU"/>
          </a:p>
        </p:txBody>
      </p:sp>
      <p:sp>
        <p:nvSpPr>
          <p:cNvPr id="208898" name="AutoShape 2" descr="https://mdata.yandex.net/i?path=b0418145056_img_id8220488638954845747.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8899" name="Picture 3" descr="C:\Users\Главный\Desktop\i.jpg"/>
          <p:cNvPicPr>
            <a:picLocks noChangeAspect="1" noChangeArrowheads="1"/>
          </p:cNvPicPr>
          <p:nvPr/>
        </p:nvPicPr>
        <p:blipFill>
          <a:blip r:embed="rId3"/>
          <a:srcRect/>
          <a:stretch>
            <a:fillRect/>
          </a:stretch>
        </p:blipFill>
        <p:spPr bwMode="auto">
          <a:xfrm>
            <a:off x="1500166" y="2214554"/>
            <a:ext cx="5943643" cy="3429024"/>
          </a:xfrm>
          <a:prstGeom prst="rect">
            <a:avLst/>
          </a:prstGeom>
          <a:noFill/>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141</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404844" y="1142984"/>
            <a:ext cx="8381998" cy="4031873"/>
          </a:xfrm>
          <a:prstGeom prst="rect">
            <a:avLst/>
          </a:prstGeom>
        </p:spPr>
        <p:txBody>
          <a:bodyPr wrap="square">
            <a:spAutoFit/>
          </a:bodyPr>
          <a:lstStyle/>
          <a:p>
            <a:pPr algn="just"/>
            <a:r>
              <a:rPr lang="ru-RU" sz="3200" b="1" i="1" dirty="0" smtClean="0"/>
              <a:t>Оперативная память, или оперативное запоминающее устройство </a:t>
            </a:r>
            <a:r>
              <a:rPr lang="ru-RU" sz="3200" b="1" dirty="0" smtClean="0"/>
              <a:t>(ОЗУ), предназначено для </a:t>
            </a:r>
            <a:r>
              <a:rPr lang="ru-RU" sz="3200" b="1" i="1" dirty="0" smtClean="0"/>
              <a:t>приема, хранения и </a:t>
            </a:r>
            <a:r>
              <a:rPr lang="ru-RU" sz="3200" b="1" i="1" dirty="0" err="1" smtClean="0"/>
              <a:t>выgачи</a:t>
            </a:r>
            <a:r>
              <a:rPr lang="ru-RU" sz="3200" b="1" i="1" dirty="0" smtClean="0"/>
              <a:t> информации </a:t>
            </a:r>
            <a:r>
              <a:rPr lang="ru-RU" sz="3200" b="1" dirty="0" smtClean="0"/>
              <a:t>и представляет собой самую быстродействующую запоминающую систему компьютера. Оперативная память обозначается RАМ </a:t>
            </a:r>
            <a:r>
              <a:rPr lang="ru-RU" sz="3200" b="1" i="1" dirty="0" smtClean="0"/>
              <a:t>(</a:t>
            </a:r>
            <a:r>
              <a:rPr lang="ru-RU" sz="3200" b="1" i="1" dirty="0" err="1" smtClean="0"/>
              <a:t>Random</a:t>
            </a:r>
            <a:r>
              <a:rPr lang="ru-RU" sz="3200" b="1" i="1" dirty="0" smtClean="0"/>
              <a:t> </a:t>
            </a:r>
            <a:r>
              <a:rPr lang="ru-RU" sz="3200" b="1" i="1" dirty="0" err="1" smtClean="0"/>
              <a:t>Access</a:t>
            </a:r>
            <a:r>
              <a:rPr lang="ru-RU" sz="3200" b="1" i="1" dirty="0" smtClean="0"/>
              <a:t> </a:t>
            </a:r>
            <a:r>
              <a:rPr lang="ru-RU" sz="3200" b="1" i="1" dirty="0" err="1" smtClean="0"/>
              <a:t>Memory</a:t>
            </a:r>
            <a:r>
              <a:rPr lang="ru-RU" sz="3200" b="1" i="1" dirty="0" smtClean="0"/>
              <a:t>- память с произвольным доступом).</a:t>
            </a:r>
            <a:endParaRPr lang="ru-RU" sz="3200" b="1" dirty="0"/>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Text Box 3"/>
          <p:cNvSpPr txBox="1">
            <a:spLocks noChangeArrowheads="1"/>
          </p:cNvSpPr>
          <p:nvPr/>
        </p:nvSpPr>
        <p:spPr bwMode="auto">
          <a:xfrm>
            <a:off x="571473" y="163065"/>
            <a:ext cx="5429288" cy="584775"/>
          </a:xfrm>
          <a:prstGeom prst="rect">
            <a:avLst/>
          </a:prstGeom>
          <a:noFill/>
          <a:ln w="9525">
            <a:noFill/>
            <a:miter lim="800000"/>
            <a:headEnd/>
            <a:tailEnd/>
          </a:ln>
        </p:spPr>
        <p:txBody>
          <a:bodyPr wrap="square">
            <a:spAutoFit/>
          </a:bodyPr>
          <a:lstStyle/>
          <a:p>
            <a:pPr algn="ctr"/>
            <a:r>
              <a:rPr lang="ru-RU" sz="3200" b="1" dirty="0" smtClean="0"/>
              <a:t>ОЗУ</a:t>
            </a:r>
          </a:p>
        </p:txBody>
      </p:sp>
    </p:spTree>
    <p:extLst>
      <p:ext uri="{BB962C8B-B14F-4D97-AF65-F5344CB8AC3E}">
        <p14:creationId xmlns:p14="http://schemas.microsoft.com/office/powerpoint/2010/main" xmlns="" val="242330080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142</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404844" y="1142984"/>
            <a:ext cx="8381998" cy="4524315"/>
          </a:xfrm>
          <a:prstGeom prst="rect">
            <a:avLst/>
          </a:prstGeom>
        </p:spPr>
        <p:txBody>
          <a:bodyPr wrap="square">
            <a:spAutoFit/>
          </a:bodyPr>
          <a:lstStyle/>
          <a:p>
            <a:pPr algn="just"/>
            <a:r>
              <a:rPr lang="en-US" sz="3200" b="1" dirty="0"/>
              <a:t>CPU </a:t>
            </a:r>
            <a:r>
              <a:rPr lang="ru-RU" sz="3200" b="1" dirty="0"/>
              <a:t>имеет </a:t>
            </a:r>
            <a:r>
              <a:rPr lang="ru-RU" sz="3200" b="1" dirty="0" smtClean="0"/>
              <a:t>непосредственный доступ </a:t>
            </a:r>
            <a:r>
              <a:rPr lang="ru-RU" sz="3200" b="1" dirty="0"/>
              <a:t>к данным, находящимся в оперативной памяти,</a:t>
            </a:r>
          </a:p>
          <a:p>
            <a:pPr algn="just"/>
            <a:r>
              <a:rPr lang="ru-RU" sz="3200" b="1" dirty="0"/>
              <a:t>а к внешней памяти (на гибких или жестких дисках) </a:t>
            </a:r>
            <a:r>
              <a:rPr lang="ru-RU" sz="3200" b="1" dirty="0" smtClean="0"/>
              <a:t>– через буфер</a:t>
            </a:r>
            <a:r>
              <a:rPr lang="ru-RU" sz="3200" b="1" dirty="0"/>
              <a:t>, являющийся также разновидностью оперативной </a:t>
            </a:r>
            <a:r>
              <a:rPr lang="ru-RU" sz="3200" b="1" dirty="0" smtClean="0"/>
              <a:t>памяти. Работа </a:t>
            </a:r>
            <a:r>
              <a:rPr lang="ru-RU" sz="3200" b="1" dirty="0"/>
              <a:t>программ, загруженных с внешнего носителя, </a:t>
            </a:r>
            <a:r>
              <a:rPr lang="ru-RU" sz="3200" b="1" dirty="0" smtClean="0"/>
              <a:t>возможна только </a:t>
            </a:r>
            <a:r>
              <a:rPr lang="ru-RU" sz="3200" b="1" dirty="0"/>
              <a:t>после того, как она будет скопирована в RАМ.</a:t>
            </a:r>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Text Box 3"/>
          <p:cNvSpPr txBox="1">
            <a:spLocks noChangeArrowheads="1"/>
          </p:cNvSpPr>
          <p:nvPr/>
        </p:nvSpPr>
        <p:spPr bwMode="auto">
          <a:xfrm>
            <a:off x="571473" y="163065"/>
            <a:ext cx="5429288" cy="584775"/>
          </a:xfrm>
          <a:prstGeom prst="rect">
            <a:avLst/>
          </a:prstGeom>
          <a:noFill/>
          <a:ln w="9525">
            <a:noFill/>
            <a:miter lim="800000"/>
            <a:headEnd/>
            <a:tailEnd/>
          </a:ln>
        </p:spPr>
        <p:txBody>
          <a:bodyPr wrap="square">
            <a:spAutoFit/>
          </a:bodyPr>
          <a:lstStyle/>
          <a:p>
            <a:pPr algn="ctr"/>
            <a:r>
              <a:rPr lang="ru-RU" sz="3200" b="1" dirty="0" smtClean="0"/>
              <a:t>ОЗУ</a:t>
            </a:r>
          </a:p>
        </p:txBody>
      </p:sp>
    </p:spTree>
    <p:extLst>
      <p:ext uri="{BB962C8B-B14F-4D97-AF65-F5344CB8AC3E}">
        <p14:creationId xmlns:p14="http://schemas.microsoft.com/office/powerpoint/2010/main" xmlns="" val="251861533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838075"/>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143</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155574" y="838075"/>
            <a:ext cx="8808913" cy="5687269"/>
          </a:xfrm>
          <a:prstGeom prst="rect">
            <a:avLst/>
          </a:prstGeom>
        </p:spPr>
        <p:txBody>
          <a:bodyPr wrap="square">
            <a:spAutoFit/>
          </a:bodyPr>
          <a:lstStyle/>
          <a:p>
            <a:pPr algn="just"/>
            <a:r>
              <a:rPr lang="ru-RU" sz="2800" b="1" dirty="0" smtClean="0">
                <a:solidFill>
                  <a:srgbClr val="FF0000"/>
                </a:solidFill>
              </a:rPr>
              <a:t>Существенный недостаток ОЗУ</a:t>
            </a:r>
            <a:r>
              <a:rPr lang="ru-RU" sz="2800" b="1" dirty="0" smtClean="0"/>
              <a:t>, заключается </a:t>
            </a:r>
            <a:r>
              <a:rPr lang="ru-RU" sz="2800" b="1" dirty="0"/>
              <a:t>в том, что она временная, т. е. при отключении </a:t>
            </a:r>
            <a:r>
              <a:rPr lang="ru-RU" sz="2800" b="1" dirty="0" smtClean="0"/>
              <a:t>питания оперативная </a:t>
            </a:r>
            <a:r>
              <a:rPr lang="ru-RU" sz="2800" b="1" dirty="0"/>
              <a:t>память полностью очищается. При этом </a:t>
            </a:r>
            <a:r>
              <a:rPr lang="ru-RU" sz="2800" b="1" dirty="0" smtClean="0"/>
              <a:t>данные, не </a:t>
            </a:r>
            <a:r>
              <a:rPr lang="ru-RU" sz="2800" b="1" dirty="0"/>
              <a:t>записанные на внешний носитель, будут </a:t>
            </a:r>
            <a:r>
              <a:rPr lang="ru-RU" sz="2800" b="1" dirty="0" smtClean="0"/>
              <a:t>утеряны.</a:t>
            </a:r>
          </a:p>
          <a:p>
            <a:pPr algn="just"/>
            <a:r>
              <a:rPr lang="ru-RU" sz="2800" b="1" dirty="0" smtClean="0">
                <a:solidFill>
                  <a:srgbClr val="00B050"/>
                </a:solidFill>
              </a:rPr>
              <a:t>Основная задача RАМ </a:t>
            </a:r>
            <a:r>
              <a:rPr lang="ru-RU" sz="2800" b="1" dirty="0"/>
              <a:t>- предоставлять необходимую информацию в виде </a:t>
            </a:r>
            <a:r>
              <a:rPr lang="ru-RU" sz="2800" b="1" dirty="0" smtClean="0"/>
              <a:t>двоичных кодов </a:t>
            </a:r>
            <a:r>
              <a:rPr lang="ru-RU" sz="2800" b="1" dirty="0"/>
              <a:t>по запросам CPU, т. е. данные в любой момент </a:t>
            </a:r>
            <a:r>
              <a:rPr lang="ru-RU" sz="2800" b="1" dirty="0" smtClean="0"/>
              <a:t>должны быть </a:t>
            </a:r>
            <a:r>
              <a:rPr lang="ru-RU" sz="2800" b="1" dirty="0"/>
              <a:t>доступны для обработки. Оперативная память относится к </a:t>
            </a:r>
            <a:r>
              <a:rPr lang="ru-RU" sz="2800" b="1" dirty="0" smtClean="0"/>
              <a:t>категории </a:t>
            </a:r>
            <a:r>
              <a:rPr lang="ru-RU" sz="2800" b="1" i="1" dirty="0" smtClean="0">
                <a:solidFill>
                  <a:srgbClr val="FF0000"/>
                </a:solidFill>
              </a:rPr>
              <a:t>динамической памяти</a:t>
            </a:r>
            <a:r>
              <a:rPr lang="ru-RU" sz="2800" b="1" dirty="0"/>
              <a:t>: ее содержимое остается </a:t>
            </a:r>
            <a:r>
              <a:rPr lang="ru-RU" sz="2800" b="1" dirty="0" smtClean="0"/>
              <a:t>неизменным в </a:t>
            </a:r>
            <a:r>
              <a:rPr lang="ru-RU" sz="2800" b="1" dirty="0"/>
              <a:t>течение короткого </a:t>
            </a:r>
            <a:r>
              <a:rPr lang="ru-RU" sz="2800" b="1" dirty="0" smtClean="0"/>
              <a:t>промежутка </a:t>
            </a:r>
            <a:r>
              <a:rPr lang="ru-RU" sz="2800" b="1" dirty="0"/>
              <a:t>времени, что </a:t>
            </a:r>
            <a:r>
              <a:rPr lang="ru-RU" sz="2800" b="1" dirty="0" smtClean="0"/>
              <a:t>требует периодического </a:t>
            </a:r>
            <a:r>
              <a:rPr lang="ru-RU" sz="2800" b="1" dirty="0"/>
              <a:t>обновления памяти.</a:t>
            </a:r>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344938880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838075"/>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144</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245287" y="980728"/>
            <a:ext cx="8808913" cy="3970318"/>
          </a:xfrm>
          <a:prstGeom prst="rect">
            <a:avLst/>
          </a:prstGeom>
        </p:spPr>
        <p:txBody>
          <a:bodyPr wrap="square">
            <a:spAutoFit/>
          </a:bodyPr>
          <a:lstStyle/>
          <a:p>
            <a:r>
              <a:rPr lang="ru-RU" sz="3600" b="1" dirty="0" smtClean="0"/>
              <a:t>Основными </a:t>
            </a:r>
            <a:r>
              <a:rPr lang="ru-RU" sz="3600" b="1" dirty="0"/>
              <a:t>характеристиками микросхем памяти различных</a:t>
            </a:r>
          </a:p>
          <a:p>
            <a:r>
              <a:rPr lang="ru-RU" sz="3600" b="1" dirty="0"/>
              <a:t>типов являются:</a:t>
            </a:r>
          </a:p>
          <a:p>
            <a:r>
              <a:rPr lang="ru-RU" sz="3600" b="1" dirty="0"/>
              <a:t>• объем;</a:t>
            </a:r>
          </a:p>
          <a:p>
            <a:r>
              <a:rPr lang="ru-RU" sz="3600" b="1" dirty="0"/>
              <a:t>• разрядность;</a:t>
            </a:r>
          </a:p>
          <a:p>
            <a:r>
              <a:rPr lang="ru-RU" sz="3600" b="1" dirty="0"/>
              <a:t>• быстродействие;</a:t>
            </a:r>
          </a:p>
          <a:p>
            <a:r>
              <a:rPr lang="ru-RU" sz="3600" b="1" dirty="0"/>
              <a:t>• временная диаграмма (циклограмма</a:t>
            </a:r>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1187624" y="54513"/>
            <a:ext cx="6555769" cy="584775"/>
          </a:xfrm>
          <a:prstGeom prst="rect">
            <a:avLst/>
          </a:prstGeom>
        </p:spPr>
        <p:txBody>
          <a:bodyPr wrap="none">
            <a:spAutoFit/>
          </a:bodyPr>
          <a:lstStyle/>
          <a:p>
            <a:r>
              <a:rPr lang="ru-RU" sz="3200" b="1" dirty="0">
                <a:solidFill>
                  <a:srgbClr val="FF0000"/>
                </a:solidFill>
              </a:rPr>
              <a:t>Характеристики микросхем памяти</a:t>
            </a:r>
          </a:p>
        </p:txBody>
      </p:sp>
    </p:spTree>
    <p:extLst>
      <p:ext uri="{BB962C8B-B14F-4D97-AF65-F5344CB8AC3E}">
        <p14:creationId xmlns:p14="http://schemas.microsoft.com/office/powerpoint/2010/main" xmlns="" val="75813286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69269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145</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245287" y="869234"/>
            <a:ext cx="8808913" cy="5693866"/>
          </a:xfrm>
          <a:prstGeom prst="rect">
            <a:avLst/>
          </a:prstGeom>
        </p:spPr>
        <p:txBody>
          <a:bodyPr wrap="square">
            <a:spAutoFit/>
          </a:bodyPr>
          <a:lstStyle/>
          <a:p>
            <a:pPr algn="just"/>
            <a:r>
              <a:rPr lang="ru-RU" sz="2800" b="1" i="1" dirty="0" err="1">
                <a:solidFill>
                  <a:srgbClr val="FF0000"/>
                </a:solidFill>
              </a:rPr>
              <a:t>Разряgность</a:t>
            </a:r>
            <a:r>
              <a:rPr lang="ru-RU" sz="2800" b="1" i="1" dirty="0">
                <a:solidFill>
                  <a:srgbClr val="FF0000"/>
                </a:solidFill>
              </a:rPr>
              <a:t> шины </a:t>
            </a:r>
            <a:r>
              <a:rPr lang="ru-RU" sz="2800" b="1" dirty="0"/>
              <a:t>ввода-вывода микросхемы определяется </a:t>
            </a:r>
            <a:r>
              <a:rPr lang="ru-RU" sz="2800" b="1" dirty="0" smtClean="0"/>
              <a:t>числом ее </a:t>
            </a:r>
            <a:r>
              <a:rPr lang="ru-RU" sz="2800" b="1" dirty="0"/>
              <a:t>линий ввода-вывода.</a:t>
            </a:r>
          </a:p>
          <a:p>
            <a:pPr algn="just"/>
            <a:r>
              <a:rPr lang="ru-RU" sz="2800" b="1" i="1" dirty="0">
                <a:solidFill>
                  <a:srgbClr val="FF0000"/>
                </a:solidFill>
              </a:rPr>
              <a:t>Общий объем микросхемы памяти </a:t>
            </a:r>
            <a:r>
              <a:rPr lang="ru-RU" sz="2800" b="1" dirty="0"/>
              <a:t>определяется </a:t>
            </a:r>
            <a:r>
              <a:rPr lang="ru-RU" sz="2800" b="1" dirty="0" smtClean="0"/>
              <a:t>произведением глубины </a:t>
            </a:r>
            <a:r>
              <a:rPr lang="ru-RU" sz="2800" b="1" dirty="0"/>
              <a:t>адресного пространства на количество линий </a:t>
            </a:r>
            <a:r>
              <a:rPr lang="ru-RU" sz="2800" b="1" dirty="0" smtClean="0"/>
              <a:t>ввода-вывода (разрядов).</a:t>
            </a:r>
          </a:p>
          <a:p>
            <a:pPr algn="just"/>
            <a:r>
              <a:rPr lang="ru-RU" sz="2800" b="1" dirty="0" smtClean="0"/>
              <a:t>Глубиной </a:t>
            </a:r>
            <a:r>
              <a:rPr lang="ru-RU" sz="2800" b="1" dirty="0"/>
              <a:t>адресного пространства микросхемы памяти</a:t>
            </a:r>
          </a:p>
          <a:p>
            <a:pPr algn="just"/>
            <a:r>
              <a:rPr lang="ru-RU" sz="2800" b="1" dirty="0"/>
              <a:t>называется количество битов информации, которое </a:t>
            </a:r>
            <a:r>
              <a:rPr lang="ru-RU" sz="2800" b="1" dirty="0" smtClean="0"/>
              <a:t>хранится в </a:t>
            </a:r>
            <a:r>
              <a:rPr lang="ru-RU" sz="2800" b="1" dirty="0"/>
              <a:t>ячейках памяти. В частности, емкость микросхемы </a:t>
            </a:r>
            <a:r>
              <a:rPr lang="ru-RU" sz="2800" b="1" dirty="0" smtClean="0"/>
              <a:t>памяти, имеющей </a:t>
            </a:r>
            <a:r>
              <a:rPr lang="ru-RU" sz="2800" b="1" dirty="0"/>
              <a:t>глубину адресного пространства 1 Мбайт и четыре </a:t>
            </a:r>
            <a:r>
              <a:rPr lang="ru-RU" sz="2800" b="1" dirty="0" smtClean="0"/>
              <a:t>линии ввода-вывода </a:t>
            </a:r>
            <a:r>
              <a:rPr lang="ru-RU" sz="2800" b="1" dirty="0"/>
              <a:t>(четырехразрядную шину ввода-вывода), составляет</a:t>
            </a:r>
          </a:p>
          <a:p>
            <a:pPr algn="just"/>
            <a:r>
              <a:rPr lang="ru-RU" sz="2800" b="1" dirty="0"/>
              <a:t>1 Мбитх4 = 4 Мбит. Такая микросхема обозначается 1х4, </a:t>
            </a:r>
            <a:r>
              <a:rPr lang="ru-RU" sz="2800" b="1" dirty="0" smtClean="0"/>
              <a:t>1Мх4, хх4400 </a:t>
            </a:r>
            <a:r>
              <a:rPr lang="ru-RU" sz="2800" b="1" dirty="0"/>
              <a:t>либо хх4401.</a:t>
            </a:r>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62809723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69269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146</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245287" y="869234"/>
            <a:ext cx="8808913" cy="4832092"/>
          </a:xfrm>
          <a:prstGeom prst="rect">
            <a:avLst/>
          </a:prstGeom>
        </p:spPr>
        <p:txBody>
          <a:bodyPr wrap="square">
            <a:spAutoFit/>
          </a:bodyPr>
          <a:lstStyle/>
          <a:p>
            <a:pPr indent="457200" algn="just"/>
            <a:r>
              <a:rPr lang="ru-RU" sz="2800" b="1" i="1" dirty="0" err="1" smtClean="0">
                <a:solidFill>
                  <a:srgbClr val="FF0000"/>
                </a:solidFill>
              </a:rPr>
              <a:t>Быстроgействие</a:t>
            </a:r>
            <a:r>
              <a:rPr lang="ru-RU" sz="2800" b="1" i="1" dirty="0" smtClean="0">
                <a:solidFill>
                  <a:srgbClr val="FF0000"/>
                </a:solidFill>
              </a:rPr>
              <a:t> </a:t>
            </a:r>
            <a:r>
              <a:rPr lang="ru-RU" sz="2800" b="1" i="1" dirty="0">
                <a:solidFill>
                  <a:srgbClr val="FF0000"/>
                </a:solidFill>
              </a:rPr>
              <a:t>микросхемы </a:t>
            </a:r>
            <a:r>
              <a:rPr lang="ru-RU" sz="2800" b="1" i="1" dirty="0" err="1">
                <a:solidFill>
                  <a:srgbClr val="FF0000"/>
                </a:solidFill>
              </a:rPr>
              <a:t>gинамической</a:t>
            </a:r>
            <a:r>
              <a:rPr lang="ru-RU" sz="2800" b="1" i="1" dirty="0">
                <a:solidFill>
                  <a:srgbClr val="FF0000"/>
                </a:solidFill>
              </a:rPr>
              <a:t> </a:t>
            </a:r>
            <a:r>
              <a:rPr lang="ru-RU" sz="2800" b="1" i="1" dirty="0"/>
              <a:t>памяти </a:t>
            </a:r>
            <a:r>
              <a:rPr lang="ru-RU" sz="2800" b="1" dirty="0" smtClean="0"/>
              <a:t>определяется суммой </a:t>
            </a:r>
            <a:r>
              <a:rPr lang="ru-RU" sz="2800" b="1" dirty="0"/>
              <a:t>времени последовательного выполнения </a:t>
            </a:r>
            <a:r>
              <a:rPr lang="ru-RU" sz="2800" b="1" dirty="0" smtClean="0"/>
              <a:t>элементарных действий </a:t>
            </a:r>
            <a:r>
              <a:rPr lang="ru-RU" sz="2800" b="1" dirty="0"/>
              <a:t>между двумя операциями чтения либо записи данных </a:t>
            </a:r>
            <a:r>
              <a:rPr lang="ru-RU" sz="2800" b="1" dirty="0" smtClean="0"/>
              <a:t>- рабочим </a:t>
            </a:r>
            <a:r>
              <a:rPr lang="ru-RU" sz="2800" b="1" dirty="0"/>
              <a:t>циклом (или циклом обращения). Он включает четыре </a:t>
            </a:r>
            <a:r>
              <a:rPr lang="ru-RU" sz="2800" b="1" dirty="0" smtClean="0"/>
              <a:t>последовательные операции </a:t>
            </a:r>
            <a:r>
              <a:rPr lang="ru-RU" sz="2800" b="1" dirty="0"/>
              <a:t>считывания данных: выбор строки (RAS</a:t>
            </a:r>
            <a:r>
              <a:rPr lang="ru-RU" sz="2800" b="1" dirty="0" smtClean="0"/>
              <a:t>); выбор </a:t>
            </a:r>
            <a:r>
              <a:rPr lang="ru-RU" sz="2800" b="1" dirty="0"/>
              <a:t>столбца (CAS), чтение или запись. Время, необходимое </a:t>
            </a:r>
            <a:r>
              <a:rPr lang="ru-RU" sz="2800" b="1" dirty="0" smtClean="0"/>
              <a:t>для чтения </a:t>
            </a:r>
            <a:r>
              <a:rPr lang="ru-RU" sz="2800" b="1" dirty="0"/>
              <a:t>или записи </a:t>
            </a:r>
            <a:r>
              <a:rPr lang="ru-RU" sz="2800" b="1" dirty="0" smtClean="0"/>
              <a:t>данных</a:t>
            </a:r>
            <a:r>
              <a:rPr lang="ru-RU" sz="2800" b="1" dirty="0"/>
              <a:t>, хранящихся по случайному адресу, </a:t>
            </a:r>
            <a:r>
              <a:rPr lang="ru-RU" sz="2800" b="1" dirty="0" smtClean="0"/>
              <a:t>называется временем </a:t>
            </a:r>
            <a:r>
              <a:rPr lang="ru-RU" sz="2800" b="1" dirty="0"/>
              <a:t>доступа </a:t>
            </a:r>
            <a:r>
              <a:rPr lang="ru-RU" sz="2800" i="1" dirty="0"/>
              <a:t>(</a:t>
            </a:r>
            <a:r>
              <a:rPr lang="en-US" sz="2800" i="1" dirty="0"/>
              <a:t>Access </a:t>
            </a:r>
            <a:r>
              <a:rPr lang="en-US" sz="2800" b="1" dirty="0"/>
              <a:t>time).</a:t>
            </a:r>
            <a:endParaRPr lang="ru-RU" sz="2800" b="1" dirty="0"/>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271367150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69269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147</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245287" y="869234"/>
            <a:ext cx="8808913" cy="4031873"/>
          </a:xfrm>
          <a:prstGeom prst="rect">
            <a:avLst/>
          </a:prstGeom>
        </p:spPr>
        <p:txBody>
          <a:bodyPr wrap="square">
            <a:spAutoFit/>
          </a:bodyPr>
          <a:lstStyle/>
          <a:p>
            <a:pPr algn="just"/>
            <a:r>
              <a:rPr lang="ru-RU" sz="3200" b="1" i="1" dirty="0">
                <a:solidFill>
                  <a:srgbClr val="FF0000"/>
                </a:solidFill>
              </a:rPr>
              <a:t>Временная </a:t>
            </a:r>
            <a:r>
              <a:rPr lang="ru-RU" sz="3200" b="1" i="1" dirty="0" err="1">
                <a:solidFill>
                  <a:srgbClr val="FF0000"/>
                </a:solidFill>
              </a:rPr>
              <a:t>gиаграмма</a:t>
            </a:r>
            <a:r>
              <a:rPr lang="ru-RU" sz="3200" b="1" i="1" dirty="0">
                <a:solidFill>
                  <a:srgbClr val="FF0000"/>
                </a:solidFill>
              </a:rPr>
              <a:t> </a:t>
            </a:r>
            <a:r>
              <a:rPr lang="ru-RU" sz="3200" b="1" dirty="0"/>
              <a:t>характеризует число тактов, которые </a:t>
            </a:r>
            <a:r>
              <a:rPr lang="ru-RU" sz="3200" b="1" dirty="0" smtClean="0"/>
              <a:t>необходимы CPU </a:t>
            </a:r>
            <a:r>
              <a:rPr lang="ru-RU" sz="3200" b="1" dirty="0"/>
              <a:t>для выполнения четырех последовательных </a:t>
            </a:r>
            <a:r>
              <a:rPr lang="ru-RU" sz="3200" b="1" dirty="0" smtClean="0"/>
              <a:t>операций считывания </a:t>
            </a:r>
            <a:r>
              <a:rPr lang="ru-RU" sz="3200" b="1" dirty="0"/>
              <a:t>данных. Между CPU и элементами памяти недопустимо</a:t>
            </a:r>
          </a:p>
          <a:p>
            <a:pPr algn="just"/>
            <a:r>
              <a:rPr lang="ru-RU" sz="3200" b="1" dirty="0"/>
              <a:t>временное рассогласование, обусловленное </a:t>
            </a:r>
            <a:r>
              <a:rPr lang="ru-RU" sz="3200" b="1" dirty="0" smtClean="0"/>
              <a:t>различным быстродействием </a:t>
            </a:r>
            <a:r>
              <a:rPr lang="ru-RU" sz="3200" b="1" dirty="0"/>
              <a:t>этих компонентов.</a:t>
            </a:r>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131035064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714348" y="1643050"/>
            <a:ext cx="7772400" cy="1470025"/>
          </a:xfrm>
        </p:spPr>
        <p:txBody>
          <a:bodyPr>
            <a:noAutofit/>
          </a:bodyPr>
          <a:lstStyle/>
          <a:p>
            <a:r>
              <a:rPr lang="ru-RU" sz="5400" b="1" dirty="0" smtClean="0">
                <a:solidFill>
                  <a:srgbClr val="FF0000"/>
                </a:solidFill>
              </a:rPr>
              <a:t>НАКОПИТЕЛИ ИНФОРМАЦИИ</a:t>
            </a:r>
            <a:endParaRPr lang="ru-RU" sz="5400" b="1" dirty="0">
              <a:solidFill>
                <a:srgbClr val="FF0000"/>
              </a:solidFill>
            </a:endParaRPr>
          </a:p>
        </p:txBody>
      </p:sp>
      <p:sp>
        <p:nvSpPr>
          <p:cNvPr id="4" name="Номер слайда 3"/>
          <p:cNvSpPr>
            <a:spLocks noGrp="1"/>
          </p:cNvSpPr>
          <p:nvPr>
            <p:ph type="sldNum" sz="quarter" idx="12"/>
          </p:nvPr>
        </p:nvSpPr>
        <p:spPr/>
        <p:txBody>
          <a:bodyPr/>
          <a:lstStyle/>
          <a:p>
            <a:fld id="{734270D5-4533-480E-9359-23C442AE1949}" type="slidenum">
              <a:rPr lang="ru-RU" smtClean="0"/>
              <a:pPr/>
              <a:t>148</a:t>
            </a:fld>
            <a:endParaRPr lang="ru-RU"/>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69269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149</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245287" y="869234"/>
            <a:ext cx="8808913" cy="2554545"/>
          </a:xfrm>
          <a:prstGeom prst="rect">
            <a:avLst/>
          </a:prstGeom>
        </p:spPr>
        <p:txBody>
          <a:bodyPr wrap="square">
            <a:spAutoFit/>
          </a:bodyPr>
          <a:lstStyle/>
          <a:p>
            <a:pPr algn="just"/>
            <a:r>
              <a:rPr lang="ru-RU" sz="3200" b="1" i="1" dirty="0" smtClean="0">
                <a:solidFill>
                  <a:srgbClr val="FF0000"/>
                </a:solidFill>
              </a:rPr>
              <a:t>Накопитель информации </a:t>
            </a:r>
            <a:r>
              <a:rPr lang="ru-RU" sz="3200" b="1" i="1" dirty="0" smtClean="0"/>
              <a:t>- устройство записи, воспроизведения </a:t>
            </a:r>
            <a:r>
              <a:rPr lang="ru-RU" sz="3200" b="1" dirty="0" smtClean="0"/>
              <a:t>и хранения информации, а </a:t>
            </a:r>
            <a:r>
              <a:rPr lang="ru-RU" sz="3200" b="1" i="1" dirty="0" smtClean="0">
                <a:solidFill>
                  <a:srgbClr val="FF0000"/>
                </a:solidFill>
              </a:rPr>
              <a:t>носитель информации </a:t>
            </a:r>
            <a:r>
              <a:rPr lang="ru-RU" sz="3200" b="1" i="1" dirty="0" smtClean="0"/>
              <a:t>- это предмет, </a:t>
            </a:r>
            <a:r>
              <a:rPr lang="ru-RU" sz="3200" b="1" dirty="0" smtClean="0"/>
              <a:t>на который производится запись информации (диск, лента, твердотельный носитель).</a:t>
            </a:r>
            <a:endParaRPr lang="ru-RU" sz="3200" b="1" dirty="0"/>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Text Box 3"/>
          <p:cNvSpPr txBox="1">
            <a:spLocks noChangeArrowheads="1"/>
          </p:cNvSpPr>
          <p:nvPr/>
        </p:nvSpPr>
        <p:spPr bwMode="auto">
          <a:xfrm>
            <a:off x="571472" y="163065"/>
            <a:ext cx="7143799"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Что есть накопитель информации</a:t>
            </a:r>
          </a:p>
        </p:txBody>
      </p:sp>
    </p:spTree>
    <p:extLst>
      <p:ext uri="{BB962C8B-B14F-4D97-AF65-F5344CB8AC3E}">
        <p14:creationId xmlns:p14="http://schemas.microsoft.com/office/powerpoint/2010/main" xmlns="" val="1310350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755576" y="146847"/>
            <a:ext cx="8140700" cy="553998"/>
          </a:xfrm>
          <a:prstGeom prst="rect">
            <a:avLst/>
          </a:prstGeom>
          <a:noFill/>
          <a:ln w="9525">
            <a:noFill/>
            <a:miter lim="800000"/>
            <a:headEnd/>
            <a:tailEnd/>
          </a:ln>
        </p:spPr>
        <p:txBody>
          <a:bodyPr>
            <a:spAutoFit/>
          </a:bodyPr>
          <a:lstStyle/>
          <a:p>
            <a:pPr algn="ctr" eaLnBrk="0" hangingPunct="0">
              <a:spcBef>
                <a:spcPct val="50000"/>
              </a:spcBef>
            </a:pPr>
            <a:r>
              <a:rPr lang="ru-RU" sz="3000" b="1" dirty="0" smtClean="0"/>
              <a:t> Поиск информации</a:t>
            </a:r>
            <a:endParaRPr lang="ru-RU" sz="3000" b="1" dirty="0"/>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15</a:t>
            </a:fld>
            <a:endParaRPr lang="ru-RU" sz="1800" b="1">
              <a:solidFill>
                <a:schemeClr val="tx1"/>
              </a:solidFill>
            </a:endParaRPr>
          </a:p>
        </p:txBody>
      </p:sp>
      <p:sp>
        <p:nvSpPr>
          <p:cNvPr id="14" name="Прямоугольник 13"/>
          <p:cNvSpPr/>
          <p:nvPr/>
        </p:nvSpPr>
        <p:spPr>
          <a:xfrm>
            <a:off x="442942" y="880168"/>
            <a:ext cx="8254971" cy="5262979"/>
          </a:xfrm>
          <a:prstGeom prst="rect">
            <a:avLst/>
          </a:prstGeom>
        </p:spPr>
        <p:txBody>
          <a:bodyPr wrap="square">
            <a:spAutoFit/>
          </a:bodyPr>
          <a:lstStyle/>
          <a:p>
            <a:pPr indent="457200" algn="just"/>
            <a:r>
              <a:rPr lang="ru-RU" sz="2800" b="1" dirty="0" smtClean="0"/>
              <a:t>Поиск   информации   </a:t>
            </a:r>
            <a:r>
              <a:rPr lang="ru-RU" sz="2800" dirty="0" smtClean="0"/>
              <a:t>—   это   извлечение   хранимой   информации.   Существуют   ручной   и автоматизированный методы поиска информации в хранилищах.</a:t>
            </a:r>
          </a:p>
          <a:p>
            <a:pPr indent="457200" algn="just"/>
            <a:r>
              <a:rPr lang="ru-RU" sz="2800" dirty="0" smtClean="0"/>
              <a:t>Методы поиска информации: </a:t>
            </a:r>
          </a:p>
          <a:p>
            <a:pPr indent="457200" algn="just"/>
            <a:r>
              <a:rPr lang="ru-RU" sz="2800" dirty="0" smtClean="0"/>
              <a:t>● непосредственное наблюдение; </a:t>
            </a:r>
          </a:p>
          <a:p>
            <a:pPr indent="457200" algn="just"/>
            <a:r>
              <a:rPr lang="ru-RU" sz="2800" dirty="0" smtClean="0"/>
              <a:t>● общение со специалистами по интересующему вас вопросу; </a:t>
            </a:r>
          </a:p>
          <a:p>
            <a:pPr indent="457200" algn="just"/>
            <a:r>
              <a:rPr lang="ru-RU" sz="2800" dirty="0" smtClean="0"/>
              <a:t>● чтение соответствующей литературы; </a:t>
            </a:r>
          </a:p>
          <a:p>
            <a:pPr indent="457200" algn="just"/>
            <a:r>
              <a:rPr lang="ru-RU" sz="2800" dirty="0" smtClean="0"/>
              <a:t>● запрос к информационным системам, базам и банкам компьютерных данных; </a:t>
            </a:r>
          </a:p>
          <a:p>
            <a:pPr indent="457200" algn="just"/>
            <a:r>
              <a:rPr lang="ru-RU" sz="2800" dirty="0" smtClean="0"/>
              <a:t>● другие методы. </a:t>
            </a:r>
          </a:p>
        </p:txBody>
      </p:sp>
    </p:spTree>
    <p:extLst>
      <p:ext uri="{BB962C8B-B14F-4D97-AF65-F5344CB8AC3E}">
        <p14:creationId xmlns:p14="http://schemas.microsoft.com/office/powerpoint/2010/main" xmlns="" val="99703218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69269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150</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245287" y="869234"/>
            <a:ext cx="8808913" cy="4524315"/>
          </a:xfrm>
          <a:prstGeom prst="rect">
            <a:avLst/>
          </a:prstGeom>
        </p:spPr>
        <p:txBody>
          <a:bodyPr wrap="square">
            <a:spAutoFit/>
          </a:bodyPr>
          <a:lstStyle/>
          <a:p>
            <a:pPr algn="just"/>
            <a:r>
              <a:rPr lang="ru-RU" sz="3200" b="1" dirty="0" smtClean="0"/>
              <a:t>Накопители информации могут быть классифицированы последующим признакам:</a:t>
            </a:r>
          </a:p>
          <a:p>
            <a:pPr algn="just">
              <a:buFont typeface="Arial" pitchFamily="34" charset="0"/>
              <a:buChar char="•"/>
            </a:pPr>
            <a:r>
              <a:rPr lang="ru-RU" sz="3200" b="1" dirty="0" smtClean="0"/>
              <a:t>способу хранения информации – магнитоэлектрические, оптические, магнитооптические;</a:t>
            </a:r>
          </a:p>
          <a:p>
            <a:pPr algn="just">
              <a:buFont typeface="Arial" pitchFamily="34" charset="0"/>
              <a:buChar char="•"/>
            </a:pPr>
            <a:r>
              <a:rPr lang="ru-RU" sz="3200" b="1" dirty="0" smtClean="0"/>
              <a:t>виду носителя информации - накопители на гибких и жестких магнитных дисках, оптических и магнитооптических дисках, магнитной ленте, твердотельные элементы памяти;</a:t>
            </a:r>
            <a:endParaRPr lang="ru-RU" sz="3200" b="1" dirty="0"/>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Text Box 3"/>
          <p:cNvSpPr txBox="1">
            <a:spLocks noChangeArrowheads="1"/>
          </p:cNvSpPr>
          <p:nvPr/>
        </p:nvSpPr>
        <p:spPr bwMode="auto">
          <a:xfrm>
            <a:off x="571473" y="163065"/>
            <a:ext cx="5429288"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Типы накопителей</a:t>
            </a:r>
          </a:p>
        </p:txBody>
      </p:sp>
    </p:spTree>
    <p:extLst>
      <p:ext uri="{BB962C8B-B14F-4D97-AF65-F5344CB8AC3E}">
        <p14:creationId xmlns:p14="http://schemas.microsoft.com/office/powerpoint/2010/main" xmlns="" val="131035064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69269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151</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245287" y="869234"/>
            <a:ext cx="8808913" cy="3539430"/>
          </a:xfrm>
          <a:prstGeom prst="rect">
            <a:avLst/>
          </a:prstGeom>
        </p:spPr>
        <p:txBody>
          <a:bodyPr wrap="square">
            <a:spAutoFit/>
          </a:bodyPr>
          <a:lstStyle/>
          <a:p>
            <a:pPr algn="just"/>
            <a:r>
              <a:rPr lang="ru-RU" sz="3200" b="1" dirty="0" smtClean="0"/>
              <a:t>• способу организации доступа к информации – накопители прямого, последовательного и блочного доступа;</a:t>
            </a:r>
          </a:p>
          <a:p>
            <a:pPr algn="just"/>
            <a:r>
              <a:rPr lang="ru-RU" sz="3200" b="1" dirty="0" smtClean="0"/>
              <a:t>• типу устройства хранения информации – встраиваемые (внутренние), внешние, автономные, мобильные (носимые)</a:t>
            </a:r>
          </a:p>
          <a:p>
            <a:pPr algn="just"/>
            <a:r>
              <a:rPr lang="ru-RU" sz="3200" b="1" dirty="0" smtClean="0"/>
              <a:t>и др.</a:t>
            </a:r>
            <a:endParaRPr lang="ru-RU" sz="3200" b="1" dirty="0"/>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Text Box 3"/>
          <p:cNvSpPr txBox="1">
            <a:spLocks noChangeArrowheads="1"/>
          </p:cNvSpPr>
          <p:nvPr/>
        </p:nvSpPr>
        <p:spPr bwMode="auto">
          <a:xfrm>
            <a:off x="571473" y="163065"/>
            <a:ext cx="5429288"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Типы накопителей</a:t>
            </a:r>
          </a:p>
        </p:txBody>
      </p:sp>
    </p:spTree>
    <p:extLst>
      <p:ext uri="{BB962C8B-B14F-4D97-AF65-F5344CB8AC3E}">
        <p14:creationId xmlns:p14="http://schemas.microsoft.com/office/powerpoint/2010/main" xmlns="" val="131035064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785786" y="285728"/>
            <a:ext cx="7772400" cy="1470025"/>
          </a:xfrm>
        </p:spPr>
        <p:txBody>
          <a:bodyPr>
            <a:noAutofit/>
          </a:bodyPr>
          <a:lstStyle/>
          <a:p>
            <a:r>
              <a:rPr lang="ru-RU" sz="5400" b="1" dirty="0" smtClean="0">
                <a:solidFill>
                  <a:srgbClr val="FF0000"/>
                </a:solidFill>
              </a:rPr>
              <a:t>НАКОПИТЕЛИ НА ГИБКИХ ДИСКАХ</a:t>
            </a:r>
            <a:endParaRPr lang="ru-RU" sz="5400" b="1" dirty="0">
              <a:solidFill>
                <a:srgbClr val="FF0000"/>
              </a:solidFill>
            </a:endParaRPr>
          </a:p>
        </p:txBody>
      </p:sp>
      <p:sp>
        <p:nvSpPr>
          <p:cNvPr id="4" name="Номер слайда 3"/>
          <p:cNvSpPr>
            <a:spLocks noGrp="1"/>
          </p:cNvSpPr>
          <p:nvPr>
            <p:ph type="sldNum" sz="quarter" idx="12"/>
          </p:nvPr>
        </p:nvSpPr>
        <p:spPr/>
        <p:txBody>
          <a:bodyPr/>
          <a:lstStyle/>
          <a:p>
            <a:fld id="{734270D5-4533-480E-9359-23C442AE1949}" type="slidenum">
              <a:rPr lang="ru-RU" smtClean="0"/>
              <a:pPr/>
              <a:t>152</a:t>
            </a:fld>
            <a:endParaRPr lang="ru-RU"/>
          </a:p>
        </p:txBody>
      </p:sp>
      <p:pic>
        <p:nvPicPr>
          <p:cNvPr id="1026" name="Picture 2" descr="https://upload.wikimedia.org/wikipedia/commons/thumb/4/4a/Shugart_SA_400_Minifloppy_Drive.jpg/300px-Shugart_SA_400_Minifloppy_Drive.jpg"/>
          <p:cNvPicPr>
            <a:picLocks noChangeAspect="1" noChangeArrowheads="1"/>
          </p:cNvPicPr>
          <p:nvPr/>
        </p:nvPicPr>
        <p:blipFill>
          <a:blip r:embed="rId2"/>
          <a:srcRect/>
          <a:stretch>
            <a:fillRect/>
          </a:stretch>
        </p:blipFill>
        <p:spPr bwMode="auto">
          <a:xfrm>
            <a:off x="2500298" y="2786058"/>
            <a:ext cx="3286148" cy="3286148"/>
          </a:xfrm>
          <a:prstGeom prst="rect">
            <a:avLst/>
          </a:prstGeom>
          <a:noFill/>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69269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153</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245287" y="869234"/>
            <a:ext cx="8808913" cy="1569660"/>
          </a:xfrm>
          <a:prstGeom prst="rect">
            <a:avLst/>
          </a:prstGeom>
        </p:spPr>
        <p:txBody>
          <a:bodyPr wrap="square">
            <a:spAutoFit/>
          </a:bodyPr>
          <a:lstStyle/>
          <a:p>
            <a:pPr algn="just"/>
            <a:r>
              <a:rPr lang="ru-RU" sz="3200" b="1" dirty="0" smtClean="0"/>
              <a:t>Накопитель на гибких магнитных дисках</a:t>
            </a:r>
            <a:r>
              <a:rPr lang="ru-RU" sz="3200" dirty="0" smtClean="0"/>
              <a:t> ( </a:t>
            </a:r>
            <a:r>
              <a:rPr lang="ru-RU" sz="3200" i="1" dirty="0" err="1" smtClean="0"/>
              <a:t>floppy</a:t>
            </a:r>
            <a:r>
              <a:rPr lang="ru-RU" sz="3200" i="1" dirty="0" smtClean="0"/>
              <a:t> </a:t>
            </a:r>
            <a:r>
              <a:rPr lang="ru-RU" sz="3200" i="1" dirty="0" err="1" smtClean="0"/>
              <a:t>disk</a:t>
            </a:r>
            <a:r>
              <a:rPr lang="ru-RU" sz="3200" i="1" dirty="0" smtClean="0"/>
              <a:t> </a:t>
            </a:r>
            <a:r>
              <a:rPr lang="ru-RU" sz="3200" i="1" dirty="0" err="1" smtClean="0"/>
              <a:t>drive</a:t>
            </a:r>
            <a:r>
              <a:rPr lang="ru-RU" sz="3200" dirty="0" smtClean="0"/>
              <a:t>) — дисковод, предназначенный для считывания и записи информации с дискеты.</a:t>
            </a:r>
            <a:endParaRPr lang="ru-RU" sz="3200" b="1" dirty="0"/>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170" name="Picture 2" descr="https://upload.wikimedia.org/wikipedia/commons/b/b3/Floppy_Disk_Drives_8_5_3.jpg"/>
          <p:cNvPicPr>
            <a:picLocks noChangeAspect="1" noChangeArrowheads="1"/>
          </p:cNvPicPr>
          <p:nvPr/>
        </p:nvPicPr>
        <p:blipFill>
          <a:blip r:embed="rId4"/>
          <a:srcRect/>
          <a:stretch>
            <a:fillRect/>
          </a:stretch>
        </p:blipFill>
        <p:spPr bwMode="auto">
          <a:xfrm>
            <a:off x="1285852" y="2500306"/>
            <a:ext cx="6143668" cy="4098352"/>
          </a:xfrm>
          <a:prstGeom prst="rect">
            <a:avLst/>
          </a:prstGeom>
          <a:noFill/>
        </p:spPr>
      </p:pic>
    </p:spTree>
    <p:extLst>
      <p:ext uri="{BB962C8B-B14F-4D97-AF65-F5344CB8AC3E}">
        <p14:creationId xmlns:p14="http://schemas.microsoft.com/office/powerpoint/2010/main" xmlns="" val="131035064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69269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154</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245287" y="869234"/>
            <a:ext cx="8808913" cy="2062103"/>
          </a:xfrm>
          <a:prstGeom prst="rect">
            <a:avLst/>
          </a:prstGeom>
        </p:spPr>
        <p:txBody>
          <a:bodyPr wrap="square">
            <a:spAutoFit/>
          </a:bodyPr>
          <a:lstStyle/>
          <a:p>
            <a:pPr algn="just"/>
            <a:r>
              <a:rPr lang="ru-RU" sz="3200" b="1" dirty="0" smtClean="0"/>
              <a:t>Конструктивно дисковод состоит из механических и электронных узлов</a:t>
            </a:r>
            <a:r>
              <a:rPr lang="ru-RU" sz="3200" b="1" dirty="0" smtClean="0">
                <a:solidFill>
                  <a:srgbClr val="002060"/>
                </a:solidFill>
              </a:rPr>
              <a:t>: рабочего двигателя, рабочей головки, шагового двигателя и управляющей электроники.</a:t>
            </a:r>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131035064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42860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155</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816759" y="500042"/>
            <a:ext cx="8327241" cy="2677656"/>
          </a:xfrm>
          <a:prstGeom prst="rect">
            <a:avLst/>
          </a:prstGeom>
        </p:spPr>
        <p:txBody>
          <a:bodyPr wrap="square">
            <a:spAutoFit/>
          </a:bodyPr>
          <a:lstStyle/>
          <a:p>
            <a:pPr algn="just"/>
            <a:r>
              <a:rPr lang="ru-RU" sz="2800" b="1" dirty="0" smtClean="0">
                <a:solidFill>
                  <a:srgbClr val="FF0000"/>
                </a:solidFill>
              </a:rPr>
              <a:t>Дискета</a:t>
            </a:r>
            <a:r>
              <a:rPr lang="ru-RU" sz="2800" b="1" dirty="0" smtClean="0"/>
              <a:t> — портативный магнитный носитель информации, используемый для многократной записи и хранения данных сравнительно небольшого объема. Этот вид носителя был особенно распространён в 1970-х — конце 1990-х годов. </a:t>
            </a:r>
            <a:endParaRPr lang="ru-RU" sz="2800" b="1" dirty="0"/>
          </a:p>
        </p:txBody>
      </p:sp>
      <p:sp>
        <p:nvSpPr>
          <p:cNvPr id="2050" name="AutoShape 2"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blogs.es/74639d/ley-de-moore-grafica/1024_20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0646" name="Picture 6" descr="http://kretovdima.ru/wp-content/uploads/2014/10/8-5.25-3.5.jpg"/>
          <p:cNvPicPr>
            <a:picLocks noChangeAspect="1" noChangeArrowheads="1"/>
          </p:cNvPicPr>
          <p:nvPr/>
        </p:nvPicPr>
        <p:blipFill>
          <a:blip r:embed="rId4"/>
          <a:srcRect/>
          <a:stretch>
            <a:fillRect/>
          </a:stretch>
        </p:blipFill>
        <p:spPr bwMode="auto">
          <a:xfrm>
            <a:off x="928662" y="3229960"/>
            <a:ext cx="7000924" cy="3404199"/>
          </a:xfrm>
          <a:prstGeom prst="rect">
            <a:avLst/>
          </a:prstGeom>
          <a:noFill/>
        </p:spPr>
      </p:pic>
    </p:spTree>
    <p:extLst>
      <p:ext uri="{BB962C8B-B14F-4D97-AF65-F5344CB8AC3E}">
        <p14:creationId xmlns:p14="http://schemas.microsoft.com/office/powerpoint/2010/main" xmlns="" val="1310350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85786" y="1357298"/>
            <a:ext cx="7858180" cy="2071702"/>
          </a:xfrm>
        </p:spPr>
        <p:txBody>
          <a:bodyPr>
            <a:noAutofit/>
          </a:bodyPr>
          <a:lstStyle/>
          <a:p>
            <a:pPr algn="ctr"/>
            <a:r>
              <a:rPr lang="ru-RU" sz="4400" dirty="0" smtClean="0">
                <a:solidFill>
                  <a:srgbClr val="C00000"/>
                </a:solidFill>
                <a:latin typeface="Arial Black" pitchFamily="34" charset="0"/>
              </a:rPr>
              <a:t>Информатика и ИНФОРМАЦИОННЫЕ ТЕХНОЛОГИИ</a:t>
            </a:r>
            <a:endParaRPr lang="ru-RU" sz="4400" dirty="0">
              <a:solidFill>
                <a:srgbClr val="C00000"/>
              </a:solidFill>
              <a:latin typeface="Arial Black" pitchFamily="34" charset="0"/>
            </a:endParaRPr>
          </a:p>
        </p:txBody>
      </p:sp>
      <p:sp>
        <p:nvSpPr>
          <p:cNvPr id="4" name="Номер слайда 3"/>
          <p:cNvSpPr>
            <a:spLocks noGrp="1"/>
          </p:cNvSpPr>
          <p:nvPr>
            <p:ph type="sldNum" sz="quarter" idx="12"/>
          </p:nvPr>
        </p:nvSpPr>
        <p:spPr/>
        <p:txBody>
          <a:bodyPr/>
          <a:lstStyle/>
          <a:p>
            <a:fld id="{734270D5-4533-480E-9359-23C442AE1949}" type="slidenum">
              <a:rPr lang="ru-RU" smtClean="0"/>
              <a:pPr/>
              <a:t>16</a:t>
            </a:fld>
            <a:endParaRPr lang="ru-RU"/>
          </a:p>
        </p:txBody>
      </p:sp>
    </p:spTree>
    <p:extLst>
      <p:ext uri="{BB962C8B-B14F-4D97-AF65-F5344CB8AC3E}">
        <p14:creationId xmlns:p14="http://schemas.microsoft.com/office/powerpoint/2010/main" xmlns="" val="1139182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113433" y="163065"/>
            <a:ext cx="8140700" cy="553998"/>
          </a:xfrm>
          <a:prstGeom prst="rect">
            <a:avLst/>
          </a:prstGeom>
          <a:noFill/>
          <a:ln w="9525">
            <a:noFill/>
            <a:miter lim="800000"/>
            <a:headEnd/>
            <a:tailEnd/>
          </a:ln>
        </p:spPr>
        <p:txBody>
          <a:bodyPr>
            <a:spAutoFit/>
          </a:bodyPr>
          <a:lstStyle/>
          <a:p>
            <a:pPr algn="ctr" eaLnBrk="0" hangingPunct="0">
              <a:spcBef>
                <a:spcPct val="50000"/>
              </a:spcBef>
            </a:pPr>
            <a:r>
              <a:rPr lang="ru-RU" sz="3000" b="1" dirty="0" smtClean="0"/>
              <a:t>ИНФОРМАТИКА</a:t>
            </a:r>
            <a:endParaRPr lang="ru-RU" sz="3000" b="1" dirty="0"/>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17</a:t>
            </a:fld>
            <a:endParaRPr lang="ru-RU" sz="1800" b="1">
              <a:solidFill>
                <a:schemeClr val="tx1"/>
              </a:solidFill>
            </a:endParaRPr>
          </a:p>
        </p:txBody>
      </p:sp>
      <p:sp>
        <p:nvSpPr>
          <p:cNvPr id="14" name="Прямоугольник 13"/>
          <p:cNvSpPr/>
          <p:nvPr/>
        </p:nvSpPr>
        <p:spPr>
          <a:xfrm>
            <a:off x="442942" y="880168"/>
            <a:ext cx="8254971" cy="6186309"/>
          </a:xfrm>
          <a:prstGeom prst="rect">
            <a:avLst/>
          </a:prstGeom>
        </p:spPr>
        <p:txBody>
          <a:bodyPr wrap="square">
            <a:spAutoFit/>
          </a:bodyPr>
          <a:lstStyle/>
          <a:p>
            <a:pPr indent="457200" algn="just"/>
            <a:r>
              <a:rPr lang="ru-RU" sz="3600" b="1" dirty="0"/>
              <a:t> </a:t>
            </a:r>
            <a:r>
              <a:rPr lang="ru-RU" sz="3600" b="1" dirty="0" smtClean="0"/>
              <a:t>Информатика - наука  </a:t>
            </a:r>
            <a:r>
              <a:rPr lang="ru-RU" sz="3600" b="1" dirty="0"/>
              <a:t>об  общих  свойствах  информации, </a:t>
            </a:r>
            <a:r>
              <a:rPr lang="ru-RU" sz="3600" b="1" dirty="0" smtClean="0"/>
              <a:t>закономерностях  </a:t>
            </a:r>
            <a:r>
              <a:rPr lang="ru-RU" sz="3600" b="1" dirty="0"/>
              <a:t>и  методах  её  поиска  и  получения,  хранения,  передачи,  переработке,  распространения  в </a:t>
            </a:r>
            <a:r>
              <a:rPr lang="ru-RU" sz="3600" b="1" dirty="0" smtClean="0"/>
              <a:t>квантовых  </a:t>
            </a:r>
            <a:r>
              <a:rPr lang="ru-RU" sz="3600" b="1" dirty="0"/>
              <a:t>системах,  во  вселенной,  в  растительном  и  животном  мире,  а  также  науку  о  способах  её </a:t>
            </a:r>
            <a:r>
              <a:rPr lang="ru-RU" sz="3600" b="1" dirty="0" smtClean="0"/>
              <a:t>использования </a:t>
            </a:r>
            <a:r>
              <a:rPr lang="ru-RU" sz="3600" b="1" dirty="0"/>
              <a:t>для решения задач термодинамики, молекулярной физики. </a:t>
            </a:r>
          </a:p>
        </p:txBody>
      </p:sp>
    </p:spTree>
    <p:extLst>
      <p:ext uri="{BB962C8B-B14F-4D97-AF65-F5344CB8AC3E}">
        <p14:creationId xmlns:p14="http://schemas.microsoft.com/office/powerpoint/2010/main" xmlns="" val="3986890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113433" y="163065"/>
            <a:ext cx="8140700" cy="553998"/>
          </a:xfrm>
          <a:prstGeom prst="rect">
            <a:avLst/>
          </a:prstGeom>
          <a:noFill/>
          <a:ln w="9525">
            <a:noFill/>
            <a:miter lim="800000"/>
            <a:headEnd/>
            <a:tailEnd/>
          </a:ln>
        </p:spPr>
        <p:txBody>
          <a:bodyPr>
            <a:spAutoFit/>
          </a:bodyPr>
          <a:lstStyle/>
          <a:p>
            <a:pPr algn="ctr" eaLnBrk="0" hangingPunct="0">
              <a:spcBef>
                <a:spcPct val="50000"/>
              </a:spcBef>
            </a:pPr>
            <a:r>
              <a:rPr lang="ru-RU" sz="3000" b="1" dirty="0" smtClean="0"/>
              <a:t>ИНФОРМАЦИОННЫЕ ТЕХНОЛОГИИ</a:t>
            </a:r>
            <a:endParaRPr lang="ru-RU" sz="3000" b="1" dirty="0"/>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18</a:t>
            </a:fld>
            <a:endParaRPr lang="ru-RU" sz="1800" b="1">
              <a:solidFill>
                <a:schemeClr val="tx1"/>
              </a:solidFill>
            </a:endParaRPr>
          </a:p>
        </p:txBody>
      </p:sp>
      <p:sp>
        <p:nvSpPr>
          <p:cNvPr id="14" name="Прямоугольник 13"/>
          <p:cNvSpPr/>
          <p:nvPr/>
        </p:nvSpPr>
        <p:spPr>
          <a:xfrm>
            <a:off x="442942" y="880168"/>
            <a:ext cx="8254971" cy="6001643"/>
          </a:xfrm>
          <a:prstGeom prst="rect">
            <a:avLst/>
          </a:prstGeom>
        </p:spPr>
        <p:txBody>
          <a:bodyPr wrap="square">
            <a:spAutoFit/>
          </a:bodyPr>
          <a:lstStyle/>
          <a:p>
            <a:pPr indent="457200" algn="just"/>
            <a:r>
              <a:rPr lang="ru-RU" sz="3200" b="1" dirty="0"/>
              <a:t>ИТ — это комплекс взаимосвязанных научных, технологических, инженерных дисциплин, изучающих методы эффективной организации труда людей, занятых обработкой и хранением информации; вычислительная техника и методы организации и взаимодействия с людьми и производственным оборудованием, их практические приложения, а также связанные со всем этим социальные, экономические и культурные проблемы. </a:t>
            </a:r>
          </a:p>
        </p:txBody>
      </p:sp>
      <p:pic>
        <p:nvPicPr>
          <p:cNvPr id="14340" name="Picture 4" descr="http://www.mid.ru/documents/10180/1345505/yunesko.jpg/e0574362-51fe-4a3d-8f1d-f06e4842cfaf?t=143375279426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38361" y="0"/>
            <a:ext cx="1272712" cy="9666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7205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113433" y="163065"/>
            <a:ext cx="8140700" cy="553998"/>
          </a:xfrm>
          <a:prstGeom prst="rect">
            <a:avLst/>
          </a:prstGeom>
          <a:noFill/>
          <a:ln w="9525">
            <a:noFill/>
            <a:miter lim="800000"/>
            <a:headEnd/>
            <a:tailEnd/>
          </a:ln>
        </p:spPr>
        <p:txBody>
          <a:bodyPr>
            <a:spAutoFit/>
          </a:bodyPr>
          <a:lstStyle/>
          <a:p>
            <a:pPr algn="ctr" eaLnBrk="0" hangingPunct="0">
              <a:spcBef>
                <a:spcPct val="50000"/>
              </a:spcBef>
            </a:pPr>
            <a:r>
              <a:rPr lang="ru-RU" sz="3000" b="1" dirty="0" smtClean="0"/>
              <a:t>ИНФОРМАЦИОННЫЕ ТЕХНОЛОГИИ</a:t>
            </a:r>
            <a:endParaRPr lang="ru-RU" sz="3000" b="1" dirty="0"/>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19</a:t>
            </a:fld>
            <a:endParaRPr lang="ru-RU" sz="1800" b="1">
              <a:solidFill>
                <a:schemeClr val="tx1"/>
              </a:solidFill>
            </a:endParaRPr>
          </a:p>
        </p:txBody>
      </p:sp>
      <p:sp>
        <p:nvSpPr>
          <p:cNvPr id="14" name="Прямоугольник 13"/>
          <p:cNvSpPr/>
          <p:nvPr/>
        </p:nvSpPr>
        <p:spPr>
          <a:xfrm>
            <a:off x="442942" y="880168"/>
            <a:ext cx="8254971" cy="4524315"/>
          </a:xfrm>
          <a:prstGeom prst="rect">
            <a:avLst/>
          </a:prstGeom>
        </p:spPr>
        <p:txBody>
          <a:bodyPr wrap="square">
            <a:spAutoFit/>
          </a:bodyPr>
          <a:lstStyle/>
          <a:p>
            <a:pPr indent="432000" algn="just"/>
            <a:r>
              <a:rPr lang="ru-RU" sz="3200" b="1" dirty="0"/>
              <a:t>Информационная технология </a:t>
            </a:r>
            <a:r>
              <a:rPr lang="ru-RU" sz="3200" dirty="0"/>
              <a:t>- совокупность конкретных средств, с помощью которых человек выполняет разнообразные операции по обработке информации во всех сферах своей жизни и деятельности.</a:t>
            </a:r>
          </a:p>
          <a:p>
            <a:pPr indent="432000" algn="just"/>
            <a:r>
              <a:rPr lang="ru-RU" sz="3200" b="1" dirty="0" smtClean="0"/>
              <a:t>Информационные </a:t>
            </a:r>
            <a:r>
              <a:rPr lang="ru-RU" sz="3200" b="1" dirty="0"/>
              <a:t>технологии </a:t>
            </a:r>
            <a:r>
              <a:rPr lang="ru-RU" sz="3200" dirty="0"/>
              <a:t>предназначены для снижения трудоемкости процессов использования информационных ресурсов.</a:t>
            </a:r>
          </a:p>
        </p:txBody>
      </p:sp>
    </p:spTree>
    <p:extLst>
      <p:ext uri="{BB962C8B-B14F-4D97-AF65-F5344CB8AC3E}">
        <p14:creationId xmlns:p14="http://schemas.microsoft.com/office/powerpoint/2010/main" xmlns="" val="1309702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0728"/>
            <a:ext cx="8229600" cy="5145435"/>
          </a:xfrm>
        </p:spPr>
        <p:txBody>
          <a:bodyPr/>
          <a:lstStyle/>
          <a:p>
            <a:pPr marL="514350" indent="-514350">
              <a:buAutoNum type="arabicPeriod"/>
            </a:pPr>
            <a:r>
              <a:rPr lang="ru-RU" b="1" dirty="0" smtClean="0"/>
              <a:t>Понятие информации</a:t>
            </a:r>
          </a:p>
          <a:p>
            <a:pPr marL="514350" indent="-514350">
              <a:buFont typeface="Arial" pitchFamily="34" charset="0"/>
              <a:buAutoNum type="arabicPeriod"/>
            </a:pPr>
            <a:r>
              <a:rPr lang="ru-RU" b="1" dirty="0" smtClean="0"/>
              <a:t>Роль информации в живой природе и в жизни людей. </a:t>
            </a:r>
          </a:p>
          <a:p>
            <a:pPr marL="514350" indent="-514350">
              <a:buAutoNum type="arabicPeriod"/>
            </a:pPr>
            <a:r>
              <a:rPr lang="ru-RU" b="1" dirty="0" smtClean="0"/>
              <a:t>Виды информации</a:t>
            </a:r>
          </a:p>
          <a:p>
            <a:pPr marL="514350" indent="-514350">
              <a:buAutoNum type="arabicPeriod"/>
            </a:pPr>
            <a:endParaRPr lang="ru-RU" b="1" dirty="0"/>
          </a:p>
        </p:txBody>
      </p:sp>
      <p:sp>
        <p:nvSpPr>
          <p:cNvPr id="4" name="Line 2"/>
          <p:cNvSpPr>
            <a:spLocks noChangeShapeType="1"/>
          </p:cNvSpPr>
          <p:nvPr/>
        </p:nvSpPr>
        <p:spPr bwMode="auto">
          <a:xfrm>
            <a:off x="395288" y="782412"/>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lgn="ctr" eaLnBrk="0" hangingPunct="0">
              <a:spcBef>
                <a:spcPct val="50000"/>
              </a:spcBef>
            </a:pPr>
            <a:r>
              <a:rPr lang="ru-RU" sz="3000" b="1" dirty="0" smtClean="0"/>
              <a:t>План занятия</a:t>
            </a:r>
            <a:endParaRPr lang="ru-RU" sz="3000" b="1" dirty="0"/>
          </a:p>
        </p:txBody>
      </p:sp>
      <p:sp>
        <p:nvSpPr>
          <p:cNvPr id="6" name="Номер слайда 5"/>
          <p:cNvSpPr>
            <a:spLocks noGrp="1"/>
          </p:cNvSpPr>
          <p:nvPr>
            <p:ph type="sldNum" sz="quarter" idx="12"/>
          </p:nvPr>
        </p:nvSpPr>
        <p:spPr/>
        <p:txBody>
          <a:bodyPr/>
          <a:lstStyle/>
          <a:p>
            <a:fld id="{734270D5-4533-480E-9359-23C442AE1949}" type="slidenum">
              <a:rPr lang="ru-RU" smtClean="0"/>
              <a:pPr/>
              <a:t>2</a:t>
            </a:fld>
            <a:endParaRPr lang="ru-RU"/>
          </a:p>
        </p:txBody>
      </p:sp>
    </p:spTree>
    <p:extLst>
      <p:ext uri="{BB962C8B-B14F-4D97-AF65-F5344CB8AC3E}">
        <p14:creationId xmlns:p14="http://schemas.microsoft.com/office/powerpoint/2010/main" xmlns="" val="435747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1331639" y="163065"/>
            <a:ext cx="6922493" cy="584775"/>
          </a:xfrm>
          <a:prstGeom prst="rect">
            <a:avLst/>
          </a:prstGeom>
          <a:noFill/>
          <a:ln w="9525">
            <a:noFill/>
            <a:miter lim="800000"/>
            <a:headEnd/>
            <a:tailEnd/>
          </a:ln>
        </p:spPr>
        <p:txBody>
          <a:bodyPr wrap="square">
            <a:spAutoFit/>
          </a:bodyPr>
          <a:lstStyle/>
          <a:p>
            <a:pPr algn="ctr"/>
            <a:r>
              <a:rPr lang="ru-RU" sz="3200" b="1" dirty="0"/>
              <a:t>Этапы развития </a:t>
            </a:r>
            <a:r>
              <a:rPr lang="ru-RU" sz="3200" b="1" dirty="0" smtClean="0"/>
              <a:t>ИТ</a:t>
            </a:r>
            <a:endParaRPr lang="ru-RU" sz="3200" b="1" dirty="0"/>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20</a:t>
            </a:fld>
            <a:endParaRPr lang="ru-RU" sz="1800" b="1">
              <a:solidFill>
                <a:schemeClr val="tx1"/>
              </a:solidFill>
            </a:endParaRPr>
          </a:p>
        </p:txBody>
      </p:sp>
      <p:pic>
        <p:nvPicPr>
          <p:cNvPr id="3074" name="Picture 2" descr="http://s54.radikal.ru/i146/0902/e4/d1bdf8c66d3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659" y="1478013"/>
            <a:ext cx="3265551" cy="2016224"/>
          </a:xfrm>
          <a:prstGeom prst="rect">
            <a:avLst/>
          </a:prstGeom>
          <a:noFill/>
          <a:ln>
            <a:solidFill>
              <a:schemeClr val="tx2"/>
            </a:solidFill>
          </a:ln>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143964" y="2767149"/>
            <a:ext cx="1669879" cy="707886"/>
          </a:xfrm>
          <a:prstGeom prst="rect">
            <a:avLst/>
          </a:prstGeom>
          <a:noFill/>
          <a:ln>
            <a:solidFill>
              <a:schemeClr val="tx2"/>
            </a:solidFill>
          </a:ln>
        </p:spPr>
        <p:txBody>
          <a:bodyPr wrap="square" rtlCol="0">
            <a:spAutoFit/>
          </a:bodyPr>
          <a:lstStyle/>
          <a:p>
            <a:r>
              <a:rPr lang="ru-RU" sz="4000" b="1" dirty="0" smtClean="0"/>
              <a:t>1 Этап</a:t>
            </a:r>
            <a:endParaRPr lang="ru-RU" sz="4000" b="1" dirty="0"/>
          </a:p>
        </p:txBody>
      </p:sp>
      <p:pic>
        <p:nvPicPr>
          <p:cNvPr id="3076" name="Picture 4" descr="http://valeriya37gruppa.narod.ru/olderfiles/1/2.pn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45935"/>
          <a:stretch/>
        </p:blipFill>
        <p:spPr bwMode="auto">
          <a:xfrm>
            <a:off x="4792885" y="1329025"/>
            <a:ext cx="3596039" cy="2165212"/>
          </a:xfrm>
          <a:prstGeom prst="rect">
            <a:avLst/>
          </a:prstGeom>
          <a:noFill/>
          <a:ln>
            <a:solidFill>
              <a:schemeClr val="tx2"/>
            </a:solidFill>
          </a:ln>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6719045" y="1329025"/>
            <a:ext cx="1669879" cy="707886"/>
          </a:xfrm>
          <a:prstGeom prst="rect">
            <a:avLst/>
          </a:prstGeom>
          <a:noFill/>
          <a:ln>
            <a:solidFill>
              <a:schemeClr val="tx2"/>
            </a:solidFill>
          </a:ln>
        </p:spPr>
        <p:txBody>
          <a:bodyPr wrap="square" rtlCol="0">
            <a:spAutoFit/>
          </a:bodyPr>
          <a:lstStyle/>
          <a:p>
            <a:r>
              <a:rPr lang="ru-RU" sz="4000" b="1" dirty="0"/>
              <a:t>2</a:t>
            </a:r>
            <a:r>
              <a:rPr lang="ru-RU" sz="4000" b="1" dirty="0" smtClean="0"/>
              <a:t> Этап</a:t>
            </a:r>
            <a:endParaRPr lang="ru-RU" sz="4000" b="1" dirty="0"/>
          </a:p>
        </p:txBody>
      </p:sp>
      <p:pic>
        <p:nvPicPr>
          <p:cNvPr id="3078" name="Picture 6" descr="http://albas.ru/wp-content/uploads/2012/02/computer_BABY.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34589" y="4199126"/>
            <a:ext cx="3132477" cy="197951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196259" y="4844643"/>
            <a:ext cx="1669879" cy="707886"/>
          </a:xfrm>
          <a:prstGeom prst="rect">
            <a:avLst/>
          </a:prstGeom>
          <a:noFill/>
          <a:ln>
            <a:solidFill>
              <a:schemeClr val="tx2"/>
            </a:solidFill>
          </a:ln>
        </p:spPr>
        <p:txBody>
          <a:bodyPr wrap="square" rtlCol="0">
            <a:spAutoFit/>
          </a:bodyPr>
          <a:lstStyle/>
          <a:p>
            <a:r>
              <a:rPr lang="ru-RU" sz="4000" b="1" dirty="0" smtClean="0">
                <a:solidFill>
                  <a:srgbClr val="C00000"/>
                </a:solidFill>
              </a:rPr>
              <a:t> 3 Этап</a:t>
            </a:r>
            <a:endParaRPr lang="ru-RU" sz="4000" b="1" dirty="0">
              <a:solidFill>
                <a:srgbClr val="C00000"/>
              </a:solidFill>
            </a:endParaRPr>
          </a:p>
        </p:txBody>
      </p:sp>
      <p:pic>
        <p:nvPicPr>
          <p:cNvPr id="3080" name="Picture 8" descr="http://elcode-blog.ru/wp-content/uploads/2012/03/07_%D1%8E%D0%BD%D0%B8%D1%81a.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277837" y="4199126"/>
            <a:ext cx="1998918" cy="199891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442943" y="785949"/>
            <a:ext cx="3480985"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000" b="1" dirty="0" smtClean="0"/>
              <a:t>РУЧНОЙ (</a:t>
            </a:r>
            <a:r>
              <a:rPr lang="ru-RU" sz="2000" dirty="0"/>
              <a:t>до второй половины XIX в.</a:t>
            </a:r>
            <a:r>
              <a:rPr lang="ru-RU" sz="2000" b="1" dirty="0" smtClean="0"/>
              <a:t> )</a:t>
            </a:r>
            <a:endParaRPr lang="ru-RU" sz="2000" b="1" dirty="0"/>
          </a:p>
        </p:txBody>
      </p:sp>
      <p:sp>
        <p:nvSpPr>
          <p:cNvPr id="17" name="TextBox 16"/>
          <p:cNvSpPr txBox="1"/>
          <p:nvPr/>
        </p:nvSpPr>
        <p:spPr>
          <a:xfrm>
            <a:off x="4618816" y="838075"/>
            <a:ext cx="3789108"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000" b="1" dirty="0" smtClean="0"/>
              <a:t>МЕХАНИЧЕСКИЙ</a:t>
            </a:r>
            <a:r>
              <a:rPr lang="en-US" sz="2000" b="1" dirty="0" smtClean="0"/>
              <a:t> (</a:t>
            </a:r>
            <a:r>
              <a:rPr lang="ru-RU" sz="2000" dirty="0"/>
              <a:t>с конца XIX в.</a:t>
            </a:r>
            <a:r>
              <a:rPr lang="en-US" sz="2000" b="1" dirty="0" smtClean="0"/>
              <a:t>)</a:t>
            </a:r>
            <a:endParaRPr lang="ru-RU" sz="2000" b="1" dirty="0"/>
          </a:p>
        </p:txBody>
      </p:sp>
      <p:sp>
        <p:nvSpPr>
          <p:cNvPr id="18" name="TextBox 17"/>
          <p:cNvSpPr txBox="1"/>
          <p:nvPr/>
        </p:nvSpPr>
        <p:spPr>
          <a:xfrm>
            <a:off x="2940368" y="3668995"/>
            <a:ext cx="4253395"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000" b="1" dirty="0" smtClean="0"/>
              <a:t>ЭЛЕКТРИЧЕСКАЯ</a:t>
            </a:r>
            <a:r>
              <a:rPr lang="en-US" sz="2000" b="1" dirty="0" smtClean="0"/>
              <a:t> </a:t>
            </a:r>
            <a:r>
              <a:rPr lang="ru-RU" sz="2000" dirty="0" smtClean="0"/>
              <a:t>(</a:t>
            </a:r>
            <a:r>
              <a:rPr lang="ru-RU" sz="2000" dirty="0"/>
              <a:t>40 – 60-е гг. XX в</a:t>
            </a:r>
            <a:r>
              <a:rPr lang="ru-RU" sz="2000" dirty="0" smtClean="0"/>
              <a:t>.</a:t>
            </a:r>
            <a:r>
              <a:rPr lang="en-US" sz="2000" dirty="0" smtClean="0"/>
              <a:t>)</a:t>
            </a:r>
            <a:endParaRPr lang="ru-RU" sz="2000" b="1" dirty="0"/>
          </a:p>
        </p:txBody>
      </p:sp>
    </p:spTree>
    <p:extLst>
      <p:ext uri="{BB962C8B-B14F-4D97-AF65-F5344CB8AC3E}">
        <p14:creationId xmlns:p14="http://schemas.microsoft.com/office/powerpoint/2010/main" xmlns="" val="700725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rosgsm.ru/uploads/2014/06/vidyi-kompyuterov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977586"/>
            <a:ext cx="3099135" cy="205898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1331639" y="163065"/>
            <a:ext cx="6922493" cy="584775"/>
          </a:xfrm>
          <a:prstGeom prst="rect">
            <a:avLst/>
          </a:prstGeom>
          <a:noFill/>
          <a:ln w="9525">
            <a:noFill/>
            <a:miter lim="800000"/>
            <a:headEnd/>
            <a:tailEnd/>
          </a:ln>
        </p:spPr>
        <p:txBody>
          <a:bodyPr wrap="square">
            <a:spAutoFit/>
          </a:bodyPr>
          <a:lstStyle/>
          <a:p>
            <a:pPr algn="ctr"/>
            <a:r>
              <a:rPr lang="ru-RU" sz="3200" b="1" dirty="0"/>
              <a:t>Этапы развития </a:t>
            </a:r>
            <a:r>
              <a:rPr lang="ru-RU" sz="3200" b="1" dirty="0" smtClean="0"/>
              <a:t>ИТ</a:t>
            </a:r>
            <a:endParaRPr lang="ru-RU" sz="3200" b="1" dirty="0"/>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21</a:t>
            </a:fld>
            <a:endParaRPr lang="ru-RU" sz="1800" b="1">
              <a:solidFill>
                <a:schemeClr val="tx1"/>
              </a:solidFill>
            </a:endParaRPr>
          </a:p>
        </p:txBody>
      </p:sp>
      <p:sp>
        <p:nvSpPr>
          <p:cNvPr id="12" name="TextBox 11"/>
          <p:cNvSpPr txBox="1"/>
          <p:nvPr/>
        </p:nvSpPr>
        <p:spPr>
          <a:xfrm>
            <a:off x="4673164" y="1017057"/>
            <a:ext cx="1669879" cy="707886"/>
          </a:xfrm>
          <a:prstGeom prst="rect">
            <a:avLst/>
          </a:prstGeom>
          <a:noFill/>
          <a:ln>
            <a:solidFill>
              <a:schemeClr val="tx2"/>
            </a:solidFill>
          </a:ln>
        </p:spPr>
        <p:txBody>
          <a:bodyPr wrap="square" rtlCol="0">
            <a:spAutoFit/>
          </a:bodyPr>
          <a:lstStyle/>
          <a:p>
            <a:r>
              <a:rPr lang="ru-RU" sz="4000" b="1" dirty="0"/>
              <a:t>5</a:t>
            </a:r>
            <a:r>
              <a:rPr lang="ru-RU" sz="4000" b="1" dirty="0" smtClean="0"/>
              <a:t> Этап</a:t>
            </a:r>
            <a:endParaRPr lang="ru-RU" sz="4000" b="1" dirty="0"/>
          </a:p>
        </p:txBody>
      </p:sp>
      <p:sp>
        <p:nvSpPr>
          <p:cNvPr id="14" name="TextBox 13"/>
          <p:cNvSpPr txBox="1"/>
          <p:nvPr/>
        </p:nvSpPr>
        <p:spPr>
          <a:xfrm>
            <a:off x="978641" y="4805052"/>
            <a:ext cx="1669879" cy="707886"/>
          </a:xfrm>
          <a:prstGeom prst="rect">
            <a:avLst/>
          </a:prstGeom>
          <a:noFill/>
          <a:ln>
            <a:solidFill>
              <a:schemeClr val="tx2"/>
            </a:solidFill>
          </a:ln>
        </p:spPr>
        <p:txBody>
          <a:bodyPr wrap="square" rtlCol="0">
            <a:spAutoFit/>
          </a:bodyPr>
          <a:lstStyle/>
          <a:p>
            <a:r>
              <a:rPr lang="ru-RU" sz="4000" b="1" dirty="0" smtClean="0">
                <a:solidFill>
                  <a:srgbClr val="C00000"/>
                </a:solidFill>
              </a:rPr>
              <a:t> 6 Этап</a:t>
            </a:r>
            <a:endParaRPr lang="ru-RU" sz="4000" b="1" dirty="0">
              <a:solidFill>
                <a:srgbClr val="C00000"/>
              </a:solidFill>
            </a:endParaRPr>
          </a:p>
        </p:txBody>
      </p:sp>
      <p:pic>
        <p:nvPicPr>
          <p:cNvPr id="6146" name="Picture 2" descr="http://www.nedug.ru/common/data/pub/images/articles/78074/normal.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675" t="23151" r="-675"/>
          <a:stretch/>
        </p:blipFill>
        <p:spPr bwMode="auto">
          <a:xfrm>
            <a:off x="789179" y="1371000"/>
            <a:ext cx="3100045" cy="235875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2305598" y="2858688"/>
            <a:ext cx="1669879" cy="707886"/>
          </a:xfrm>
          <a:prstGeom prst="rect">
            <a:avLst/>
          </a:prstGeom>
          <a:noFill/>
          <a:ln>
            <a:solidFill>
              <a:schemeClr val="tx2"/>
            </a:solidFill>
          </a:ln>
        </p:spPr>
        <p:txBody>
          <a:bodyPr wrap="square" rtlCol="0">
            <a:spAutoFit/>
          </a:bodyPr>
          <a:lstStyle/>
          <a:p>
            <a:r>
              <a:rPr lang="ru-RU" sz="4000" b="1" dirty="0" smtClean="0">
                <a:solidFill>
                  <a:srgbClr val="C00000"/>
                </a:solidFill>
              </a:rPr>
              <a:t>4 Этап</a:t>
            </a:r>
            <a:endParaRPr lang="ru-RU" sz="4000" b="1" dirty="0">
              <a:solidFill>
                <a:srgbClr val="C00000"/>
              </a:solidFill>
            </a:endParaRPr>
          </a:p>
        </p:txBody>
      </p:sp>
      <p:pic>
        <p:nvPicPr>
          <p:cNvPr id="6150" name="Picture 6" descr="http://bsu-az.org/wp-content/uploads/2013/01/1.jpe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84610" y="3665269"/>
            <a:ext cx="3816549" cy="2862412"/>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p:cNvSpPr txBox="1"/>
          <p:nvPr/>
        </p:nvSpPr>
        <p:spPr>
          <a:xfrm>
            <a:off x="511380" y="838075"/>
            <a:ext cx="3782821"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000" b="1" dirty="0" smtClean="0"/>
              <a:t>ЭЛЕКТРОННАЯ</a:t>
            </a:r>
            <a:r>
              <a:rPr lang="en-US" sz="2000" b="1" dirty="0" smtClean="0"/>
              <a:t> (</a:t>
            </a:r>
            <a:r>
              <a:rPr lang="ru-RU" sz="2000" dirty="0" smtClean="0"/>
              <a:t>с </a:t>
            </a:r>
            <a:r>
              <a:rPr lang="ru-RU" sz="2000" dirty="0"/>
              <a:t>начала 70-х гг</a:t>
            </a:r>
            <a:r>
              <a:rPr lang="ru-RU" sz="2000" dirty="0" smtClean="0"/>
              <a:t>.</a:t>
            </a:r>
            <a:r>
              <a:rPr lang="en-US" sz="2000" dirty="0" smtClean="0"/>
              <a:t>)</a:t>
            </a:r>
            <a:endParaRPr lang="ru-RU" sz="2000" b="1" dirty="0"/>
          </a:p>
        </p:txBody>
      </p:sp>
      <p:sp>
        <p:nvSpPr>
          <p:cNvPr id="18" name="TextBox 17"/>
          <p:cNvSpPr txBox="1"/>
          <p:nvPr/>
        </p:nvSpPr>
        <p:spPr>
          <a:xfrm>
            <a:off x="4465638" y="3012576"/>
            <a:ext cx="4426842"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000" b="1" dirty="0" smtClean="0"/>
              <a:t>КОМПЬЮТЕРНАЯ</a:t>
            </a:r>
            <a:r>
              <a:rPr lang="en-US" sz="2000" b="1" dirty="0" smtClean="0"/>
              <a:t> (</a:t>
            </a:r>
            <a:r>
              <a:rPr lang="ru-RU" sz="2000" dirty="0"/>
              <a:t>с середины 80-х гг</a:t>
            </a:r>
            <a:r>
              <a:rPr lang="ru-RU" sz="2000" dirty="0" smtClean="0"/>
              <a:t>.</a:t>
            </a:r>
            <a:r>
              <a:rPr lang="en-US" sz="2000" dirty="0" smtClean="0"/>
              <a:t>)</a:t>
            </a:r>
            <a:r>
              <a:rPr lang="en-US" sz="2000" b="1" dirty="0" smtClean="0"/>
              <a:t> </a:t>
            </a:r>
            <a:endParaRPr lang="ru-RU" sz="2000" b="1" dirty="0"/>
          </a:p>
        </p:txBody>
      </p:sp>
      <p:sp>
        <p:nvSpPr>
          <p:cNvPr id="19" name="TextBox 18"/>
          <p:cNvSpPr txBox="1"/>
          <p:nvPr/>
        </p:nvSpPr>
        <p:spPr>
          <a:xfrm>
            <a:off x="3475666" y="6033662"/>
            <a:ext cx="2845538"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000" b="1" dirty="0" smtClean="0"/>
              <a:t>СЕТЕВАЯ ТЕХНОЛОГИЯ</a:t>
            </a:r>
            <a:endParaRPr lang="ru-RU" sz="2000" b="1" dirty="0"/>
          </a:p>
        </p:txBody>
      </p:sp>
    </p:spTree>
    <p:extLst>
      <p:ext uri="{BB962C8B-B14F-4D97-AF65-F5344CB8AC3E}">
        <p14:creationId xmlns:p14="http://schemas.microsoft.com/office/powerpoint/2010/main" xmlns="" val="2562744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1331639" y="163065"/>
            <a:ext cx="6922493" cy="584775"/>
          </a:xfrm>
          <a:prstGeom prst="rect">
            <a:avLst/>
          </a:prstGeom>
          <a:noFill/>
          <a:ln w="9525">
            <a:noFill/>
            <a:miter lim="800000"/>
            <a:headEnd/>
            <a:tailEnd/>
          </a:ln>
        </p:spPr>
        <p:txBody>
          <a:bodyPr wrap="square">
            <a:spAutoFit/>
          </a:bodyPr>
          <a:lstStyle/>
          <a:p>
            <a:pPr algn="ctr"/>
            <a:r>
              <a:rPr lang="ru-RU" sz="3200" b="1" dirty="0"/>
              <a:t>Этапы развития </a:t>
            </a:r>
            <a:r>
              <a:rPr lang="ru-RU" sz="3200" b="1" dirty="0" smtClean="0"/>
              <a:t>ИТ</a:t>
            </a:r>
            <a:endParaRPr lang="ru-RU" sz="3200" b="1" dirty="0"/>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22</a:t>
            </a:fld>
            <a:endParaRPr lang="ru-RU" sz="1800" b="1">
              <a:solidFill>
                <a:schemeClr val="tx1"/>
              </a:solidFill>
            </a:endParaRPr>
          </a:p>
        </p:txBody>
      </p:sp>
      <p:sp>
        <p:nvSpPr>
          <p:cNvPr id="3" name="Прямоугольник 2"/>
          <p:cNvSpPr/>
          <p:nvPr/>
        </p:nvSpPr>
        <p:spPr>
          <a:xfrm>
            <a:off x="0" y="976690"/>
            <a:ext cx="8929718" cy="5262979"/>
          </a:xfrm>
          <a:prstGeom prst="rect">
            <a:avLst/>
          </a:prstGeom>
        </p:spPr>
        <p:txBody>
          <a:bodyPr wrap="square">
            <a:spAutoFit/>
          </a:bodyPr>
          <a:lstStyle/>
          <a:p>
            <a:pPr indent="457200" algn="just"/>
            <a:r>
              <a:rPr lang="ru-RU" sz="2800" b="1" dirty="0"/>
              <a:t>Если в качестве признака информационных технологий выбрать инструменты, с помощью которых проводится обработка информации (инструментарий технологии), то можно выделить следующие этапы ее </a:t>
            </a:r>
            <a:r>
              <a:rPr lang="ru-RU" sz="2800" b="1" dirty="0" smtClean="0"/>
              <a:t>развития:</a:t>
            </a:r>
            <a:endParaRPr lang="ru-RU" sz="2800" b="1" dirty="0"/>
          </a:p>
          <a:p>
            <a:pPr indent="457200" algn="just"/>
            <a:r>
              <a:rPr lang="ru-RU" sz="2800" b="1" dirty="0" smtClean="0"/>
              <a:t>1-й </a:t>
            </a:r>
            <a:r>
              <a:rPr lang="ru-RU" sz="2800" b="1" dirty="0"/>
              <a:t>этап (до второй половины XIX в.) – «ручная» информационная технология, инструментарий которой составляли: перо, чернильница, книга. Коммуникации осуществлялись ручным способом путем переправки почтой писем, </a:t>
            </a:r>
            <a:r>
              <a:rPr lang="ru-RU" sz="2800" b="1" dirty="0" smtClean="0"/>
              <a:t>пакетов</a:t>
            </a:r>
            <a:r>
              <a:rPr lang="ru-RU" sz="2800" b="1" dirty="0"/>
              <a:t>.</a:t>
            </a:r>
            <a:r>
              <a:rPr lang="ru-RU" sz="2800" b="1" dirty="0" smtClean="0"/>
              <a:t> </a:t>
            </a:r>
          </a:p>
          <a:p>
            <a:pPr indent="457200" algn="just"/>
            <a:r>
              <a:rPr lang="ru-RU" sz="2800" b="1" dirty="0" smtClean="0"/>
              <a:t>Основная </a:t>
            </a:r>
            <a:r>
              <a:rPr lang="ru-RU" sz="2800" b="1" dirty="0"/>
              <a:t>цель технологии – представление информации в нужной форме</a:t>
            </a:r>
            <a:r>
              <a:rPr lang="ru-RU" sz="2800" b="1" dirty="0" smtClean="0"/>
              <a:t>.</a:t>
            </a:r>
            <a:endParaRPr lang="ru-RU" sz="2800" b="1" dirty="0"/>
          </a:p>
        </p:txBody>
      </p:sp>
    </p:spTree>
    <p:extLst>
      <p:ext uri="{BB962C8B-B14F-4D97-AF65-F5344CB8AC3E}">
        <p14:creationId xmlns:p14="http://schemas.microsoft.com/office/powerpoint/2010/main" xmlns="" val="415873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1331639" y="163065"/>
            <a:ext cx="6922493" cy="584775"/>
          </a:xfrm>
          <a:prstGeom prst="rect">
            <a:avLst/>
          </a:prstGeom>
          <a:noFill/>
          <a:ln w="9525">
            <a:noFill/>
            <a:miter lim="800000"/>
            <a:headEnd/>
            <a:tailEnd/>
          </a:ln>
        </p:spPr>
        <p:txBody>
          <a:bodyPr wrap="square">
            <a:spAutoFit/>
          </a:bodyPr>
          <a:lstStyle/>
          <a:p>
            <a:pPr algn="ctr"/>
            <a:r>
              <a:rPr lang="ru-RU" sz="3200" b="1" dirty="0"/>
              <a:t>Этапы развития </a:t>
            </a:r>
            <a:r>
              <a:rPr lang="ru-RU" sz="3200" b="1" dirty="0" smtClean="0"/>
              <a:t>ИТ</a:t>
            </a:r>
            <a:endParaRPr lang="ru-RU" sz="3200" b="1" dirty="0"/>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23</a:t>
            </a:fld>
            <a:endParaRPr lang="ru-RU" sz="1800" b="1">
              <a:solidFill>
                <a:schemeClr val="tx1"/>
              </a:solidFill>
            </a:endParaRPr>
          </a:p>
        </p:txBody>
      </p:sp>
      <p:sp>
        <p:nvSpPr>
          <p:cNvPr id="9" name="Прямоугольник 8"/>
          <p:cNvSpPr/>
          <p:nvPr/>
        </p:nvSpPr>
        <p:spPr>
          <a:xfrm>
            <a:off x="499021" y="987143"/>
            <a:ext cx="8321451" cy="4031873"/>
          </a:xfrm>
          <a:prstGeom prst="rect">
            <a:avLst/>
          </a:prstGeom>
        </p:spPr>
        <p:txBody>
          <a:bodyPr wrap="square">
            <a:spAutoFit/>
          </a:bodyPr>
          <a:lstStyle/>
          <a:p>
            <a:pPr indent="457200" algn="just"/>
            <a:r>
              <a:rPr lang="ru-RU" sz="3200" b="1" dirty="0" smtClean="0"/>
              <a:t>2-й этап (с конца XIX в.) – «механическая» технология, оснащенная более совершенными средствами доставки почты, инструментарий которой составляли: пишущая машинка, телефон, диктофон.</a:t>
            </a:r>
          </a:p>
          <a:p>
            <a:pPr indent="457200" algn="just"/>
            <a:r>
              <a:rPr lang="ru-RU" sz="3200" b="1" dirty="0" smtClean="0"/>
              <a:t>Основная цель технологии – представление информации в нужной форме более удобными средствами.</a:t>
            </a:r>
            <a:endParaRPr lang="ru-RU" sz="3200" b="1" dirty="0"/>
          </a:p>
        </p:txBody>
      </p:sp>
    </p:spTree>
    <p:extLst>
      <p:ext uri="{BB962C8B-B14F-4D97-AF65-F5344CB8AC3E}">
        <p14:creationId xmlns:p14="http://schemas.microsoft.com/office/powerpoint/2010/main" xmlns="" val="1631383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1331639" y="163065"/>
            <a:ext cx="6922493" cy="584775"/>
          </a:xfrm>
          <a:prstGeom prst="rect">
            <a:avLst/>
          </a:prstGeom>
          <a:noFill/>
          <a:ln w="9525">
            <a:noFill/>
            <a:miter lim="800000"/>
            <a:headEnd/>
            <a:tailEnd/>
          </a:ln>
        </p:spPr>
        <p:txBody>
          <a:bodyPr wrap="square">
            <a:spAutoFit/>
          </a:bodyPr>
          <a:lstStyle/>
          <a:p>
            <a:pPr algn="ctr"/>
            <a:r>
              <a:rPr lang="ru-RU" sz="3200" b="1" dirty="0"/>
              <a:t>Этапы развития </a:t>
            </a:r>
            <a:r>
              <a:rPr lang="ru-RU" sz="3200" b="1" dirty="0" smtClean="0"/>
              <a:t>ИТ</a:t>
            </a:r>
            <a:endParaRPr lang="ru-RU" sz="3200" b="1" dirty="0"/>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24</a:t>
            </a:fld>
            <a:endParaRPr lang="ru-RU" sz="1800" b="1">
              <a:solidFill>
                <a:schemeClr val="tx1"/>
              </a:solidFill>
            </a:endParaRPr>
          </a:p>
        </p:txBody>
      </p:sp>
      <p:sp>
        <p:nvSpPr>
          <p:cNvPr id="3" name="Прямоугольник 2"/>
          <p:cNvSpPr/>
          <p:nvPr/>
        </p:nvSpPr>
        <p:spPr>
          <a:xfrm>
            <a:off x="475627" y="976690"/>
            <a:ext cx="7863157" cy="5509200"/>
          </a:xfrm>
          <a:prstGeom prst="rect">
            <a:avLst/>
          </a:prstGeom>
        </p:spPr>
        <p:txBody>
          <a:bodyPr wrap="square">
            <a:spAutoFit/>
          </a:bodyPr>
          <a:lstStyle/>
          <a:p>
            <a:pPr indent="432000" algn="just"/>
            <a:r>
              <a:rPr lang="ru-RU" sz="3200" b="1" dirty="0"/>
              <a:t>3-й этап (40 – 60-е гг. XX в.) – «электрическая» технология, инструментарий которой составляли: большие ЭВМ и соответствующее программное обеспечение, электрические пишущие машинки, ксероксы, портативные </a:t>
            </a:r>
            <a:r>
              <a:rPr lang="ru-RU" sz="3200" b="1" dirty="0" smtClean="0"/>
              <a:t>диктофоны.</a:t>
            </a:r>
          </a:p>
          <a:p>
            <a:pPr indent="432000" algn="just"/>
            <a:r>
              <a:rPr lang="ru-RU" sz="3200" b="1" dirty="0" smtClean="0"/>
              <a:t>Основная </a:t>
            </a:r>
            <a:r>
              <a:rPr lang="ru-RU" sz="3200" b="1" dirty="0"/>
              <a:t>цель информационной технологии начинает перемещаться с формы представления информации на формирование ее содержания.</a:t>
            </a:r>
          </a:p>
        </p:txBody>
      </p:sp>
    </p:spTree>
    <p:extLst>
      <p:ext uri="{BB962C8B-B14F-4D97-AF65-F5344CB8AC3E}">
        <p14:creationId xmlns:p14="http://schemas.microsoft.com/office/powerpoint/2010/main" xmlns="" val="1261530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1331639" y="163065"/>
            <a:ext cx="6922493" cy="584775"/>
          </a:xfrm>
          <a:prstGeom prst="rect">
            <a:avLst/>
          </a:prstGeom>
          <a:noFill/>
          <a:ln w="9525">
            <a:noFill/>
            <a:miter lim="800000"/>
            <a:headEnd/>
            <a:tailEnd/>
          </a:ln>
        </p:spPr>
        <p:txBody>
          <a:bodyPr wrap="square">
            <a:spAutoFit/>
          </a:bodyPr>
          <a:lstStyle/>
          <a:p>
            <a:pPr algn="ctr"/>
            <a:r>
              <a:rPr lang="ru-RU" sz="3200" b="1" dirty="0"/>
              <a:t>Этапы развития </a:t>
            </a:r>
            <a:r>
              <a:rPr lang="ru-RU" sz="3200" b="1" dirty="0" smtClean="0"/>
              <a:t>ИТ</a:t>
            </a:r>
            <a:endParaRPr lang="ru-RU" sz="3200" b="1" dirty="0"/>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25</a:t>
            </a:fld>
            <a:endParaRPr lang="ru-RU" sz="1800" b="1">
              <a:solidFill>
                <a:schemeClr val="tx1"/>
              </a:solidFill>
            </a:endParaRPr>
          </a:p>
        </p:txBody>
      </p:sp>
      <p:sp>
        <p:nvSpPr>
          <p:cNvPr id="8" name="Прямоугольник 7"/>
          <p:cNvSpPr/>
          <p:nvPr/>
        </p:nvSpPr>
        <p:spPr>
          <a:xfrm>
            <a:off x="464809" y="966616"/>
            <a:ext cx="8216606" cy="4524315"/>
          </a:xfrm>
          <a:prstGeom prst="rect">
            <a:avLst/>
          </a:prstGeom>
        </p:spPr>
        <p:txBody>
          <a:bodyPr wrap="square">
            <a:spAutoFit/>
          </a:bodyPr>
          <a:lstStyle/>
          <a:p>
            <a:pPr indent="457200" algn="just"/>
            <a:r>
              <a:rPr lang="ru-RU" sz="3200" b="1" dirty="0"/>
              <a:t>4-й этап (с начала 70-х гг.) – «электронная» технология, основным инструментарием которой становятся большие ЭВМ и создаваемые на их базе автоматизированные системы управления (АСУ) и информационно-поисковые системы, оснащенные широким спектром базовых и специализированных программных </a:t>
            </a:r>
            <a:r>
              <a:rPr lang="ru-RU" sz="3200" b="1" dirty="0" smtClean="0"/>
              <a:t>комплексов.</a:t>
            </a:r>
          </a:p>
        </p:txBody>
      </p:sp>
    </p:spTree>
    <p:extLst>
      <p:ext uri="{BB962C8B-B14F-4D97-AF65-F5344CB8AC3E}">
        <p14:creationId xmlns:p14="http://schemas.microsoft.com/office/powerpoint/2010/main" xmlns="" val="1913147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1331639" y="163065"/>
            <a:ext cx="6922493" cy="584775"/>
          </a:xfrm>
          <a:prstGeom prst="rect">
            <a:avLst/>
          </a:prstGeom>
          <a:noFill/>
          <a:ln w="9525">
            <a:noFill/>
            <a:miter lim="800000"/>
            <a:headEnd/>
            <a:tailEnd/>
          </a:ln>
        </p:spPr>
        <p:txBody>
          <a:bodyPr wrap="square">
            <a:spAutoFit/>
          </a:bodyPr>
          <a:lstStyle/>
          <a:p>
            <a:pPr algn="ctr"/>
            <a:r>
              <a:rPr lang="ru-RU" sz="3200" b="1" dirty="0"/>
              <a:t>Этапы развития </a:t>
            </a:r>
            <a:r>
              <a:rPr lang="ru-RU" sz="3200" b="1" dirty="0" smtClean="0"/>
              <a:t>ИТ</a:t>
            </a:r>
            <a:endParaRPr lang="ru-RU" sz="3200" b="1" dirty="0"/>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26</a:t>
            </a:fld>
            <a:endParaRPr lang="ru-RU" sz="1800" b="1" dirty="0">
              <a:solidFill>
                <a:schemeClr val="tx1"/>
              </a:solidFill>
            </a:endParaRPr>
          </a:p>
        </p:txBody>
      </p:sp>
      <p:sp>
        <p:nvSpPr>
          <p:cNvPr id="3" name="Прямоугольник 2"/>
          <p:cNvSpPr/>
          <p:nvPr/>
        </p:nvSpPr>
        <p:spPr>
          <a:xfrm>
            <a:off x="475627" y="976690"/>
            <a:ext cx="8311215" cy="5262979"/>
          </a:xfrm>
          <a:prstGeom prst="rect">
            <a:avLst/>
          </a:prstGeom>
        </p:spPr>
        <p:txBody>
          <a:bodyPr wrap="square">
            <a:spAutoFit/>
          </a:bodyPr>
          <a:lstStyle/>
          <a:p>
            <a:pPr indent="457200" algn="just"/>
            <a:r>
              <a:rPr lang="ru-RU" sz="2800" b="1" dirty="0"/>
              <a:t>5-й этап (с середины 80-х гг.) – «компьютерная» («новая») технология, основным инструментарием которой является персональный компьютер с широким спектром стандартных программных продуктов разного </a:t>
            </a:r>
            <a:r>
              <a:rPr lang="ru-RU" sz="2800" b="1" dirty="0" smtClean="0"/>
              <a:t>назначения. Происходит </a:t>
            </a:r>
            <a:r>
              <a:rPr lang="ru-RU" sz="2800" b="1" dirty="0"/>
              <a:t>процесс персонализации АСУ, который проявляется в создании систем поддержки принятия решений определенными специалистами. </a:t>
            </a:r>
            <a:r>
              <a:rPr lang="ru-RU" sz="2800" b="1" dirty="0" smtClean="0"/>
              <a:t>В </a:t>
            </a:r>
            <a:r>
              <a:rPr lang="ru-RU" sz="2800" b="1" dirty="0"/>
              <a:t>связи с переходом на микропроцессорную базу существенным изменениям подвергаются и технические средства бытового, культурного и прочего </a:t>
            </a:r>
            <a:r>
              <a:rPr lang="ru-RU" sz="2800" b="1" dirty="0" smtClean="0"/>
              <a:t>назначений.</a:t>
            </a:r>
          </a:p>
        </p:txBody>
      </p:sp>
    </p:spTree>
    <p:extLst>
      <p:ext uri="{BB962C8B-B14F-4D97-AF65-F5344CB8AC3E}">
        <p14:creationId xmlns:p14="http://schemas.microsoft.com/office/powerpoint/2010/main" xmlns="" val="2704174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1331639" y="163065"/>
            <a:ext cx="6922493" cy="584775"/>
          </a:xfrm>
          <a:prstGeom prst="rect">
            <a:avLst/>
          </a:prstGeom>
          <a:noFill/>
          <a:ln w="9525">
            <a:noFill/>
            <a:miter lim="800000"/>
            <a:headEnd/>
            <a:tailEnd/>
          </a:ln>
        </p:spPr>
        <p:txBody>
          <a:bodyPr wrap="square">
            <a:spAutoFit/>
          </a:bodyPr>
          <a:lstStyle/>
          <a:p>
            <a:pPr algn="ctr"/>
            <a:r>
              <a:rPr lang="ru-RU" sz="3200" b="1" dirty="0"/>
              <a:t>Этапы развития </a:t>
            </a:r>
            <a:r>
              <a:rPr lang="ru-RU" sz="3200" b="1" dirty="0" smtClean="0"/>
              <a:t>ИТ</a:t>
            </a:r>
            <a:endParaRPr lang="ru-RU" sz="3200" b="1" dirty="0"/>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27</a:t>
            </a:fld>
            <a:endParaRPr lang="ru-RU" sz="1800" b="1" dirty="0">
              <a:solidFill>
                <a:schemeClr val="tx1"/>
              </a:solidFill>
            </a:endParaRPr>
          </a:p>
        </p:txBody>
      </p:sp>
      <p:sp>
        <p:nvSpPr>
          <p:cNvPr id="3" name="Прямоугольник 2"/>
          <p:cNvSpPr/>
          <p:nvPr/>
        </p:nvSpPr>
        <p:spPr>
          <a:xfrm>
            <a:off x="475627" y="976690"/>
            <a:ext cx="7863157" cy="3046988"/>
          </a:xfrm>
          <a:prstGeom prst="rect">
            <a:avLst/>
          </a:prstGeom>
        </p:spPr>
        <p:txBody>
          <a:bodyPr wrap="square">
            <a:spAutoFit/>
          </a:bodyPr>
          <a:lstStyle/>
          <a:p>
            <a:pPr indent="457200" algn="just"/>
            <a:r>
              <a:rPr lang="ru-RU" sz="3200" b="1" dirty="0"/>
              <a:t>6-й этап – </a:t>
            </a:r>
            <a:r>
              <a:rPr lang="ru-RU" sz="3200" b="1" dirty="0" smtClean="0"/>
              <a:t>«сетевая технология» </a:t>
            </a:r>
            <a:r>
              <a:rPr lang="ru-RU" sz="3200" b="1" dirty="0"/>
              <a:t>(иногда ее считают частью компьютерных технологий) только устанавливается. Начинают широко использоваться в различных областях глобальные и локальные компьютерные сети. </a:t>
            </a:r>
          </a:p>
        </p:txBody>
      </p:sp>
      <p:pic>
        <p:nvPicPr>
          <p:cNvPr id="7" name="Picture 6" descr="http://bsu-az.org/wp-content/uploads/2013/01/1.jpe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982752"/>
            <a:ext cx="2500330" cy="18752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3020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113433" y="163065"/>
            <a:ext cx="8140700" cy="553998"/>
          </a:xfrm>
          <a:prstGeom prst="rect">
            <a:avLst/>
          </a:prstGeom>
          <a:noFill/>
          <a:ln w="9525">
            <a:noFill/>
            <a:miter lim="800000"/>
            <a:headEnd/>
            <a:tailEnd/>
          </a:ln>
        </p:spPr>
        <p:txBody>
          <a:bodyPr>
            <a:spAutoFit/>
          </a:bodyPr>
          <a:lstStyle/>
          <a:p>
            <a:pPr algn="ctr" eaLnBrk="0" hangingPunct="0">
              <a:spcBef>
                <a:spcPct val="50000"/>
              </a:spcBef>
            </a:pPr>
            <a:r>
              <a:rPr lang="ru-RU" sz="3000" b="1" dirty="0" smtClean="0"/>
              <a:t>ИНФОРМАЦИОННЫЕ ТЕХНОЛОГИИ</a:t>
            </a:r>
            <a:endParaRPr lang="ru-RU" sz="3000" b="1" dirty="0"/>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28</a:t>
            </a:fld>
            <a:endParaRPr lang="ru-RU" sz="1800" b="1">
              <a:solidFill>
                <a:schemeClr val="tx1"/>
              </a:solidFill>
            </a:endParaRPr>
          </a:p>
        </p:txBody>
      </p:sp>
      <p:sp>
        <p:nvSpPr>
          <p:cNvPr id="14" name="Прямоугольник 13"/>
          <p:cNvSpPr/>
          <p:nvPr/>
        </p:nvSpPr>
        <p:spPr>
          <a:xfrm>
            <a:off x="456330" y="1196752"/>
            <a:ext cx="8254971" cy="4524315"/>
          </a:xfrm>
          <a:prstGeom prst="rect">
            <a:avLst/>
          </a:prstGeom>
        </p:spPr>
        <p:txBody>
          <a:bodyPr wrap="square">
            <a:spAutoFit/>
          </a:bodyPr>
          <a:lstStyle/>
          <a:p>
            <a:pPr algn="just"/>
            <a:r>
              <a:rPr lang="ru-RU" sz="3200" b="1" dirty="0"/>
              <a:t>Цель информационной технологии</a:t>
            </a:r>
            <a:r>
              <a:rPr lang="ru-RU" sz="3200" dirty="0"/>
              <a:t> - производство информации для анализа человеком и принятие на его основе решения по выполнению какого-либо действия (управленческого решения).</a:t>
            </a:r>
          </a:p>
          <a:p>
            <a:pPr algn="just"/>
            <a:r>
              <a:rPr lang="ru-RU" sz="3200" dirty="0"/>
              <a:t>Особенностью ИТ является то, что в ней и </a:t>
            </a:r>
            <a:r>
              <a:rPr lang="ru-RU" sz="3200" b="1" dirty="0"/>
              <a:t>предметом</a:t>
            </a:r>
            <a:r>
              <a:rPr lang="ru-RU" sz="3200" dirty="0"/>
              <a:t> и </a:t>
            </a:r>
            <a:r>
              <a:rPr lang="ru-RU" sz="3200" b="1" dirty="0"/>
              <a:t>продуктом</a:t>
            </a:r>
            <a:r>
              <a:rPr lang="ru-RU" sz="3200" dirty="0"/>
              <a:t> труда является </a:t>
            </a:r>
            <a:r>
              <a:rPr lang="ru-RU" sz="3200" b="1" dirty="0"/>
              <a:t>информация</a:t>
            </a:r>
            <a:r>
              <a:rPr lang="ru-RU" sz="3200" dirty="0"/>
              <a:t>, а </a:t>
            </a:r>
            <a:r>
              <a:rPr lang="ru-RU" sz="3200" b="1" dirty="0"/>
              <a:t>орудиями</a:t>
            </a:r>
            <a:r>
              <a:rPr lang="ru-RU" sz="3200" dirty="0"/>
              <a:t> </a:t>
            </a:r>
            <a:r>
              <a:rPr lang="ru-RU" sz="3200" b="1" dirty="0"/>
              <a:t>труда</a:t>
            </a:r>
            <a:r>
              <a:rPr lang="ru-RU" sz="3200" dirty="0"/>
              <a:t> - </a:t>
            </a:r>
            <a:r>
              <a:rPr lang="ru-RU" sz="3200" b="1" dirty="0"/>
              <a:t>средства вычислительной техники и связи.</a:t>
            </a:r>
          </a:p>
        </p:txBody>
      </p:sp>
    </p:spTree>
    <p:extLst>
      <p:ext uri="{BB962C8B-B14F-4D97-AF65-F5344CB8AC3E}">
        <p14:creationId xmlns:p14="http://schemas.microsoft.com/office/powerpoint/2010/main" xmlns="" val="890017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1240283"/>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29</a:t>
            </a:fld>
            <a:endParaRPr lang="ru-RU" sz="1800" b="1" dirty="0">
              <a:solidFill>
                <a:schemeClr val="tx1"/>
              </a:solidFill>
            </a:endParaRPr>
          </a:p>
        </p:txBody>
      </p:sp>
      <p:sp>
        <p:nvSpPr>
          <p:cNvPr id="8" name="Text Box 3"/>
          <p:cNvSpPr txBox="1">
            <a:spLocks noChangeArrowheads="1"/>
          </p:cNvSpPr>
          <p:nvPr/>
        </p:nvSpPr>
        <p:spPr bwMode="auto">
          <a:xfrm>
            <a:off x="885887" y="163065"/>
            <a:ext cx="7368246" cy="1077218"/>
          </a:xfrm>
          <a:prstGeom prst="rect">
            <a:avLst/>
          </a:prstGeom>
          <a:noFill/>
          <a:ln w="9525">
            <a:noFill/>
            <a:miter lim="800000"/>
            <a:headEnd/>
            <a:tailEnd/>
          </a:ln>
        </p:spPr>
        <p:txBody>
          <a:bodyPr wrap="square">
            <a:spAutoFit/>
          </a:bodyPr>
          <a:lstStyle/>
          <a:p>
            <a:pPr algn="ctr"/>
            <a:r>
              <a:rPr lang="ru-RU" sz="3200" b="1" dirty="0" smtClean="0"/>
              <a:t>Реализации </a:t>
            </a:r>
            <a:r>
              <a:rPr lang="ru-RU" sz="3200" b="1" dirty="0"/>
              <a:t>информационных технологий</a:t>
            </a:r>
          </a:p>
        </p:txBody>
      </p:sp>
      <p:sp>
        <p:nvSpPr>
          <p:cNvPr id="2" name="Прямоугольник 1"/>
          <p:cNvSpPr/>
          <p:nvPr/>
        </p:nvSpPr>
        <p:spPr>
          <a:xfrm>
            <a:off x="323528" y="1340768"/>
            <a:ext cx="8208912" cy="1569660"/>
          </a:xfrm>
          <a:prstGeom prst="rect">
            <a:avLst/>
          </a:prstGeom>
        </p:spPr>
        <p:txBody>
          <a:bodyPr wrap="square">
            <a:spAutoFit/>
          </a:bodyPr>
          <a:lstStyle/>
          <a:p>
            <a:pPr indent="457200" algn="just"/>
            <a:r>
              <a:rPr lang="ru-RU" sz="2400" b="1" dirty="0"/>
              <a:t>АСУ</a:t>
            </a:r>
            <a:r>
              <a:rPr lang="ru-RU" sz="2400" dirty="0"/>
              <a:t> – </a:t>
            </a:r>
            <a:r>
              <a:rPr lang="ru-RU" sz="2400" b="1" dirty="0"/>
              <a:t>автоматизированные системы управления </a:t>
            </a:r>
            <a:r>
              <a:rPr lang="ru-RU" sz="2400" dirty="0"/>
              <a:t>– комплекс технических и программных средств, которые во взаимодействии с человеком организуют управление объектами в производстве или общественной сфере.</a:t>
            </a:r>
          </a:p>
        </p:txBody>
      </p:sp>
      <p:pic>
        <p:nvPicPr>
          <p:cNvPr id="1026" name="Picture 2" descr="http://gciskander.ru/wp-content/uploads/2011/07/structure_asu_ppk.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24205" y="2910428"/>
            <a:ext cx="5691609" cy="36219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4828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288" y="1052736"/>
            <a:ext cx="8229600" cy="4525963"/>
          </a:xfrm>
        </p:spPr>
        <p:txBody>
          <a:bodyPr>
            <a:normAutofit fontScale="92500" lnSpcReduction="10000"/>
          </a:bodyPr>
          <a:lstStyle/>
          <a:p>
            <a:pPr marL="0" indent="0" algn="just">
              <a:buNone/>
            </a:pPr>
            <a:r>
              <a:rPr lang="ru-RU" b="1" dirty="0" smtClean="0"/>
              <a:t>Слово </a:t>
            </a:r>
            <a:r>
              <a:rPr lang="ru-RU" b="1" dirty="0"/>
              <a:t>«информация» происходит от латинского слова </a:t>
            </a:r>
            <a:r>
              <a:rPr lang="ru-RU" b="1" dirty="0" err="1"/>
              <a:t>informatio</a:t>
            </a:r>
            <a:r>
              <a:rPr lang="ru-RU" b="1" dirty="0"/>
              <a:t>, что в переводе означает сведение, разъяснение, ознакомление. В наиболее общем случае под «информацией» понимаются сведения (данные), которые воспринимаются живым существом или устройством и сообщаются (получаются, передаются, преобразуются, сжимаются, разжимаются, теряются, находятся, регистрируются) с помощью знаков.</a:t>
            </a:r>
          </a:p>
          <a:p>
            <a:pPr algn="just"/>
            <a:endParaRPr lang="ru-RU" b="1" dirty="0"/>
          </a:p>
        </p:txBody>
      </p:sp>
      <p:sp>
        <p:nvSpPr>
          <p:cNvPr id="4" name="Line 2"/>
          <p:cNvSpPr>
            <a:spLocks noChangeShapeType="1"/>
          </p:cNvSpPr>
          <p:nvPr/>
        </p:nvSpPr>
        <p:spPr bwMode="auto">
          <a:xfrm>
            <a:off x="395288" y="782412"/>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lgn="ctr" eaLnBrk="0" hangingPunct="0">
              <a:spcBef>
                <a:spcPct val="50000"/>
              </a:spcBef>
            </a:pPr>
            <a:r>
              <a:rPr lang="ru-RU" sz="3000" b="1" dirty="0" smtClean="0"/>
              <a:t>Понятие информации</a:t>
            </a:r>
            <a:endParaRPr lang="ru-RU" sz="3000" b="1" dirty="0"/>
          </a:p>
        </p:txBody>
      </p:sp>
      <p:grpSp>
        <p:nvGrpSpPr>
          <p:cNvPr id="6" name="Group 34"/>
          <p:cNvGrpSpPr>
            <a:grpSpLocks/>
          </p:cNvGrpSpPr>
          <p:nvPr/>
        </p:nvGrpSpPr>
        <p:grpSpPr bwMode="auto">
          <a:xfrm>
            <a:off x="845494" y="5623597"/>
            <a:ext cx="7689851" cy="830263"/>
            <a:chOff x="566" y="2193"/>
            <a:chExt cx="4844" cy="523"/>
          </a:xfrm>
        </p:grpSpPr>
        <p:sp>
          <p:nvSpPr>
            <p:cNvPr id="7" name="Text Box 32"/>
            <p:cNvSpPr txBox="1">
              <a:spLocks noChangeArrowheads="1"/>
            </p:cNvSpPr>
            <p:nvPr/>
          </p:nvSpPr>
          <p:spPr bwMode="auto">
            <a:xfrm>
              <a:off x="758" y="2193"/>
              <a:ext cx="4652" cy="523"/>
            </a:xfrm>
            <a:prstGeom prst="rect">
              <a:avLst/>
            </a:prstGeom>
            <a:solidFill>
              <a:srgbClr val="D1D1FF"/>
            </a:solidFill>
            <a:ln w="12700">
              <a:solidFill>
                <a:srgbClr val="000080"/>
              </a:solidFill>
              <a:miter lim="800000"/>
              <a:headEnd/>
              <a:tailEnd/>
            </a:ln>
          </p:spPr>
          <p:txBody>
            <a:bodyPr wrap="square">
              <a:spAutoFit/>
            </a:bodyPr>
            <a:lstStyle/>
            <a:p>
              <a:pPr algn="ctr"/>
              <a:r>
                <a:rPr lang="ru-RU" sz="2400" b="1" dirty="0"/>
                <a:t>  </a:t>
              </a:r>
              <a:r>
                <a:rPr lang="ru-RU" sz="2400" b="1" dirty="0" smtClean="0"/>
                <a:t>Общепринятого определения информации не существует.</a:t>
              </a:r>
              <a:endParaRPr lang="ru-RU" sz="2400" b="1" dirty="0"/>
            </a:p>
          </p:txBody>
        </p:sp>
        <p:sp>
          <p:nvSpPr>
            <p:cNvPr id="8" name="Oval 33"/>
            <p:cNvSpPr>
              <a:spLocks noChangeArrowheads="1"/>
            </p:cNvSpPr>
            <p:nvPr/>
          </p:nvSpPr>
          <p:spPr bwMode="auto">
            <a:xfrm>
              <a:off x="566" y="2193"/>
              <a:ext cx="512" cy="523"/>
            </a:xfrm>
            <a:prstGeom prst="ellipse">
              <a:avLst/>
            </a:prstGeom>
            <a:solidFill>
              <a:srgbClr val="000080"/>
            </a:solidFill>
            <a:ln w="9525">
              <a:solidFill>
                <a:schemeClr val="tx1"/>
              </a:solidFill>
              <a:round/>
              <a:headEnd/>
              <a:tailEnd/>
            </a:ln>
          </p:spPr>
          <p:txBody>
            <a:bodyPr wrap="none" anchor="ctr"/>
            <a:lstStyle/>
            <a:p>
              <a:pPr algn="ctr" eaLnBrk="0" hangingPunct="0"/>
              <a:r>
                <a:rPr lang="ru-RU" sz="4400" b="1" dirty="0">
                  <a:solidFill>
                    <a:schemeClr val="bg1"/>
                  </a:solidFill>
                  <a:latin typeface="Arial Black" pitchFamily="34" charset="0"/>
                </a:rPr>
                <a:t>!</a:t>
              </a:r>
            </a:p>
          </p:txBody>
        </p:sp>
      </p:grpSp>
      <p:pic>
        <p:nvPicPr>
          <p:cNvPr id="1026"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861"/>
            <a:ext cx="1130524" cy="105723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Номер слайда 8"/>
          <p:cNvSpPr>
            <a:spLocks noGrp="1"/>
          </p:cNvSpPr>
          <p:nvPr>
            <p:ph type="sldNum" sz="quarter" idx="12"/>
          </p:nvPr>
        </p:nvSpPr>
        <p:spPr/>
        <p:txBody>
          <a:bodyPr/>
          <a:lstStyle/>
          <a:p>
            <a:fld id="{734270D5-4533-480E-9359-23C442AE1949}" type="slidenum">
              <a:rPr lang="ru-RU" smtClean="0"/>
              <a:pPr/>
              <a:t>3</a:t>
            </a:fld>
            <a:endParaRPr lang="ru-RU"/>
          </a:p>
        </p:txBody>
      </p:sp>
    </p:spTree>
    <p:extLst>
      <p:ext uri="{BB962C8B-B14F-4D97-AF65-F5344CB8AC3E}">
        <p14:creationId xmlns:p14="http://schemas.microsoft.com/office/powerpoint/2010/main" xmlns="" val="252315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1240283"/>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30</a:t>
            </a:fld>
            <a:endParaRPr lang="ru-RU" sz="1800" b="1" dirty="0">
              <a:solidFill>
                <a:schemeClr val="tx1"/>
              </a:solidFill>
            </a:endParaRPr>
          </a:p>
        </p:txBody>
      </p:sp>
      <p:sp>
        <p:nvSpPr>
          <p:cNvPr id="8" name="Text Box 3"/>
          <p:cNvSpPr txBox="1">
            <a:spLocks noChangeArrowheads="1"/>
          </p:cNvSpPr>
          <p:nvPr/>
        </p:nvSpPr>
        <p:spPr bwMode="auto">
          <a:xfrm>
            <a:off x="885887" y="163065"/>
            <a:ext cx="7368246" cy="1077218"/>
          </a:xfrm>
          <a:prstGeom prst="rect">
            <a:avLst/>
          </a:prstGeom>
          <a:noFill/>
          <a:ln w="9525">
            <a:noFill/>
            <a:miter lim="800000"/>
            <a:headEnd/>
            <a:tailEnd/>
          </a:ln>
        </p:spPr>
        <p:txBody>
          <a:bodyPr wrap="square">
            <a:spAutoFit/>
          </a:bodyPr>
          <a:lstStyle/>
          <a:p>
            <a:pPr algn="ctr"/>
            <a:r>
              <a:rPr lang="ru-RU" sz="3200" b="1" dirty="0" smtClean="0"/>
              <a:t>Реализации </a:t>
            </a:r>
            <a:r>
              <a:rPr lang="ru-RU" sz="3200" b="1" dirty="0"/>
              <a:t>информационных технологий</a:t>
            </a:r>
          </a:p>
        </p:txBody>
      </p:sp>
      <p:sp>
        <p:nvSpPr>
          <p:cNvPr id="2" name="Прямоугольник 1"/>
          <p:cNvSpPr/>
          <p:nvPr/>
        </p:nvSpPr>
        <p:spPr>
          <a:xfrm>
            <a:off x="323528" y="1340768"/>
            <a:ext cx="8208912" cy="1938992"/>
          </a:xfrm>
          <a:prstGeom prst="rect">
            <a:avLst/>
          </a:prstGeom>
        </p:spPr>
        <p:txBody>
          <a:bodyPr wrap="square">
            <a:spAutoFit/>
          </a:bodyPr>
          <a:lstStyle/>
          <a:p>
            <a:pPr indent="457200" algn="just"/>
            <a:r>
              <a:rPr lang="ru-RU" sz="2400" b="1" dirty="0"/>
              <a:t>АСУТП</a:t>
            </a:r>
            <a:r>
              <a:rPr lang="ru-RU" sz="2400" dirty="0"/>
              <a:t> – </a:t>
            </a:r>
            <a:r>
              <a:rPr lang="ru-RU" sz="2400" b="1" dirty="0"/>
              <a:t>автоматизированные системы управления технологическими процессами</a:t>
            </a:r>
            <a:r>
              <a:rPr lang="ru-RU" sz="2400" dirty="0"/>
              <a:t>. Например, такая система управляет работой станка с числовым программным управлением (ЧПУ), процессом запуска космического аппарата и т.д.</a:t>
            </a:r>
          </a:p>
        </p:txBody>
      </p:sp>
      <p:pic>
        <p:nvPicPr>
          <p:cNvPr id="2050" name="Picture 2" descr="http://www.vmasshtabe.ru/wp-content/uploads/2013/12/127275-vms-CNC.3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9632" y="3380386"/>
            <a:ext cx="5976664" cy="33618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8144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1240283"/>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31</a:t>
            </a:fld>
            <a:endParaRPr lang="ru-RU" sz="1800" b="1" dirty="0">
              <a:solidFill>
                <a:schemeClr val="tx1"/>
              </a:solidFill>
            </a:endParaRPr>
          </a:p>
        </p:txBody>
      </p:sp>
      <p:sp>
        <p:nvSpPr>
          <p:cNvPr id="8" name="Text Box 3"/>
          <p:cNvSpPr txBox="1">
            <a:spLocks noChangeArrowheads="1"/>
          </p:cNvSpPr>
          <p:nvPr/>
        </p:nvSpPr>
        <p:spPr bwMode="auto">
          <a:xfrm>
            <a:off x="885887" y="163065"/>
            <a:ext cx="7368246" cy="1077218"/>
          </a:xfrm>
          <a:prstGeom prst="rect">
            <a:avLst/>
          </a:prstGeom>
          <a:noFill/>
          <a:ln w="9525">
            <a:noFill/>
            <a:miter lim="800000"/>
            <a:headEnd/>
            <a:tailEnd/>
          </a:ln>
        </p:spPr>
        <p:txBody>
          <a:bodyPr wrap="square">
            <a:spAutoFit/>
          </a:bodyPr>
          <a:lstStyle/>
          <a:p>
            <a:pPr algn="ctr"/>
            <a:r>
              <a:rPr lang="ru-RU" sz="3200" b="1" dirty="0" smtClean="0"/>
              <a:t>Реализации </a:t>
            </a:r>
            <a:r>
              <a:rPr lang="ru-RU" sz="3200" b="1" dirty="0"/>
              <a:t>информационных технологий</a:t>
            </a:r>
          </a:p>
        </p:txBody>
      </p:sp>
      <p:sp>
        <p:nvSpPr>
          <p:cNvPr id="2" name="Прямоугольник 1"/>
          <p:cNvSpPr/>
          <p:nvPr/>
        </p:nvSpPr>
        <p:spPr>
          <a:xfrm>
            <a:off x="323528" y="1340768"/>
            <a:ext cx="8208912" cy="4031873"/>
          </a:xfrm>
          <a:prstGeom prst="rect">
            <a:avLst/>
          </a:prstGeom>
        </p:spPr>
        <p:txBody>
          <a:bodyPr wrap="square">
            <a:spAutoFit/>
          </a:bodyPr>
          <a:lstStyle/>
          <a:p>
            <a:pPr indent="457200" algn="just"/>
            <a:r>
              <a:rPr lang="ru-RU" sz="3200" b="1" dirty="0"/>
              <a:t>АСНИ</a:t>
            </a:r>
            <a:r>
              <a:rPr lang="ru-RU" sz="3200" dirty="0"/>
              <a:t> – </a:t>
            </a:r>
            <a:r>
              <a:rPr lang="ru-RU" sz="3200" b="1" dirty="0"/>
              <a:t>автоматизированная система научных исследований</a:t>
            </a:r>
            <a:r>
              <a:rPr lang="ru-RU" sz="3200" dirty="0"/>
              <a:t> – программно-аппаратный комплекс, в котором научные приборы сопряжены с компьютером, вводят в него данные измерений автоматически, а компьютер производит обработку этих данных и представление их в наиболее удобной для исследователя форме.</a:t>
            </a: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1240283"/>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32</a:t>
            </a:fld>
            <a:endParaRPr lang="ru-RU" sz="1800" b="1" dirty="0">
              <a:solidFill>
                <a:schemeClr val="tx1"/>
              </a:solidFill>
            </a:endParaRPr>
          </a:p>
        </p:txBody>
      </p:sp>
      <p:sp>
        <p:nvSpPr>
          <p:cNvPr id="8" name="Text Box 3"/>
          <p:cNvSpPr txBox="1">
            <a:spLocks noChangeArrowheads="1"/>
          </p:cNvSpPr>
          <p:nvPr/>
        </p:nvSpPr>
        <p:spPr bwMode="auto">
          <a:xfrm>
            <a:off x="885887" y="163065"/>
            <a:ext cx="7368246" cy="1077218"/>
          </a:xfrm>
          <a:prstGeom prst="rect">
            <a:avLst/>
          </a:prstGeom>
          <a:noFill/>
          <a:ln w="9525">
            <a:noFill/>
            <a:miter lim="800000"/>
            <a:headEnd/>
            <a:tailEnd/>
          </a:ln>
        </p:spPr>
        <p:txBody>
          <a:bodyPr wrap="square">
            <a:spAutoFit/>
          </a:bodyPr>
          <a:lstStyle/>
          <a:p>
            <a:pPr algn="ctr"/>
            <a:r>
              <a:rPr lang="ru-RU" sz="3200" b="1" dirty="0" smtClean="0"/>
              <a:t>Реализации </a:t>
            </a:r>
            <a:r>
              <a:rPr lang="ru-RU" sz="3200" b="1" dirty="0"/>
              <a:t>информационных технологий</a:t>
            </a:r>
          </a:p>
        </p:txBody>
      </p:sp>
      <p:sp>
        <p:nvSpPr>
          <p:cNvPr id="2" name="Прямоугольник 1"/>
          <p:cNvSpPr/>
          <p:nvPr/>
        </p:nvSpPr>
        <p:spPr>
          <a:xfrm>
            <a:off x="323528" y="1340768"/>
            <a:ext cx="8208912" cy="5262979"/>
          </a:xfrm>
          <a:prstGeom prst="rect">
            <a:avLst/>
          </a:prstGeom>
        </p:spPr>
        <p:txBody>
          <a:bodyPr wrap="square">
            <a:spAutoFit/>
          </a:bodyPr>
          <a:lstStyle/>
          <a:p>
            <a:pPr indent="457200" algn="just"/>
            <a:r>
              <a:rPr lang="ru-RU" sz="2800" b="1" dirty="0"/>
              <a:t>АОС</a:t>
            </a:r>
            <a:r>
              <a:rPr lang="ru-RU" sz="2800" dirty="0"/>
              <a:t> – </a:t>
            </a:r>
            <a:r>
              <a:rPr lang="ru-RU" sz="2800" b="1" dirty="0"/>
              <a:t>автоматизированная обучающая система. </a:t>
            </a:r>
            <a:r>
              <a:rPr lang="ru-RU" sz="2800" dirty="0"/>
              <a:t>Есть системы, помогающие учащимся осваивать новый материал, производящие контроль знаний, помогающие преподавателям готовить учебные материалы и т.д</a:t>
            </a:r>
            <a:r>
              <a:rPr lang="ru-RU" sz="2800" dirty="0" smtClean="0"/>
              <a:t>.</a:t>
            </a:r>
          </a:p>
          <a:p>
            <a:pPr indent="457200" algn="just"/>
            <a:r>
              <a:rPr lang="ru-RU" sz="2800" b="1" dirty="0"/>
              <a:t>САПР-система</a:t>
            </a:r>
            <a:r>
              <a:rPr lang="ru-RU" sz="2800" dirty="0"/>
              <a:t> </a:t>
            </a:r>
            <a:r>
              <a:rPr lang="ru-RU" sz="2800" b="1" dirty="0"/>
              <a:t>автоматизированного проектирования </a:t>
            </a:r>
            <a:r>
              <a:rPr lang="ru-RU" sz="2800" dirty="0"/>
              <a:t>– программно-аппаратный комплекс, который во взаимодействии с человеком (конструктором, инженером-проектировщиком, архитектором и т.д.) позволяет максимально эффективно проектировать механизмы, здания, узлы сложных агрегатов и др</a:t>
            </a:r>
            <a:r>
              <a:rPr lang="ru-RU" sz="2800" dirty="0" smtClean="0"/>
              <a:t>.</a:t>
            </a:r>
            <a:endParaRPr lang="ru-RU" sz="2800" dirty="0"/>
          </a:p>
        </p:txBody>
      </p:sp>
    </p:spTree>
    <p:extLst>
      <p:ext uri="{BB962C8B-B14F-4D97-AF65-F5344CB8AC3E}">
        <p14:creationId xmlns:p14="http://schemas.microsoft.com/office/powerpoint/2010/main" xmlns="" val="3856221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85786" y="1357298"/>
            <a:ext cx="7858180" cy="2286016"/>
          </a:xfrm>
        </p:spPr>
        <p:txBody>
          <a:bodyPr>
            <a:noAutofit/>
          </a:bodyPr>
          <a:lstStyle/>
          <a:p>
            <a:pPr algn="ctr"/>
            <a:r>
              <a:rPr lang="ru-RU" sz="3600" dirty="0" smtClean="0">
                <a:solidFill>
                  <a:srgbClr val="C00000"/>
                </a:solidFill>
                <a:latin typeface="Arial Black" pitchFamily="34" charset="0"/>
              </a:rPr>
              <a:t>Общая характеристика и классификация технических средств информатизации</a:t>
            </a:r>
            <a:endParaRPr lang="ru-RU" sz="3600" dirty="0">
              <a:solidFill>
                <a:srgbClr val="C00000"/>
              </a:solidFill>
              <a:latin typeface="Arial Black" pitchFamily="34" charset="0"/>
            </a:endParaRPr>
          </a:p>
        </p:txBody>
      </p:sp>
      <p:sp>
        <p:nvSpPr>
          <p:cNvPr id="4" name="Номер слайда 3"/>
          <p:cNvSpPr>
            <a:spLocks noGrp="1"/>
          </p:cNvSpPr>
          <p:nvPr>
            <p:ph type="sldNum" sz="quarter" idx="12"/>
          </p:nvPr>
        </p:nvSpPr>
        <p:spPr/>
        <p:txBody>
          <a:bodyPr/>
          <a:lstStyle/>
          <a:p>
            <a:fld id="{734270D5-4533-480E-9359-23C442AE1949}" type="slidenum">
              <a:rPr lang="ru-RU" smtClean="0"/>
              <a:pPr/>
              <a:t>33</a:t>
            </a:fld>
            <a:endParaRPr lang="ru-RU"/>
          </a:p>
        </p:txBody>
      </p:sp>
    </p:spTree>
    <p:extLst>
      <p:ext uri="{BB962C8B-B14F-4D97-AF65-F5344CB8AC3E}">
        <p14:creationId xmlns:p14="http://schemas.microsoft.com/office/powerpoint/2010/main" xmlns="" val="11391827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14282" y="1000108"/>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34</a:t>
            </a:fld>
            <a:endParaRPr lang="ru-RU" sz="1800" b="1" dirty="0">
              <a:solidFill>
                <a:schemeClr val="tx1"/>
              </a:solidFill>
            </a:endParaRPr>
          </a:p>
        </p:txBody>
      </p:sp>
      <p:sp>
        <p:nvSpPr>
          <p:cNvPr id="8" name="Text Box 3"/>
          <p:cNvSpPr txBox="1">
            <a:spLocks noChangeArrowheads="1"/>
          </p:cNvSpPr>
          <p:nvPr/>
        </p:nvSpPr>
        <p:spPr bwMode="auto">
          <a:xfrm>
            <a:off x="885887" y="163065"/>
            <a:ext cx="7368246" cy="584775"/>
          </a:xfrm>
          <a:prstGeom prst="rect">
            <a:avLst/>
          </a:prstGeom>
          <a:noFill/>
          <a:ln w="9525">
            <a:noFill/>
            <a:miter lim="800000"/>
            <a:headEnd/>
            <a:tailEnd/>
          </a:ln>
        </p:spPr>
        <p:txBody>
          <a:bodyPr wrap="square">
            <a:spAutoFit/>
          </a:bodyPr>
          <a:lstStyle/>
          <a:p>
            <a:pPr algn="ctr"/>
            <a:r>
              <a:rPr lang="ru-RU" sz="3200" b="1" dirty="0" smtClean="0"/>
              <a:t>План</a:t>
            </a:r>
            <a:endParaRPr lang="ru-RU" sz="3200" b="1" dirty="0"/>
          </a:p>
        </p:txBody>
      </p:sp>
      <p:sp>
        <p:nvSpPr>
          <p:cNvPr id="2" name="Прямоугольник 1"/>
          <p:cNvSpPr/>
          <p:nvPr/>
        </p:nvSpPr>
        <p:spPr>
          <a:xfrm>
            <a:off x="323528" y="1340768"/>
            <a:ext cx="8208912" cy="3046988"/>
          </a:xfrm>
          <a:prstGeom prst="rect">
            <a:avLst/>
          </a:prstGeom>
        </p:spPr>
        <p:txBody>
          <a:bodyPr wrap="square">
            <a:spAutoFit/>
          </a:bodyPr>
          <a:lstStyle/>
          <a:p>
            <a:pPr indent="457200" algn="just">
              <a:buAutoNum type="arabicPeriod"/>
            </a:pPr>
            <a:r>
              <a:rPr lang="ru-RU" sz="3200" b="1" dirty="0" smtClean="0"/>
              <a:t>Понятие ТСИ</a:t>
            </a:r>
          </a:p>
          <a:p>
            <a:pPr indent="457200" algn="just">
              <a:buAutoNum type="arabicPeriod"/>
            </a:pPr>
            <a:r>
              <a:rPr lang="ru-RU" sz="3200" b="1" dirty="0" smtClean="0"/>
              <a:t>Классификация ТСИ</a:t>
            </a:r>
          </a:p>
          <a:p>
            <a:pPr lvl="1" indent="457200" algn="just">
              <a:buAutoNum type="arabicPeriod"/>
            </a:pPr>
            <a:r>
              <a:rPr lang="ru-RU" sz="3200" b="1" dirty="0" smtClean="0"/>
              <a:t>По принципу действия</a:t>
            </a:r>
          </a:p>
          <a:p>
            <a:pPr lvl="1" indent="457200" algn="just">
              <a:buAutoNum type="arabicPeriod"/>
            </a:pPr>
            <a:r>
              <a:rPr lang="ru-RU" sz="3200" b="1" dirty="0" smtClean="0"/>
              <a:t>По назначению</a:t>
            </a:r>
          </a:p>
          <a:p>
            <a:pPr lvl="1" indent="457200" algn="just">
              <a:buAutoNum type="arabicPeriod"/>
            </a:pPr>
            <a:r>
              <a:rPr lang="ru-RU" sz="3200" b="1" dirty="0" smtClean="0"/>
              <a:t>В зависимости от выполняемых функций</a:t>
            </a: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14282" y="1000108"/>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35</a:t>
            </a:fld>
            <a:endParaRPr lang="ru-RU" sz="1800" b="1" dirty="0">
              <a:solidFill>
                <a:schemeClr val="tx1"/>
              </a:solidFill>
            </a:endParaRPr>
          </a:p>
        </p:txBody>
      </p:sp>
      <p:sp>
        <p:nvSpPr>
          <p:cNvPr id="8" name="Text Box 3"/>
          <p:cNvSpPr txBox="1">
            <a:spLocks noChangeArrowheads="1"/>
          </p:cNvSpPr>
          <p:nvPr/>
        </p:nvSpPr>
        <p:spPr bwMode="auto">
          <a:xfrm>
            <a:off x="885887" y="163065"/>
            <a:ext cx="7368246" cy="584775"/>
          </a:xfrm>
          <a:prstGeom prst="rect">
            <a:avLst/>
          </a:prstGeom>
          <a:noFill/>
          <a:ln w="9525">
            <a:noFill/>
            <a:miter lim="800000"/>
            <a:headEnd/>
            <a:tailEnd/>
          </a:ln>
        </p:spPr>
        <p:txBody>
          <a:bodyPr wrap="square">
            <a:spAutoFit/>
          </a:bodyPr>
          <a:lstStyle/>
          <a:p>
            <a:r>
              <a:rPr lang="ru-RU" sz="3200" b="1" dirty="0" smtClean="0"/>
              <a:t>ТСИ</a:t>
            </a:r>
            <a:endParaRPr lang="ru-RU" sz="3200" b="1" dirty="0"/>
          </a:p>
        </p:txBody>
      </p:sp>
      <p:sp>
        <p:nvSpPr>
          <p:cNvPr id="7" name="Прямоугольник 6"/>
          <p:cNvSpPr/>
          <p:nvPr/>
        </p:nvSpPr>
        <p:spPr>
          <a:xfrm>
            <a:off x="214282" y="1071546"/>
            <a:ext cx="8501122" cy="4401205"/>
          </a:xfrm>
          <a:prstGeom prst="rect">
            <a:avLst/>
          </a:prstGeom>
        </p:spPr>
        <p:txBody>
          <a:bodyPr wrap="square">
            <a:spAutoFit/>
          </a:bodyPr>
          <a:lstStyle/>
          <a:p>
            <a:pPr indent="457200" algn="just"/>
            <a:r>
              <a:rPr lang="ru-RU" sz="2800" b="1" dirty="0" smtClean="0"/>
              <a:t>Технические средства информатизации (ТСИ) — это совокупность систем, машин, приборов, механизмов, устройств и прочих видов оборудования, предназначенных для автоматизации различных технологических процессов информатики, причем таких, выходным продуктом которых является информация (данные), используемая для удовлетворения информационных потребностей в разных областях деятельности общества. </a:t>
            </a:r>
            <a:endParaRPr lang="ru-RU" sz="2800" b="1" dirty="0"/>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14282" y="1000108"/>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36</a:t>
            </a:fld>
            <a:endParaRPr lang="ru-RU" sz="1800" b="1" dirty="0">
              <a:solidFill>
                <a:schemeClr val="tx1"/>
              </a:solidFill>
            </a:endParaRPr>
          </a:p>
        </p:txBody>
      </p:sp>
      <p:sp>
        <p:nvSpPr>
          <p:cNvPr id="8" name="Text Box 3"/>
          <p:cNvSpPr txBox="1">
            <a:spLocks noChangeArrowheads="1"/>
          </p:cNvSpPr>
          <p:nvPr/>
        </p:nvSpPr>
        <p:spPr bwMode="auto">
          <a:xfrm>
            <a:off x="885887" y="163065"/>
            <a:ext cx="7368246" cy="584775"/>
          </a:xfrm>
          <a:prstGeom prst="rect">
            <a:avLst/>
          </a:prstGeom>
          <a:noFill/>
          <a:ln w="9525">
            <a:noFill/>
            <a:miter lim="800000"/>
            <a:headEnd/>
            <a:tailEnd/>
          </a:ln>
        </p:spPr>
        <p:txBody>
          <a:bodyPr wrap="square">
            <a:spAutoFit/>
          </a:bodyPr>
          <a:lstStyle/>
          <a:p>
            <a:r>
              <a:rPr lang="ru-RU" sz="3200" b="1" dirty="0" smtClean="0"/>
              <a:t>ТСИ</a:t>
            </a:r>
            <a:endParaRPr lang="ru-RU" sz="3200" b="1" dirty="0"/>
          </a:p>
        </p:txBody>
      </p:sp>
      <p:sp>
        <p:nvSpPr>
          <p:cNvPr id="7" name="Прямоугольник 6"/>
          <p:cNvSpPr/>
          <p:nvPr/>
        </p:nvSpPr>
        <p:spPr>
          <a:xfrm>
            <a:off x="214282" y="1071546"/>
            <a:ext cx="8501122" cy="4832092"/>
          </a:xfrm>
          <a:prstGeom prst="rect">
            <a:avLst/>
          </a:prstGeom>
        </p:spPr>
        <p:txBody>
          <a:bodyPr wrap="square">
            <a:spAutoFit/>
          </a:bodyPr>
          <a:lstStyle/>
          <a:p>
            <a:pPr indent="457200" algn="just"/>
            <a:r>
              <a:rPr lang="ru-RU" sz="2800" b="1" dirty="0" smtClean="0"/>
              <a:t>Практически любые технические средства, в том числе и компьютерные, по назначению можно разделить на </a:t>
            </a:r>
            <a:r>
              <a:rPr lang="ru-RU" sz="2800" b="1" i="1" dirty="0" smtClean="0">
                <a:solidFill>
                  <a:srgbClr val="C00000"/>
                </a:solidFill>
              </a:rPr>
              <a:t>универсальные</a:t>
            </a:r>
            <a:r>
              <a:rPr lang="ru-RU" sz="2800" b="1" i="1" dirty="0" smtClean="0"/>
              <a:t>, используемые </a:t>
            </a:r>
            <a:r>
              <a:rPr lang="ru-RU" sz="2800" b="1" dirty="0" smtClean="0"/>
              <a:t>в различных областях, и </a:t>
            </a:r>
            <a:r>
              <a:rPr lang="ru-RU" sz="2800" b="1" i="1" dirty="0" smtClean="0">
                <a:solidFill>
                  <a:srgbClr val="C00000"/>
                </a:solidFill>
              </a:rPr>
              <a:t>специальные</a:t>
            </a:r>
            <a:r>
              <a:rPr lang="ru-RU" sz="2800" b="1" i="1" dirty="0" smtClean="0"/>
              <a:t>, созданные для </a:t>
            </a:r>
            <a:r>
              <a:rPr lang="ru-RU" sz="2800" b="1" dirty="0" smtClean="0"/>
              <a:t>эксплуатации в специфических условиях или сферах деятельности.</a:t>
            </a:r>
          </a:p>
          <a:p>
            <a:pPr indent="457200" algn="just"/>
            <a:r>
              <a:rPr lang="ru-RU" sz="2800" b="1" dirty="0" smtClean="0"/>
              <a:t>Применение универсальных технических средств снижает финансовые затраты на снабжение расходными материалами и ремонт, позволяет использовать типовые решения, облегчает их освоение, эксплуатацию и др.</a:t>
            </a:r>
            <a:endParaRPr lang="ru-RU" sz="2800" b="1" dirty="0"/>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85786" y="2214555"/>
            <a:ext cx="7786742" cy="857256"/>
          </a:xfrm>
        </p:spPr>
        <p:txBody>
          <a:bodyPr/>
          <a:lstStyle/>
          <a:p>
            <a:pPr algn="ctr"/>
            <a:r>
              <a:rPr lang="ru-RU" dirty="0" smtClean="0">
                <a:solidFill>
                  <a:srgbClr val="C00000"/>
                </a:solidFill>
              </a:rPr>
              <a:t>Классификация ТСИ</a:t>
            </a:r>
            <a:endParaRPr lang="ru-RU" dirty="0">
              <a:solidFill>
                <a:srgbClr val="C00000"/>
              </a:solidFill>
            </a:endParaRPr>
          </a:p>
        </p:txBody>
      </p:sp>
      <p:sp>
        <p:nvSpPr>
          <p:cNvPr id="4" name="Номер слайда 3"/>
          <p:cNvSpPr>
            <a:spLocks noGrp="1"/>
          </p:cNvSpPr>
          <p:nvPr>
            <p:ph type="sldNum" sz="quarter" idx="12"/>
          </p:nvPr>
        </p:nvSpPr>
        <p:spPr/>
        <p:txBody>
          <a:bodyPr/>
          <a:lstStyle/>
          <a:p>
            <a:fld id="{734270D5-4533-480E-9359-23C442AE1949}" type="slidenum">
              <a:rPr lang="ru-RU" smtClean="0"/>
              <a:pPr/>
              <a:t>37</a:t>
            </a:fld>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14282" y="1285860"/>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38</a:t>
            </a:fld>
            <a:endParaRPr lang="ru-RU" sz="1800" b="1" dirty="0">
              <a:solidFill>
                <a:schemeClr val="tx1"/>
              </a:solidFill>
            </a:endParaRPr>
          </a:p>
        </p:txBody>
      </p:sp>
      <p:sp>
        <p:nvSpPr>
          <p:cNvPr id="8" name="Text Box 3"/>
          <p:cNvSpPr txBox="1">
            <a:spLocks noChangeArrowheads="1"/>
          </p:cNvSpPr>
          <p:nvPr/>
        </p:nvSpPr>
        <p:spPr bwMode="auto">
          <a:xfrm>
            <a:off x="885887" y="163065"/>
            <a:ext cx="7686641" cy="1077218"/>
          </a:xfrm>
          <a:prstGeom prst="rect">
            <a:avLst/>
          </a:prstGeom>
          <a:noFill/>
          <a:ln w="9525">
            <a:noFill/>
            <a:miter lim="800000"/>
            <a:headEnd/>
            <a:tailEnd/>
          </a:ln>
        </p:spPr>
        <p:txBody>
          <a:bodyPr wrap="square">
            <a:spAutoFit/>
          </a:bodyPr>
          <a:lstStyle/>
          <a:p>
            <a:pPr algn="ctr"/>
            <a:r>
              <a:rPr lang="ru-RU" sz="3200" dirty="0" smtClean="0"/>
              <a:t>Существует деление ТСИ </a:t>
            </a:r>
            <a:r>
              <a:rPr lang="ru-RU" sz="3200" b="1" dirty="0" smtClean="0"/>
              <a:t>по принципу действия.</a:t>
            </a:r>
            <a:endParaRPr lang="ru-RU" sz="3200" b="1" dirty="0"/>
          </a:p>
        </p:txBody>
      </p:sp>
      <p:sp>
        <p:nvSpPr>
          <p:cNvPr id="7" name="Прямоугольник 6"/>
          <p:cNvSpPr/>
          <p:nvPr/>
        </p:nvSpPr>
        <p:spPr>
          <a:xfrm>
            <a:off x="214282" y="1285860"/>
            <a:ext cx="8501122" cy="4832092"/>
          </a:xfrm>
          <a:prstGeom prst="rect">
            <a:avLst/>
          </a:prstGeom>
        </p:spPr>
        <p:txBody>
          <a:bodyPr wrap="square">
            <a:spAutoFit/>
          </a:bodyPr>
          <a:lstStyle/>
          <a:p>
            <a:pPr algn="just"/>
            <a:r>
              <a:rPr lang="ru-RU" sz="2800" b="1" dirty="0" smtClean="0"/>
              <a:t>В этом случае различают следующие технические средства:</a:t>
            </a:r>
          </a:p>
          <a:p>
            <a:pPr marL="514350" indent="-514350" algn="just">
              <a:buAutoNum type="alphaLcParenR"/>
            </a:pPr>
            <a:r>
              <a:rPr lang="ru-RU" sz="2800" b="1" i="1" dirty="0" smtClean="0">
                <a:solidFill>
                  <a:srgbClr val="C00000"/>
                </a:solidFill>
              </a:rPr>
              <a:t>механические</a:t>
            </a:r>
            <a:r>
              <a:rPr lang="ru-RU" sz="2800" b="1" i="1" dirty="0" smtClean="0"/>
              <a:t> — приводятся в движение мускульной силой человека</a:t>
            </a:r>
            <a:r>
              <a:rPr lang="en-US" sz="2800" b="1" i="1" dirty="0" smtClean="0"/>
              <a:t> </a:t>
            </a:r>
            <a:r>
              <a:rPr lang="ru-RU" sz="2800" b="1" dirty="0" smtClean="0"/>
              <a:t>(тележки, пишущие машинки, раздвижные стеллажи и т.д.);</a:t>
            </a:r>
            <a:endParaRPr lang="en-US" sz="2800" b="1" dirty="0" smtClean="0"/>
          </a:p>
          <a:p>
            <a:pPr marL="514350" indent="-514350" algn="just">
              <a:buAutoNum type="alphaLcParenR"/>
            </a:pPr>
            <a:r>
              <a:rPr lang="ru-RU" sz="2800" b="1" i="1" dirty="0" smtClean="0">
                <a:solidFill>
                  <a:srgbClr val="C00000"/>
                </a:solidFill>
              </a:rPr>
              <a:t>электромеханические</a:t>
            </a:r>
            <a:r>
              <a:rPr lang="ru-RU" sz="2800" b="1" i="1" dirty="0" smtClean="0"/>
              <a:t> — используют в качестве источника движ</a:t>
            </a:r>
            <a:r>
              <a:rPr lang="ru-RU" sz="2800" b="1" dirty="0" smtClean="0"/>
              <a:t>ения электродвигатель (лифты и конвейеры для транспортировки</a:t>
            </a:r>
            <a:r>
              <a:rPr lang="en-US" sz="2800" b="1" dirty="0" smtClean="0"/>
              <a:t> </a:t>
            </a:r>
            <a:r>
              <a:rPr lang="ru-RU" sz="2800" b="1" dirty="0" smtClean="0"/>
              <a:t>носителей информации, стеллажи, электрические пишущие</a:t>
            </a:r>
            <a:r>
              <a:rPr lang="en-US" sz="2800" b="1" dirty="0" smtClean="0"/>
              <a:t> </a:t>
            </a:r>
            <a:r>
              <a:rPr lang="ru-RU" sz="2800" b="1" dirty="0" smtClean="0"/>
              <a:t>машинки и др.);</a:t>
            </a:r>
            <a:endParaRPr lang="en-US" sz="2800" b="1" dirty="0" smtClean="0"/>
          </a:p>
          <a:p>
            <a:pPr marL="514350" indent="-514350" algn="just">
              <a:buAutoNum type="alphaLcParenR"/>
            </a:pPr>
            <a:endParaRPr lang="ru-RU" sz="2800" b="1" dirty="0"/>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14282" y="1285860"/>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39</a:t>
            </a:fld>
            <a:endParaRPr lang="ru-RU" sz="1800" b="1" dirty="0">
              <a:solidFill>
                <a:schemeClr val="tx1"/>
              </a:solidFill>
            </a:endParaRPr>
          </a:p>
        </p:txBody>
      </p:sp>
      <p:sp>
        <p:nvSpPr>
          <p:cNvPr id="8" name="Text Box 3"/>
          <p:cNvSpPr txBox="1">
            <a:spLocks noChangeArrowheads="1"/>
          </p:cNvSpPr>
          <p:nvPr/>
        </p:nvSpPr>
        <p:spPr bwMode="auto">
          <a:xfrm>
            <a:off x="885887" y="163065"/>
            <a:ext cx="7686641" cy="1077218"/>
          </a:xfrm>
          <a:prstGeom prst="rect">
            <a:avLst/>
          </a:prstGeom>
          <a:noFill/>
          <a:ln w="9525">
            <a:noFill/>
            <a:miter lim="800000"/>
            <a:headEnd/>
            <a:tailEnd/>
          </a:ln>
        </p:spPr>
        <p:txBody>
          <a:bodyPr wrap="square">
            <a:spAutoFit/>
          </a:bodyPr>
          <a:lstStyle/>
          <a:p>
            <a:pPr algn="ctr"/>
            <a:r>
              <a:rPr lang="ru-RU" sz="3200" dirty="0" smtClean="0"/>
              <a:t>Существует деление ТСИ </a:t>
            </a:r>
            <a:r>
              <a:rPr lang="ru-RU" sz="3200" b="1" dirty="0" smtClean="0"/>
              <a:t>по принципу действия.</a:t>
            </a:r>
            <a:endParaRPr lang="ru-RU" sz="3200" b="1" dirty="0"/>
          </a:p>
        </p:txBody>
      </p:sp>
      <p:sp>
        <p:nvSpPr>
          <p:cNvPr id="7" name="Прямоугольник 6"/>
          <p:cNvSpPr/>
          <p:nvPr/>
        </p:nvSpPr>
        <p:spPr>
          <a:xfrm>
            <a:off x="0" y="1285860"/>
            <a:ext cx="9001156" cy="5016758"/>
          </a:xfrm>
          <a:prstGeom prst="rect">
            <a:avLst/>
          </a:prstGeom>
        </p:spPr>
        <p:txBody>
          <a:bodyPr wrap="square">
            <a:spAutoFit/>
          </a:bodyPr>
          <a:lstStyle/>
          <a:p>
            <a:pPr marL="514350" indent="-514350" algn="just"/>
            <a:r>
              <a:rPr lang="en-US" sz="3200" b="1" i="1" dirty="0" smtClean="0">
                <a:solidFill>
                  <a:srgbClr val="C00000"/>
                </a:solidFill>
              </a:rPr>
              <a:t>c) </a:t>
            </a:r>
            <a:r>
              <a:rPr lang="ru-RU" sz="3200" b="1" i="1" dirty="0" smtClean="0">
                <a:solidFill>
                  <a:srgbClr val="C00000"/>
                </a:solidFill>
              </a:rPr>
              <a:t>электрические — </a:t>
            </a:r>
            <a:r>
              <a:rPr lang="ru-RU" sz="3200" b="1" dirty="0" smtClean="0"/>
              <a:t>применяют электрические сигналы постоянного</a:t>
            </a:r>
            <a:r>
              <a:rPr lang="en-US" sz="3200" b="1" dirty="0" smtClean="0"/>
              <a:t> </a:t>
            </a:r>
            <a:r>
              <a:rPr lang="ru-RU" sz="3200" b="1" dirty="0" smtClean="0"/>
              <a:t>или переменного тока, например общее и местное освещение,</a:t>
            </a:r>
            <a:r>
              <a:rPr lang="en-US" sz="3200" b="1" dirty="0" smtClean="0"/>
              <a:t> </a:t>
            </a:r>
            <a:r>
              <a:rPr lang="ru-RU" sz="3200" b="1" dirty="0" smtClean="0"/>
              <a:t>телефонная и радиосвязь, электрическое табло, датчики</a:t>
            </a:r>
            <a:r>
              <a:rPr lang="en-US" sz="3200" b="1" dirty="0" smtClean="0"/>
              <a:t> </a:t>
            </a:r>
            <a:r>
              <a:rPr lang="ru-RU" sz="3200" b="1" dirty="0" smtClean="0"/>
              <a:t>электрических сигналов;</a:t>
            </a:r>
            <a:endParaRPr lang="en-US" sz="3200" b="1" dirty="0" smtClean="0"/>
          </a:p>
          <a:p>
            <a:pPr marL="514350" indent="-514350" algn="just"/>
            <a:r>
              <a:rPr lang="en-US" sz="3200" b="1" i="1" dirty="0" smtClean="0">
                <a:solidFill>
                  <a:srgbClr val="C00000"/>
                </a:solidFill>
              </a:rPr>
              <a:t>d) </a:t>
            </a:r>
            <a:r>
              <a:rPr lang="ru-RU" sz="3200" b="1" i="1" dirty="0" smtClean="0">
                <a:solidFill>
                  <a:srgbClr val="C00000"/>
                </a:solidFill>
              </a:rPr>
              <a:t>электронные — </a:t>
            </a:r>
            <a:r>
              <a:rPr lang="ru-RU" sz="3200" b="1" dirty="0" smtClean="0"/>
              <a:t>различные виды вычислительной техники, телевизоры</a:t>
            </a:r>
            <a:r>
              <a:rPr lang="en-US" sz="3200" b="1" dirty="0" smtClean="0"/>
              <a:t> </a:t>
            </a:r>
            <a:r>
              <a:rPr lang="ru-RU" sz="3200" b="1" dirty="0" smtClean="0"/>
              <a:t>и промышленное телевидение, электронные датчики</a:t>
            </a:r>
            <a:r>
              <a:rPr lang="en-US" sz="3200" b="1" dirty="0" smtClean="0"/>
              <a:t> </a:t>
            </a:r>
            <a:r>
              <a:rPr lang="ru-RU" sz="3200" b="1" dirty="0" smtClean="0"/>
              <a:t>сигналов, звуковые колонки, модемы и т.п.;</a:t>
            </a:r>
            <a:endParaRPr lang="ru-RU" sz="3200" b="1" dirty="0"/>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95288" y="782412"/>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lgn="ctr" eaLnBrk="0" hangingPunct="0">
              <a:spcBef>
                <a:spcPct val="50000"/>
              </a:spcBef>
            </a:pPr>
            <a:r>
              <a:rPr lang="ru-RU" sz="3000" b="1" dirty="0" smtClean="0"/>
              <a:t>Информация   в   физике </a:t>
            </a:r>
            <a:endParaRPr lang="ru-RU" sz="3000" b="1" dirty="0"/>
          </a:p>
        </p:txBody>
      </p:sp>
      <p:pic>
        <p:nvPicPr>
          <p:cNvPr id="1026"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861"/>
            <a:ext cx="1130524" cy="105723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p:cNvPicPr>
            <a:picLocks noGrp="1" noChangeAspect="1" noChangeArrowheads="1"/>
          </p:cNvPicPr>
          <p:nvPr>
            <p:ph idx="1"/>
          </p:nvPr>
        </p:nvPicPr>
        <p:blipFill rotWithShape="1">
          <a:blip r:embed="rId3">
            <a:extLst>
              <a:ext uri="{28A0092B-C50C-407E-A947-70E740481C1C}">
                <a14:useLocalDpi xmlns:a14="http://schemas.microsoft.com/office/drawing/2010/main" xmlns="" val="0"/>
              </a:ext>
            </a:extLst>
          </a:blip>
          <a:srcRect t="30931" b="25217"/>
          <a:stretch/>
        </p:blipFill>
        <p:spPr bwMode="auto">
          <a:xfrm>
            <a:off x="827584" y="3329128"/>
            <a:ext cx="8229600" cy="2656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Прямоугольник 8"/>
          <p:cNvSpPr/>
          <p:nvPr/>
        </p:nvSpPr>
        <p:spPr>
          <a:xfrm>
            <a:off x="683568" y="980728"/>
            <a:ext cx="7776864" cy="2677656"/>
          </a:xfrm>
          <a:prstGeom prst="rect">
            <a:avLst/>
          </a:prstGeom>
        </p:spPr>
        <p:txBody>
          <a:bodyPr wrap="square">
            <a:spAutoFit/>
          </a:bodyPr>
          <a:lstStyle/>
          <a:p>
            <a:pPr indent="457200" algn="just"/>
            <a:r>
              <a:rPr lang="ru-RU" sz="2400" b="1" dirty="0"/>
              <a:t>В физике мерой </a:t>
            </a:r>
            <a:r>
              <a:rPr lang="ru-RU" sz="2400" b="1" dirty="0">
                <a:solidFill>
                  <a:srgbClr val="002060"/>
                </a:solidFill>
              </a:rPr>
              <a:t>беспорядка</a:t>
            </a:r>
            <a:r>
              <a:rPr lang="ru-RU" sz="2400" b="1" dirty="0"/>
              <a:t>, хаоса для термодинамической системы является </a:t>
            </a:r>
            <a:r>
              <a:rPr lang="ru-RU" sz="2400" b="1" dirty="0">
                <a:solidFill>
                  <a:srgbClr val="002060"/>
                </a:solidFill>
              </a:rPr>
              <a:t>энтропия</a:t>
            </a:r>
            <a:r>
              <a:rPr lang="ru-RU" sz="2400" b="1" dirty="0"/>
              <a:t> системы, тогда как </a:t>
            </a:r>
            <a:r>
              <a:rPr lang="ru-RU" sz="2400" b="1" dirty="0">
                <a:solidFill>
                  <a:srgbClr val="002060"/>
                </a:solidFill>
              </a:rPr>
              <a:t>информация</a:t>
            </a:r>
            <a:r>
              <a:rPr lang="ru-RU" sz="2400" b="1" dirty="0"/>
              <a:t> (</a:t>
            </a:r>
            <a:r>
              <a:rPr lang="ru-RU" sz="2400" b="1" dirty="0" err="1"/>
              <a:t>антиэнтропия</a:t>
            </a:r>
            <a:r>
              <a:rPr lang="ru-RU" sz="2400" b="1" dirty="0"/>
              <a:t>) является мерой упорядоченности и сложности </a:t>
            </a:r>
            <a:r>
              <a:rPr lang="ru-RU" sz="2400" b="1" dirty="0" smtClean="0"/>
              <a:t>системы.</a:t>
            </a:r>
          </a:p>
          <a:p>
            <a:pPr indent="457200" algn="just"/>
            <a:r>
              <a:rPr lang="ru-RU" sz="2400" b="1" dirty="0" smtClean="0"/>
              <a:t>По </a:t>
            </a:r>
            <a:r>
              <a:rPr lang="ru-RU" sz="2400" b="1" dirty="0"/>
              <a:t>мере увеличения сложности системы величина энтропии уменьшается, и величина информации увеличивается. </a:t>
            </a:r>
          </a:p>
        </p:txBody>
      </p:sp>
      <p:sp>
        <p:nvSpPr>
          <p:cNvPr id="10" name="TextBox 9"/>
          <p:cNvSpPr txBox="1"/>
          <p:nvPr/>
        </p:nvSpPr>
        <p:spPr>
          <a:xfrm>
            <a:off x="6228184" y="5838110"/>
            <a:ext cx="252028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b="1" dirty="0" smtClean="0">
                <a:latin typeface="Arial Black" pitchFamily="34" charset="0"/>
              </a:rPr>
              <a:t>Энтропия(хаос)</a:t>
            </a:r>
            <a:endParaRPr lang="ru-RU" b="1" dirty="0">
              <a:latin typeface="Arial Black" pitchFamily="34" charset="0"/>
            </a:endParaRPr>
          </a:p>
        </p:txBody>
      </p:sp>
      <p:sp>
        <p:nvSpPr>
          <p:cNvPr id="14" name="TextBox 13"/>
          <p:cNvSpPr txBox="1"/>
          <p:nvPr/>
        </p:nvSpPr>
        <p:spPr>
          <a:xfrm>
            <a:off x="684514" y="5836622"/>
            <a:ext cx="363805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b="1" dirty="0" err="1" smtClean="0">
                <a:latin typeface="Arial Black" pitchFamily="34" charset="0"/>
              </a:rPr>
              <a:t>АнтиЭнтропия</a:t>
            </a:r>
            <a:r>
              <a:rPr lang="ru-RU" b="1" dirty="0" smtClean="0">
                <a:latin typeface="Arial Black" pitchFamily="34" charset="0"/>
              </a:rPr>
              <a:t>(порядок)</a:t>
            </a:r>
            <a:endParaRPr lang="ru-RU" b="1" dirty="0">
              <a:latin typeface="Arial Black" pitchFamily="34" charset="0"/>
            </a:endParaRPr>
          </a:p>
        </p:txBody>
      </p:sp>
      <p:sp>
        <p:nvSpPr>
          <p:cNvPr id="13" name="Стрелка вниз 12"/>
          <p:cNvSpPr/>
          <p:nvPr/>
        </p:nvSpPr>
        <p:spPr>
          <a:xfrm>
            <a:off x="7589440" y="4940955"/>
            <a:ext cx="576064" cy="756084"/>
          </a:xfrm>
          <a:prstGeom prst="downArrow">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7" name="Стрелка вниз 16"/>
          <p:cNvSpPr/>
          <p:nvPr/>
        </p:nvSpPr>
        <p:spPr>
          <a:xfrm flipV="1">
            <a:off x="1152430" y="3640477"/>
            <a:ext cx="576064" cy="2002864"/>
          </a:xfrm>
          <a:prstGeom prst="downArrow">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cxnSp>
        <p:nvCxnSpPr>
          <p:cNvPr id="16" name="Прямая со стрелкой 15"/>
          <p:cNvCxnSpPr>
            <a:stCxn id="17" idx="2"/>
            <a:endCxn id="13" idx="2"/>
          </p:cNvCxnSpPr>
          <p:nvPr/>
        </p:nvCxnSpPr>
        <p:spPr>
          <a:xfrm>
            <a:off x="1440462" y="3640477"/>
            <a:ext cx="6437010" cy="20565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3603086" y="3813245"/>
            <a:ext cx="261333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b="1" dirty="0" smtClean="0">
                <a:latin typeface="Arial Black" pitchFamily="34" charset="0"/>
              </a:rPr>
              <a:t>ИНФОРМАЦИЯ</a:t>
            </a:r>
            <a:endParaRPr lang="ru-RU" b="1" dirty="0">
              <a:latin typeface="Arial Black" pitchFamily="34" charset="0"/>
            </a:endParaRPr>
          </a:p>
        </p:txBody>
      </p:sp>
      <p:sp>
        <p:nvSpPr>
          <p:cNvPr id="19" name="Номер слайда 18"/>
          <p:cNvSpPr>
            <a:spLocks noGrp="1"/>
          </p:cNvSpPr>
          <p:nvPr>
            <p:ph type="sldNum" sz="quarter" idx="12"/>
          </p:nvPr>
        </p:nvSpPr>
        <p:spPr/>
        <p:txBody>
          <a:bodyPr/>
          <a:lstStyle/>
          <a:p>
            <a:fld id="{734270D5-4533-480E-9359-23C442AE1949}" type="slidenum">
              <a:rPr lang="ru-RU" smtClean="0"/>
              <a:pPr/>
              <a:t>4</a:t>
            </a:fld>
            <a:endParaRPr lang="ru-RU"/>
          </a:p>
        </p:txBody>
      </p:sp>
    </p:spTree>
    <p:extLst>
      <p:ext uri="{BB962C8B-B14F-4D97-AF65-F5344CB8AC3E}">
        <p14:creationId xmlns:p14="http://schemas.microsoft.com/office/powerpoint/2010/main" xmlns="" val="13655839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14282" y="1285860"/>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40</a:t>
            </a:fld>
            <a:endParaRPr lang="ru-RU" sz="1800" b="1" dirty="0">
              <a:solidFill>
                <a:schemeClr val="tx1"/>
              </a:solidFill>
            </a:endParaRPr>
          </a:p>
        </p:txBody>
      </p:sp>
      <p:sp>
        <p:nvSpPr>
          <p:cNvPr id="8" name="Text Box 3"/>
          <p:cNvSpPr txBox="1">
            <a:spLocks noChangeArrowheads="1"/>
          </p:cNvSpPr>
          <p:nvPr/>
        </p:nvSpPr>
        <p:spPr bwMode="auto">
          <a:xfrm>
            <a:off x="885887" y="163065"/>
            <a:ext cx="7686641" cy="1077218"/>
          </a:xfrm>
          <a:prstGeom prst="rect">
            <a:avLst/>
          </a:prstGeom>
          <a:noFill/>
          <a:ln w="9525">
            <a:noFill/>
            <a:miter lim="800000"/>
            <a:headEnd/>
            <a:tailEnd/>
          </a:ln>
        </p:spPr>
        <p:txBody>
          <a:bodyPr wrap="square">
            <a:spAutoFit/>
          </a:bodyPr>
          <a:lstStyle/>
          <a:p>
            <a:pPr algn="ctr"/>
            <a:r>
              <a:rPr lang="ru-RU" sz="3200" dirty="0" smtClean="0"/>
              <a:t>Существует деление ТСИ </a:t>
            </a:r>
            <a:r>
              <a:rPr lang="ru-RU" sz="3200" b="1" dirty="0" smtClean="0"/>
              <a:t>по принципу действия.</a:t>
            </a:r>
            <a:endParaRPr lang="ru-RU" sz="3200" b="1" dirty="0"/>
          </a:p>
        </p:txBody>
      </p:sp>
      <p:sp>
        <p:nvSpPr>
          <p:cNvPr id="7" name="Прямоугольник 6"/>
          <p:cNvSpPr/>
          <p:nvPr/>
        </p:nvSpPr>
        <p:spPr>
          <a:xfrm>
            <a:off x="214282" y="1285860"/>
            <a:ext cx="8715436" cy="5262979"/>
          </a:xfrm>
          <a:prstGeom prst="rect">
            <a:avLst/>
          </a:prstGeom>
        </p:spPr>
        <p:txBody>
          <a:bodyPr wrap="square">
            <a:spAutoFit/>
          </a:bodyPr>
          <a:lstStyle/>
          <a:p>
            <a:pPr indent="457200" algn="just"/>
            <a:r>
              <a:rPr lang="en-US" sz="2800" b="1" dirty="0" smtClean="0">
                <a:solidFill>
                  <a:srgbClr val="C00000"/>
                </a:solidFill>
              </a:rPr>
              <a:t>e) </a:t>
            </a:r>
            <a:r>
              <a:rPr lang="ru-RU" sz="2800" b="1" dirty="0" smtClean="0">
                <a:solidFill>
                  <a:srgbClr val="C00000"/>
                </a:solidFill>
              </a:rPr>
              <a:t>электронно-механические </a:t>
            </a:r>
            <a:r>
              <a:rPr lang="ru-RU" sz="2800" b="1" i="1" dirty="0" smtClean="0"/>
              <a:t>— проигрыватели и плееры, магнитофоны,</a:t>
            </a:r>
            <a:r>
              <a:rPr lang="en-US" sz="2800" b="1" i="1" dirty="0" smtClean="0"/>
              <a:t> </a:t>
            </a:r>
            <a:r>
              <a:rPr lang="ru-RU" sz="2800" b="1" dirty="0" smtClean="0"/>
              <a:t>видеомагнитофоны и видеоплееры, </a:t>
            </a:r>
            <a:r>
              <a:rPr lang="en-US" sz="2800" b="1" dirty="0" smtClean="0"/>
              <a:t>CD-</a:t>
            </a:r>
            <a:r>
              <a:rPr lang="ru-RU" sz="2800" b="1" dirty="0" smtClean="0"/>
              <a:t>проигрыватели,</a:t>
            </a:r>
            <a:r>
              <a:rPr lang="en-US" sz="2800" b="1" dirty="0" smtClean="0"/>
              <a:t> </a:t>
            </a:r>
            <a:r>
              <a:rPr lang="ru-RU" sz="2800" b="1" dirty="0" smtClean="0"/>
              <a:t>музыкальные центры и др.;</a:t>
            </a:r>
          </a:p>
          <a:p>
            <a:pPr indent="457200" algn="just"/>
            <a:r>
              <a:rPr lang="en-US" sz="2800" b="1" dirty="0" smtClean="0">
                <a:solidFill>
                  <a:srgbClr val="C00000"/>
                </a:solidFill>
              </a:rPr>
              <a:t>f)</a:t>
            </a:r>
            <a:r>
              <a:rPr lang="ru-RU" sz="2800" b="1" dirty="0" smtClean="0">
                <a:solidFill>
                  <a:srgbClr val="C00000"/>
                </a:solidFill>
              </a:rPr>
              <a:t> </a:t>
            </a:r>
            <a:r>
              <a:rPr lang="ru-RU" sz="2800" b="1" i="1" dirty="0" smtClean="0">
                <a:solidFill>
                  <a:srgbClr val="C00000"/>
                </a:solidFill>
              </a:rPr>
              <a:t>фотооптические </a:t>
            </a:r>
            <a:r>
              <a:rPr lang="ru-RU" sz="2800" b="1" i="1" dirty="0" smtClean="0"/>
              <a:t>— используют фотоэффект для получения изображений,</a:t>
            </a:r>
            <a:r>
              <a:rPr lang="en-US" sz="2800" b="1" i="1" dirty="0" smtClean="0"/>
              <a:t> </a:t>
            </a:r>
            <a:r>
              <a:rPr lang="ru-RU" sz="2800" b="1" dirty="0" smtClean="0"/>
              <a:t>например фото- и киноаппараты, микрофильмирующие</a:t>
            </a:r>
            <a:r>
              <a:rPr lang="en-US" sz="2800" b="1" dirty="0" smtClean="0"/>
              <a:t> </a:t>
            </a:r>
            <a:r>
              <a:rPr lang="ru-RU" sz="2800" b="1" dirty="0" smtClean="0"/>
              <a:t>устройства, фотонаборные машины, проекторы, фотооптические</a:t>
            </a:r>
            <a:r>
              <a:rPr lang="en-US" sz="2800" b="1" dirty="0" smtClean="0"/>
              <a:t> </a:t>
            </a:r>
            <a:r>
              <a:rPr lang="ru-RU" sz="2800" b="1" dirty="0" smtClean="0"/>
              <a:t>датчики сигналов.</a:t>
            </a:r>
            <a:r>
              <a:rPr lang="en-US" sz="2800" b="1" dirty="0" smtClean="0"/>
              <a:t> </a:t>
            </a:r>
            <a:r>
              <a:rPr lang="ru-RU" sz="2800" b="1" dirty="0" smtClean="0"/>
              <a:t>К ним можно отнести технические</a:t>
            </a:r>
            <a:r>
              <a:rPr lang="en-US" sz="2800" b="1" dirty="0" smtClean="0"/>
              <a:t> </a:t>
            </a:r>
            <a:r>
              <a:rPr lang="ru-RU" sz="2800" b="1" dirty="0" smtClean="0"/>
              <a:t>средства, использующие лазерные устройства: копиры, принтеры,</a:t>
            </a:r>
            <a:r>
              <a:rPr lang="en-US" sz="2800" b="1" dirty="0" smtClean="0"/>
              <a:t> </a:t>
            </a:r>
            <a:r>
              <a:rPr lang="ru-RU" sz="2800" b="1" dirty="0" smtClean="0"/>
              <a:t>сканеры,</a:t>
            </a:r>
            <a:r>
              <a:rPr lang="en-US" sz="2800" b="1" dirty="0" smtClean="0"/>
              <a:t> CD-</a:t>
            </a:r>
            <a:r>
              <a:rPr lang="ru-RU" sz="2800" b="1" dirty="0" smtClean="0"/>
              <a:t>проигрыватели, факсимильные аппараты</a:t>
            </a:r>
            <a:r>
              <a:rPr lang="en-US" sz="2800" b="1" dirty="0" smtClean="0"/>
              <a:t> </a:t>
            </a:r>
            <a:r>
              <a:rPr lang="ru-RU" sz="2800" b="1" dirty="0" smtClean="0"/>
              <a:t>и др.;</a:t>
            </a:r>
            <a:endParaRPr lang="ru-RU" sz="2800" b="1" dirty="0"/>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14282" y="1285860"/>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41</a:t>
            </a:fld>
            <a:endParaRPr lang="ru-RU" sz="1800" b="1" dirty="0">
              <a:solidFill>
                <a:schemeClr val="tx1"/>
              </a:solidFill>
            </a:endParaRPr>
          </a:p>
        </p:txBody>
      </p:sp>
      <p:sp>
        <p:nvSpPr>
          <p:cNvPr id="8" name="Text Box 3"/>
          <p:cNvSpPr txBox="1">
            <a:spLocks noChangeArrowheads="1"/>
          </p:cNvSpPr>
          <p:nvPr/>
        </p:nvSpPr>
        <p:spPr bwMode="auto">
          <a:xfrm>
            <a:off x="885887" y="163065"/>
            <a:ext cx="7686641" cy="1077218"/>
          </a:xfrm>
          <a:prstGeom prst="rect">
            <a:avLst/>
          </a:prstGeom>
          <a:noFill/>
          <a:ln w="9525">
            <a:noFill/>
            <a:miter lim="800000"/>
            <a:headEnd/>
            <a:tailEnd/>
          </a:ln>
        </p:spPr>
        <p:txBody>
          <a:bodyPr wrap="square">
            <a:spAutoFit/>
          </a:bodyPr>
          <a:lstStyle/>
          <a:p>
            <a:pPr algn="ctr"/>
            <a:r>
              <a:rPr lang="ru-RU" sz="3200" dirty="0" smtClean="0"/>
              <a:t>Существует деление ТСИ </a:t>
            </a:r>
            <a:r>
              <a:rPr lang="ru-RU" sz="3200" b="1" dirty="0" smtClean="0"/>
              <a:t>по принципу действия.</a:t>
            </a:r>
            <a:endParaRPr lang="ru-RU" sz="3200" b="1" dirty="0"/>
          </a:p>
        </p:txBody>
      </p:sp>
      <p:sp>
        <p:nvSpPr>
          <p:cNvPr id="7" name="Прямоугольник 6"/>
          <p:cNvSpPr/>
          <p:nvPr/>
        </p:nvSpPr>
        <p:spPr>
          <a:xfrm>
            <a:off x="214282" y="1285860"/>
            <a:ext cx="8715436" cy="954107"/>
          </a:xfrm>
          <a:prstGeom prst="rect">
            <a:avLst/>
          </a:prstGeom>
        </p:spPr>
        <p:txBody>
          <a:bodyPr wrap="square">
            <a:spAutoFit/>
          </a:bodyPr>
          <a:lstStyle/>
          <a:p>
            <a:pPr indent="457200" algn="just"/>
            <a:r>
              <a:rPr lang="en-US" sz="2800" b="1" dirty="0" smtClean="0"/>
              <a:t>g) </a:t>
            </a:r>
            <a:r>
              <a:rPr lang="ru-RU" sz="2800" b="1" i="1" dirty="0" smtClean="0">
                <a:solidFill>
                  <a:srgbClr val="C00000"/>
                </a:solidFill>
              </a:rPr>
              <a:t>пневматические</a:t>
            </a:r>
            <a:r>
              <a:rPr lang="ru-RU" sz="2800" b="1" i="1" dirty="0" smtClean="0"/>
              <a:t> — например стеллажи и подъемники.</a:t>
            </a:r>
            <a:endParaRPr lang="ru-RU" sz="2800" b="1" dirty="0"/>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14282" y="1285860"/>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42</a:t>
            </a:fld>
            <a:endParaRPr lang="ru-RU" sz="1800" b="1" dirty="0">
              <a:solidFill>
                <a:schemeClr val="tx1"/>
              </a:solidFill>
            </a:endParaRPr>
          </a:p>
        </p:txBody>
      </p:sp>
      <p:sp>
        <p:nvSpPr>
          <p:cNvPr id="8" name="Text Box 3"/>
          <p:cNvSpPr txBox="1">
            <a:spLocks noChangeArrowheads="1"/>
          </p:cNvSpPr>
          <p:nvPr/>
        </p:nvSpPr>
        <p:spPr bwMode="auto">
          <a:xfrm>
            <a:off x="885887" y="163065"/>
            <a:ext cx="7686641" cy="584775"/>
          </a:xfrm>
          <a:prstGeom prst="rect">
            <a:avLst/>
          </a:prstGeom>
          <a:noFill/>
          <a:ln w="9525">
            <a:noFill/>
            <a:miter lim="800000"/>
            <a:headEnd/>
            <a:tailEnd/>
          </a:ln>
        </p:spPr>
        <p:txBody>
          <a:bodyPr wrap="square">
            <a:spAutoFit/>
          </a:bodyPr>
          <a:lstStyle/>
          <a:p>
            <a:pPr algn="ctr"/>
            <a:r>
              <a:rPr lang="ru-RU" sz="3200" dirty="0" smtClean="0"/>
              <a:t>Существует деление ТСИ </a:t>
            </a:r>
            <a:r>
              <a:rPr lang="ru-RU" sz="3200" b="1" dirty="0" smtClean="0"/>
              <a:t>по назначению.</a:t>
            </a:r>
            <a:endParaRPr lang="ru-RU" sz="3200" b="1" dirty="0"/>
          </a:p>
        </p:txBody>
      </p:sp>
      <p:sp>
        <p:nvSpPr>
          <p:cNvPr id="7" name="Прямоугольник 6"/>
          <p:cNvSpPr/>
          <p:nvPr/>
        </p:nvSpPr>
        <p:spPr>
          <a:xfrm>
            <a:off x="214282" y="1285860"/>
            <a:ext cx="8715436" cy="3046988"/>
          </a:xfrm>
          <a:prstGeom prst="rect">
            <a:avLst/>
          </a:prstGeom>
        </p:spPr>
        <p:txBody>
          <a:bodyPr wrap="square">
            <a:spAutoFit/>
          </a:bodyPr>
          <a:lstStyle/>
          <a:p>
            <a:pPr indent="457200" algn="just"/>
            <a:r>
              <a:rPr lang="ru-RU" sz="3200" b="1" dirty="0" smtClean="0"/>
              <a:t>По назначению ТСИ подразделяют на средства транспортирования, копировально-множительной техники, связи и телекоммуникации, обеспечения безопасности, обучения, компьютерные, аудио- и </a:t>
            </a:r>
            <a:r>
              <a:rPr lang="ru-RU" sz="3200" b="1" dirty="0" err="1" smtClean="0"/>
              <a:t>видеотехнические</a:t>
            </a:r>
            <a:r>
              <a:rPr lang="ru-RU" sz="3200" b="1" dirty="0" smtClean="0"/>
              <a:t>.</a:t>
            </a:r>
            <a:endParaRPr lang="ru-RU" sz="3200" b="1" dirty="0"/>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14282" y="1285860"/>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43</a:t>
            </a:fld>
            <a:endParaRPr lang="ru-RU" sz="1800" b="1" dirty="0">
              <a:solidFill>
                <a:schemeClr val="tx1"/>
              </a:solidFill>
            </a:endParaRPr>
          </a:p>
        </p:txBody>
      </p:sp>
      <p:sp>
        <p:nvSpPr>
          <p:cNvPr id="8" name="Text Box 3"/>
          <p:cNvSpPr txBox="1">
            <a:spLocks noChangeArrowheads="1"/>
          </p:cNvSpPr>
          <p:nvPr/>
        </p:nvSpPr>
        <p:spPr bwMode="auto">
          <a:xfrm>
            <a:off x="885887" y="163065"/>
            <a:ext cx="7686641" cy="584775"/>
          </a:xfrm>
          <a:prstGeom prst="rect">
            <a:avLst/>
          </a:prstGeom>
          <a:noFill/>
          <a:ln w="9525">
            <a:noFill/>
            <a:miter lim="800000"/>
            <a:headEnd/>
            <a:tailEnd/>
          </a:ln>
        </p:spPr>
        <p:txBody>
          <a:bodyPr wrap="square">
            <a:spAutoFit/>
          </a:bodyPr>
          <a:lstStyle/>
          <a:p>
            <a:pPr algn="ctr"/>
            <a:r>
              <a:rPr lang="ru-RU" sz="3200" dirty="0" smtClean="0"/>
              <a:t>Существует деление ТСИ </a:t>
            </a:r>
            <a:r>
              <a:rPr lang="ru-RU" sz="3200" b="1" dirty="0" smtClean="0"/>
              <a:t>по назначению.</a:t>
            </a:r>
            <a:endParaRPr lang="ru-RU" sz="3200" b="1" dirty="0"/>
          </a:p>
        </p:txBody>
      </p:sp>
      <p:sp>
        <p:nvSpPr>
          <p:cNvPr id="7" name="Прямоугольник 6"/>
          <p:cNvSpPr/>
          <p:nvPr/>
        </p:nvSpPr>
        <p:spPr>
          <a:xfrm>
            <a:off x="214282" y="1285860"/>
            <a:ext cx="8715436" cy="5016758"/>
          </a:xfrm>
          <a:prstGeom prst="rect">
            <a:avLst/>
          </a:prstGeom>
        </p:spPr>
        <p:txBody>
          <a:bodyPr wrap="square">
            <a:spAutoFit/>
          </a:bodyPr>
          <a:lstStyle/>
          <a:p>
            <a:pPr indent="457200" algn="just"/>
            <a:r>
              <a:rPr lang="ru-RU" sz="3200" b="1" dirty="0" smtClean="0"/>
              <a:t>К </a:t>
            </a:r>
            <a:r>
              <a:rPr lang="ru-RU" sz="3200" b="1" i="1" dirty="0" smtClean="0"/>
              <a:t>средствам транспортирования относят: тележки, ленточные </a:t>
            </a:r>
            <a:r>
              <a:rPr lang="ru-RU" sz="3200" b="1" dirty="0" smtClean="0"/>
              <a:t>и иные конвейеры и транспортеры, лифты, автотранспорт.</a:t>
            </a:r>
          </a:p>
          <a:p>
            <a:pPr indent="457200" algn="just"/>
            <a:r>
              <a:rPr lang="ru-RU" sz="3200" b="1" i="1" dirty="0" smtClean="0"/>
              <a:t>Копировально-множительные средства включают в себя полиграфическое </a:t>
            </a:r>
            <a:r>
              <a:rPr lang="ru-RU" sz="3200" b="1" dirty="0" smtClean="0"/>
              <a:t>оборудование, копиры (ксероксы), </a:t>
            </a:r>
            <a:r>
              <a:rPr lang="ru-RU" sz="3200" b="1" dirty="0" err="1" smtClean="0"/>
              <a:t>ризографы</a:t>
            </a:r>
            <a:r>
              <a:rPr lang="ru-RU" sz="3200" b="1" dirty="0" smtClean="0"/>
              <a:t>, средства оргтехники (пишущие машинки, ламинаторы, </a:t>
            </a:r>
            <a:r>
              <a:rPr lang="ru-RU" sz="3200" b="1" dirty="0" err="1" smtClean="0"/>
              <a:t>брошураторы</a:t>
            </a:r>
            <a:r>
              <a:rPr lang="ru-RU" sz="3200" b="1" dirty="0" smtClean="0"/>
              <a:t>, нумераторы, </a:t>
            </a:r>
            <a:r>
              <a:rPr lang="ru-RU" sz="3200" b="1" dirty="0" err="1" smtClean="0"/>
              <a:t>штемпелеватели</a:t>
            </a:r>
            <a:r>
              <a:rPr lang="ru-RU" sz="3200" b="1" dirty="0" smtClean="0"/>
              <a:t>, </a:t>
            </a:r>
            <a:r>
              <a:rPr lang="ru-RU" sz="3200" b="1" dirty="0" err="1" smtClean="0"/>
              <a:t>степлеры</a:t>
            </a:r>
            <a:r>
              <a:rPr lang="ru-RU" sz="3200" b="1" dirty="0" smtClean="0"/>
              <a:t>) и т. п.</a:t>
            </a:r>
            <a:endParaRPr lang="ru-RU" sz="3200" b="1" dirty="0"/>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85720" y="107154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44</a:t>
            </a:fld>
            <a:endParaRPr lang="ru-RU" sz="1800" b="1" dirty="0">
              <a:solidFill>
                <a:schemeClr val="tx1"/>
              </a:solidFill>
            </a:endParaRPr>
          </a:p>
        </p:txBody>
      </p:sp>
      <p:sp>
        <p:nvSpPr>
          <p:cNvPr id="8" name="Text Box 3"/>
          <p:cNvSpPr txBox="1">
            <a:spLocks noChangeArrowheads="1"/>
          </p:cNvSpPr>
          <p:nvPr/>
        </p:nvSpPr>
        <p:spPr bwMode="auto">
          <a:xfrm>
            <a:off x="571473" y="163065"/>
            <a:ext cx="8001056" cy="954107"/>
          </a:xfrm>
          <a:prstGeom prst="rect">
            <a:avLst/>
          </a:prstGeom>
          <a:noFill/>
          <a:ln w="9525">
            <a:noFill/>
            <a:miter lim="800000"/>
            <a:headEnd/>
            <a:tailEnd/>
          </a:ln>
        </p:spPr>
        <p:txBody>
          <a:bodyPr wrap="square">
            <a:spAutoFit/>
          </a:bodyPr>
          <a:lstStyle/>
          <a:p>
            <a:pPr algn="ctr"/>
            <a:r>
              <a:rPr lang="ru-RU" sz="2800" dirty="0" smtClean="0"/>
              <a:t>Существует деление ТСИ </a:t>
            </a:r>
            <a:r>
              <a:rPr lang="ru-RU" sz="2800" b="1" dirty="0" smtClean="0"/>
              <a:t>по выполняемым функциям</a:t>
            </a:r>
            <a:endParaRPr lang="ru-RU" sz="2800" b="1" dirty="0"/>
          </a:p>
        </p:txBody>
      </p:sp>
      <p:sp>
        <p:nvSpPr>
          <p:cNvPr id="9" name="Прямоугольник 8"/>
          <p:cNvSpPr/>
          <p:nvPr/>
        </p:nvSpPr>
        <p:spPr>
          <a:xfrm>
            <a:off x="214282" y="1068157"/>
            <a:ext cx="8643998" cy="4401205"/>
          </a:xfrm>
          <a:prstGeom prst="rect">
            <a:avLst/>
          </a:prstGeom>
        </p:spPr>
        <p:txBody>
          <a:bodyPr wrap="square">
            <a:spAutoFit/>
          </a:bodyPr>
          <a:lstStyle/>
          <a:p>
            <a:pPr algn="just"/>
            <a:r>
              <a:rPr lang="ru-RU" sz="2800" b="1" dirty="0" smtClean="0"/>
              <a:t>В зависимости от выполняемых функций все ТСИ можно разделить</a:t>
            </a:r>
          </a:p>
          <a:p>
            <a:pPr algn="just"/>
            <a:r>
              <a:rPr lang="ru-RU" sz="2800" b="1" dirty="0" smtClean="0"/>
              <a:t>на шесть групп.</a:t>
            </a:r>
          </a:p>
          <a:p>
            <a:pPr algn="just"/>
            <a:r>
              <a:rPr lang="ru-RU" sz="2800" b="1" dirty="0" smtClean="0">
                <a:solidFill>
                  <a:srgbClr val="FF0000"/>
                </a:solidFill>
              </a:rPr>
              <a:t>1. Устройства ввода информации:</a:t>
            </a:r>
          </a:p>
          <a:p>
            <a:pPr algn="just"/>
            <a:r>
              <a:rPr lang="ru-RU" sz="2800" b="1" dirty="0" smtClean="0"/>
              <a:t>	■ текста;</a:t>
            </a:r>
          </a:p>
          <a:p>
            <a:pPr algn="just"/>
            <a:r>
              <a:rPr lang="ru-RU" sz="2800" b="1" dirty="0" smtClean="0"/>
              <a:t>	■ </a:t>
            </a:r>
            <a:r>
              <a:rPr lang="ru-RU" sz="2800" b="1" dirty="0" err="1" smtClean="0"/>
              <a:t>местоуказания</a:t>
            </a:r>
            <a:r>
              <a:rPr lang="ru-RU" sz="2800" b="1" dirty="0" smtClean="0"/>
              <a:t> (мышь, световое перо, трекбол, графический планшет, джойстик);</a:t>
            </a:r>
          </a:p>
          <a:p>
            <a:pPr algn="just"/>
            <a:r>
              <a:rPr lang="ru-RU" sz="2800" b="1" dirty="0" smtClean="0"/>
              <a:t>	■ мультимедиа (графика — сканер и цифровая фотокамера; звук — магнитофон, микрофон; видео — </a:t>
            </a:r>
            <a:r>
              <a:rPr lang="ru-RU" sz="2800" b="1" dirty="0" err="1" smtClean="0"/>
              <a:t>веб-камера</a:t>
            </a:r>
            <a:r>
              <a:rPr lang="ru-RU" sz="2800" b="1" dirty="0" smtClean="0"/>
              <a:t>, видеокамера).</a:t>
            </a:r>
            <a:endParaRPr lang="ru-RU" sz="2800" b="1" dirty="0"/>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85720" y="107154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45</a:t>
            </a:fld>
            <a:endParaRPr lang="ru-RU" sz="1800" b="1" dirty="0">
              <a:solidFill>
                <a:schemeClr val="tx1"/>
              </a:solidFill>
            </a:endParaRPr>
          </a:p>
        </p:txBody>
      </p:sp>
      <p:sp>
        <p:nvSpPr>
          <p:cNvPr id="8" name="Text Box 3"/>
          <p:cNvSpPr txBox="1">
            <a:spLocks noChangeArrowheads="1"/>
          </p:cNvSpPr>
          <p:nvPr/>
        </p:nvSpPr>
        <p:spPr bwMode="auto">
          <a:xfrm>
            <a:off x="571473" y="163065"/>
            <a:ext cx="8001056" cy="954107"/>
          </a:xfrm>
          <a:prstGeom prst="rect">
            <a:avLst/>
          </a:prstGeom>
          <a:noFill/>
          <a:ln w="9525">
            <a:noFill/>
            <a:miter lim="800000"/>
            <a:headEnd/>
            <a:tailEnd/>
          </a:ln>
        </p:spPr>
        <p:txBody>
          <a:bodyPr wrap="square">
            <a:spAutoFit/>
          </a:bodyPr>
          <a:lstStyle/>
          <a:p>
            <a:pPr algn="ctr"/>
            <a:r>
              <a:rPr lang="ru-RU" sz="2800" dirty="0" smtClean="0"/>
              <a:t>Существует деление ТСИ </a:t>
            </a:r>
            <a:r>
              <a:rPr lang="ru-RU" sz="2800" b="1" dirty="0" smtClean="0"/>
              <a:t>по выполняемым функциям</a:t>
            </a:r>
            <a:endParaRPr lang="ru-RU" sz="2800" b="1" dirty="0"/>
          </a:p>
        </p:txBody>
      </p:sp>
      <p:sp>
        <p:nvSpPr>
          <p:cNvPr id="9" name="Прямоугольник 8"/>
          <p:cNvSpPr/>
          <p:nvPr/>
        </p:nvSpPr>
        <p:spPr>
          <a:xfrm>
            <a:off x="214282" y="1068157"/>
            <a:ext cx="8643998" cy="5016758"/>
          </a:xfrm>
          <a:prstGeom prst="rect">
            <a:avLst/>
          </a:prstGeom>
        </p:spPr>
        <p:txBody>
          <a:bodyPr wrap="square">
            <a:spAutoFit/>
          </a:bodyPr>
          <a:lstStyle/>
          <a:p>
            <a:r>
              <a:rPr lang="ru-RU" sz="3200" b="1" dirty="0" smtClean="0">
                <a:solidFill>
                  <a:srgbClr val="FF0000"/>
                </a:solidFill>
              </a:rPr>
              <a:t>2. Устройства вывода информации:</a:t>
            </a:r>
          </a:p>
          <a:p>
            <a:r>
              <a:rPr lang="ru-RU" sz="3200" b="1" dirty="0" smtClean="0"/>
              <a:t>	■ текста (монитор);</a:t>
            </a:r>
          </a:p>
          <a:p>
            <a:r>
              <a:rPr lang="ru-RU" sz="3200" b="1" dirty="0" smtClean="0"/>
              <a:t>	■ мультимедиа (графика — принтер, плоттер; звук — наушники, акустические системы; видео — видеомагнитофон, видеокамера)</a:t>
            </a:r>
          </a:p>
          <a:p>
            <a:r>
              <a:rPr lang="ru-RU" sz="3200" b="1" dirty="0" smtClean="0">
                <a:solidFill>
                  <a:srgbClr val="FF0000"/>
                </a:solidFill>
              </a:rPr>
              <a:t>3. Устройства обработки информации:</a:t>
            </a:r>
          </a:p>
          <a:p>
            <a:r>
              <a:rPr lang="ru-RU" sz="3200" b="1" dirty="0" smtClean="0"/>
              <a:t>■ микропроцессор;</a:t>
            </a:r>
          </a:p>
          <a:p>
            <a:r>
              <a:rPr lang="ru-RU" sz="3200" b="1" dirty="0" smtClean="0"/>
              <a:t>■ сопроцессор.</a:t>
            </a:r>
          </a:p>
          <a:p>
            <a:endParaRPr lang="ru-RU" sz="3200" b="1" dirty="0"/>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85720" y="107154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46</a:t>
            </a:fld>
            <a:endParaRPr lang="ru-RU" sz="1800" b="1" dirty="0">
              <a:solidFill>
                <a:schemeClr val="tx1"/>
              </a:solidFill>
            </a:endParaRPr>
          </a:p>
        </p:txBody>
      </p:sp>
      <p:sp>
        <p:nvSpPr>
          <p:cNvPr id="8" name="Text Box 3"/>
          <p:cNvSpPr txBox="1">
            <a:spLocks noChangeArrowheads="1"/>
          </p:cNvSpPr>
          <p:nvPr/>
        </p:nvSpPr>
        <p:spPr bwMode="auto">
          <a:xfrm>
            <a:off x="571473" y="163065"/>
            <a:ext cx="8001056" cy="954107"/>
          </a:xfrm>
          <a:prstGeom prst="rect">
            <a:avLst/>
          </a:prstGeom>
          <a:noFill/>
          <a:ln w="9525">
            <a:noFill/>
            <a:miter lim="800000"/>
            <a:headEnd/>
            <a:tailEnd/>
          </a:ln>
        </p:spPr>
        <p:txBody>
          <a:bodyPr wrap="square">
            <a:spAutoFit/>
          </a:bodyPr>
          <a:lstStyle/>
          <a:p>
            <a:pPr algn="ctr"/>
            <a:r>
              <a:rPr lang="ru-RU" sz="2800" b="1" dirty="0" smtClean="0"/>
              <a:t>Существует деление ТСИ </a:t>
            </a:r>
            <a:r>
              <a:rPr lang="ru-RU" sz="2800" b="1" dirty="0" smtClean="0">
                <a:solidFill>
                  <a:srgbClr val="FF0000"/>
                </a:solidFill>
              </a:rPr>
              <a:t>по выполняемым функциям</a:t>
            </a:r>
            <a:endParaRPr lang="ru-RU" sz="2800" b="1" dirty="0">
              <a:solidFill>
                <a:srgbClr val="FF0000"/>
              </a:solidFill>
            </a:endParaRPr>
          </a:p>
        </p:txBody>
      </p:sp>
      <p:sp>
        <p:nvSpPr>
          <p:cNvPr id="9" name="Прямоугольник 8"/>
          <p:cNvSpPr/>
          <p:nvPr/>
        </p:nvSpPr>
        <p:spPr>
          <a:xfrm>
            <a:off x="214282" y="1068157"/>
            <a:ext cx="8643998" cy="5078313"/>
          </a:xfrm>
          <a:prstGeom prst="rect">
            <a:avLst/>
          </a:prstGeom>
        </p:spPr>
        <p:txBody>
          <a:bodyPr wrap="square">
            <a:spAutoFit/>
          </a:bodyPr>
          <a:lstStyle/>
          <a:p>
            <a:r>
              <a:rPr lang="ru-RU" sz="3600" b="1" dirty="0" smtClean="0">
                <a:solidFill>
                  <a:srgbClr val="FF0000"/>
                </a:solidFill>
              </a:rPr>
              <a:t>4. Устройства передачи и приема информации:</a:t>
            </a:r>
          </a:p>
          <a:p>
            <a:r>
              <a:rPr lang="ru-RU" sz="3600" b="1" dirty="0" smtClean="0"/>
              <a:t>■ модем (модулятор-демодулятор);</a:t>
            </a:r>
          </a:p>
          <a:p>
            <a:r>
              <a:rPr lang="ru-RU" sz="3600" b="1" dirty="0" smtClean="0"/>
              <a:t>■ сетевой адаптер (сетевая плата).</a:t>
            </a:r>
          </a:p>
          <a:p>
            <a:r>
              <a:rPr lang="ru-RU" sz="3600" b="1" dirty="0" smtClean="0">
                <a:solidFill>
                  <a:srgbClr val="FF0000"/>
                </a:solidFill>
              </a:rPr>
              <a:t>5. Многофункциональные устройства:</a:t>
            </a:r>
          </a:p>
          <a:p>
            <a:r>
              <a:rPr lang="ru-RU" sz="3600" b="1" dirty="0" smtClean="0"/>
              <a:t>■ устройства копирования;</a:t>
            </a:r>
          </a:p>
          <a:p>
            <a:r>
              <a:rPr lang="ru-RU" sz="3600" b="1" dirty="0" smtClean="0"/>
              <a:t>■ устройства размножения;</a:t>
            </a:r>
          </a:p>
          <a:p>
            <a:r>
              <a:rPr lang="ru-RU" sz="3600" b="1" dirty="0" smtClean="0"/>
              <a:t>■ издательские системы.</a:t>
            </a:r>
          </a:p>
          <a:p>
            <a:r>
              <a:rPr lang="ru-RU" sz="3600" b="1" dirty="0" smtClean="0">
                <a:solidFill>
                  <a:srgbClr val="FF0000"/>
                </a:solidFill>
              </a:rPr>
              <a:t>6. Устройства хранения информации.</a:t>
            </a:r>
            <a:endParaRPr lang="ru-RU" sz="3600" b="1" dirty="0">
              <a:solidFill>
                <a:srgbClr val="FF0000"/>
              </a:solidFill>
            </a:endParaRP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85786" y="1285860"/>
            <a:ext cx="7786742" cy="3571899"/>
          </a:xfrm>
        </p:spPr>
        <p:txBody>
          <a:bodyPr>
            <a:noAutofit/>
          </a:bodyPr>
          <a:lstStyle/>
          <a:p>
            <a:pPr algn="ctr"/>
            <a:r>
              <a:rPr lang="ru-RU" sz="4400" dirty="0" smtClean="0">
                <a:solidFill>
                  <a:srgbClr val="C00000"/>
                </a:solidFill>
              </a:rPr>
              <a:t>КОЛИЧЕСТВО ИНФОРМАЦИИ. ЕДИНИЦЫ</a:t>
            </a:r>
            <a:br>
              <a:rPr lang="ru-RU" sz="4400" dirty="0" smtClean="0">
                <a:solidFill>
                  <a:srgbClr val="C00000"/>
                </a:solidFill>
              </a:rPr>
            </a:br>
            <a:r>
              <a:rPr lang="ru-RU" sz="4400" dirty="0" smtClean="0">
                <a:solidFill>
                  <a:srgbClr val="C00000"/>
                </a:solidFill>
              </a:rPr>
              <a:t>ИЗМЕРЕНИЯ КОЛИЧЕСТВА ИНФОРМАЦИИ</a:t>
            </a:r>
            <a:endParaRPr lang="ru-RU" sz="4400" dirty="0">
              <a:solidFill>
                <a:srgbClr val="C00000"/>
              </a:solidFill>
            </a:endParaRPr>
          </a:p>
        </p:txBody>
      </p:sp>
      <p:sp>
        <p:nvSpPr>
          <p:cNvPr id="4" name="Номер слайда 3"/>
          <p:cNvSpPr>
            <a:spLocks noGrp="1"/>
          </p:cNvSpPr>
          <p:nvPr>
            <p:ph type="sldNum" sz="quarter" idx="12"/>
          </p:nvPr>
        </p:nvSpPr>
        <p:spPr/>
        <p:txBody>
          <a:bodyPr/>
          <a:lstStyle/>
          <a:p>
            <a:fld id="{734270D5-4533-480E-9359-23C442AE1949}" type="slidenum">
              <a:rPr lang="ru-RU" smtClean="0"/>
              <a:pPr/>
              <a:t>47</a:t>
            </a:fld>
            <a:endParaRPr lang="ru-RU"/>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85720" y="107154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48</a:t>
            </a:fld>
            <a:endParaRPr lang="ru-RU" sz="1800" b="1" dirty="0">
              <a:solidFill>
                <a:schemeClr val="tx1"/>
              </a:solidFill>
            </a:endParaRPr>
          </a:p>
        </p:txBody>
      </p:sp>
      <p:sp>
        <p:nvSpPr>
          <p:cNvPr id="8" name="Text Box 3"/>
          <p:cNvSpPr txBox="1">
            <a:spLocks noChangeArrowheads="1"/>
          </p:cNvSpPr>
          <p:nvPr/>
        </p:nvSpPr>
        <p:spPr bwMode="auto">
          <a:xfrm>
            <a:off x="571473" y="163065"/>
            <a:ext cx="8001056" cy="523220"/>
          </a:xfrm>
          <a:prstGeom prst="rect">
            <a:avLst/>
          </a:prstGeom>
          <a:noFill/>
          <a:ln w="9525">
            <a:noFill/>
            <a:miter lim="800000"/>
            <a:headEnd/>
            <a:tailEnd/>
          </a:ln>
        </p:spPr>
        <p:txBody>
          <a:bodyPr wrap="square">
            <a:spAutoFit/>
          </a:bodyPr>
          <a:lstStyle/>
          <a:p>
            <a:pPr algn="ctr"/>
            <a:r>
              <a:rPr lang="ru-RU" sz="2800" b="1" dirty="0" smtClean="0"/>
              <a:t>Единица измерения информации</a:t>
            </a:r>
            <a:endParaRPr lang="ru-RU" sz="2800" b="1" dirty="0">
              <a:solidFill>
                <a:srgbClr val="FF0000"/>
              </a:solidFill>
            </a:endParaRPr>
          </a:p>
        </p:txBody>
      </p:sp>
      <p:sp>
        <p:nvSpPr>
          <p:cNvPr id="9" name="Прямоугольник 8"/>
          <p:cNvSpPr/>
          <p:nvPr/>
        </p:nvSpPr>
        <p:spPr>
          <a:xfrm>
            <a:off x="214282" y="1068157"/>
            <a:ext cx="8643998" cy="2308324"/>
          </a:xfrm>
          <a:prstGeom prst="rect">
            <a:avLst/>
          </a:prstGeom>
          <a:solidFill>
            <a:srgbClr val="FFFF00"/>
          </a:solidFill>
        </p:spPr>
        <p:txBody>
          <a:bodyPr wrap="square">
            <a:spAutoFit/>
          </a:bodyPr>
          <a:lstStyle/>
          <a:p>
            <a:pPr algn="just"/>
            <a:r>
              <a:rPr lang="ru-RU" sz="3600" b="1" dirty="0" smtClean="0"/>
              <a:t>За единицу количества информации </a:t>
            </a:r>
            <a:r>
              <a:rPr lang="ru-RU" sz="3600" b="1" dirty="0" smtClean="0">
                <a:solidFill>
                  <a:srgbClr val="FF0000"/>
                </a:solidFill>
              </a:rPr>
              <a:t>бит</a:t>
            </a:r>
            <a:r>
              <a:rPr lang="ru-RU" sz="3600" b="1" dirty="0" smtClean="0"/>
              <a:t> принято такое ее количество, которое имеет место при уменьшении неопределенности в два раза.</a:t>
            </a:r>
            <a:endParaRPr lang="ru-RU" sz="3600" b="1" dirty="0">
              <a:solidFill>
                <a:srgbClr val="FF0000"/>
              </a:solidFill>
            </a:endParaRP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49</a:t>
            </a:fld>
            <a:endParaRPr lang="ru-RU" sz="1800" b="1" dirty="0">
              <a:solidFill>
                <a:schemeClr val="tx1"/>
              </a:solidFill>
            </a:endParaRPr>
          </a:p>
        </p:txBody>
      </p:sp>
      <p:sp>
        <p:nvSpPr>
          <p:cNvPr id="8" name="Text Box 3"/>
          <p:cNvSpPr txBox="1">
            <a:spLocks noChangeArrowheads="1"/>
          </p:cNvSpPr>
          <p:nvPr/>
        </p:nvSpPr>
        <p:spPr bwMode="auto">
          <a:xfrm>
            <a:off x="571473" y="163065"/>
            <a:ext cx="8001056" cy="523220"/>
          </a:xfrm>
          <a:prstGeom prst="rect">
            <a:avLst/>
          </a:prstGeom>
          <a:noFill/>
          <a:ln w="9525">
            <a:noFill/>
            <a:miter lim="800000"/>
            <a:headEnd/>
            <a:tailEnd/>
          </a:ln>
        </p:spPr>
        <p:txBody>
          <a:bodyPr wrap="square">
            <a:spAutoFit/>
          </a:bodyPr>
          <a:lstStyle/>
          <a:p>
            <a:pPr algn="ctr"/>
            <a:r>
              <a:rPr lang="ru-RU" sz="2800" b="1" dirty="0" smtClean="0"/>
              <a:t>Единица измерения информации</a:t>
            </a:r>
            <a:endParaRPr lang="ru-RU" sz="2800" b="1" dirty="0">
              <a:solidFill>
                <a:srgbClr val="FF0000"/>
              </a:solidFill>
            </a:endParaRPr>
          </a:p>
        </p:txBody>
      </p:sp>
      <p:sp>
        <p:nvSpPr>
          <p:cNvPr id="9" name="Прямоугольник 8"/>
          <p:cNvSpPr/>
          <p:nvPr/>
        </p:nvSpPr>
        <p:spPr>
          <a:xfrm>
            <a:off x="285720" y="857232"/>
            <a:ext cx="8643998" cy="4401205"/>
          </a:xfrm>
          <a:prstGeom prst="rect">
            <a:avLst/>
          </a:prstGeom>
          <a:noFill/>
        </p:spPr>
        <p:txBody>
          <a:bodyPr wrap="square">
            <a:spAutoFit/>
          </a:bodyPr>
          <a:lstStyle/>
          <a:p>
            <a:pPr indent="457200" algn="just"/>
            <a:r>
              <a:rPr lang="ru-RU" sz="2800" b="1" dirty="0" smtClean="0"/>
              <a:t>В компьютере информация представлена в двоичном коде, т. Е. на машинном языке, алфавит которого состоит из двух цифр (</a:t>
            </a:r>
            <a:r>
              <a:rPr lang="en-US" sz="2800" b="1" dirty="0" smtClean="0"/>
              <a:t>0</a:t>
            </a:r>
            <a:r>
              <a:rPr lang="ru-RU" sz="2800" b="1" dirty="0" smtClean="0"/>
              <a:t> и 1).</a:t>
            </a:r>
          </a:p>
          <a:p>
            <a:pPr indent="457200" algn="just"/>
            <a:r>
              <a:rPr lang="ru-RU" sz="2800" b="1" dirty="0" smtClean="0"/>
              <a:t>Эти цифры представляют собой по сути два равновероятных состояния.</a:t>
            </a:r>
          </a:p>
          <a:p>
            <a:pPr indent="457200" algn="just"/>
            <a:r>
              <a:rPr lang="ru-RU" sz="2800" b="1" dirty="0" smtClean="0"/>
              <a:t>При записи одного двоичного разряда реализуется выбор одного из двух возможных состояний (одной из двух цифр), т.е. неопределенность уменьшается в два раза. Отсюда следует, что </a:t>
            </a:r>
            <a:r>
              <a:rPr lang="ru-RU" sz="2800" b="1" dirty="0" smtClean="0">
                <a:solidFill>
                  <a:srgbClr val="FF0000"/>
                </a:solidFill>
              </a:rPr>
              <a:t>один двоичный разряд несет количество информации в 1 бит. </a:t>
            </a:r>
            <a:endParaRPr lang="ru-RU" sz="2800" b="1" dirty="0">
              <a:solidFill>
                <a:srgbClr val="FF0000"/>
              </a:solidFill>
            </a:endParaRP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95288" y="782412"/>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lgn="ctr" eaLnBrk="0" hangingPunct="0">
              <a:spcBef>
                <a:spcPct val="50000"/>
              </a:spcBef>
            </a:pPr>
            <a:r>
              <a:rPr lang="ru-RU" sz="3000" b="1" dirty="0" smtClean="0"/>
              <a:t>Информация   в   Биологии</a:t>
            </a:r>
            <a:endParaRPr lang="ru-RU" sz="3000" b="1" dirty="0"/>
          </a:p>
        </p:txBody>
      </p:sp>
      <p:pic>
        <p:nvPicPr>
          <p:cNvPr id="1026"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861"/>
            <a:ext cx="1130524" cy="105723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683568" y="980728"/>
            <a:ext cx="7776864" cy="3046988"/>
          </a:xfrm>
          <a:prstGeom prst="rect">
            <a:avLst/>
          </a:prstGeom>
        </p:spPr>
        <p:txBody>
          <a:bodyPr wrap="square">
            <a:spAutoFit/>
          </a:bodyPr>
          <a:lstStyle/>
          <a:p>
            <a:pPr indent="457200" algn="just"/>
            <a:r>
              <a:rPr lang="ru-RU" sz="2400" b="1" dirty="0" smtClean="0"/>
              <a:t>Ярким примером информации в биологии служит, </a:t>
            </a:r>
            <a:r>
              <a:rPr lang="ru-RU" sz="2400" b="1" dirty="0" smtClean="0">
                <a:solidFill>
                  <a:srgbClr val="002060"/>
                </a:solidFill>
              </a:rPr>
              <a:t>генетическая информация.</a:t>
            </a:r>
          </a:p>
          <a:p>
            <a:pPr indent="457200" algn="just"/>
            <a:r>
              <a:rPr lang="ru-RU" sz="2400" b="1" dirty="0" smtClean="0">
                <a:solidFill>
                  <a:srgbClr val="002060"/>
                </a:solidFill>
              </a:rPr>
              <a:t>Гены</a:t>
            </a:r>
            <a:r>
              <a:rPr lang="ru-RU" sz="2400" b="1" dirty="0" smtClean="0"/>
              <a:t>   представляют   собой   сложные   молекулярные   структуры,   содержащие </a:t>
            </a:r>
            <a:r>
              <a:rPr lang="ru-RU" sz="2400" b="1" dirty="0" smtClean="0">
                <a:solidFill>
                  <a:srgbClr val="002060"/>
                </a:solidFill>
              </a:rPr>
              <a:t>информацию</a:t>
            </a:r>
            <a:r>
              <a:rPr lang="ru-RU" sz="2400" b="1" dirty="0" smtClean="0"/>
              <a:t>   о   строении   живых   организмов.  </a:t>
            </a:r>
          </a:p>
          <a:p>
            <a:pPr indent="457200" algn="just"/>
            <a:r>
              <a:rPr lang="ru-RU" sz="2400" b="1" dirty="0" smtClean="0"/>
              <a:t>Последнее   обстоятельство   позволило   проводить научные эксперименты по клонированию, то есть созданию точных копий организмов из одной клетки.</a:t>
            </a:r>
            <a:endParaRPr lang="ru-RU" sz="2400" b="1" dirty="0"/>
          </a:p>
        </p:txBody>
      </p:sp>
      <p:grpSp>
        <p:nvGrpSpPr>
          <p:cNvPr id="25" name="Группа 24"/>
          <p:cNvGrpSpPr/>
          <p:nvPr/>
        </p:nvGrpSpPr>
        <p:grpSpPr>
          <a:xfrm flipH="1">
            <a:off x="1058516" y="4825923"/>
            <a:ext cx="144016" cy="846094"/>
            <a:chOff x="1156148" y="4329100"/>
            <a:chExt cx="288032" cy="2016224"/>
          </a:xfrm>
        </p:grpSpPr>
        <p:sp>
          <p:nvSpPr>
            <p:cNvPr id="3" name="Прямоугольник 2"/>
            <p:cNvSpPr/>
            <p:nvPr/>
          </p:nvSpPr>
          <p:spPr>
            <a:xfrm>
              <a:off x="1228156" y="4509120"/>
              <a:ext cx="144016" cy="18362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6" name="Овал 5"/>
            <p:cNvSpPr/>
            <p:nvPr/>
          </p:nvSpPr>
          <p:spPr>
            <a:xfrm>
              <a:off x="1156148" y="4329100"/>
              <a:ext cx="288032" cy="3600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grpSp>
      <p:cxnSp>
        <p:nvCxnSpPr>
          <p:cNvPr id="8" name="Прямая со стрелкой 7"/>
          <p:cNvCxnSpPr/>
          <p:nvPr/>
        </p:nvCxnSpPr>
        <p:spPr>
          <a:xfrm flipV="1">
            <a:off x="1130524" y="4581128"/>
            <a:ext cx="3153444" cy="70561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Прямая со стрелкой 23"/>
          <p:cNvCxnSpPr>
            <a:stCxn id="3" idx="3"/>
          </p:cNvCxnSpPr>
          <p:nvPr/>
        </p:nvCxnSpPr>
        <p:spPr>
          <a:xfrm>
            <a:off x="1094520" y="5286742"/>
            <a:ext cx="3561625" cy="7183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31" name="Группа 30"/>
          <p:cNvGrpSpPr/>
          <p:nvPr/>
        </p:nvGrpSpPr>
        <p:grpSpPr>
          <a:xfrm flipH="1">
            <a:off x="4283968" y="4087841"/>
            <a:ext cx="144016" cy="846094"/>
            <a:chOff x="1156148" y="4329100"/>
            <a:chExt cx="288032" cy="2016224"/>
          </a:xfrm>
        </p:grpSpPr>
        <p:sp>
          <p:nvSpPr>
            <p:cNvPr id="32" name="Прямоугольник 31"/>
            <p:cNvSpPr/>
            <p:nvPr/>
          </p:nvSpPr>
          <p:spPr>
            <a:xfrm>
              <a:off x="1228156" y="4509120"/>
              <a:ext cx="144016" cy="18362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3" name="Овал 32"/>
            <p:cNvSpPr/>
            <p:nvPr/>
          </p:nvSpPr>
          <p:spPr>
            <a:xfrm>
              <a:off x="1156148" y="4329100"/>
              <a:ext cx="288032" cy="3600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grpSp>
      <p:grpSp>
        <p:nvGrpSpPr>
          <p:cNvPr id="35" name="Группа 34"/>
          <p:cNvGrpSpPr/>
          <p:nvPr/>
        </p:nvGrpSpPr>
        <p:grpSpPr>
          <a:xfrm flipH="1">
            <a:off x="4656145" y="5582007"/>
            <a:ext cx="144016" cy="846094"/>
            <a:chOff x="1156148" y="4329100"/>
            <a:chExt cx="288032" cy="2016224"/>
          </a:xfrm>
        </p:grpSpPr>
        <p:sp>
          <p:nvSpPr>
            <p:cNvPr id="36" name="Прямоугольник 35"/>
            <p:cNvSpPr/>
            <p:nvPr/>
          </p:nvSpPr>
          <p:spPr>
            <a:xfrm>
              <a:off x="1228156" y="4509120"/>
              <a:ext cx="144016" cy="18362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7" name="Овал 36"/>
            <p:cNvSpPr/>
            <p:nvPr/>
          </p:nvSpPr>
          <p:spPr>
            <a:xfrm>
              <a:off x="1156148" y="4329100"/>
              <a:ext cx="288032" cy="3600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grpSp>
      <p:sp>
        <p:nvSpPr>
          <p:cNvPr id="29" name="Номер слайда 28"/>
          <p:cNvSpPr>
            <a:spLocks noGrp="1"/>
          </p:cNvSpPr>
          <p:nvPr>
            <p:ph type="sldNum" sz="quarter" idx="12"/>
          </p:nvPr>
        </p:nvSpPr>
        <p:spPr/>
        <p:txBody>
          <a:bodyPr/>
          <a:lstStyle/>
          <a:p>
            <a:fld id="{734270D5-4533-480E-9359-23C442AE1949}" type="slidenum">
              <a:rPr lang="ru-RU" smtClean="0"/>
              <a:pPr/>
              <a:t>5</a:t>
            </a:fld>
            <a:endParaRPr lang="ru-RU"/>
          </a:p>
        </p:txBody>
      </p:sp>
    </p:spTree>
    <p:extLst>
      <p:ext uri="{BB962C8B-B14F-4D97-AF65-F5344CB8AC3E}">
        <p14:creationId xmlns:p14="http://schemas.microsoft.com/office/powerpoint/2010/main" xmlns="" val="32110622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50</a:t>
            </a:fld>
            <a:endParaRPr lang="ru-RU" sz="1800" b="1" dirty="0">
              <a:solidFill>
                <a:schemeClr val="tx1"/>
              </a:solidFill>
            </a:endParaRPr>
          </a:p>
        </p:txBody>
      </p:sp>
      <p:sp>
        <p:nvSpPr>
          <p:cNvPr id="8" name="Text Box 3"/>
          <p:cNvSpPr txBox="1">
            <a:spLocks noChangeArrowheads="1"/>
          </p:cNvSpPr>
          <p:nvPr/>
        </p:nvSpPr>
        <p:spPr bwMode="auto">
          <a:xfrm>
            <a:off x="571473" y="163065"/>
            <a:ext cx="8001056" cy="523220"/>
          </a:xfrm>
          <a:prstGeom prst="rect">
            <a:avLst/>
          </a:prstGeom>
          <a:noFill/>
          <a:ln w="9525">
            <a:noFill/>
            <a:miter lim="800000"/>
            <a:headEnd/>
            <a:tailEnd/>
          </a:ln>
        </p:spPr>
        <p:txBody>
          <a:bodyPr wrap="square">
            <a:spAutoFit/>
          </a:bodyPr>
          <a:lstStyle/>
          <a:p>
            <a:pPr algn="ctr"/>
            <a:r>
              <a:rPr lang="ru-RU" sz="2800" b="1" dirty="0" smtClean="0"/>
              <a:t>Единица измерения информации</a:t>
            </a:r>
            <a:endParaRPr lang="ru-RU" sz="2800" b="1" dirty="0">
              <a:solidFill>
                <a:srgbClr val="FF0000"/>
              </a:solidFill>
            </a:endParaRPr>
          </a:p>
        </p:txBody>
      </p:sp>
      <p:sp>
        <p:nvSpPr>
          <p:cNvPr id="9" name="Прямоугольник 8"/>
          <p:cNvSpPr/>
          <p:nvPr/>
        </p:nvSpPr>
        <p:spPr>
          <a:xfrm>
            <a:off x="285720" y="857232"/>
            <a:ext cx="8643998" cy="1384995"/>
          </a:xfrm>
          <a:prstGeom prst="rect">
            <a:avLst/>
          </a:prstGeom>
          <a:noFill/>
        </p:spPr>
        <p:txBody>
          <a:bodyPr wrap="square">
            <a:spAutoFit/>
          </a:bodyPr>
          <a:lstStyle/>
          <a:p>
            <a:r>
              <a:rPr lang="ru-RU" sz="2800" b="1" dirty="0" smtClean="0"/>
              <a:t>Число различных символов </a:t>
            </a:r>
            <a:r>
              <a:rPr lang="ru-RU" sz="2800" b="1" i="1" dirty="0" smtClean="0"/>
              <a:t>N, которое можно записать</a:t>
            </a:r>
            <a:r>
              <a:rPr lang="en-US" sz="2800" b="1" i="1" dirty="0" smtClean="0"/>
              <a:t> </a:t>
            </a:r>
            <a:r>
              <a:rPr lang="ru-RU" sz="2800" b="1" dirty="0" smtClean="0"/>
              <a:t>с помощью </a:t>
            </a:r>
            <a:r>
              <a:rPr lang="en-US" sz="2800" b="1" i="1" dirty="0" smtClean="0"/>
              <a:t>I</a:t>
            </a:r>
            <a:r>
              <a:rPr lang="ru-RU" sz="2800" b="1" i="1" dirty="0" smtClean="0"/>
              <a:t> двоичных разрядов:</a:t>
            </a:r>
            <a:endParaRPr lang="en-US" sz="2800" b="1" i="1" dirty="0" smtClean="0"/>
          </a:p>
          <a:p>
            <a:endParaRPr lang="ru-RU" sz="2800" b="1" i="1" dirty="0" smtClean="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14744" y="2071678"/>
            <a:ext cx="1381125" cy="552450"/>
          </a:xfrm>
          <a:prstGeom prst="rect">
            <a:avLst/>
          </a:prstGeom>
          <a:noFill/>
        </p:spPr>
      </p:pic>
      <p:sp>
        <p:nvSpPr>
          <p:cNvPr id="11" name="Прямоугольник 10"/>
          <p:cNvSpPr/>
          <p:nvPr/>
        </p:nvSpPr>
        <p:spPr>
          <a:xfrm>
            <a:off x="428596" y="2643182"/>
            <a:ext cx="8429684" cy="4031873"/>
          </a:xfrm>
          <a:prstGeom prst="rect">
            <a:avLst/>
          </a:prstGeom>
        </p:spPr>
        <p:txBody>
          <a:bodyPr wrap="square">
            <a:spAutoFit/>
          </a:bodyPr>
          <a:lstStyle/>
          <a:p>
            <a:r>
              <a:rPr lang="ru-RU" sz="3200" b="1" dirty="0" smtClean="0"/>
              <a:t>В информатике наиболее</a:t>
            </a:r>
          </a:p>
          <a:p>
            <a:r>
              <a:rPr lang="ru-RU" sz="3200" b="1" dirty="0" smtClean="0"/>
              <a:t>употребляемой единицей измерения количества информации является</a:t>
            </a:r>
          </a:p>
          <a:p>
            <a:r>
              <a:rPr lang="ru-RU" sz="3200" b="1" i="1" dirty="0" smtClean="0"/>
              <a:t>байт, причем 1 байт = 8 бит.</a:t>
            </a:r>
          </a:p>
          <a:p>
            <a:r>
              <a:rPr lang="ru-RU" sz="3200" b="1" dirty="0" smtClean="0"/>
              <a:t>Производные единицы измерения количества информации следующие:</a:t>
            </a:r>
          </a:p>
          <a:p>
            <a:r>
              <a:rPr lang="ru-RU" sz="3200" b="1" dirty="0" smtClean="0"/>
              <a:t>1 Кбайт = 2</a:t>
            </a:r>
            <a:r>
              <a:rPr lang="en-US" sz="3200" b="1" baseline="30000" dirty="0" smtClean="0"/>
              <a:t>10</a:t>
            </a:r>
            <a:r>
              <a:rPr lang="ru-RU" sz="3200" b="1" dirty="0" smtClean="0"/>
              <a:t> байт = 1 024 байт;</a:t>
            </a:r>
          </a:p>
          <a:p>
            <a:r>
              <a:rPr lang="ru-RU" sz="3200" b="1" dirty="0" smtClean="0"/>
              <a:t>1 Мбайт = 2</a:t>
            </a:r>
            <a:r>
              <a:rPr lang="en-US" sz="3200" b="1" baseline="30000" dirty="0" smtClean="0"/>
              <a:t> 10</a:t>
            </a:r>
            <a:r>
              <a:rPr lang="ru-RU" sz="3200" b="1" dirty="0" smtClean="0"/>
              <a:t> Кбайт = 1 024 Кбайт.</a:t>
            </a:r>
            <a:endParaRPr lang="ru-RU" sz="3200" b="1" dirty="0"/>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85786" y="1285861"/>
            <a:ext cx="7786742" cy="2286016"/>
          </a:xfrm>
        </p:spPr>
        <p:txBody>
          <a:bodyPr>
            <a:noAutofit/>
          </a:bodyPr>
          <a:lstStyle/>
          <a:p>
            <a:pPr algn="ctr"/>
            <a:r>
              <a:rPr lang="ru-RU" sz="4400" dirty="0" smtClean="0">
                <a:solidFill>
                  <a:srgbClr val="C00000"/>
                </a:solidFill>
              </a:rPr>
              <a:t>СПОСОБЫ ПРЕДСТАВЛЕНИЯ ИНФОРМАЦИИ</a:t>
            </a:r>
            <a:br>
              <a:rPr lang="ru-RU" sz="4400" dirty="0" smtClean="0">
                <a:solidFill>
                  <a:srgbClr val="C00000"/>
                </a:solidFill>
              </a:rPr>
            </a:br>
            <a:r>
              <a:rPr lang="ru-RU" sz="4400" dirty="0" smtClean="0">
                <a:solidFill>
                  <a:srgbClr val="C00000"/>
                </a:solidFill>
              </a:rPr>
              <a:t>ДЛЯ ВВОДА В ЭВМ</a:t>
            </a:r>
            <a:endParaRPr lang="ru-RU" sz="4400" dirty="0">
              <a:solidFill>
                <a:srgbClr val="C00000"/>
              </a:solidFill>
            </a:endParaRPr>
          </a:p>
        </p:txBody>
      </p:sp>
      <p:sp>
        <p:nvSpPr>
          <p:cNvPr id="4" name="Номер слайда 3"/>
          <p:cNvSpPr>
            <a:spLocks noGrp="1"/>
          </p:cNvSpPr>
          <p:nvPr>
            <p:ph type="sldNum" sz="quarter" idx="12"/>
          </p:nvPr>
        </p:nvSpPr>
        <p:spPr/>
        <p:txBody>
          <a:bodyPr/>
          <a:lstStyle/>
          <a:p>
            <a:fld id="{734270D5-4533-480E-9359-23C442AE1949}" type="slidenum">
              <a:rPr lang="ru-RU" smtClean="0"/>
              <a:pPr/>
              <a:t>51</a:t>
            </a:fld>
            <a:endParaRPr lang="ru-RU"/>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52</a:t>
            </a:fld>
            <a:endParaRPr lang="ru-RU" sz="1800" b="1" dirty="0">
              <a:solidFill>
                <a:schemeClr val="tx1"/>
              </a:solidFill>
            </a:endParaRPr>
          </a:p>
        </p:txBody>
      </p:sp>
      <p:sp>
        <p:nvSpPr>
          <p:cNvPr id="8" name="Text Box 3"/>
          <p:cNvSpPr txBox="1">
            <a:spLocks noChangeArrowheads="1"/>
          </p:cNvSpPr>
          <p:nvPr/>
        </p:nvSpPr>
        <p:spPr bwMode="auto">
          <a:xfrm>
            <a:off x="571473" y="163065"/>
            <a:ext cx="8001056" cy="584775"/>
          </a:xfrm>
          <a:prstGeom prst="rect">
            <a:avLst/>
          </a:prstGeom>
          <a:noFill/>
          <a:ln w="9525">
            <a:noFill/>
            <a:miter lim="800000"/>
            <a:headEnd/>
            <a:tailEnd/>
          </a:ln>
        </p:spPr>
        <p:txBody>
          <a:bodyPr wrap="square">
            <a:spAutoFit/>
          </a:bodyPr>
          <a:lstStyle/>
          <a:p>
            <a:pPr algn="ctr"/>
            <a:r>
              <a:rPr lang="ru-RU" sz="3200" b="1" dirty="0" smtClean="0"/>
              <a:t>Кодирование информации</a:t>
            </a:r>
            <a:endParaRPr lang="ru-RU" sz="3200" b="1" dirty="0">
              <a:solidFill>
                <a:srgbClr val="FF0000"/>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285720" y="1000108"/>
            <a:ext cx="8643998" cy="4524315"/>
          </a:xfrm>
          <a:prstGeom prst="rect">
            <a:avLst/>
          </a:prstGeom>
        </p:spPr>
        <p:txBody>
          <a:bodyPr wrap="square">
            <a:spAutoFit/>
          </a:bodyPr>
          <a:lstStyle/>
          <a:p>
            <a:pPr algn="just"/>
            <a:r>
              <a:rPr lang="ru-RU" sz="3200" b="1" dirty="0" smtClean="0"/>
              <a:t>Все виды информации</a:t>
            </a:r>
            <a:r>
              <a:rPr lang="en-US" sz="3200" b="1" dirty="0" smtClean="0"/>
              <a:t> </a:t>
            </a:r>
            <a:r>
              <a:rPr lang="ru-RU" sz="3200" b="1" dirty="0" smtClean="0"/>
              <a:t>кодируются в последовательности электрических импульсов: </a:t>
            </a:r>
            <a:r>
              <a:rPr lang="ru-RU" sz="3200" b="1" dirty="0" smtClean="0">
                <a:solidFill>
                  <a:srgbClr val="FF0000"/>
                </a:solidFill>
              </a:rPr>
              <a:t>есть</a:t>
            </a:r>
            <a:r>
              <a:rPr lang="en-US" sz="3200" b="1" dirty="0" smtClean="0">
                <a:solidFill>
                  <a:srgbClr val="FF0000"/>
                </a:solidFill>
              </a:rPr>
              <a:t> </a:t>
            </a:r>
            <a:r>
              <a:rPr lang="ru-RU" sz="3200" b="1" dirty="0" smtClean="0">
                <a:solidFill>
                  <a:srgbClr val="FF0000"/>
                </a:solidFill>
              </a:rPr>
              <a:t>импульс - 1, нет импульса - </a:t>
            </a:r>
            <a:r>
              <a:rPr lang="en-US" sz="3200" b="1" dirty="0" smtClean="0">
                <a:solidFill>
                  <a:srgbClr val="FF0000"/>
                </a:solidFill>
              </a:rPr>
              <a:t>0</a:t>
            </a:r>
            <a:r>
              <a:rPr lang="ru-RU" sz="3200" b="1" dirty="0" smtClean="0"/>
              <a:t>, т. е. в последовательности нулей и</a:t>
            </a:r>
            <a:r>
              <a:rPr lang="en-US" sz="3200" b="1" dirty="0" smtClean="0"/>
              <a:t> </a:t>
            </a:r>
            <a:r>
              <a:rPr lang="ru-RU" sz="3200" b="1" dirty="0" smtClean="0"/>
              <a:t>единиц</a:t>
            </a:r>
            <a:endParaRPr lang="en-US" sz="3200" b="1" dirty="0" smtClean="0"/>
          </a:p>
          <a:p>
            <a:pPr algn="just"/>
            <a:r>
              <a:rPr lang="ru-RU" sz="3200" b="1" dirty="0" smtClean="0"/>
              <a:t> Такое кодирование информации в компьютере называется</a:t>
            </a:r>
            <a:r>
              <a:rPr lang="en-US" sz="3200" b="1" dirty="0" smtClean="0"/>
              <a:t> </a:t>
            </a:r>
            <a:r>
              <a:rPr lang="ru-RU" sz="3200" b="1" dirty="0" smtClean="0">
                <a:solidFill>
                  <a:srgbClr val="FF0000"/>
                </a:solidFill>
              </a:rPr>
              <a:t>двоичным кодированием</a:t>
            </a:r>
            <a:r>
              <a:rPr lang="ru-RU" sz="3200" b="1" dirty="0" smtClean="0"/>
              <a:t>, а логические последовательности нулей и</a:t>
            </a:r>
            <a:r>
              <a:rPr lang="en-US" sz="3200" b="1" dirty="0" smtClean="0"/>
              <a:t> </a:t>
            </a:r>
            <a:r>
              <a:rPr lang="ru-RU" sz="3200" b="1" dirty="0" smtClean="0"/>
              <a:t>единиц - </a:t>
            </a:r>
            <a:r>
              <a:rPr lang="ru-RU" sz="3200" b="1" dirty="0" smtClean="0">
                <a:solidFill>
                  <a:srgbClr val="FF0000"/>
                </a:solidFill>
              </a:rPr>
              <a:t>машинным языком.</a:t>
            </a:r>
            <a:endParaRPr lang="ru-RU" sz="3200" b="1" dirty="0">
              <a:solidFill>
                <a:srgbClr val="FF0000"/>
              </a:solidFill>
            </a:endParaRP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53</a:t>
            </a:fld>
            <a:endParaRPr lang="ru-RU" sz="1800" b="1" dirty="0">
              <a:solidFill>
                <a:schemeClr val="tx1"/>
              </a:solidFill>
            </a:endParaRPr>
          </a:p>
        </p:txBody>
      </p:sp>
      <p:sp>
        <p:nvSpPr>
          <p:cNvPr id="8" name="Text Box 3"/>
          <p:cNvSpPr txBox="1">
            <a:spLocks noChangeArrowheads="1"/>
          </p:cNvSpPr>
          <p:nvPr/>
        </p:nvSpPr>
        <p:spPr bwMode="auto">
          <a:xfrm>
            <a:off x="571473" y="163065"/>
            <a:ext cx="8001056" cy="523220"/>
          </a:xfrm>
          <a:prstGeom prst="rect">
            <a:avLst/>
          </a:prstGeom>
          <a:noFill/>
          <a:ln w="9525">
            <a:noFill/>
            <a:miter lim="800000"/>
            <a:headEnd/>
            <a:tailEnd/>
          </a:ln>
        </p:spPr>
        <p:txBody>
          <a:bodyPr wrap="square">
            <a:spAutoFit/>
          </a:bodyPr>
          <a:lstStyle/>
          <a:p>
            <a:pPr algn="ctr"/>
            <a:r>
              <a:rPr lang="ru-RU" sz="2800" b="1" dirty="0" smtClean="0"/>
              <a:t>Кодирование числовой информации</a:t>
            </a:r>
            <a:endParaRPr lang="ru-RU" sz="2800" b="1" dirty="0">
              <a:solidFill>
                <a:srgbClr val="FF0000"/>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285720" y="1000108"/>
            <a:ext cx="8643998" cy="5016758"/>
          </a:xfrm>
          <a:prstGeom prst="rect">
            <a:avLst/>
          </a:prstGeom>
        </p:spPr>
        <p:txBody>
          <a:bodyPr wrap="square">
            <a:spAutoFit/>
          </a:bodyPr>
          <a:lstStyle/>
          <a:p>
            <a:r>
              <a:rPr lang="ru-RU" sz="3200" b="1" i="1" dirty="0" smtClean="0">
                <a:solidFill>
                  <a:srgbClr val="FF0000"/>
                </a:solidFill>
              </a:rPr>
              <a:t>Двоичное </a:t>
            </a:r>
            <a:r>
              <a:rPr lang="ru-RU" sz="3200" b="1" i="1" dirty="0" err="1" smtClean="0">
                <a:solidFill>
                  <a:srgbClr val="FF0000"/>
                </a:solidFill>
              </a:rPr>
              <a:t>коgирование</a:t>
            </a:r>
            <a:r>
              <a:rPr lang="ru-RU" sz="3200" b="1" i="1" dirty="0" smtClean="0">
                <a:solidFill>
                  <a:srgbClr val="FF0000"/>
                </a:solidFill>
              </a:rPr>
              <a:t> числовой информации </a:t>
            </a:r>
            <a:r>
              <a:rPr lang="ru-RU" sz="3200" b="1" i="1" dirty="0" smtClean="0"/>
              <a:t>заключается в том, </a:t>
            </a:r>
            <a:r>
              <a:rPr lang="ru-RU" sz="3200" b="1" dirty="0" smtClean="0"/>
              <a:t>что числа в компьютере представлены в виде последовательностей</a:t>
            </a:r>
          </a:p>
          <a:p>
            <a:r>
              <a:rPr lang="ru-RU" sz="3200" b="1" dirty="0" smtClean="0"/>
              <a:t>0 и 1, или битов.</a:t>
            </a:r>
          </a:p>
          <a:p>
            <a:endParaRPr lang="ru-RU" sz="3200" b="1" dirty="0" smtClean="0"/>
          </a:p>
          <a:p>
            <a:r>
              <a:rPr lang="ru-RU" sz="3200" b="1" dirty="0" smtClean="0"/>
              <a:t>Пример: если для кодирования использовать 8 бит, то максимальное обрабатываемое целое десятичное число не может превышать 11111111 в двоичной системе.</a:t>
            </a:r>
          </a:p>
          <a:p>
            <a:endParaRPr lang="ru-RU" sz="3200" b="1" dirty="0">
              <a:solidFill>
                <a:srgbClr val="FF0000"/>
              </a:solidFill>
            </a:endParaRP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ТСИ</a:t>
            </a:r>
            <a:endParaRPr lang="ru-RU" dirty="0"/>
          </a:p>
        </p:txBody>
      </p:sp>
      <p:sp>
        <p:nvSpPr>
          <p:cNvPr id="4" name="Номер слайда 3"/>
          <p:cNvSpPr>
            <a:spLocks noGrp="1"/>
          </p:cNvSpPr>
          <p:nvPr>
            <p:ph type="sldNum" sz="quarter" idx="12"/>
          </p:nvPr>
        </p:nvSpPr>
        <p:spPr/>
        <p:txBody>
          <a:bodyPr/>
          <a:lstStyle/>
          <a:p>
            <a:fld id="{734270D5-4533-480E-9359-23C442AE1949}" type="slidenum">
              <a:rPr lang="ru-RU" smtClean="0"/>
              <a:pPr/>
              <a:t>54</a:t>
            </a:fld>
            <a:endParaRPr lang="ru-RU"/>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Кодировки</a:t>
            </a:r>
            <a:endParaRPr lang="ru-RU" dirty="0"/>
          </a:p>
        </p:txBody>
      </p:sp>
      <p:sp>
        <p:nvSpPr>
          <p:cNvPr id="3" name="Содержимое 2"/>
          <p:cNvSpPr>
            <a:spLocks noGrp="1"/>
          </p:cNvSpPr>
          <p:nvPr>
            <p:ph idx="1"/>
          </p:nvPr>
        </p:nvSpPr>
        <p:spPr/>
        <p:txBody>
          <a:bodyPr/>
          <a:lstStyle/>
          <a:p>
            <a:r>
              <a:rPr lang="ru-RU" dirty="0" smtClean="0"/>
              <a:t>КОИ08</a:t>
            </a:r>
          </a:p>
          <a:p>
            <a:r>
              <a:rPr lang="en-US" dirty="0" smtClean="0"/>
              <a:t>CP1251</a:t>
            </a:r>
          </a:p>
          <a:p>
            <a:r>
              <a:rPr lang="en-US" dirty="0" smtClean="0"/>
              <a:t>Cp866</a:t>
            </a:r>
          </a:p>
          <a:p>
            <a:r>
              <a:rPr lang="en-US" dirty="0" smtClean="0"/>
              <a:t>ISO -8859-5</a:t>
            </a:r>
          </a:p>
          <a:p>
            <a:r>
              <a:rPr lang="en-US" dirty="0" smtClean="0"/>
              <a:t>Unicode</a:t>
            </a:r>
            <a:endParaRPr lang="ru-RU" dirty="0"/>
          </a:p>
        </p:txBody>
      </p:sp>
      <p:sp>
        <p:nvSpPr>
          <p:cNvPr id="4" name="Номер слайда 3"/>
          <p:cNvSpPr>
            <a:spLocks noGrp="1"/>
          </p:cNvSpPr>
          <p:nvPr>
            <p:ph type="sldNum" sz="quarter" idx="12"/>
          </p:nvPr>
        </p:nvSpPr>
        <p:spPr/>
        <p:txBody>
          <a:bodyPr/>
          <a:lstStyle/>
          <a:p>
            <a:fld id="{734270D5-4533-480E-9359-23C442AE1949}" type="slidenum">
              <a:rPr lang="ru-RU" smtClean="0"/>
              <a:pPr/>
              <a:t>55</a:t>
            </a:fld>
            <a:endParaRPr lang="ru-RU"/>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56</a:t>
            </a:fld>
            <a:endParaRPr lang="ru-RU" sz="1800" b="1" dirty="0">
              <a:solidFill>
                <a:schemeClr val="tx1"/>
              </a:solidFill>
            </a:endParaRPr>
          </a:p>
        </p:txBody>
      </p:sp>
      <p:sp>
        <p:nvSpPr>
          <p:cNvPr id="8" name="Text Box 3"/>
          <p:cNvSpPr txBox="1">
            <a:spLocks noChangeArrowheads="1"/>
          </p:cNvSpPr>
          <p:nvPr/>
        </p:nvSpPr>
        <p:spPr bwMode="auto">
          <a:xfrm>
            <a:off x="571473" y="163065"/>
            <a:ext cx="8001056" cy="523220"/>
          </a:xfrm>
          <a:prstGeom prst="rect">
            <a:avLst/>
          </a:prstGeom>
          <a:noFill/>
          <a:ln w="9525">
            <a:noFill/>
            <a:miter lim="800000"/>
            <a:headEnd/>
            <a:tailEnd/>
          </a:ln>
        </p:spPr>
        <p:txBody>
          <a:bodyPr wrap="square">
            <a:spAutoFit/>
          </a:bodyPr>
          <a:lstStyle/>
          <a:p>
            <a:pPr algn="ctr"/>
            <a:r>
              <a:rPr lang="ru-RU" sz="2800" b="1" dirty="0" smtClean="0"/>
              <a:t>Единица измерения информации</a:t>
            </a:r>
            <a:endParaRPr lang="ru-RU" sz="2800" b="1" dirty="0">
              <a:solidFill>
                <a:srgbClr val="FF0000"/>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285720" y="1000108"/>
            <a:ext cx="8643998" cy="4832092"/>
          </a:xfrm>
          <a:prstGeom prst="rect">
            <a:avLst/>
          </a:prstGeom>
        </p:spPr>
        <p:txBody>
          <a:bodyPr wrap="square">
            <a:spAutoFit/>
          </a:bodyPr>
          <a:lstStyle/>
          <a:p>
            <a:pPr algn="just"/>
            <a:r>
              <a:rPr lang="ru-RU" sz="2800" b="1" i="1" dirty="0" smtClean="0">
                <a:solidFill>
                  <a:srgbClr val="FF0000"/>
                </a:solidFill>
              </a:rPr>
              <a:t>Двоичное </a:t>
            </a:r>
            <a:r>
              <a:rPr lang="ru-RU" sz="2800" b="1" i="1" dirty="0" err="1" smtClean="0">
                <a:solidFill>
                  <a:srgbClr val="FF0000"/>
                </a:solidFill>
              </a:rPr>
              <a:t>коgирование</a:t>
            </a:r>
            <a:r>
              <a:rPr lang="ru-RU" sz="2800" b="1" i="1" dirty="0" smtClean="0">
                <a:solidFill>
                  <a:srgbClr val="FF0000"/>
                </a:solidFill>
              </a:rPr>
              <a:t> текстовой информации </a:t>
            </a:r>
            <a:r>
              <a:rPr lang="ru-RU" sz="2800" b="1" i="1" dirty="0" smtClean="0"/>
              <a:t>используют для </a:t>
            </a:r>
            <a:r>
              <a:rPr lang="ru-RU" sz="2800" b="1" dirty="0" smtClean="0"/>
              <a:t>кодирования каждого символа 1 байт (8 двоичных разрядов), что позволяет закодировать </a:t>
            </a:r>
            <a:r>
              <a:rPr lang="ru-RU" sz="2800" b="1" i="1" dirty="0" smtClean="0"/>
              <a:t>N = 2</a:t>
            </a:r>
            <a:r>
              <a:rPr lang="ru-RU" sz="2800" b="1" i="1" baseline="30000" dirty="0" smtClean="0"/>
              <a:t>8</a:t>
            </a:r>
            <a:r>
              <a:rPr lang="ru-RU" sz="2800" b="1" i="1" dirty="0" smtClean="0"/>
              <a:t> = 256 различных символов, которых </a:t>
            </a:r>
            <a:r>
              <a:rPr lang="ru-RU" sz="2800" b="1" dirty="0" smtClean="0"/>
              <a:t>обычно бывает достаточно для представления текстовой информации: прописные и строчные буквы русского и латинского алфавитов, цифры, знаки, графические символы. Присвоение символу конкретного двоичного кода произведено в соответствии </a:t>
            </a:r>
            <a:r>
              <a:rPr lang="ru-RU" sz="2800" b="1" smtClean="0"/>
              <a:t>с принятым соглашением</a:t>
            </a:r>
            <a:r>
              <a:rPr lang="ru-RU" sz="2800" b="1" dirty="0" smtClean="0"/>
              <a:t>, зафиксированным в кодовой таблице.</a:t>
            </a:r>
            <a:endParaRPr lang="ru-RU" sz="2800" b="1" dirty="0">
              <a:solidFill>
                <a:srgbClr val="FF0000"/>
              </a:solidFill>
            </a:endParaRP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57</a:t>
            </a:fld>
            <a:endParaRPr lang="ru-RU" sz="1800" b="1" dirty="0">
              <a:solidFill>
                <a:schemeClr val="tx1"/>
              </a:solidFill>
            </a:endParaRPr>
          </a:p>
        </p:txBody>
      </p:sp>
      <p:sp>
        <p:nvSpPr>
          <p:cNvPr id="8" name="Text Box 3"/>
          <p:cNvSpPr txBox="1">
            <a:spLocks noChangeArrowheads="1"/>
          </p:cNvSpPr>
          <p:nvPr/>
        </p:nvSpPr>
        <p:spPr bwMode="auto">
          <a:xfrm>
            <a:off x="571473" y="163065"/>
            <a:ext cx="8001056" cy="523220"/>
          </a:xfrm>
          <a:prstGeom prst="rect">
            <a:avLst/>
          </a:prstGeom>
          <a:noFill/>
          <a:ln w="9525">
            <a:noFill/>
            <a:miter lim="800000"/>
            <a:headEnd/>
            <a:tailEnd/>
          </a:ln>
        </p:spPr>
        <p:txBody>
          <a:bodyPr wrap="square">
            <a:spAutoFit/>
          </a:bodyPr>
          <a:lstStyle/>
          <a:p>
            <a:pPr algn="ctr"/>
            <a:r>
              <a:rPr lang="ru-RU" sz="2800" b="1" dirty="0" smtClean="0"/>
              <a:t>Единица измерения информации</a:t>
            </a:r>
            <a:endParaRPr lang="ru-RU" sz="2800" b="1" dirty="0">
              <a:solidFill>
                <a:srgbClr val="FF0000"/>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285720" y="928670"/>
            <a:ext cx="8572560" cy="5016758"/>
          </a:xfrm>
          <a:prstGeom prst="rect">
            <a:avLst/>
          </a:prstGeom>
        </p:spPr>
        <p:txBody>
          <a:bodyPr wrap="square">
            <a:spAutoFit/>
          </a:bodyPr>
          <a:lstStyle/>
          <a:p>
            <a:pPr algn="just"/>
            <a:r>
              <a:rPr lang="ru-RU" sz="3200" b="1" i="1" dirty="0" smtClean="0">
                <a:solidFill>
                  <a:srgbClr val="FF0000"/>
                </a:solidFill>
              </a:rPr>
              <a:t>Двоичное </a:t>
            </a:r>
            <a:r>
              <a:rPr lang="ru-RU" sz="3200" b="1" i="1" dirty="0" err="1" smtClean="0">
                <a:solidFill>
                  <a:srgbClr val="FF0000"/>
                </a:solidFill>
              </a:rPr>
              <a:t>коgирование</a:t>
            </a:r>
            <a:r>
              <a:rPr lang="ru-RU" sz="3200" b="1" i="1" dirty="0" smtClean="0">
                <a:solidFill>
                  <a:srgbClr val="FF0000"/>
                </a:solidFill>
              </a:rPr>
              <a:t> графической информации </a:t>
            </a:r>
            <a:r>
              <a:rPr lang="ru-RU" sz="3200" b="1" i="1" dirty="0" smtClean="0"/>
              <a:t>Л</a:t>
            </a:r>
            <a:r>
              <a:rPr lang="ru-RU" sz="3200" b="1" dirty="0" smtClean="0"/>
              <a:t>юбая графическая информация на экране монитора представляется в виде изображения, которое формируется из точек (</a:t>
            </a:r>
            <a:r>
              <a:rPr lang="ru-RU" sz="3200" b="1" dirty="0" err="1" smtClean="0"/>
              <a:t>пикселов</a:t>
            </a:r>
            <a:r>
              <a:rPr lang="ru-RU" sz="3200" b="1" dirty="0" smtClean="0"/>
              <a:t>).</a:t>
            </a:r>
          </a:p>
          <a:p>
            <a:pPr algn="just"/>
            <a:r>
              <a:rPr lang="ru-RU" sz="3200" b="1" dirty="0" smtClean="0"/>
              <a:t>В случае обычного черно-белого изображения (без градаций серого цвета) каждая точка экрана может иметь лишь два состояния - «черная » или «белая», т. е. для хранения ее состояния необходим 1 бит.</a:t>
            </a:r>
            <a:endParaRPr lang="ru-RU" sz="3200" b="1" dirty="0">
              <a:solidFill>
                <a:srgbClr val="FF0000"/>
              </a:solidFill>
            </a:endParaRP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58</a:t>
            </a:fld>
            <a:endParaRPr lang="ru-RU" sz="1800" b="1" dirty="0">
              <a:solidFill>
                <a:schemeClr val="tx1"/>
              </a:solidFill>
            </a:endParaRPr>
          </a:p>
        </p:txBody>
      </p:sp>
      <p:sp>
        <p:nvSpPr>
          <p:cNvPr id="8" name="Text Box 3"/>
          <p:cNvSpPr txBox="1">
            <a:spLocks noChangeArrowheads="1"/>
          </p:cNvSpPr>
          <p:nvPr/>
        </p:nvSpPr>
        <p:spPr bwMode="auto">
          <a:xfrm>
            <a:off x="571473" y="163065"/>
            <a:ext cx="8001056" cy="523220"/>
          </a:xfrm>
          <a:prstGeom prst="rect">
            <a:avLst/>
          </a:prstGeom>
          <a:noFill/>
          <a:ln w="9525">
            <a:noFill/>
            <a:miter lim="800000"/>
            <a:headEnd/>
            <a:tailEnd/>
          </a:ln>
        </p:spPr>
        <p:txBody>
          <a:bodyPr wrap="square">
            <a:spAutoFit/>
          </a:bodyPr>
          <a:lstStyle/>
          <a:p>
            <a:pPr algn="ctr"/>
            <a:r>
              <a:rPr lang="ru-RU" sz="2800" b="1" dirty="0" smtClean="0">
                <a:solidFill>
                  <a:srgbClr val="FF0000"/>
                </a:solidFill>
              </a:rPr>
              <a:t>Глубина цвета</a:t>
            </a:r>
            <a:endParaRPr lang="ru-RU" sz="2800" b="1" dirty="0">
              <a:solidFill>
                <a:srgbClr val="FF0000"/>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285720" y="928670"/>
            <a:ext cx="8572560" cy="3539430"/>
          </a:xfrm>
          <a:prstGeom prst="rect">
            <a:avLst/>
          </a:prstGeom>
        </p:spPr>
        <p:txBody>
          <a:bodyPr wrap="square">
            <a:spAutoFit/>
          </a:bodyPr>
          <a:lstStyle/>
          <a:p>
            <a:r>
              <a:rPr lang="ru-RU" sz="3200" b="1" dirty="0" smtClean="0"/>
              <a:t>Цветные изображения могут иметь различную </a:t>
            </a:r>
            <a:r>
              <a:rPr lang="ru-RU" sz="3200" b="1" dirty="0" smtClean="0">
                <a:solidFill>
                  <a:srgbClr val="FF0000"/>
                </a:solidFill>
              </a:rPr>
              <a:t>глубину цвета</a:t>
            </a:r>
            <a:r>
              <a:rPr lang="ru-RU" sz="3200" b="1" dirty="0" smtClean="0"/>
              <a:t>, определяемую числом битов на точку: 4, 8, 16. Каждый цвет можно</a:t>
            </a:r>
          </a:p>
          <a:p>
            <a:r>
              <a:rPr lang="ru-RU" sz="3200" b="1" dirty="0" smtClean="0"/>
              <a:t>рассматривать как возможное состояние точки, и тогда по формуле </a:t>
            </a:r>
            <a:r>
              <a:rPr lang="ru-RU" sz="3200" b="1" i="1" dirty="0" smtClean="0"/>
              <a:t>N = 2</a:t>
            </a:r>
            <a:r>
              <a:rPr lang="en-US" sz="3200" b="1" i="1" baseline="30000" dirty="0" smtClean="0"/>
              <a:t>I</a:t>
            </a:r>
            <a:r>
              <a:rPr lang="ru-RU" sz="3200" b="1" i="1" dirty="0" smtClean="0"/>
              <a:t> может быть вычислено число цветов, отображаемых на</a:t>
            </a:r>
          </a:p>
          <a:p>
            <a:r>
              <a:rPr lang="ru-RU" sz="3200" b="1" dirty="0" smtClean="0"/>
              <a:t>экране монитора.</a:t>
            </a:r>
            <a:endParaRPr lang="ru-RU" sz="3200" b="1" dirty="0">
              <a:solidFill>
                <a:srgbClr val="FF0000"/>
              </a:solidFill>
            </a:endParaRPr>
          </a:p>
        </p:txBody>
      </p:sp>
      <p:sp>
        <p:nvSpPr>
          <p:cNvPr id="9" name="Прямоугольник 8"/>
          <p:cNvSpPr/>
          <p:nvPr/>
        </p:nvSpPr>
        <p:spPr>
          <a:xfrm>
            <a:off x="428596" y="4714884"/>
            <a:ext cx="8215370" cy="523220"/>
          </a:xfrm>
          <a:prstGeom prst="rect">
            <a:avLst/>
          </a:prstGeom>
        </p:spPr>
        <p:txBody>
          <a:bodyPr wrap="square">
            <a:spAutoFit/>
          </a:bodyPr>
          <a:lstStyle/>
          <a:p>
            <a:r>
              <a:rPr lang="ru-RU" sz="2800" b="1" dirty="0" smtClean="0">
                <a:solidFill>
                  <a:srgbClr val="FF0000"/>
                </a:solidFill>
              </a:rPr>
              <a:t>объем видеопамяти = число точек </a:t>
            </a:r>
            <a:r>
              <a:rPr lang="ru-RU" sz="2800" b="1" dirty="0" err="1" smtClean="0"/>
              <a:t>х</a:t>
            </a:r>
            <a:r>
              <a:rPr lang="ru-RU" sz="2800" b="1" dirty="0" smtClean="0">
                <a:solidFill>
                  <a:srgbClr val="FF0000"/>
                </a:solidFill>
              </a:rPr>
              <a:t> глубина цвета</a:t>
            </a:r>
            <a:endParaRPr lang="ru-RU" sz="2800" dirty="0">
              <a:solidFill>
                <a:srgbClr val="FF0000"/>
              </a:solidFill>
            </a:endParaRP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59</a:t>
            </a:fld>
            <a:endParaRPr lang="ru-RU" sz="1800" b="1" dirty="0">
              <a:solidFill>
                <a:schemeClr val="tx1"/>
              </a:solidFill>
            </a:endParaRPr>
          </a:p>
        </p:txBody>
      </p:sp>
      <p:sp>
        <p:nvSpPr>
          <p:cNvPr id="8" name="Text Box 3"/>
          <p:cNvSpPr txBox="1">
            <a:spLocks noChangeArrowheads="1"/>
          </p:cNvSpPr>
          <p:nvPr/>
        </p:nvSpPr>
        <p:spPr bwMode="auto">
          <a:xfrm>
            <a:off x="571473" y="163065"/>
            <a:ext cx="8001056" cy="523220"/>
          </a:xfrm>
          <a:prstGeom prst="rect">
            <a:avLst/>
          </a:prstGeom>
          <a:noFill/>
          <a:ln w="9525">
            <a:noFill/>
            <a:miter lim="800000"/>
            <a:headEnd/>
            <a:tailEnd/>
          </a:ln>
        </p:spPr>
        <p:txBody>
          <a:bodyPr wrap="square">
            <a:spAutoFit/>
          </a:bodyPr>
          <a:lstStyle/>
          <a:p>
            <a:pPr algn="ctr"/>
            <a:r>
              <a:rPr lang="ru-RU" sz="2800" b="1" dirty="0" smtClean="0">
                <a:solidFill>
                  <a:srgbClr val="FF0000"/>
                </a:solidFill>
              </a:rPr>
              <a:t>Глубина цвета</a:t>
            </a:r>
            <a:endParaRPr lang="ru-RU" sz="2800" b="1" dirty="0">
              <a:solidFill>
                <a:srgbClr val="FF0000"/>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285720" y="928670"/>
            <a:ext cx="8572560" cy="2062103"/>
          </a:xfrm>
          <a:prstGeom prst="rect">
            <a:avLst/>
          </a:prstGeom>
        </p:spPr>
        <p:txBody>
          <a:bodyPr wrap="square">
            <a:spAutoFit/>
          </a:bodyPr>
          <a:lstStyle/>
          <a:p>
            <a:pPr algn="just"/>
            <a:r>
              <a:rPr lang="ru-RU" sz="3200" b="1" dirty="0" smtClean="0"/>
              <a:t>Сколько видеопамяти в </a:t>
            </a:r>
            <a:r>
              <a:rPr lang="ru-RU" sz="3200" b="1" dirty="0" smtClean="0">
                <a:solidFill>
                  <a:srgbClr val="FF0000"/>
                </a:solidFill>
              </a:rPr>
              <a:t>килобайтах</a:t>
            </a:r>
            <a:r>
              <a:rPr lang="ru-RU" sz="3200" b="1" dirty="0" smtClean="0"/>
              <a:t> потребуется для графического режима </a:t>
            </a:r>
          </a:p>
          <a:p>
            <a:pPr algn="just"/>
            <a:r>
              <a:rPr lang="ru-RU" sz="3200" b="1" dirty="0" smtClean="0">
                <a:solidFill>
                  <a:srgbClr val="FF0000"/>
                </a:solidFill>
              </a:rPr>
              <a:t>800 </a:t>
            </a:r>
            <a:r>
              <a:rPr lang="ru-RU" sz="3200" b="1" dirty="0" err="1" smtClean="0">
                <a:solidFill>
                  <a:srgbClr val="FF0000"/>
                </a:solidFill>
              </a:rPr>
              <a:t>х</a:t>
            </a:r>
            <a:r>
              <a:rPr lang="ru-RU" sz="3200" b="1" dirty="0" smtClean="0">
                <a:solidFill>
                  <a:srgbClr val="FF0000"/>
                </a:solidFill>
              </a:rPr>
              <a:t> 600 </a:t>
            </a:r>
            <a:r>
              <a:rPr lang="ru-RU" sz="3200" b="1" dirty="0" smtClean="0"/>
              <a:t>точек и глубине цвета </a:t>
            </a:r>
            <a:r>
              <a:rPr lang="ru-RU" sz="3200" b="1" dirty="0" smtClean="0">
                <a:solidFill>
                  <a:srgbClr val="FF0000"/>
                </a:solidFill>
              </a:rPr>
              <a:t>16</a:t>
            </a:r>
            <a:r>
              <a:rPr lang="ru-RU" sz="3200" b="1" dirty="0" smtClean="0"/>
              <a:t> бит на точку?</a:t>
            </a:r>
            <a:endParaRPr lang="ru-RU" sz="3200" b="1" dirty="0">
              <a:solidFill>
                <a:srgbClr val="FF0000"/>
              </a:solidFill>
            </a:endParaRP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1299050"/>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395288" y="188913"/>
            <a:ext cx="8140700" cy="1015663"/>
          </a:xfrm>
          <a:prstGeom prst="rect">
            <a:avLst/>
          </a:prstGeom>
          <a:noFill/>
          <a:ln w="9525">
            <a:noFill/>
            <a:miter lim="800000"/>
            <a:headEnd/>
            <a:tailEnd/>
          </a:ln>
        </p:spPr>
        <p:txBody>
          <a:bodyPr>
            <a:spAutoFit/>
          </a:bodyPr>
          <a:lstStyle/>
          <a:p>
            <a:pPr algn="ctr" eaLnBrk="0" hangingPunct="0">
              <a:spcBef>
                <a:spcPct val="50000"/>
              </a:spcBef>
            </a:pPr>
            <a:r>
              <a:rPr lang="ru-RU" sz="3000" b="1" dirty="0" smtClean="0"/>
              <a:t>Информация   в   Кибернетике(науке об управлении)</a:t>
            </a:r>
            <a:endParaRPr lang="ru-RU" sz="3000" b="1" dirty="0"/>
          </a:p>
        </p:txBody>
      </p:sp>
      <p:pic>
        <p:nvPicPr>
          <p:cNvPr id="1026"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861"/>
            <a:ext cx="1130524" cy="1057238"/>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p:cNvSpPr txBox="1"/>
          <p:nvPr/>
        </p:nvSpPr>
        <p:spPr>
          <a:xfrm>
            <a:off x="500034" y="1500174"/>
            <a:ext cx="7784876" cy="954107"/>
          </a:xfrm>
          <a:prstGeom prst="rect">
            <a:avLst/>
          </a:prstGeom>
          <a:noFill/>
        </p:spPr>
        <p:txBody>
          <a:bodyPr wrap="square" rtlCol="0">
            <a:spAutoFit/>
          </a:bodyPr>
          <a:lstStyle/>
          <a:p>
            <a:pPr algn="just"/>
            <a:r>
              <a:rPr lang="ru-RU" sz="2800" b="1" dirty="0" smtClean="0"/>
              <a:t>Описание процессов управления в сложных системах (живых, технике)</a:t>
            </a:r>
            <a:endParaRPr lang="ru-RU" sz="2800" b="1" dirty="0"/>
          </a:p>
        </p:txBody>
      </p:sp>
    </p:spTree>
    <p:extLst>
      <p:ext uri="{BB962C8B-B14F-4D97-AF65-F5344CB8AC3E}">
        <p14:creationId xmlns:p14="http://schemas.microsoft.com/office/powerpoint/2010/main" xmlns="" val="23307278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60</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285720" y="928670"/>
            <a:ext cx="8572560" cy="3046988"/>
          </a:xfrm>
          <a:prstGeom prst="rect">
            <a:avLst/>
          </a:prstGeom>
        </p:spPr>
        <p:txBody>
          <a:bodyPr wrap="square">
            <a:spAutoFit/>
          </a:bodyPr>
          <a:lstStyle/>
          <a:p>
            <a:r>
              <a:rPr lang="ru-RU" sz="3200" b="1" i="1" dirty="0" smtClean="0">
                <a:solidFill>
                  <a:srgbClr val="FF0000"/>
                </a:solidFill>
              </a:rPr>
              <a:t>Двоичное </a:t>
            </a:r>
            <a:r>
              <a:rPr lang="ru-RU" sz="3200" b="1" i="1" dirty="0" err="1" smtClean="0">
                <a:solidFill>
                  <a:srgbClr val="FF0000"/>
                </a:solidFill>
              </a:rPr>
              <a:t>коgирование</a:t>
            </a:r>
            <a:r>
              <a:rPr lang="ru-RU" sz="3200" b="1" i="1" dirty="0" smtClean="0">
                <a:solidFill>
                  <a:srgbClr val="FF0000"/>
                </a:solidFill>
              </a:rPr>
              <a:t> звуковой информации </a:t>
            </a:r>
            <a:r>
              <a:rPr lang="ru-RU" sz="3200" b="1" i="1" dirty="0" smtClean="0"/>
              <a:t>по сути представляет </a:t>
            </a:r>
            <a:r>
              <a:rPr lang="ru-RU" sz="3200" b="1" dirty="0" smtClean="0"/>
              <a:t>собой двоичное кодирование непрерывного звукового сигнала</a:t>
            </a:r>
          </a:p>
          <a:p>
            <a:r>
              <a:rPr lang="ru-RU" sz="3200" b="1" dirty="0" smtClean="0"/>
              <a:t>после его дискретизации, т. е. преобразования в последовательность электрических импульсов - выборок.</a:t>
            </a:r>
            <a:endParaRPr lang="ru-RU" sz="3200" b="1" dirty="0">
              <a:solidFill>
                <a:srgbClr val="FF0000"/>
              </a:solidFill>
            </a:endParaRP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61</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285720" y="928670"/>
            <a:ext cx="8572560" cy="4031873"/>
          </a:xfrm>
          <a:prstGeom prst="rect">
            <a:avLst/>
          </a:prstGeom>
        </p:spPr>
        <p:txBody>
          <a:bodyPr wrap="square">
            <a:spAutoFit/>
          </a:bodyPr>
          <a:lstStyle/>
          <a:p>
            <a:pPr marL="514350" indent="-514350"/>
            <a:r>
              <a:rPr lang="ru-RU" sz="3200" dirty="0" smtClean="0"/>
              <a:t>Считая, что каждый символ кодируется 16 битами, оцените информационный объем следующего предложения в байтах: </a:t>
            </a:r>
          </a:p>
          <a:p>
            <a:pPr marL="514350" indent="-514350"/>
            <a:r>
              <a:rPr lang="ru-RU" sz="3200" b="1" dirty="0" smtClean="0"/>
              <a:t>Хорошая жена, хороший дом — что еще надо человеку, чтобы встретить старость?!</a:t>
            </a:r>
          </a:p>
          <a:p>
            <a:pPr marL="514350" indent="-514350"/>
            <a:r>
              <a:rPr lang="ru-RU" sz="3200" b="1" dirty="0" smtClean="0">
                <a:solidFill>
                  <a:srgbClr val="FF0000"/>
                </a:solidFill>
              </a:rPr>
              <a:t>Решение</a:t>
            </a:r>
          </a:p>
          <a:p>
            <a:pPr marL="514350" indent="-514350"/>
            <a:r>
              <a:rPr lang="ru-RU" sz="3200" dirty="0" smtClean="0"/>
              <a:t>77символов*16 бит = 154 байта</a:t>
            </a:r>
          </a:p>
          <a:p>
            <a:pPr marL="514350" indent="-514350"/>
            <a:endParaRPr lang="ru-RU" sz="3200" b="1" dirty="0">
              <a:solidFill>
                <a:srgbClr val="FF0000"/>
              </a:solidFill>
            </a:endParaRPr>
          </a:p>
        </p:txBody>
      </p:sp>
      <p:sp>
        <p:nvSpPr>
          <p:cNvPr id="8" name="Text Box 3"/>
          <p:cNvSpPr txBox="1">
            <a:spLocks noChangeArrowheads="1"/>
          </p:cNvSpPr>
          <p:nvPr/>
        </p:nvSpPr>
        <p:spPr bwMode="auto">
          <a:xfrm>
            <a:off x="571473" y="163065"/>
            <a:ext cx="8001056" cy="646331"/>
          </a:xfrm>
          <a:prstGeom prst="rect">
            <a:avLst/>
          </a:prstGeom>
          <a:noFill/>
          <a:ln w="9525">
            <a:noFill/>
            <a:miter lim="800000"/>
            <a:headEnd/>
            <a:tailEnd/>
          </a:ln>
        </p:spPr>
        <p:txBody>
          <a:bodyPr wrap="square">
            <a:spAutoFit/>
          </a:bodyPr>
          <a:lstStyle/>
          <a:p>
            <a:pPr algn="ctr"/>
            <a:r>
              <a:rPr lang="ru-RU" sz="3600" b="1" dirty="0" smtClean="0">
                <a:solidFill>
                  <a:srgbClr val="FF0000"/>
                </a:solidFill>
              </a:rPr>
              <a:t>Задача 1</a:t>
            </a:r>
            <a:endParaRPr lang="ru-RU" sz="3600" b="1" dirty="0">
              <a:solidFill>
                <a:srgbClr val="FF0000"/>
              </a:solidFill>
            </a:endParaRP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62</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285720" y="928670"/>
            <a:ext cx="8572560" cy="4031873"/>
          </a:xfrm>
          <a:prstGeom prst="rect">
            <a:avLst/>
          </a:prstGeom>
        </p:spPr>
        <p:txBody>
          <a:bodyPr wrap="square">
            <a:spAutoFit/>
          </a:bodyPr>
          <a:lstStyle/>
          <a:p>
            <a:r>
              <a:rPr lang="ru-RU" sz="3200" b="1" dirty="0" smtClean="0"/>
              <a:t>Автоматическое устройство осуществило перекодировку информационного</a:t>
            </a:r>
          </a:p>
          <a:p>
            <a:r>
              <a:rPr lang="ru-RU" sz="3200" b="1" dirty="0" smtClean="0"/>
              <a:t>сообщения на русском языке, первоначально записанного в 8-битном коде КОИ-8, в 16-битную кодировку </a:t>
            </a:r>
            <a:r>
              <a:rPr lang="ru-RU" sz="3200" b="1" dirty="0" err="1" smtClean="0"/>
              <a:t>Unicode</a:t>
            </a:r>
            <a:r>
              <a:rPr lang="ru-RU" sz="3200" b="1" dirty="0" smtClean="0"/>
              <a:t>.</a:t>
            </a:r>
          </a:p>
          <a:p>
            <a:r>
              <a:rPr lang="ru-RU" sz="3200" b="1" dirty="0" smtClean="0"/>
              <a:t>При этом информационное сообщение увеличилось на 720 бит. Какова длина сообщения в символах?</a:t>
            </a:r>
            <a:endParaRPr lang="ru-RU" sz="3200" b="1" dirty="0">
              <a:solidFill>
                <a:srgbClr val="FF0000"/>
              </a:solidFill>
            </a:endParaRPr>
          </a:p>
        </p:txBody>
      </p:sp>
      <p:sp>
        <p:nvSpPr>
          <p:cNvPr id="8" name="Text Box 3"/>
          <p:cNvSpPr txBox="1">
            <a:spLocks noChangeArrowheads="1"/>
          </p:cNvSpPr>
          <p:nvPr/>
        </p:nvSpPr>
        <p:spPr bwMode="auto">
          <a:xfrm>
            <a:off x="571473" y="163065"/>
            <a:ext cx="8001056" cy="646331"/>
          </a:xfrm>
          <a:prstGeom prst="rect">
            <a:avLst/>
          </a:prstGeom>
          <a:noFill/>
          <a:ln w="9525">
            <a:noFill/>
            <a:miter lim="800000"/>
            <a:headEnd/>
            <a:tailEnd/>
          </a:ln>
        </p:spPr>
        <p:txBody>
          <a:bodyPr wrap="square">
            <a:spAutoFit/>
          </a:bodyPr>
          <a:lstStyle/>
          <a:p>
            <a:pPr algn="ctr"/>
            <a:r>
              <a:rPr lang="ru-RU" sz="3600" b="1" dirty="0" smtClean="0">
                <a:solidFill>
                  <a:srgbClr val="FF0000"/>
                </a:solidFill>
              </a:rPr>
              <a:t>Задача 2</a:t>
            </a:r>
            <a:endParaRPr lang="ru-RU" sz="3600" b="1" dirty="0">
              <a:solidFill>
                <a:srgbClr val="FF0000"/>
              </a:solidFill>
            </a:endParaRP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63</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285720" y="928670"/>
            <a:ext cx="8572560" cy="5016758"/>
          </a:xfrm>
          <a:prstGeom prst="rect">
            <a:avLst/>
          </a:prstGeom>
        </p:spPr>
        <p:txBody>
          <a:bodyPr wrap="square">
            <a:spAutoFit/>
          </a:bodyPr>
          <a:lstStyle/>
          <a:p>
            <a:r>
              <a:rPr lang="ru-RU" sz="3200" b="1" dirty="0" smtClean="0"/>
              <a:t>Световое табло состоит из лампочек. Каждая лампочка может</a:t>
            </a:r>
            <a:r>
              <a:rPr lang="en-US" sz="3200" b="1" dirty="0" smtClean="0"/>
              <a:t> </a:t>
            </a:r>
            <a:r>
              <a:rPr lang="ru-RU" sz="3200" b="1" dirty="0" smtClean="0"/>
              <a:t>находиться в одном из трех состояний («включено», «выключено»</a:t>
            </a:r>
          </a:p>
          <a:p>
            <a:r>
              <a:rPr lang="ru-RU" sz="3200" b="1" dirty="0" smtClean="0"/>
              <a:t>или «мигает»). Какое наименьшее количество лампочек должно</a:t>
            </a:r>
            <a:r>
              <a:rPr lang="en-US" sz="3200" b="1" dirty="0" smtClean="0"/>
              <a:t> </a:t>
            </a:r>
            <a:r>
              <a:rPr lang="ru-RU" sz="3200" b="1" dirty="0" smtClean="0"/>
              <a:t>располагаться на табло, чтобы с его помощью можно было передать</a:t>
            </a:r>
          </a:p>
          <a:p>
            <a:r>
              <a:rPr lang="ru-RU" sz="3200" b="1" dirty="0" smtClean="0"/>
              <a:t>128 различных сигналов?</a:t>
            </a:r>
            <a:endParaRPr lang="en-US" sz="3200" b="1" dirty="0" smtClean="0"/>
          </a:p>
          <a:p>
            <a:endParaRPr lang="en-US" sz="3200" b="1" dirty="0" smtClean="0"/>
          </a:p>
          <a:p>
            <a:r>
              <a:rPr lang="en-US" sz="3200" b="1" dirty="0" smtClean="0">
                <a:solidFill>
                  <a:srgbClr val="FF0000"/>
                </a:solidFill>
              </a:rPr>
              <a:t>3</a:t>
            </a:r>
            <a:r>
              <a:rPr lang="en-US" sz="3200" b="1" baseline="30000" dirty="0" smtClean="0">
                <a:solidFill>
                  <a:srgbClr val="FF0000"/>
                </a:solidFill>
              </a:rPr>
              <a:t>4</a:t>
            </a:r>
            <a:r>
              <a:rPr lang="en-US" sz="3200" b="1" dirty="0" smtClean="0">
                <a:solidFill>
                  <a:srgbClr val="FF0000"/>
                </a:solidFill>
              </a:rPr>
              <a:t> &lt;128&lt;3</a:t>
            </a:r>
            <a:r>
              <a:rPr lang="en-US" sz="3200" b="1" baseline="30000" dirty="0" smtClean="0">
                <a:solidFill>
                  <a:srgbClr val="FF0000"/>
                </a:solidFill>
              </a:rPr>
              <a:t>5</a:t>
            </a:r>
          </a:p>
          <a:p>
            <a:r>
              <a:rPr lang="ru-RU" sz="3200" b="1" dirty="0" smtClean="0">
                <a:solidFill>
                  <a:srgbClr val="FF0000"/>
                </a:solidFill>
              </a:rPr>
              <a:t>Ответ: </a:t>
            </a:r>
            <a:r>
              <a:rPr lang="en-US" sz="3200" b="1" dirty="0" smtClean="0">
                <a:solidFill>
                  <a:srgbClr val="FF0000"/>
                </a:solidFill>
              </a:rPr>
              <a:t>5 </a:t>
            </a:r>
            <a:r>
              <a:rPr lang="ru-RU" sz="3200" b="1" dirty="0" smtClean="0">
                <a:solidFill>
                  <a:srgbClr val="FF0000"/>
                </a:solidFill>
              </a:rPr>
              <a:t>Лампочек</a:t>
            </a:r>
            <a:endParaRPr lang="ru-RU" sz="3200" b="1" dirty="0">
              <a:solidFill>
                <a:srgbClr val="FF0000"/>
              </a:solidFill>
            </a:endParaRPr>
          </a:p>
        </p:txBody>
      </p:sp>
      <p:sp>
        <p:nvSpPr>
          <p:cNvPr id="8" name="Text Box 3"/>
          <p:cNvSpPr txBox="1">
            <a:spLocks noChangeArrowheads="1"/>
          </p:cNvSpPr>
          <p:nvPr/>
        </p:nvSpPr>
        <p:spPr bwMode="auto">
          <a:xfrm>
            <a:off x="571473" y="163065"/>
            <a:ext cx="8001056" cy="646331"/>
          </a:xfrm>
          <a:prstGeom prst="rect">
            <a:avLst/>
          </a:prstGeom>
          <a:noFill/>
          <a:ln w="9525">
            <a:noFill/>
            <a:miter lim="800000"/>
            <a:headEnd/>
            <a:tailEnd/>
          </a:ln>
        </p:spPr>
        <p:txBody>
          <a:bodyPr wrap="square">
            <a:spAutoFit/>
          </a:bodyPr>
          <a:lstStyle/>
          <a:p>
            <a:pPr algn="ctr"/>
            <a:r>
              <a:rPr lang="ru-RU" sz="3600" b="1" dirty="0" smtClean="0">
                <a:solidFill>
                  <a:srgbClr val="FF0000"/>
                </a:solidFill>
              </a:rPr>
              <a:t>Задача </a:t>
            </a:r>
            <a:r>
              <a:rPr lang="en-US" sz="3600" b="1" dirty="0" smtClean="0">
                <a:solidFill>
                  <a:srgbClr val="FF0000"/>
                </a:solidFill>
              </a:rPr>
              <a:t>3</a:t>
            </a:r>
            <a:endParaRPr lang="ru-RU" sz="3600" b="1" dirty="0">
              <a:solidFill>
                <a:srgbClr val="FF0000"/>
              </a:solidFill>
            </a:endParaRP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64</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285720" y="928670"/>
            <a:ext cx="8572560" cy="3970318"/>
          </a:xfrm>
          <a:prstGeom prst="rect">
            <a:avLst/>
          </a:prstGeom>
        </p:spPr>
        <p:txBody>
          <a:bodyPr wrap="square">
            <a:spAutoFit/>
          </a:bodyPr>
          <a:lstStyle/>
          <a:p>
            <a:pPr algn="just"/>
            <a:r>
              <a:rPr lang="ru-RU" sz="2800" b="1" dirty="0" smtClean="0"/>
              <a:t>В велокроссе участвуют </a:t>
            </a:r>
            <a:r>
              <a:rPr lang="ru-RU" sz="2800" b="1" dirty="0" smtClean="0">
                <a:solidFill>
                  <a:srgbClr val="FF0000"/>
                </a:solidFill>
              </a:rPr>
              <a:t>250</a:t>
            </a:r>
            <a:r>
              <a:rPr lang="ru-RU" sz="2800" b="1" dirty="0" smtClean="0"/>
              <a:t> спортсменов. Специальное устройство регистрирует прохождение каждым из участников промежуточного финиша, записывая его номер с использованием </a:t>
            </a:r>
            <a:r>
              <a:rPr lang="ru-RU" sz="2800" b="1" dirty="0" smtClean="0">
                <a:solidFill>
                  <a:srgbClr val="FF0000"/>
                </a:solidFill>
              </a:rPr>
              <a:t>минимально возможного количества битов</a:t>
            </a:r>
            <a:r>
              <a:rPr lang="ru-RU" sz="2800" b="1" dirty="0" smtClean="0"/>
              <a:t>, одинакового для каждого спортсмена. Каков информационный объем сообщения, записанного устройством, после того как промежуточный финиш прошли</a:t>
            </a:r>
          </a:p>
          <a:p>
            <a:pPr algn="just"/>
            <a:r>
              <a:rPr lang="ru-RU" sz="2800" b="1" dirty="0" smtClean="0">
                <a:solidFill>
                  <a:srgbClr val="FF0000"/>
                </a:solidFill>
              </a:rPr>
              <a:t>60</a:t>
            </a:r>
            <a:r>
              <a:rPr lang="ru-RU" sz="2800" b="1" dirty="0" smtClean="0"/>
              <a:t> велосипедистов?</a:t>
            </a:r>
            <a:endParaRPr lang="ru-RU" sz="2800" b="1" dirty="0">
              <a:solidFill>
                <a:srgbClr val="FF0000"/>
              </a:solidFill>
            </a:endParaRPr>
          </a:p>
        </p:txBody>
      </p:sp>
      <p:sp>
        <p:nvSpPr>
          <p:cNvPr id="8" name="Text Box 3"/>
          <p:cNvSpPr txBox="1">
            <a:spLocks noChangeArrowheads="1"/>
          </p:cNvSpPr>
          <p:nvPr/>
        </p:nvSpPr>
        <p:spPr bwMode="auto">
          <a:xfrm>
            <a:off x="571473" y="163065"/>
            <a:ext cx="8001056" cy="646331"/>
          </a:xfrm>
          <a:prstGeom prst="rect">
            <a:avLst/>
          </a:prstGeom>
          <a:noFill/>
          <a:ln w="9525">
            <a:noFill/>
            <a:miter lim="800000"/>
            <a:headEnd/>
            <a:tailEnd/>
          </a:ln>
        </p:spPr>
        <p:txBody>
          <a:bodyPr wrap="square">
            <a:spAutoFit/>
          </a:bodyPr>
          <a:lstStyle/>
          <a:p>
            <a:pPr algn="ctr"/>
            <a:r>
              <a:rPr lang="ru-RU" sz="3600" b="1" dirty="0" smtClean="0">
                <a:solidFill>
                  <a:srgbClr val="FF0000"/>
                </a:solidFill>
              </a:rPr>
              <a:t>Задача 4</a:t>
            </a:r>
            <a:endParaRPr lang="ru-RU" sz="3600" b="1" dirty="0">
              <a:solidFill>
                <a:srgbClr val="FF0000"/>
              </a:solidFill>
            </a:endParaRPr>
          </a:p>
        </p:txBody>
      </p:sp>
      <p:sp>
        <p:nvSpPr>
          <p:cNvPr id="9" name="Прямоугольник 8"/>
          <p:cNvSpPr/>
          <p:nvPr/>
        </p:nvSpPr>
        <p:spPr>
          <a:xfrm>
            <a:off x="500034" y="5000636"/>
            <a:ext cx="6357766" cy="954107"/>
          </a:xfrm>
          <a:prstGeom prst="rect">
            <a:avLst/>
          </a:prstGeom>
        </p:spPr>
        <p:txBody>
          <a:bodyPr wrap="none">
            <a:spAutoFit/>
          </a:bodyPr>
          <a:lstStyle/>
          <a:p>
            <a:r>
              <a:rPr lang="ru-RU" sz="2800" b="1" dirty="0" smtClean="0">
                <a:solidFill>
                  <a:srgbClr val="FF0000"/>
                </a:solidFill>
              </a:rPr>
              <a:t>2</a:t>
            </a:r>
            <a:r>
              <a:rPr lang="ru-RU" sz="2800" b="1" baseline="30000" dirty="0" smtClean="0">
                <a:solidFill>
                  <a:srgbClr val="FF0000"/>
                </a:solidFill>
              </a:rPr>
              <a:t>7</a:t>
            </a:r>
            <a:r>
              <a:rPr lang="en-US" sz="2800" b="1" dirty="0" smtClean="0">
                <a:solidFill>
                  <a:srgbClr val="FF0000"/>
                </a:solidFill>
              </a:rPr>
              <a:t> &lt;</a:t>
            </a:r>
            <a:r>
              <a:rPr lang="ru-RU" sz="2800" b="1" dirty="0" smtClean="0">
                <a:solidFill>
                  <a:srgbClr val="FF0000"/>
                </a:solidFill>
              </a:rPr>
              <a:t>250</a:t>
            </a:r>
            <a:r>
              <a:rPr lang="en-US" sz="2800" b="1" dirty="0" smtClean="0">
                <a:solidFill>
                  <a:srgbClr val="FF0000"/>
                </a:solidFill>
              </a:rPr>
              <a:t>&lt;</a:t>
            </a:r>
            <a:r>
              <a:rPr lang="ru-RU" sz="2800" b="1" dirty="0" smtClean="0">
                <a:solidFill>
                  <a:srgbClr val="FF0000"/>
                </a:solidFill>
              </a:rPr>
              <a:t>2</a:t>
            </a:r>
            <a:r>
              <a:rPr lang="ru-RU" sz="2800" b="1" baseline="30000" dirty="0" smtClean="0">
                <a:solidFill>
                  <a:srgbClr val="FF0000"/>
                </a:solidFill>
              </a:rPr>
              <a:t>8,</a:t>
            </a:r>
            <a:r>
              <a:rPr lang="ru-RU" sz="2800" b="1" dirty="0" smtClean="0">
                <a:solidFill>
                  <a:srgbClr val="FF0000"/>
                </a:solidFill>
              </a:rPr>
              <a:t> 8 бит на одного спортсмена.</a:t>
            </a:r>
          </a:p>
          <a:p>
            <a:r>
              <a:rPr lang="ru-RU" sz="2800" b="1" dirty="0" smtClean="0">
                <a:solidFill>
                  <a:srgbClr val="FF0000"/>
                </a:solidFill>
              </a:rPr>
              <a:t>Ответ: 60*8=480 бит</a:t>
            </a:r>
            <a:endParaRPr lang="en-US" sz="2800" b="1" dirty="0" smtClean="0">
              <a:solidFill>
                <a:srgbClr val="FF0000"/>
              </a:solidFill>
            </a:endParaRP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65</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285720" y="928670"/>
            <a:ext cx="8572560" cy="3539430"/>
          </a:xfrm>
          <a:prstGeom prst="rect">
            <a:avLst/>
          </a:prstGeom>
        </p:spPr>
        <p:txBody>
          <a:bodyPr wrap="square">
            <a:spAutoFit/>
          </a:bodyPr>
          <a:lstStyle/>
          <a:p>
            <a:r>
              <a:rPr lang="ru-RU" sz="3200" b="1" dirty="0" smtClean="0"/>
              <a:t>Скорость передачи данных через ADSL-соединение равна </a:t>
            </a:r>
            <a:r>
              <a:rPr lang="ru-RU" sz="3200" b="1" dirty="0" smtClean="0">
                <a:solidFill>
                  <a:srgbClr val="FF0000"/>
                </a:solidFill>
              </a:rPr>
              <a:t>512 Кбит/с</a:t>
            </a:r>
            <a:r>
              <a:rPr lang="ru-RU" sz="3200" b="1" dirty="0" smtClean="0"/>
              <a:t>. Передача файла через данное соединение заняла </a:t>
            </a:r>
            <a:r>
              <a:rPr lang="ru-RU" sz="3200" b="1" dirty="0" smtClean="0">
                <a:solidFill>
                  <a:srgbClr val="FF0000"/>
                </a:solidFill>
              </a:rPr>
              <a:t>20 с</a:t>
            </a:r>
            <a:r>
              <a:rPr lang="ru-RU" sz="3200" b="1" dirty="0" smtClean="0"/>
              <a:t>.</a:t>
            </a:r>
          </a:p>
          <a:p>
            <a:r>
              <a:rPr lang="ru-RU" sz="3200" b="1" dirty="0" smtClean="0"/>
              <a:t>Определите размер файла в </a:t>
            </a:r>
            <a:r>
              <a:rPr lang="ru-RU" sz="3200" b="1" dirty="0" smtClean="0">
                <a:solidFill>
                  <a:srgbClr val="FF0000"/>
                </a:solidFill>
              </a:rPr>
              <a:t>килобайтах</a:t>
            </a:r>
            <a:r>
              <a:rPr lang="ru-RU" sz="3200" b="1" dirty="0" smtClean="0"/>
              <a:t>.</a:t>
            </a:r>
          </a:p>
          <a:p>
            <a:r>
              <a:rPr lang="ru-RU" sz="3200" b="1" dirty="0" smtClean="0">
                <a:solidFill>
                  <a:srgbClr val="FF0000"/>
                </a:solidFill>
              </a:rPr>
              <a:t>Ответ: 1280 Кб</a:t>
            </a:r>
          </a:p>
          <a:p>
            <a:r>
              <a:rPr lang="ru-RU" sz="3200" dirty="0" smtClean="0"/>
              <a:t>512*1024*20/8/1024=1280</a:t>
            </a:r>
          </a:p>
          <a:p>
            <a:endParaRPr lang="ru-RU" sz="3200" b="1" dirty="0">
              <a:solidFill>
                <a:srgbClr val="FF0000"/>
              </a:solidFill>
            </a:endParaRPr>
          </a:p>
        </p:txBody>
      </p:sp>
      <p:sp>
        <p:nvSpPr>
          <p:cNvPr id="8" name="Text Box 3"/>
          <p:cNvSpPr txBox="1">
            <a:spLocks noChangeArrowheads="1"/>
          </p:cNvSpPr>
          <p:nvPr/>
        </p:nvSpPr>
        <p:spPr bwMode="auto">
          <a:xfrm>
            <a:off x="571473" y="163065"/>
            <a:ext cx="8001056" cy="646331"/>
          </a:xfrm>
          <a:prstGeom prst="rect">
            <a:avLst/>
          </a:prstGeom>
          <a:noFill/>
          <a:ln w="9525">
            <a:noFill/>
            <a:miter lim="800000"/>
            <a:headEnd/>
            <a:tailEnd/>
          </a:ln>
        </p:spPr>
        <p:txBody>
          <a:bodyPr wrap="square">
            <a:spAutoFit/>
          </a:bodyPr>
          <a:lstStyle/>
          <a:p>
            <a:pPr algn="ctr"/>
            <a:r>
              <a:rPr lang="ru-RU" sz="3600" b="1" dirty="0" smtClean="0">
                <a:solidFill>
                  <a:srgbClr val="FF0000"/>
                </a:solidFill>
              </a:rPr>
              <a:t>Задача 5</a:t>
            </a:r>
            <a:endParaRPr lang="ru-RU" sz="3600" b="1" dirty="0">
              <a:solidFill>
                <a:srgbClr val="FF0000"/>
              </a:solidFill>
            </a:endParaRP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85786" y="1285860"/>
            <a:ext cx="7786742" cy="3571899"/>
          </a:xfrm>
        </p:spPr>
        <p:txBody>
          <a:bodyPr>
            <a:noAutofit/>
          </a:bodyPr>
          <a:lstStyle/>
          <a:p>
            <a:pPr algn="ctr"/>
            <a:r>
              <a:rPr lang="ru-RU" sz="4400" dirty="0" smtClean="0">
                <a:solidFill>
                  <a:srgbClr val="FF0000"/>
                </a:solidFill>
              </a:rPr>
              <a:t>ТЕХНИЧЕСКИЕ ХАРАКТЕРИСТИКИ</a:t>
            </a:r>
            <a:br>
              <a:rPr lang="ru-RU" sz="4400" dirty="0" smtClean="0">
                <a:solidFill>
                  <a:srgbClr val="FF0000"/>
                </a:solidFill>
              </a:rPr>
            </a:br>
            <a:r>
              <a:rPr lang="ru-RU" sz="4400" dirty="0" smtClean="0">
                <a:solidFill>
                  <a:srgbClr val="FF0000"/>
                </a:solidFill>
              </a:rPr>
              <a:t>СОВРЕМЕННЫХ КОМПЬЮТЕРОВ</a:t>
            </a:r>
            <a:endParaRPr lang="ru-RU" sz="4400" dirty="0">
              <a:solidFill>
                <a:srgbClr val="FF0000"/>
              </a:solidFill>
            </a:endParaRPr>
          </a:p>
        </p:txBody>
      </p:sp>
      <p:sp>
        <p:nvSpPr>
          <p:cNvPr id="4" name="Номер слайда 3"/>
          <p:cNvSpPr>
            <a:spLocks noGrp="1"/>
          </p:cNvSpPr>
          <p:nvPr>
            <p:ph type="sldNum" sz="quarter" idx="12"/>
          </p:nvPr>
        </p:nvSpPr>
        <p:spPr/>
        <p:txBody>
          <a:bodyPr/>
          <a:lstStyle/>
          <a:p>
            <a:fld id="{734270D5-4533-480E-9359-23C442AE1949}" type="slidenum">
              <a:rPr lang="ru-RU" smtClean="0"/>
              <a:pPr/>
              <a:t>66</a:t>
            </a:fld>
            <a:endParaRPr lang="ru-RU"/>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67</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285720" y="928670"/>
            <a:ext cx="8572560" cy="5016758"/>
          </a:xfrm>
          <a:prstGeom prst="rect">
            <a:avLst/>
          </a:prstGeom>
        </p:spPr>
        <p:txBody>
          <a:bodyPr wrap="square">
            <a:spAutoFit/>
          </a:bodyPr>
          <a:lstStyle/>
          <a:p>
            <a:r>
              <a:rPr lang="ru-RU" sz="3200" dirty="0" smtClean="0"/>
              <a:t>Под </a:t>
            </a:r>
            <a:r>
              <a:rPr lang="ru-RU" sz="3200" b="1" i="1" dirty="0" smtClean="0"/>
              <a:t>архитектурой ЭВМ понимается совокупность общих принципов </a:t>
            </a:r>
            <a:r>
              <a:rPr lang="ru-RU" sz="3200" dirty="0" smtClean="0"/>
              <a:t>организации аппаратно-программных средств и их характеристик, определяющая функциональные возможности ЭВМ при</a:t>
            </a:r>
          </a:p>
          <a:p>
            <a:r>
              <a:rPr lang="ru-RU" sz="3200" dirty="0" smtClean="0"/>
              <a:t>решении соответствующих классов задач.</a:t>
            </a:r>
          </a:p>
          <a:p>
            <a:r>
              <a:rPr lang="ru-RU" sz="3200" dirty="0" smtClean="0"/>
              <a:t>Есть открытая и закрытая архитектуры. Архитектуру вычислительного средства следует отличать от его структуры.</a:t>
            </a:r>
          </a:p>
          <a:p>
            <a:endParaRPr lang="ru-RU" sz="3200" b="1" dirty="0">
              <a:solidFill>
                <a:srgbClr val="FF0000"/>
              </a:solidFill>
            </a:endParaRPr>
          </a:p>
        </p:txBody>
      </p:sp>
      <p:sp>
        <p:nvSpPr>
          <p:cNvPr id="8" name="Text Box 3"/>
          <p:cNvSpPr txBox="1">
            <a:spLocks noChangeArrowheads="1"/>
          </p:cNvSpPr>
          <p:nvPr/>
        </p:nvSpPr>
        <p:spPr bwMode="auto">
          <a:xfrm>
            <a:off x="571473" y="163065"/>
            <a:ext cx="8001056" cy="646331"/>
          </a:xfrm>
          <a:prstGeom prst="rect">
            <a:avLst/>
          </a:prstGeom>
          <a:noFill/>
          <a:ln w="9525">
            <a:noFill/>
            <a:miter lim="800000"/>
            <a:headEnd/>
            <a:tailEnd/>
          </a:ln>
        </p:spPr>
        <p:txBody>
          <a:bodyPr wrap="square">
            <a:spAutoFit/>
          </a:bodyPr>
          <a:lstStyle/>
          <a:p>
            <a:pPr algn="ctr"/>
            <a:r>
              <a:rPr lang="ru-RU" sz="3600" b="1" dirty="0" smtClean="0">
                <a:solidFill>
                  <a:srgbClr val="FF0000"/>
                </a:solidFill>
              </a:rPr>
              <a:t>Архитектура ЭВМ</a:t>
            </a:r>
            <a:endParaRPr lang="ru-RU" sz="3600" b="1" dirty="0">
              <a:solidFill>
                <a:srgbClr val="FF0000"/>
              </a:solidFill>
            </a:endParaRP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68</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285720" y="928670"/>
            <a:ext cx="8572560" cy="3046988"/>
          </a:xfrm>
          <a:prstGeom prst="rect">
            <a:avLst/>
          </a:prstGeom>
        </p:spPr>
        <p:txBody>
          <a:bodyPr wrap="square">
            <a:spAutoFit/>
          </a:bodyPr>
          <a:lstStyle/>
          <a:p>
            <a:r>
              <a:rPr lang="ru-RU" sz="3200" b="1" i="1" dirty="0" smtClean="0"/>
              <a:t>Структура вычислительного средства определяет его конкретный </a:t>
            </a:r>
            <a:r>
              <a:rPr lang="ru-RU" sz="3200" dirty="0" smtClean="0"/>
              <a:t>состав на некотором уровне детализации (устройства, блоки, узлы и т. д.) и описывает связи внутри системы.</a:t>
            </a:r>
          </a:p>
          <a:p>
            <a:endParaRPr lang="ru-RU" sz="3200" b="1" dirty="0">
              <a:solidFill>
                <a:srgbClr val="FF0000"/>
              </a:solidFill>
            </a:endParaRPr>
          </a:p>
        </p:txBody>
      </p:sp>
      <p:sp>
        <p:nvSpPr>
          <p:cNvPr id="8" name="Text Box 3"/>
          <p:cNvSpPr txBox="1">
            <a:spLocks noChangeArrowheads="1"/>
          </p:cNvSpPr>
          <p:nvPr/>
        </p:nvSpPr>
        <p:spPr bwMode="auto">
          <a:xfrm>
            <a:off x="571473" y="163065"/>
            <a:ext cx="8001056" cy="646331"/>
          </a:xfrm>
          <a:prstGeom prst="rect">
            <a:avLst/>
          </a:prstGeom>
          <a:noFill/>
          <a:ln w="9525">
            <a:noFill/>
            <a:miter lim="800000"/>
            <a:headEnd/>
            <a:tailEnd/>
          </a:ln>
        </p:spPr>
        <p:txBody>
          <a:bodyPr wrap="square">
            <a:spAutoFit/>
          </a:bodyPr>
          <a:lstStyle/>
          <a:p>
            <a:pPr algn="ctr"/>
            <a:r>
              <a:rPr lang="ru-RU" sz="3600" b="1" dirty="0" smtClean="0">
                <a:solidFill>
                  <a:srgbClr val="FF0000"/>
                </a:solidFill>
              </a:rPr>
              <a:t>Архитектура ЭВМ</a:t>
            </a:r>
            <a:endParaRPr lang="ru-RU" sz="3600" b="1" dirty="0">
              <a:solidFill>
                <a:srgbClr val="FF0000"/>
              </a:solidFill>
            </a:endParaRP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69</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214282" y="856357"/>
            <a:ext cx="8572560" cy="6001643"/>
          </a:xfrm>
          <a:prstGeom prst="rect">
            <a:avLst/>
          </a:prstGeom>
        </p:spPr>
        <p:txBody>
          <a:bodyPr wrap="square">
            <a:spAutoFit/>
          </a:bodyPr>
          <a:lstStyle/>
          <a:p>
            <a:pPr indent="457200" algn="just"/>
            <a:r>
              <a:rPr lang="ru-RU" sz="3200" dirty="0" smtClean="0"/>
              <a:t>В соответствии с принципом открытой архитектуры на основной электронной плате компьютера IВМ РС - </a:t>
            </a:r>
            <a:r>
              <a:rPr lang="ru-RU" sz="3200" b="1" i="1" dirty="0" smtClean="0"/>
              <a:t>системной, или материнской, </a:t>
            </a:r>
            <a:r>
              <a:rPr lang="ru-RU" sz="3200" dirty="0" smtClean="0"/>
              <a:t>- размещены только те блоки, которые осуществляют обработку информации (вычисления). Схемы, управляющие всеми остальными (периферийными) устройствами компьютера – монитором, дисками, принтером, реализованы на отдельных платах (контроллерах), которые вставляются в стандартные разъемы на системной плате - </a:t>
            </a:r>
            <a:r>
              <a:rPr lang="ru-RU" sz="3200" b="1" i="1" dirty="0" smtClean="0"/>
              <a:t>слоты. </a:t>
            </a:r>
            <a:endParaRPr lang="ru-RU" sz="3200" b="1" dirty="0">
              <a:solidFill>
                <a:srgbClr val="FF0000"/>
              </a:solidFill>
            </a:endParaRPr>
          </a:p>
        </p:txBody>
      </p:sp>
      <p:sp>
        <p:nvSpPr>
          <p:cNvPr id="8" name="Text Box 3"/>
          <p:cNvSpPr txBox="1">
            <a:spLocks noChangeArrowheads="1"/>
          </p:cNvSpPr>
          <p:nvPr/>
        </p:nvSpPr>
        <p:spPr bwMode="auto">
          <a:xfrm>
            <a:off x="571473" y="163065"/>
            <a:ext cx="8001056" cy="646331"/>
          </a:xfrm>
          <a:prstGeom prst="rect">
            <a:avLst/>
          </a:prstGeom>
          <a:noFill/>
          <a:ln w="9525">
            <a:noFill/>
            <a:miter lim="800000"/>
            <a:headEnd/>
            <a:tailEnd/>
          </a:ln>
        </p:spPr>
        <p:txBody>
          <a:bodyPr wrap="square">
            <a:spAutoFit/>
          </a:bodyPr>
          <a:lstStyle/>
          <a:p>
            <a:pPr algn="ctr"/>
            <a:r>
              <a:rPr lang="ru-RU" sz="3600" b="1" dirty="0" smtClean="0">
                <a:solidFill>
                  <a:srgbClr val="FF0000"/>
                </a:solidFill>
              </a:rPr>
              <a:t>Архитектура ЭВМ</a:t>
            </a:r>
            <a:endParaRPr lang="ru-RU" sz="3600" b="1" dirty="0">
              <a:solidFill>
                <a:srgbClr val="FF0000"/>
              </a:solidFill>
            </a:endParaRP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1299050"/>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395288" y="188913"/>
            <a:ext cx="8140700" cy="1015663"/>
          </a:xfrm>
          <a:prstGeom prst="rect">
            <a:avLst/>
          </a:prstGeom>
          <a:noFill/>
          <a:ln w="9525">
            <a:noFill/>
            <a:miter lim="800000"/>
            <a:headEnd/>
            <a:tailEnd/>
          </a:ln>
        </p:spPr>
        <p:txBody>
          <a:bodyPr>
            <a:spAutoFit/>
          </a:bodyPr>
          <a:lstStyle/>
          <a:p>
            <a:pPr algn="ctr" eaLnBrk="0" hangingPunct="0">
              <a:spcBef>
                <a:spcPct val="50000"/>
              </a:spcBef>
            </a:pPr>
            <a:r>
              <a:rPr lang="ru-RU" sz="3000" b="1" dirty="0" smtClean="0"/>
              <a:t>Информация   в   Кибернетике(науке об управлении)</a:t>
            </a:r>
            <a:endParaRPr lang="ru-RU" sz="3000" b="1" dirty="0"/>
          </a:p>
        </p:txBody>
      </p:sp>
      <p:pic>
        <p:nvPicPr>
          <p:cNvPr id="1026"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861"/>
            <a:ext cx="1130524" cy="1057238"/>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p:cNvSpPr txBox="1"/>
          <p:nvPr/>
        </p:nvSpPr>
        <p:spPr>
          <a:xfrm>
            <a:off x="179512" y="1240239"/>
            <a:ext cx="8784976" cy="830997"/>
          </a:xfrm>
          <a:prstGeom prst="rect">
            <a:avLst/>
          </a:prstGeom>
          <a:noFill/>
        </p:spPr>
        <p:txBody>
          <a:bodyPr wrap="square" rtlCol="0">
            <a:spAutoFit/>
          </a:bodyPr>
          <a:lstStyle/>
          <a:p>
            <a:pPr algn="ctr"/>
            <a:r>
              <a:rPr lang="ru-RU" sz="2400" dirty="0" smtClean="0"/>
              <a:t>Описание процессов управления в сложных системах (живых, технике)</a:t>
            </a:r>
            <a:endParaRPr lang="ru-RU" sz="2400" dirty="0"/>
          </a:p>
        </p:txBody>
      </p:sp>
      <p:sp>
        <p:nvSpPr>
          <p:cNvPr id="18" name="TextBox 17"/>
          <p:cNvSpPr txBox="1"/>
          <p:nvPr/>
        </p:nvSpPr>
        <p:spPr>
          <a:xfrm>
            <a:off x="2771800" y="2132856"/>
            <a:ext cx="3489225" cy="523220"/>
          </a:xfrm>
          <a:prstGeom prst="rect">
            <a:avLst/>
          </a:prstGeom>
          <a:solidFill>
            <a:schemeClr val="accent3">
              <a:lumMod val="20000"/>
              <a:lumOff val="80000"/>
            </a:schemeClr>
          </a:solidFill>
          <a:ln>
            <a:solidFill>
              <a:schemeClr val="accent6">
                <a:lumMod val="50000"/>
              </a:schemeClr>
            </a:solidFill>
          </a:ln>
        </p:spPr>
        <p:txBody>
          <a:bodyPr wrap="none" rtlCol="0">
            <a:spAutoFit/>
          </a:bodyPr>
          <a:lstStyle/>
          <a:p>
            <a:r>
              <a:rPr lang="ru-RU" sz="2800" b="1" dirty="0" smtClean="0">
                <a:solidFill>
                  <a:schemeClr val="accent4">
                    <a:lumMod val="50000"/>
                  </a:schemeClr>
                </a:solidFill>
              </a:rPr>
              <a:t>Системы управления</a:t>
            </a:r>
            <a:endParaRPr lang="ru-RU" sz="2800" b="1" dirty="0">
              <a:solidFill>
                <a:schemeClr val="accent4">
                  <a:lumMod val="50000"/>
                </a:schemeClr>
              </a:solidFill>
            </a:endParaRPr>
          </a:p>
        </p:txBody>
      </p:sp>
      <p:sp>
        <p:nvSpPr>
          <p:cNvPr id="19" name="TextBox 18"/>
          <p:cNvSpPr txBox="1"/>
          <p:nvPr/>
        </p:nvSpPr>
        <p:spPr>
          <a:xfrm>
            <a:off x="1043608" y="3140968"/>
            <a:ext cx="1919115" cy="461665"/>
          </a:xfrm>
          <a:prstGeom prst="rect">
            <a:avLst/>
          </a:prstGeom>
          <a:solidFill>
            <a:schemeClr val="accent3">
              <a:lumMod val="20000"/>
              <a:lumOff val="80000"/>
            </a:schemeClr>
          </a:solidFill>
          <a:ln>
            <a:solidFill>
              <a:schemeClr val="accent6">
                <a:lumMod val="50000"/>
              </a:schemeClr>
            </a:solidFill>
          </a:ln>
        </p:spPr>
        <p:txBody>
          <a:bodyPr wrap="none" rtlCol="0">
            <a:spAutoFit/>
          </a:bodyPr>
          <a:lstStyle/>
          <a:p>
            <a:r>
              <a:rPr lang="ru-RU" sz="2400" dirty="0" smtClean="0"/>
              <a:t>разомкнутые</a:t>
            </a:r>
            <a:endParaRPr lang="ru-RU" sz="2400" dirty="0"/>
          </a:p>
        </p:txBody>
      </p:sp>
      <p:sp>
        <p:nvSpPr>
          <p:cNvPr id="20" name="TextBox 19"/>
          <p:cNvSpPr txBox="1"/>
          <p:nvPr/>
        </p:nvSpPr>
        <p:spPr>
          <a:xfrm>
            <a:off x="6012160" y="3140968"/>
            <a:ext cx="1595309" cy="461665"/>
          </a:xfrm>
          <a:prstGeom prst="rect">
            <a:avLst/>
          </a:prstGeom>
          <a:solidFill>
            <a:schemeClr val="accent3">
              <a:lumMod val="20000"/>
              <a:lumOff val="80000"/>
            </a:schemeClr>
          </a:solidFill>
          <a:ln>
            <a:solidFill>
              <a:schemeClr val="accent6">
                <a:lumMod val="50000"/>
              </a:schemeClr>
            </a:solidFill>
          </a:ln>
        </p:spPr>
        <p:txBody>
          <a:bodyPr wrap="none" rtlCol="0">
            <a:spAutoFit/>
          </a:bodyPr>
          <a:lstStyle/>
          <a:p>
            <a:r>
              <a:rPr lang="ru-RU" sz="2400" dirty="0" smtClean="0"/>
              <a:t>замкнутые</a:t>
            </a:r>
            <a:endParaRPr lang="ru-RU" sz="2400" dirty="0"/>
          </a:p>
        </p:txBody>
      </p:sp>
      <p:cxnSp>
        <p:nvCxnSpPr>
          <p:cNvPr id="21" name="Прямая со стрелкой 20"/>
          <p:cNvCxnSpPr>
            <a:stCxn id="18" idx="2"/>
            <a:endCxn id="19" idx="0"/>
          </p:cNvCxnSpPr>
          <p:nvPr/>
        </p:nvCxnSpPr>
        <p:spPr>
          <a:xfrm rot="5400000">
            <a:off x="3017344" y="1641899"/>
            <a:ext cx="484892" cy="25132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18" idx="2"/>
            <a:endCxn id="20" idx="0"/>
          </p:cNvCxnSpPr>
          <p:nvPr/>
        </p:nvCxnSpPr>
        <p:spPr>
          <a:xfrm rot="16200000" flipH="1">
            <a:off x="5420668" y="1751821"/>
            <a:ext cx="484892" cy="22934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3" cstate="print"/>
          <a:srcRect/>
          <a:stretch>
            <a:fillRect/>
          </a:stretch>
        </p:blipFill>
        <p:spPr bwMode="auto">
          <a:xfrm>
            <a:off x="179512" y="3861048"/>
            <a:ext cx="4257675" cy="936104"/>
          </a:xfrm>
          <a:prstGeom prst="rect">
            <a:avLst/>
          </a:prstGeom>
          <a:noFill/>
          <a:ln w="9525">
            <a:noFill/>
            <a:miter lim="800000"/>
            <a:headEnd/>
            <a:tailEnd/>
          </a:ln>
        </p:spPr>
      </p:pic>
      <p:pic>
        <p:nvPicPr>
          <p:cNvPr id="26" name="Picture 3"/>
          <p:cNvPicPr>
            <a:picLocks noChangeAspect="1" noChangeArrowheads="1"/>
          </p:cNvPicPr>
          <p:nvPr/>
        </p:nvPicPr>
        <p:blipFill>
          <a:blip r:embed="rId4" cstate="print"/>
          <a:srcRect/>
          <a:stretch>
            <a:fillRect/>
          </a:stretch>
        </p:blipFill>
        <p:spPr bwMode="auto">
          <a:xfrm>
            <a:off x="4848225" y="3861048"/>
            <a:ext cx="4295775" cy="1080120"/>
          </a:xfrm>
          <a:prstGeom prst="rect">
            <a:avLst/>
          </a:prstGeom>
          <a:noFill/>
          <a:ln w="9525">
            <a:noFill/>
            <a:miter lim="800000"/>
            <a:headEnd/>
            <a:tailEnd/>
          </a:ln>
        </p:spPr>
      </p:pic>
      <p:sp>
        <p:nvSpPr>
          <p:cNvPr id="27" name="TextBox 26"/>
          <p:cNvSpPr txBox="1"/>
          <p:nvPr/>
        </p:nvSpPr>
        <p:spPr>
          <a:xfrm>
            <a:off x="251520" y="5157192"/>
            <a:ext cx="3846566" cy="1323439"/>
          </a:xfrm>
          <a:prstGeom prst="rect">
            <a:avLst/>
          </a:prstGeom>
          <a:noFill/>
        </p:spPr>
        <p:txBody>
          <a:bodyPr wrap="none" rtlCol="0">
            <a:spAutoFit/>
          </a:bodyPr>
          <a:lstStyle/>
          <a:p>
            <a:r>
              <a:rPr lang="ru-RU" sz="2000" dirty="0" smtClean="0">
                <a:solidFill>
                  <a:schemeClr val="accent4">
                    <a:lumMod val="50000"/>
                  </a:schemeClr>
                </a:solidFill>
              </a:rPr>
              <a:t>Контроллер дисковода изменяет </a:t>
            </a:r>
          </a:p>
          <a:p>
            <a:r>
              <a:rPr lang="ru-RU" sz="2000" dirty="0" smtClean="0">
                <a:solidFill>
                  <a:schemeClr val="accent4">
                    <a:lumMod val="50000"/>
                  </a:schemeClr>
                </a:solidFill>
              </a:rPr>
              <a:t>состояние магнитной головки</a:t>
            </a:r>
          </a:p>
          <a:p>
            <a:r>
              <a:rPr lang="ru-RU" sz="2000" dirty="0" smtClean="0">
                <a:solidFill>
                  <a:schemeClr val="accent4">
                    <a:lumMod val="50000"/>
                  </a:schemeClr>
                </a:solidFill>
              </a:rPr>
              <a:t>при записи на диск</a:t>
            </a:r>
          </a:p>
          <a:p>
            <a:r>
              <a:rPr lang="ru-RU" sz="2000" dirty="0" smtClean="0">
                <a:solidFill>
                  <a:schemeClr val="accent4">
                    <a:lumMod val="50000"/>
                  </a:schemeClr>
                </a:solidFill>
              </a:rPr>
              <a:t>(действие)</a:t>
            </a:r>
            <a:endParaRPr lang="ru-RU" sz="2000" dirty="0">
              <a:solidFill>
                <a:schemeClr val="accent4">
                  <a:lumMod val="50000"/>
                </a:schemeClr>
              </a:solidFill>
            </a:endParaRPr>
          </a:p>
        </p:txBody>
      </p:sp>
      <p:sp>
        <p:nvSpPr>
          <p:cNvPr id="28" name="TextBox 27"/>
          <p:cNvSpPr txBox="1"/>
          <p:nvPr/>
        </p:nvSpPr>
        <p:spPr>
          <a:xfrm>
            <a:off x="5292081" y="5301208"/>
            <a:ext cx="3851920" cy="1200329"/>
          </a:xfrm>
          <a:prstGeom prst="rect">
            <a:avLst/>
          </a:prstGeom>
          <a:noFill/>
        </p:spPr>
        <p:txBody>
          <a:bodyPr wrap="square" rtlCol="0">
            <a:spAutoFit/>
          </a:bodyPr>
          <a:lstStyle/>
          <a:p>
            <a:r>
              <a:rPr lang="ru-RU" dirty="0" smtClean="0"/>
              <a:t>При изменении скорости водителем</a:t>
            </a:r>
          </a:p>
          <a:p>
            <a:r>
              <a:rPr lang="ru-RU" dirty="0" smtClean="0"/>
              <a:t>меняются показатели спидометра</a:t>
            </a:r>
          </a:p>
          <a:p>
            <a:r>
              <a:rPr lang="ru-RU" dirty="0" smtClean="0"/>
              <a:t>(действие, </a:t>
            </a:r>
            <a:r>
              <a:rPr lang="ru-RU" dirty="0" err="1" smtClean="0"/>
              <a:t>инф</a:t>
            </a:r>
            <a:r>
              <a:rPr lang="ru-RU" dirty="0" smtClean="0"/>
              <a:t>. об изменении – параметры)</a:t>
            </a:r>
            <a:endParaRPr lang="ru-RU" dirty="0"/>
          </a:p>
        </p:txBody>
      </p:sp>
      <p:sp>
        <p:nvSpPr>
          <p:cNvPr id="2" name="Номер слайда 1"/>
          <p:cNvSpPr>
            <a:spLocks noGrp="1"/>
          </p:cNvSpPr>
          <p:nvPr>
            <p:ph type="sldNum" sz="quarter" idx="12"/>
          </p:nvPr>
        </p:nvSpPr>
        <p:spPr/>
        <p:txBody>
          <a:bodyPr/>
          <a:lstStyle/>
          <a:p>
            <a:fld id="{734270D5-4533-480E-9359-23C442AE1949}" type="slidenum">
              <a:rPr lang="ru-RU" smtClean="0"/>
              <a:pPr/>
              <a:t>7</a:t>
            </a:fld>
            <a:endParaRPr lang="ru-RU"/>
          </a:p>
        </p:txBody>
      </p:sp>
    </p:spTree>
    <p:extLst>
      <p:ext uri="{BB962C8B-B14F-4D97-AF65-F5344CB8AC3E}">
        <p14:creationId xmlns:p14="http://schemas.microsoft.com/office/powerpoint/2010/main" xmlns="" val="23307278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70</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 name="Прямоугольник 10"/>
          <p:cNvSpPr/>
          <p:nvPr/>
        </p:nvSpPr>
        <p:spPr>
          <a:xfrm>
            <a:off x="214282" y="856357"/>
            <a:ext cx="8572560" cy="4524315"/>
          </a:xfrm>
          <a:prstGeom prst="rect">
            <a:avLst/>
          </a:prstGeom>
        </p:spPr>
        <p:txBody>
          <a:bodyPr wrap="square">
            <a:spAutoFit/>
          </a:bodyPr>
          <a:lstStyle/>
          <a:p>
            <a:r>
              <a:rPr lang="ru-RU" sz="3200" b="1" i="1" dirty="0" smtClean="0"/>
              <a:t>К этим электронным схемам подводится</a:t>
            </a:r>
          </a:p>
          <a:p>
            <a:r>
              <a:rPr lang="ru-RU" sz="3200" dirty="0" smtClean="0"/>
              <a:t>электропитание из единого блока питания, а для удобства и надежности все это заключается в общий корпус - </a:t>
            </a:r>
            <a:r>
              <a:rPr lang="ru-RU" sz="3200" b="1" i="1" dirty="0" smtClean="0"/>
              <a:t>системный блок. Открытость </a:t>
            </a:r>
            <a:r>
              <a:rPr lang="ru-RU" sz="3200" dirty="0" smtClean="0"/>
              <a:t>архитектуры заключается в том, что для IBM </a:t>
            </a:r>
            <a:r>
              <a:rPr lang="ru-RU" sz="3200" dirty="0" err="1" smtClean="0"/>
              <a:t>Рссовместимых</a:t>
            </a:r>
            <a:r>
              <a:rPr lang="ru-RU" sz="3200" dirty="0" smtClean="0"/>
              <a:t> компьютеров все спецификации взаимодействия внешних устройств с контроллерами, контроллеров с системной платой (шиной) доступны.</a:t>
            </a:r>
            <a:endParaRPr lang="ru-RU" sz="3200" b="1" dirty="0">
              <a:solidFill>
                <a:srgbClr val="FF0000"/>
              </a:solidFill>
            </a:endParaRPr>
          </a:p>
        </p:txBody>
      </p:sp>
      <p:sp>
        <p:nvSpPr>
          <p:cNvPr id="8" name="Text Box 3"/>
          <p:cNvSpPr txBox="1">
            <a:spLocks noChangeArrowheads="1"/>
          </p:cNvSpPr>
          <p:nvPr/>
        </p:nvSpPr>
        <p:spPr bwMode="auto">
          <a:xfrm>
            <a:off x="571473" y="163065"/>
            <a:ext cx="8001056" cy="646331"/>
          </a:xfrm>
          <a:prstGeom prst="rect">
            <a:avLst/>
          </a:prstGeom>
          <a:noFill/>
          <a:ln w="9525">
            <a:noFill/>
            <a:miter lim="800000"/>
            <a:headEnd/>
            <a:tailEnd/>
          </a:ln>
        </p:spPr>
        <p:txBody>
          <a:bodyPr wrap="square">
            <a:spAutoFit/>
          </a:bodyPr>
          <a:lstStyle/>
          <a:p>
            <a:pPr algn="ctr"/>
            <a:r>
              <a:rPr lang="ru-RU" sz="3600" b="1" dirty="0" smtClean="0">
                <a:solidFill>
                  <a:srgbClr val="FF0000"/>
                </a:solidFill>
              </a:rPr>
              <a:t>Архитектура ЭВМ</a:t>
            </a:r>
            <a:endParaRPr lang="ru-RU" sz="3600" b="1" dirty="0">
              <a:solidFill>
                <a:srgbClr val="FF0000"/>
              </a:solidFill>
            </a:endParaRPr>
          </a:p>
        </p:txBody>
      </p:sp>
    </p:spTree>
    <p:extLst>
      <p:ext uri="{BB962C8B-B14F-4D97-AF65-F5344CB8AC3E}">
        <p14:creationId xmlns:p14="http://schemas.microsoft.com/office/powerpoint/2010/main" xmlns="" val="6131522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71</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3" y="163065"/>
            <a:ext cx="8001056"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Классическая Архитектура Фон-Неймана</a:t>
            </a:r>
            <a:endParaRPr lang="ru-RU" sz="3200" b="1" dirty="0">
              <a:solidFill>
                <a:srgbClr val="FF0000"/>
              </a:solidFill>
            </a:endParaRPr>
          </a:p>
        </p:txBody>
      </p:sp>
      <p:pic>
        <p:nvPicPr>
          <p:cNvPr id="3" name="Picture 4" descr="http://salpk-apk.narod.ru/img/apc/sh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1520" y="1196752"/>
            <a:ext cx="8486082" cy="36217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32753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72</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3" y="163065"/>
            <a:ext cx="8001056"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Классическая Архитектура Фон-Неймана</a:t>
            </a:r>
            <a:endParaRPr lang="ru-RU" sz="3200" b="1" dirty="0">
              <a:solidFill>
                <a:srgbClr val="FF0000"/>
              </a:solidFill>
            </a:endParaRPr>
          </a:p>
        </p:txBody>
      </p:sp>
      <p:sp>
        <p:nvSpPr>
          <p:cNvPr id="2" name="Прямоугольник 1"/>
          <p:cNvSpPr/>
          <p:nvPr/>
        </p:nvSpPr>
        <p:spPr>
          <a:xfrm>
            <a:off x="404844" y="1025972"/>
            <a:ext cx="8167685" cy="5632311"/>
          </a:xfrm>
          <a:prstGeom prst="rect">
            <a:avLst/>
          </a:prstGeom>
        </p:spPr>
        <p:txBody>
          <a:bodyPr wrap="square">
            <a:spAutoFit/>
          </a:bodyPr>
          <a:lstStyle/>
          <a:p>
            <a:pPr algn="just"/>
            <a:r>
              <a:rPr lang="ru-RU" sz="2400" b="1" dirty="0"/>
              <a:t>Классическая  архитектура (архитектура  фон  Неймана) — одно  </a:t>
            </a:r>
            <a:r>
              <a:rPr lang="ru-RU" sz="2400" b="1" dirty="0" smtClean="0"/>
              <a:t>арифметико-логическое  </a:t>
            </a:r>
            <a:r>
              <a:rPr lang="ru-RU" sz="2400" b="1" dirty="0"/>
              <a:t>устройство (АЛУ),  через  которое  проходит  поток  данных,  и  одно  устройство </a:t>
            </a:r>
            <a:r>
              <a:rPr lang="ru-RU" sz="2400" b="1" dirty="0" smtClean="0"/>
              <a:t>управления </a:t>
            </a:r>
            <a:r>
              <a:rPr lang="ru-RU" sz="2400" b="1" dirty="0"/>
              <a:t>(УУ),  через  которое  проходит  поток  команд — </a:t>
            </a:r>
            <a:r>
              <a:rPr lang="ru-RU" sz="2400" b="1" dirty="0" smtClean="0"/>
              <a:t>программа. </a:t>
            </a:r>
            <a:r>
              <a:rPr lang="ru-RU" sz="2400" b="1" dirty="0"/>
              <a:t>Это </a:t>
            </a:r>
            <a:r>
              <a:rPr lang="ru-RU" sz="2400" b="1" dirty="0" smtClean="0"/>
              <a:t>однопроцессорный  </a:t>
            </a:r>
            <a:r>
              <a:rPr lang="ru-RU" sz="2400" b="1" dirty="0"/>
              <a:t>компьютер. </a:t>
            </a:r>
            <a:r>
              <a:rPr lang="ru-RU" sz="2400" b="1" dirty="0" smtClean="0"/>
              <a:t>Структура  </a:t>
            </a:r>
            <a:r>
              <a:rPr lang="ru-RU" sz="2400" b="1" dirty="0"/>
              <a:t>компьютера — это  совокупность  его  функциональных  элементов  и </a:t>
            </a:r>
            <a:r>
              <a:rPr lang="ru-RU" sz="2400" b="1" dirty="0" smtClean="0"/>
              <a:t> связей </a:t>
            </a:r>
            <a:r>
              <a:rPr lang="ru-RU" sz="2400" b="1" dirty="0"/>
              <a:t>между ними. Элементами могут быть самые различные устройства — от основных </a:t>
            </a:r>
            <a:r>
              <a:rPr lang="ru-RU" sz="2400" b="1" dirty="0" smtClean="0"/>
              <a:t>логических </a:t>
            </a:r>
            <a:r>
              <a:rPr lang="ru-RU" sz="2400" b="1" dirty="0"/>
              <a:t>узлов компьютера до простейших схем. Структура компьютера графически </a:t>
            </a:r>
            <a:r>
              <a:rPr lang="ru-RU" sz="2400" b="1" dirty="0" smtClean="0"/>
              <a:t>представляется </a:t>
            </a:r>
            <a:r>
              <a:rPr lang="ru-RU" sz="2400" b="1" dirty="0"/>
              <a:t>в виде структурных схем, с помощью которых можно дать </a:t>
            </a:r>
            <a:r>
              <a:rPr lang="ru-RU" sz="2400" b="1" dirty="0" smtClean="0"/>
              <a:t>описание компьютера </a:t>
            </a:r>
            <a:r>
              <a:rPr lang="ru-RU" sz="2400" b="1" dirty="0"/>
              <a:t>на любом уровне детализации.  </a:t>
            </a:r>
          </a:p>
          <a:p>
            <a:pPr algn="just"/>
            <a:r>
              <a:rPr lang="ru-RU" sz="2400" b="1" dirty="0" smtClean="0"/>
              <a:t>Все  </a:t>
            </a:r>
            <a:r>
              <a:rPr lang="ru-RU" sz="2400" b="1" dirty="0"/>
              <a:t>функциональные  блоки  здесь  связаны  между  собой  общей  шиной,  </a:t>
            </a:r>
            <a:r>
              <a:rPr lang="ru-RU" sz="2400" b="1" dirty="0" smtClean="0"/>
              <a:t>называемой  </a:t>
            </a:r>
            <a:r>
              <a:rPr lang="ru-RU" sz="2400" b="1" dirty="0"/>
              <a:t>также </a:t>
            </a:r>
            <a:r>
              <a:rPr lang="ru-RU" sz="2400" b="1" dirty="0" smtClean="0"/>
              <a:t>системной </a:t>
            </a:r>
            <a:r>
              <a:rPr lang="ru-RU" sz="2400" b="1" dirty="0"/>
              <a:t>магистралью. </a:t>
            </a:r>
          </a:p>
        </p:txBody>
      </p:sp>
    </p:spTree>
    <p:extLst>
      <p:ext uri="{BB962C8B-B14F-4D97-AF65-F5344CB8AC3E}">
        <p14:creationId xmlns:p14="http://schemas.microsoft.com/office/powerpoint/2010/main" xmlns="" val="23658505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73</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3" y="163065"/>
            <a:ext cx="8001056"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Классическая Архитектура Фон-Неймана</a:t>
            </a:r>
            <a:endParaRPr lang="ru-RU" sz="3200" b="1" dirty="0">
              <a:solidFill>
                <a:srgbClr val="FF0000"/>
              </a:solidFill>
            </a:endParaRPr>
          </a:p>
        </p:txBody>
      </p:sp>
      <p:pic>
        <p:nvPicPr>
          <p:cNvPr id="2050" name="Picture 2" descr="http://komputercnulja.ru/wp-content/uploads/2012/08/%D1%88%D0%B8%D0%BD%D0%B0-21.png"/>
          <p:cNvPicPr>
            <a:picLocks noChangeAspect="1" noChangeArrowheads="1"/>
          </p:cNvPicPr>
          <p:nvPr/>
        </p:nvPicPr>
        <p:blipFill>
          <a:blip r:embed="rId4"/>
          <a:srcRect/>
          <a:stretch>
            <a:fillRect/>
          </a:stretch>
        </p:blipFill>
        <p:spPr bwMode="auto">
          <a:xfrm>
            <a:off x="216078" y="785794"/>
            <a:ext cx="8142136" cy="5286412"/>
          </a:xfrm>
          <a:prstGeom prst="rect">
            <a:avLst/>
          </a:prstGeom>
          <a:noFill/>
        </p:spPr>
      </p:pic>
    </p:spTree>
    <p:extLst>
      <p:ext uri="{BB962C8B-B14F-4D97-AF65-F5344CB8AC3E}">
        <p14:creationId xmlns:p14="http://schemas.microsoft.com/office/powerpoint/2010/main" xmlns="" val="19932753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74</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3" y="163065"/>
            <a:ext cx="8001056"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Системная шина</a:t>
            </a:r>
            <a:endParaRPr lang="ru-RU" sz="3200" b="1" dirty="0">
              <a:solidFill>
                <a:srgbClr val="FF0000"/>
              </a:solidFill>
            </a:endParaRPr>
          </a:p>
        </p:txBody>
      </p:sp>
      <p:sp>
        <p:nvSpPr>
          <p:cNvPr id="2" name="Прямоугольник 1"/>
          <p:cNvSpPr/>
          <p:nvPr/>
        </p:nvSpPr>
        <p:spPr>
          <a:xfrm>
            <a:off x="357158" y="1000108"/>
            <a:ext cx="8429684" cy="5262979"/>
          </a:xfrm>
          <a:prstGeom prst="rect">
            <a:avLst/>
          </a:prstGeom>
        </p:spPr>
        <p:txBody>
          <a:bodyPr wrap="square">
            <a:spAutoFit/>
          </a:bodyPr>
          <a:lstStyle/>
          <a:p>
            <a:pPr algn="just"/>
            <a:r>
              <a:rPr lang="ru-RU" sz="2400" b="1" i="1" dirty="0" smtClean="0"/>
              <a:t>Магистраль –</a:t>
            </a:r>
            <a:r>
              <a:rPr lang="ru-RU" sz="2400" dirty="0" smtClean="0"/>
              <a:t> устройство, которое осуществляет взаимосвязь и обмен информацией между всеми устройствами компьютера.</a:t>
            </a:r>
          </a:p>
          <a:p>
            <a:pPr algn="just"/>
            <a:r>
              <a:rPr lang="ru-RU" sz="2400" dirty="0" smtClean="0"/>
              <a:t>Магистраль включает в себя три многоразрядные шины, представляющие собой </a:t>
            </a:r>
            <a:r>
              <a:rPr lang="ru-RU" sz="2400" dirty="0" err="1" smtClean="0"/>
              <a:t>многопроводные</a:t>
            </a:r>
            <a:r>
              <a:rPr lang="ru-RU" sz="2400" dirty="0" smtClean="0"/>
              <a:t> линии:</a:t>
            </a:r>
          </a:p>
          <a:p>
            <a:pPr algn="just"/>
            <a:r>
              <a:rPr lang="ru-RU" sz="2400" b="1" i="1" dirty="0" smtClean="0"/>
              <a:t>шину данных, </a:t>
            </a:r>
            <a:endParaRPr lang="ru-RU" sz="2400" dirty="0" smtClean="0"/>
          </a:p>
          <a:p>
            <a:pPr algn="just"/>
            <a:r>
              <a:rPr lang="ru-RU" sz="2400" b="1" i="1" dirty="0" smtClean="0"/>
              <a:t>шину адреса, </a:t>
            </a:r>
            <a:endParaRPr lang="ru-RU" sz="2400" dirty="0" smtClean="0"/>
          </a:p>
          <a:p>
            <a:pPr algn="just"/>
            <a:r>
              <a:rPr lang="ru-RU" sz="2400" b="1" i="1" dirty="0" smtClean="0"/>
              <a:t>шину управления.</a:t>
            </a:r>
            <a:endParaRPr lang="ru-RU" sz="2400" dirty="0" smtClean="0"/>
          </a:p>
          <a:p>
            <a:pPr algn="just"/>
            <a:r>
              <a:rPr lang="ru-RU" sz="2400" dirty="0" smtClean="0"/>
              <a:t>По шине данных между устройствами передаются данные, по шине адреса от процессора передаются адреса устройств и ячеек памяти, по шине управления передаются управляющие сигналы.</a:t>
            </a:r>
          </a:p>
          <a:p>
            <a:pPr algn="just"/>
            <a:r>
              <a:rPr lang="ru-RU" sz="2400" dirty="0" smtClean="0"/>
              <a:t>Основными характеристиками системной шины является </a:t>
            </a:r>
            <a:r>
              <a:rPr lang="ru-RU" sz="2400" b="1" dirty="0" smtClean="0"/>
              <a:t>разрядность</a:t>
            </a:r>
            <a:r>
              <a:rPr lang="ru-RU" sz="2400" dirty="0" smtClean="0"/>
              <a:t> и </a:t>
            </a:r>
            <a:r>
              <a:rPr lang="ru-RU" sz="2400" b="1" dirty="0" smtClean="0"/>
              <a:t>частота</a:t>
            </a:r>
            <a:endParaRPr lang="ru-RU" sz="2400" b="1" dirty="0"/>
          </a:p>
        </p:txBody>
      </p:sp>
    </p:spTree>
    <p:extLst>
      <p:ext uri="{BB962C8B-B14F-4D97-AF65-F5344CB8AC3E}">
        <p14:creationId xmlns:p14="http://schemas.microsoft.com/office/powerpoint/2010/main" xmlns="" val="28282731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75</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3" y="163065"/>
            <a:ext cx="8001056"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Пропускная способность</a:t>
            </a:r>
          </a:p>
        </p:txBody>
      </p:sp>
      <p:sp>
        <p:nvSpPr>
          <p:cNvPr id="2" name="Прямоугольник 1"/>
          <p:cNvSpPr/>
          <p:nvPr/>
        </p:nvSpPr>
        <p:spPr>
          <a:xfrm>
            <a:off x="357158" y="1000108"/>
            <a:ext cx="8429684" cy="3416320"/>
          </a:xfrm>
          <a:prstGeom prst="rect">
            <a:avLst/>
          </a:prstGeom>
        </p:spPr>
        <p:txBody>
          <a:bodyPr wrap="square">
            <a:spAutoFit/>
          </a:bodyPr>
          <a:lstStyle/>
          <a:p>
            <a:pPr indent="457200" algn="just"/>
            <a:r>
              <a:rPr lang="ru-RU" sz="2400" dirty="0" smtClean="0"/>
              <a:t>Быстродействие устройства зависит от тактовой частоты тактового генератора (измеряется в МГц) и разрядности, т.е. количества битов данных, которое устройство может обработать или передать одновременно (измеряется в битах).</a:t>
            </a:r>
          </a:p>
          <a:p>
            <a:pPr indent="457200" algn="just"/>
            <a:r>
              <a:rPr lang="ru-RU" sz="2400" dirty="0" smtClean="0"/>
              <a:t>Дополнительно в устройствах используется внутреннее умножение частоты с разными коэффициентами.</a:t>
            </a:r>
          </a:p>
          <a:p>
            <a:pPr indent="457200" algn="just"/>
            <a:r>
              <a:rPr lang="ru-RU" sz="2400" b="1" dirty="0" smtClean="0"/>
              <a:t>Пропускная способность шины данных (измеряется в бит/с) равна произведению разрядности шины (измеряется в битах) и частоты шины (измеряется в Гц = 1/с).</a:t>
            </a:r>
            <a:endParaRPr lang="ru-RU" sz="2400" dirty="0" smtClean="0"/>
          </a:p>
        </p:txBody>
      </p:sp>
      <p:sp>
        <p:nvSpPr>
          <p:cNvPr id="9" name="Прямоугольник 8"/>
          <p:cNvSpPr/>
          <p:nvPr/>
        </p:nvSpPr>
        <p:spPr>
          <a:xfrm>
            <a:off x="500034" y="5000636"/>
            <a:ext cx="7500990" cy="1077218"/>
          </a:xfrm>
          <a:prstGeom prst="rect">
            <a:avLst/>
          </a:prstGeom>
          <a:solidFill>
            <a:srgbClr val="FFFF00"/>
          </a:solidFill>
        </p:spPr>
        <p:txBody>
          <a:bodyPr wrap="square">
            <a:spAutoFit/>
          </a:bodyPr>
          <a:lstStyle/>
          <a:p>
            <a:r>
              <a:rPr lang="ru-RU" sz="3200" b="1" dirty="0" smtClean="0"/>
              <a:t>Пропускная способность шины = Разрядность шины × Частота шины</a:t>
            </a:r>
            <a:endParaRPr lang="ru-RU" sz="3200" dirty="0"/>
          </a:p>
        </p:txBody>
      </p:sp>
    </p:spTree>
    <p:extLst>
      <p:ext uri="{BB962C8B-B14F-4D97-AF65-F5344CB8AC3E}">
        <p14:creationId xmlns:p14="http://schemas.microsoft.com/office/powerpoint/2010/main" xmlns="" val="28282731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76</a:t>
            </a:fld>
            <a:endParaRPr lang="ru-RU" sz="1800" b="1" dirty="0">
              <a:solidFill>
                <a:schemeClr val="tx1"/>
              </a:solidFill>
            </a:endParaRP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4690" name="Picture 2" descr="http://komputercnulja.ru/wp-content/uploads/2012/08/%D1%88%D0%B8%D0%BD%D0%B03.jpg"/>
          <p:cNvPicPr>
            <a:picLocks noChangeAspect="1" noChangeArrowheads="1"/>
          </p:cNvPicPr>
          <p:nvPr/>
        </p:nvPicPr>
        <p:blipFill>
          <a:blip r:embed="rId3"/>
          <a:srcRect/>
          <a:stretch>
            <a:fillRect/>
          </a:stretch>
        </p:blipFill>
        <p:spPr bwMode="auto">
          <a:xfrm>
            <a:off x="928662" y="285728"/>
            <a:ext cx="7286676" cy="6228139"/>
          </a:xfrm>
          <a:prstGeom prst="rect">
            <a:avLst/>
          </a:prstGeom>
          <a:noFill/>
        </p:spPr>
      </p:pic>
    </p:spTree>
    <p:extLst>
      <p:ext uri="{BB962C8B-B14F-4D97-AF65-F5344CB8AC3E}">
        <p14:creationId xmlns:p14="http://schemas.microsoft.com/office/powerpoint/2010/main" xmlns="" val="19932753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77</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1142976" y="0"/>
            <a:ext cx="3500494" cy="584775"/>
          </a:xfrm>
          <a:prstGeom prst="rect">
            <a:avLst/>
          </a:prstGeom>
          <a:noFill/>
          <a:ln w="9525">
            <a:noFill/>
            <a:miter lim="800000"/>
            <a:headEnd/>
            <a:tailEnd/>
          </a:ln>
        </p:spPr>
        <p:txBody>
          <a:bodyPr wrap="square">
            <a:spAutoFit/>
          </a:bodyPr>
          <a:lstStyle/>
          <a:p>
            <a:r>
              <a:rPr lang="ru-RU" sz="3200" b="1" dirty="0" smtClean="0"/>
              <a:t>Шина памяти</a:t>
            </a:r>
          </a:p>
        </p:txBody>
      </p:sp>
      <p:sp>
        <p:nvSpPr>
          <p:cNvPr id="2" name="Прямоугольник 1"/>
          <p:cNvSpPr/>
          <p:nvPr/>
        </p:nvSpPr>
        <p:spPr>
          <a:xfrm>
            <a:off x="357158" y="1000108"/>
            <a:ext cx="8429684" cy="5693866"/>
          </a:xfrm>
          <a:prstGeom prst="rect">
            <a:avLst/>
          </a:prstGeom>
        </p:spPr>
        <p:txBody>
          <a:bodyPr wrap="square">
            <a:spAutoFit/>
          </a:bodyPr>
          <a:lstStyle/>
          <a:p>
            <a:pPr algn="just"/>
            <a:r>
              <a:rPr lang="ru-RU" sz="2800" dirty="0" smtClean="0"/>
              <a:t>Обмен данными между процессором и оперативной памятью производится по шине памяти, частота которой может быть меньше, чем частота шины процессора.</a:t>
            </a:r>
          </a:p>
          <a:p>
            <a:pPr algn="just"/>
            <a:r>
              <a:rPr lang="ru-RU" sz="2800" dirty="0" smtClean="0"/>
              <a:t>Если частота шины памяти равна 533 МГц, а разрядность шины памяти, равная разрядности процессора, составляет </a:t>
            </a:r>
            <a:r>
              <a:rPr lang="ru-RU" sz="2800" b="1" dirty="0" smtClean="0"/>
              <a:t>64 бита</a:t>
            </a:r>
            <a:r>
              <a:rPr lang="ru-RU" sz="2800" dirty="0" smtClean="0"/>
              <a:t>, то  пропускная способность шины памяти равна:</a:t>
            </a:r>
          </a:p>
          <a:p>
            <a:pPr algn="just"/>
            <a:r>
              <a:rPr lang="ru-RU" sz="2800" dirty="0" smtClean="0"/>
              <a:t>64 Бит × 533 МГц = 34 112 Мбит/с ≈33 Гбит/с ≈ 4 Гбайт/с</a:t>
            </a:r>
          </a:p>
          <a:p>
            <a:pPr algn="just"/>
            <a:r>
              <a:rPr lang="ru-RU" sz="2800" dirty="0" smtClean="0"/>
              <a:t>32 Бит </a:t>
            </a:r>
            <a:r>
              <a:rPr lang="en-US" sz="2800" dirty="0" smtClean="0"/>
              <a:t>x</a:t>
            </a:r>
            <a:r>
              <a:rPr lang="ru-RU" sz="2800" dirty="0" smtClean="0"/>
              <a:t> 600 </a:t>
            </a:r>
            <a:r>
              <a:rPr lang="ru-RU" sz="2800" dirty="0" err="1" smtClean="0"/>
              <a:t>Мгц</a:t>
            </a:r>
            <a:r>
              <a:rPr lang="ru-RU" sz="2800" dirty="0" smtClean="0"/>
              <a:t> = 19 200 Мбит/с = 18 Гбит</a:t>
            </a:r>
            <a:r>
              <a:rPr lang="en-US" sz="2800" dirty="0" smtClean="0"/>
              <a:t>/</a:t>
            </a:r>
            <a:r>
              <a:rPr lang="ru-RU" sz="2800" dirty="0" smtClean="0"/>
              <a:t>с =</a:t>
            </a:r>
            <a:r>
              <a:rPr lang="en-US" sz="2800" dirty="0" smtClean="0"/>
              <a:t> 2.2 </a:t>
            </a:r>
            <a:r>
              <a:rPr lang="ru-RU" sz="2800" dirty="0" smtClean="0"/>
              <a:t>Гб/с</a:t>
            </a:r>
          </a:p>
          <a:p>
            <a:pPr indent="457200" algn="just"/>
            <a:endParaRPr lang="ru-RU" sz="2800" dirty="0" smtClean="0"/>
          </a:p>
        </p:txBody>
      </p:sp>
    </p:spTree>
    <p:extLst>
      <p:ext uri="{BB962C8B-B14F-4D97-AF65-F5344CB8AC3E}">
        <p14:creationId xmlns:p14="http://schemas.microsoft.com/office/powerpoint/2010/main" xmlns="" val="28282731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78</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1142976" y="0"/>
            <a:ext cx="5857916" cy="584775"/>
          </a:xfrm>
          <a:prstGeom prst="rect">
            <a:avLst/>
          </a:prstGeom>
          <a:noFill/>
          <a:ln w="9525">
            <a:noFill/>
            <a:miter lim="800000"/>
            <a:headEnd/>
            <a:tailEnd/>
          </a:ln>
        </p:spPr>
        <p:txBody>
          <a:bodyPr wrap="square">
            <a:spAutoFit/>
          </a:bodyPr>
          <a:lstStyle/>
          <a:p>
            <a:r>
              <a:rPr lang="ru-RU" sz="3200" b="1" dirty="0" smtClean="0"/>
              <a:t>Шины AGP И PCI </a:t>
            </a:r>
            <a:r>
              <a:rPr lang="ru-RU" sz="3200" b="1" dirty="0" err="1" smtClean="0"/>
              <a:t>Express</a:t>
            </a:r>
            <a:endParaRPr lang="ru-RU" sz="3200" b="1" dirty="0" smtClean="0"/>
          </a:p>
        </p:txBody>
      </p:sp>
      <p:sp>
        <p:nvSpPr>
          <p:cNvPr id="2" name="Прямоугольник 1"/>
          <p:cNvSpPr/>
          <p:nvPr/>
        </p:nvSpPr>
        <p:spPr>
          <a:xfrm>
            <a:off x="285720" y="928670"/>
            <a:ext cx="8501122" cy="3539430"/>
          </a:xfrm>
          <a:prstGeom prst="rect">
            <a:avLst/>
          </a:prstGeom>
        </p:spPr>
        <p:txBody>
          <a:bodyPr wrap="square">
            <a:spAutoFit/>
          </a:bodyPr>
          <a:lstStyle/>
          <a:p>
            <a:pPr indent="457200" algn="just"/>
            <a:r>
              <a:rPr lang="ru-RU" sz="2800" dirty="0" smtClean="0"/>
              <a:t>Для подключения </a:t>
            </a:r>
            <a:r>
              <a:rPr lang="ru-RU" sz="2800" dirty="0" err="1" smtClean="0"/>
              <a:t>видеоплаты</a:t>
            </a:r>
            <a:r>
              <a:rPr lang="ru-RU" sz="2800" dirty="0" smtClean="0"/>
              <a:t> к северному мосту использовалась 32-битная шина AGP (</a:t>
            </a:r>
            <a:r>
              <a:rPr lang="ru-RU" sz="2800" dirty="0" err="1" smtClean="0"/>
              <a:t>Accelerated</a:t>
            </a:r>
            <a:r>
              <a:rPr lang="ru-RU" sz="2800" dirty="0" smtClean="0"/>
              <a:t> </a:t>
            </a:r>
            <a:r>
              <a:rPr lang="ru-RU" sz="2800" dirty="0" err="1" smtClean="0"/>
              <a:t>Graphic</a:t>
            </a:r>
            <a:r>
              <a:rPr lang="ru-RU" sz="2800" dirty="0" smtClean="0"/>
              <a:t> </a:t>
            </a:r>
            <a:r>
              <a:rPr lang="ru-RU" sz="2800" dirty="0" err="1" smtClean="0"/>
              <a:t>Port</a:t>
            </a:r>
            <a:r>
              <a:rPr lang="ru-RU" sz="2800" dirty="0" smtClean="0"/>
              <a:t>) с частотой 66 МГц или шина AGP×8, частота которой равна 66 МГц × 8 = 528 МГц (2 Гбайт/с.)</a:t>
            </a:r>
          </a:p>
          <a:p>
            <a:pPr indent="457200" algn="just"/>
            <a:r>
              <a:rPr lang="ru-RU" sz="2800" dirty="0" smtClean="0"/>
              <a:t>Более высокую пропускную способность имеет шина PCI </a:t>
            </a:r>
            <a:r>
              <a:rPr lang="ru-RU" sz="2800" dirty="0" err="1" smtClean="0"/>
              <a:t>Express</a:t>
            </a:r>
            <a:r>
              <a:rPr lang="ru-RU" sz="2800" dirty="0" smtClean="0"/>
              <a:t> — ускоренная шина взаимодействия периферийных устройств.</a:t>
            </a:r>
          </a:p>
        </p:txBody>
      </p:sp>
      <p:sp>
        <p:nvSpPr>
          <p:cNvPr id="9" name="Прямоугольник 8"/>
          <p:cNvSpPr/>
          <p:nvPr/>
        </p:nvSpPr>
        <p:spPr>
          <a:xfrm>
            <a:off x="785786" y="4500570"/>
            <a:ext cx="7500990" cy="1200329"/>
          </a:xfrm>
          <a:prstGeom prst="rect">
            <a:avLst/>
          </a:prstGeom>
          <a:solidFill>
            <a:srgbClr val="FFFF00"/>
          </a:solidFill>
        </p:spPr>
        <p:txBody>
          <a:bodyPr wrap="square">
            <a:spAutoFit/>
          </a:bodyPr>
          <a:lstStyle/>
          <a:p>
            <a:r>
              <a:rPr lang="en-US" sz="2400" b="1" u="sng" dirty="0" smtClean="0"/>
              <a:t>PCI Express</a:t>
            </a:r>
            <a:r>
              <a:rPr lang="en-US" sz="2400" b="1" dirty="0" smtClean="0"/>
              <a:t> 1.0 (x16)</a:t>
            </a:r>
            <a:r>
              <a:rPr lang="ru-RU" sz="2400" b="1" dirty="0" smtClean="0"/>
              <a:t> - 32 000Мбит/с или 4000 МБ/</a:t>
            </a:r>
            <a:r>
              <a:rPr lang="en-US" sz="2400" b="1" dirty="0" smtClean="0"/>
              <a:t>c</a:t>
            </a:r>
            <a:endParaRPr lang="ru-RU" sz="2400" b="1" dirty="0" smtClean="0"/>
          </a:p>
          <a:p>
            <a:r>
              <a:rPr lang="en-US" sz="2400" b="1" u="sng" dirty="0" smtClean="0"/>
              <a:t>PCI Express</a:t>
            </a:r>
            <a:r>
              <a:rPr lang="en-US" sz="2400" b="1" dirty="0" smtClean="0"/>
              <a:t> </a:t>
            </a:r>
            <a:r>
              <a:rPr lang="ru-RU" sz="2400" b="1" dirty="0" smtClean="0"/>
              <a:t>2</a:t>
            </a:r>
            <a:r>
              <a:rPr lang="en-US" sz="2400" b="1" dirty="0" smtClean="0"/>
              <a:t>.0 (x</a:t>
            </a:r>
            <a:r>
              <a:rPr lang="ru-RU" sz="2400" b="1" dirty="0" smtClean="0"/>
              <a:t>32</a:t>
            </a:r>
            <a:r>
              <a:rPr lang="en-US" sz="2400" b="1" dirty="0" smtClean="0"/>
              <a:t>)</a:t>
            </a:r>
            <a:r>
              <a:rPr lang="ru-RU" sz="2400" b="1" dirty="0" smtClean="0"/>
              <a:t>  128,00 Гбит/с или 16,00 ГБ/с</a:t>
            </a:r>
          </a:p>
          <a:p>
            <a:r>
              <a:rPr lang="en-US" sz="2400" b="1" u="sng" dirty="0" smtClean="0"/>
              <a:t>PCI Express</a:t>
            </a:r>
            <a:r>
              <a:rPr lang="en-US" sz="2400" b="1" dirty="0" smtClean="0"/>
              <a:t> </a:t>
            </a:r>
            <a:r>
              <a:rPr lang="ru-RU" sz="2400" b="1" dirty="0" smtClean="0"/>
              <a:t>3</a:t>
            </a:r>
            <a:r>
              <a:rPr lang="en-US" sz="2400" b="1" dirty="0" smtClean="0"/>
              <a:t>.0 (x</a:t>
            </a:r>
            <a:r>
              <a:rPr lang="ru-RU" sz="2400" b="1" dirty="0" smtClean="0"/>
              <a:t>32</a:t>
            </a:r>
            <a:r>
              <a:rPr lang="en-US" sz="2400" b="1" dirty="0" smtClean="0"/>
              <a:t>)</a:t>
            </a:r>
            <a:r>
              <a:rPr lang="ru-RU" sz="2400" b="1" dirty="0" smtClean="0"/>
              <a:t> 204,80 Гбит/с или 25,60 ГБ/с</a:t>
            </a:r>
            <a:endParaRPr lang="ru-RU" sz="2400" b="1" dirty="0"/>
          </a:p>
        </p:txBody>
      </p:sp>
    </p:spTree>
    <p:extLst>
      <p:ext uri="{BB962C8B-B14F-4D97-AF65-F5344CB8AC3E}">
        <p14:creationId xmlns:p14="http://schemas.microsoft.com/office/powerpoint/2010/main" xmlns="" val="28282731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79</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1142976" y="0"/>
            <a:ext cx="5857916" cy="584775"/>
          </a:xfrm>
          <a:prstGeom prst="rect">
            <a:avLst/>
          </a:prstGeom>
          <a:noFill/>
          <a:ln w="9525">
            <a:noFill/>
            <a:miter lim="800000"/>
            <a:headEnd/>
            <a:tailEnd/>
          </a:ln>
        </p:spPr>
        <p:txBody>
          <a:bodyPr wrap="square">
            <a:spAutoFit/>
          </a:bodyPr>
          <a:lstStyle/>
          <a:p>
            <a:r>
              <a:rPr lang="ru-RU" sz="3200" b="1" dirty="0" smtClean="0"/>
              <a:t>Домашнее задание</a:t>
            </a:r>
          </a:p>
        </p:txBody>
      </p:sp>
      <p:sp>
        <p:nvSpPr>
          <p:cNvPr id="9" name="Прямоугольник 8"/>
          <p:cNvSpPr/>
          <p:nvPr/>
        </p:nvSpPr>
        <p:spPr>
          <a:xfrm>
            <a:off x="357158" y="856357"/>
            <a:ext cx="8319298" cy="5693866"/>
          </a:xfrm>
          <a:prstGeom prst="rect">
            <a:avLst/>
          </a:prstGeom>
          <a:solidFill>
            <a:srgbClr val="FFFF00"/>
          </a:solidFill>
        </p:spPr>
        <p:txBody>
          <a:bodyPr wrap="square">
            <a:spAutoFit/>
          </a:bodyPr>
          <a:lstStyle/>
          <a:p>
            <a:r>
              <a:rPr lang="ru-RU" sz="2800" b="1" dirty="0" err="1" smtClean="0">
                <a:solidFill>
                  <a:srgbClr val="00B050"/>
                </a:solidFill>
              </a:rPr>
              <a:t>Черемкин</a:t>
            </a:r>
            <a:r>
              <a:rPr lang="ru-RU" sz="2800" b="1" dirty="0" smtClean="0">
                <a:solidFill>
                  <a:srgbClr val="00B050"/>
                </a:solidFill>
              </a:rPr>
              <a:t> – </a:t>
            </a:r>
            <a:r>
              <a:rPr lang="en-US" sz="2800" b="1" dirty="0" smtClean="0">
                <a:solidFill>
                  <a:srgbClr val="00B050"/>
                </a:solidFill>
              </a:rPr>
              <a:t>RS232 </a:t>
            </a:r>
            <a:r>
              <a:rPr lang="ru-RU" sz="2800" b="1" dirty="0">
                <a:solidFill>
                  <a:srgbClr val="00B050"/>
                </a:solidFill>
              </a:rPr>
              <a:t>Лисин - </a:t>
            </a:r>
            <a:r>
              <a:rPr lang="en-US" sz="2800" b="1" dirty="0">
                <a:solidFill>
                  <a:srgbClr val="00B050"/>
                </a:solidFill>
              </a:rPr>
              <a:t>Thunderbolt</a:t>
            </a:r>
            <a:r>
              <a:rPr lang="en-US" sz="2800" dirty="0">
                <a:solidFill>
                  <a:srgbClr val="00B050"/>
                </a:solidFill>
              </a:rPr>
              <a:t>  </a:t>
            </a:r>
            <a:r>
              <a:rPr lang="ru-RU" sz="2800" b="1" dirty="0" err="1">
                <a:solidFill>
                  <a:srgbClr val="00B050"/>
                </a:solidFill>
              </a:rPr>
              <a:t>Шапшова</a:t>
            </a:r>
            <a:r>
              <a:rPr lang="ru-RU" sz="2800" b="1" dirty="0">
                <a:solidFill>
                  <a:srgbClr val="00B050"/>
                </a:solidFill>
              </a:rPr>
              <a:t> – </a:t>
            </a:r>
            <a:r>
              <a:rPr lang="en-US" sz="2800" b="1" dirty="0" smtClean="0">
                <a:solidFill>
                  <a:srgbClr val="00B050"/>
                </a:solidFill>
              </a:rPr>
              <a:t>HDMI </a:t>
            </a:r>
            <a:r>
              <a:rPr lang="ru-RU" sz="2800" b="1" dirty="0" err="1" smtClean="0">
                <a:solidFill>
                  <a:srgbClr val="00B050"/>
                </a:solidFill>
              </a:rPr>
              <a:t>Газеев</a:t>
            </a:r>
            <a:r>
              <a:rPr lang="ru-RU" sz="2800" b="1" dirty="0" smtClean="0">
                <a:solidFill>
                  <a:srgbClr val="00B050"/>
                </a:solidFill>
              </a:rPr>
              <a:t> </a:t>
            </a:r>
            <a:r>
              <a:rPr lang="ru-RU" sz="2800" b="1" dirty="0">
                <a:solidFill>
                  <a:srgbClr val="00B050"/>
                </a:solidFill>
              </a:rPr>
              <a:t>– </a:t>
            </a:r>
            <a:r>
              <a:rPr lang="en-US" sz="2800" b="1" dirty="0" smtClean="0">
                <a:solidFill>
                  <a:srgbClr val="00B050"/>
                </a:solidFill>
              </a:rPr>
              <a:t>USB </a:t>
            </a:r>
            <a:r>
              <a:rPr lang="ru-RU" sz="2800" b="1" dirty="0" smtClean="0">
                <a:solidFill>
                  <a:srgbClr val="00B050"/>
                </a:solidFill>
              </a:rPr>
              <a:t>Сафиуллина </a:t>
            </a:r>
            <a:r>
              <a:rPr lang="ru-RU" sz="2800" b="1" dirty="0">
                <a:solidFill>
                  <a:srgbClr val="00B050"/>
                </a:solidFill>
              </a:rPr>
              <a:t>–</a:t>
            </a:r>
            <a:r>
              <a:rPr lang="en-US" sz="2800" b="1" dirty="0">
                <a:solidFill>
                  <a:srgbClr val="00B050"/>
                </a:solidFill>
              </a:rPr>
              <a:t> </a:t>
            </a:r>
            <a:r>
              <a:rPr lang="en-US" sz="2800" b="1" dirty="0" smtClean="0">
                <a:solidFill>
                  <a:srgbClr val="00B050"/>
                </a:solidFill>
              </a:rPr>
              <a:t>SATA </a:t>
            </a:r>
            <a:r>
              <a:rPr lang="ru-RU" sz="2800" b="1" dirty="0">
                <a:solidFill>
                  <a:srgbClr val="00B050"/>
                </a:solidFill>
              </a:rPr>
              <a:t>Егоров - </a:t>
            </a:r>
            <a:r>
              <a:rPr lang="en-US" sz="2800" b="1" dirty="0">
                <a:solidFill>
                  <a:srgbClr val="00B050"/>
                </a:solidFill>
              </a:rPr>
              <a:t> </a:t>
            </a:r>
            <a:r>
              <a:rPr lang="en-US" sz="2800" b="1" dirty="0" smtClean="0">
                <a:solidFill>
                  <a:srgbClr val="00B050"/>
                </a:solidFill>
              </a:rPr>
              <a:t>HDMI </a:t>
            </a:r>
            <a:r>
              <a:rPr lang="ru-RU" sz="2800" b="1" dirty="0" smtClean="0">
                <a:solidFill>
                  <a:srgbClr val="00B050"/>
                </a:solidFill>
              </a:rPr>
              <a:t>Иванов </a:t>
            </a:r>
            <a:r>
              <a:rPr lang="ru-RU" sz="2800" b="1" dirty="0">
                <a:solidFill>
                  <a:srgbClr val="00B050"/>
                </a:solidFill>
              </a:rPr>
              <a:t>– </a:t>
            </a:r>
            <a:r>
              <a:rPr lang="en-US" sz="2800" b="1" dirty="0">
                <a:solidFill>
                  <a:srgbClr val="00B050"/>
                </a:solidFill>
              </a:rPr>
              <a:t>IDE</a:t>
            </a:r>
            <a:r>
              <a:rPr lang="ru-RU" sz="2800" b="1" dirty="0">
                <a:solidFill>
                  <a:srgbClr val="00B050"/>
                </a:solidFill>
              </a:rPr>
              <a:t> </a:t>
            </a:r>
            <a:r>
              <a:rPr lang="ru-RU" sz="2800" b="1" dirty="0" err="1">
                <a:solidFill>
                  <a:srgbClr val="00B050"/>
                </a:solidFill>
              </a:rPr>
              <a:t>Хуснетдинов</a:t>
            </a:r>
            <a:r>
              <a:rPr lang="ru-RU" sz="2800" b="1" dirty="0">
                <a:solidFill>
                  <a:srgbClr val="00B050"/>
                </a:solidFill>
              </a:rPr>
              <a:t> </a:t>
            </a:r>
            <a:r>
              <a:rPr lang="en-US" sz="2800" b="1" dirty="0">
                <a:solidFill>
                  <a:srgbClr val="00B050"/>
                </a:solidFill>
              </a:rPr>
              <a:t>VGA</a:t>
            </a:r>
          </a:p>
          <a:p>
            <a:r>
              <a:rPr lang="ru-RU" sz="2800" b="1" dirty="0" smtClean="0"/>
              <a:t>Бураков </a:t>
            </a:r>
            <a:r>
              <a:rPr lang="en-US" sz="2800" b="1" dirty="0" smtClean="0"/>
              <a:t>– </a:t>
            </a:r>
            <a:r>
              <a:rPr lang="en-US" sz="2800" b="1" dirty="0" err="1" smtClean="0"/>
              <a:t>FireWare</a:t>
            </a:r>
            <a:endParaRPr lang="en-US" sz="2800" b="1" dirty="0" smtClean="0"/>
          </a:p>
          <a:p>
            <a:r>
              <a:rPr lang="ru-RU" sz="2800" b="1" dirty="0" err="1" smtClean="0">
                <a:solidFill>
                  <a:srgbClr val="00B050"/>
                </a:solidFill>
              </a:rPr>
              <a:t>Бакшаев</a:t>
            </a:r>
            <a:r>
              <a:rPr lang="ru-RU" sz="2800" b="1" dirty="0" smtClean="0">
                <a:solidFill>
                  <a:srgbClr val="00B050"/>
                </a:solidFill>
              </a:rPr>
              <a:t> – </a:t>
            </a:r>
            <a:r>
              <a:rPr lang="en-US" sz="2800" b="1" dirty="0" smtClean="0">
                <a:solidFill>
                  <a:srgbClr val="00B050"/>
                </a:solidFill>
              </a:rPr>
              <a:t>SATA</a:t>
            </a:r>
          </a:p>
          <a:p>
            <a:r>
              <a:rPr lang="ru-RU" sz="2800" b="1" dirty="0" smtClean="0"/>
              <a:t>Головин – </a:t>
            </a:r>
            <a:r>
              <a:rPr lang="en-US" sz="2800" b="1" dirty="0" smtClean="0"/>
              <a:t>USB</a:t>
            </a:r>
          </a:p>
          <a:p>
            <a:r>
              <a:rPr lang="ru-RU" sz="2800" b="1" dirty="0" err="1" smtClean="0"/>
              <a:t>Кузовова</a:t>
            </a:r>
            <a:r>
              <a:rPr lang="ru-RU" sz="2800" b="1" dirty="0" smtClean="0"/>
              <a:t> – </a:t>
            </a:r>
            <a:r>
              <a:rPr lang="en-US" sz="2800" b="1" dirty="0" smtClean="0"/>
              <a:t>RS232</a:t>
            </a:r>
          </a:p>
          <a:p>
            <a:r>
              <a:rPr lang="ru-RU" sz="2800" b="1" dirty="0" err="1" smtClean="0">
                <a:solidFill>
                  <a:srgbClr val="00B050"/>
                </a:solidFill>
              </a:rPr>
              <a:t>Павлюхина</a:t>
            </a:r>
            <a:r>
              <a:rPr lang="ru-RU" sz="2800" b="1" dirty="0" smtClean="0">
                <a:solidFill>
                  <a:srgbClr val="00B050"/>
                </a:solidFill>
              </a:rPr>
              <a:t> –</a:t>
            </a:r>
            <a:r>
              <a:rPr lang="en-US" sz="2800" b="1" dirty="0" smtClean="0">
                <a:solidFill>
                  <a:srgbClr val="00B050"/>
                </a:solidFill>
              </a:rPr>
              <a:t> </a:t>
            </a:r>
            <a:r>
              <a:rPr lang="en-US" sz="2800" b="1" dirty="0" err="1" smtClean="0">
                <a:solidFill>
                  <a:srgbClr val="00B050"/>
                </a:solidFill>
              </a:rPr>
              <a:t>FireWare</a:t>
            </a:r>
            <a:endParaRPr lang="en-US" sz="2800" b="1" dirty="0" smtClean="0">
              <a:solidFill>
                <a:srgbClr val="00B050"/>
              </a:solidFill>
            </a:endParaRPr>
          </a:p>
          <a:p>
            <a:r>
              <a:rPr lang="ru-RU" sz="2800" b="1" dirty="0" smtClean="0">
                <a:solidFill>
                  <a:srgbClr val="00B050"/>
                </a:solidFill>
              </a:rPr>
              <a:t>Михайлова – </a:t>
            </a:r>
            <a:r>
              <a:rPr lang="en-US" sz="2800" b="1" dirty="0" smtClean="0">
                <a:solidFill>
                  <a:srgbClr val="00B050"/>
                </a:solidFill>
              </a:rPr>
              <a:t>Thunderbolt</a:t>
            </a:r>
            <a:endParaRPr lang="ru-RU" sz="2800" b="1" dirty="0" smtClean="0">
              <a:solidFill>
                <a:srgbClr val="00B050"/>
              </a:solidFill>
            </a:endParaRPr>
          </a:p>
          <a:p>
            <a:r>
              <a:rPr lang="ru-RU" sz="2800" b="1" dirty="0" smtClean="0">
                <a:solidFill>
                  <a:srgbClr val="00B050"/>
                </a:solidFill>
              </a:rPr>
              <a:t>Куликова – </a:t>
            </a:r>
            <a:r>
              <a:rPr lang="en-US" sz="2800" b="1" dirty="0" smtClean="0">
                <a:solidFill>
                  <a:srgbClr val="00B050"/>
                </a:solidFill>
              </a:rPr>
              <a:t>DVI</a:t>
            </a:r>
          </a:p>
          <a:p>
            <a:r>
              <a:rPr lang="ru-RU" sz="2800" b="1" dirty="0" err="1" smtClean="0"/>
              <a:t>Шагиева</a:t>
            </a:r>
            <a:r>
              <a:rPr lang="ru-RU" sz="2800" b="1" dirty="0" smtClean="0"/>
              <a:t> – </a:t>
            </a:r>
            <a:r>
              <a:rPr lang="en-US" sz="2800" b="1" dirty="0" err="1" smtClean="0"/>
              <a:t>FireWare</a:t>
            </a:r>
            <a:r>
              <a:rPr lang="en-US" sz="2800" b="1" dirty="0" smtClean="0"/>
              <a:t> </a:t>
            </a:r>
            <a:r>
              <a:rPr lang="ru-RU" sz="2800" b="1" dirty="0" err="1" smtClean="0"/>
              <a:t>Халиков</a:t>
            </a:r>
            <a:r>
              <a:rPr lang="ru-RU" sz="2800" b="1" dirty="0" smtClean="0"/>
              <a:t> </a:t>
            </a:r>
            <a:r>
              <a:rPr lang="en-US" sz="2800" b="1" dirty="0" smtClean="0"/>
              <a:t>RJ45</a:t>
            </a:r>
          </a:p>
          <a:p>
            <a:r>
              <a:rPr lang="ru-RU" sz="2800" b="1" dirty="0" err="1" smtClean="0"/>
              <a:t>Бурганова</a:t>
            </a:r>
            <a:r>
              <a:rPr lang="ru-RU" sz="2800" b="1" dirty="0" smtClean="0"/>
              <a:t> – </a:t>
            </a:r>
            <a:r>
              <a:rPr lang="en-US" sz="2800" b="1" dirty="0" smtClean="0"/>
              <a:t>SATA</a:t>
            </a:r>
            <a:r>
              <a:rPr lang="ru-RU" sz="2800" b="1" dirty="0" smtClean="0"/>
              <a:t> </a:t>
            </a:r>
            <a:r>
              <a:rPr lang="ru-RU" sz="2800" b="1" dirty="0" err="1" smtClean="0"/>
              <a:t>Сыраев</a:t>
            </a:r>
            <a:r>
              <a:rPr lang="ru-RU" sz="2800" b="1" dirty="0" smtClean="0"/>
              <a:t> </a:t>
            </a:r>
            <a:r>
              <a:rPr lang="en-US" sz="2800" b="1" dirty="0" smtClean="0"/>
              <a:t>TOSLINK</a:t>
            </a:r>
          </a:p>
          <a:p>
            <a:r>
              <a:rPr lang="ru-RU" sz="2800" b="1" dirty="0" smtClean="0">
                <a:solidFill>
                  <a:srgbClr val="00B050"/>
                </a:solidFill>
              </a:rPr>
              <a:t>Ефремова </a:t>
            </a:r>
            <a:r>
              <a:rPr lang="en-US" sz="2800" b="1" dirty="0" smtClean="0">
                <a:solidFill>
                  <a:srgbClr val="00B050"/>
                </a:solidFill>
              </a:rPr>
              <a:t>PS/2  </a:t>
            </a:r>
            <a:r>
              <a:rPr lang="ru-RU" sz="2800" b="1" dirty="0" smtClean="0">
                <a:solidFill>
                  <a:srgbClr val="00B050"/>
                </a:solidFill>
              </a:rPr>
              <a:t>Коновалова</a:t>
            </a:r>
            <a:r>
              <a:rPr lang="en-US" sz="2800" b="1" dirty="0" smtClean="0">
                <a:solidFill>
                  <a:srgbClr val="00B050"/>
                </a:solidFill>
              </a:rPr>
              <a:t> e-SATA</a:t>
            </a:r>
            <a:endParaRPr lang="ru-RU" sz="2800" b="1" dirty="0">
              <a:solidFill>
                <a:srgbClr val="00B050"/>
              </a:solidFill>
            </a:endParaRPr>
          </a:p>
        </p:txBody>
      </p:sp>
    </p:spTree>
    <p:extLst>
      <p:ext uri="{BB962C8B-B14F-4D97-AF65-F5344CB8AC3E}">
        <p14:creationId xmlns:p14="http://schemas.microsoft.com/office/powerpoint/2010/main" xmlns="" val="2828273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395288" y="188913"/>
            <a:ext cx="8140700" cy="553998"/>
          </a:xfrm>
          <a:prstGeom prst="rect">
            <a:avLst/>
          </a:prstGeom>
          <a:noFill/>
          <a:ln w="9525">
            <a:noFill/>
            <a:miter lim="800000"/>
            <a:headEnd/>
            <a:tailEnd/>
          </a:ln>
        </p:spPr>
        <p:txBody>
          <a:bodyPr>
            <a:spAutoFit/>
          </a:bodyPr>
          <a:lstStyle/>
          <a:p>
            <a:pPr algn="ctr" eaLnBrk="0" hangingPunct="0">
              <a:spcBef>
                <a:spcPct val="50000"/>
              </a:spcBef>
            </a:pPr>
            <a:r>
              <a:rPr lang="ru-RU" sz="3000" b="1" dirty="0" smtClean="0"/>
              <a:t> Социально значимые свойства информации</a:t>
            </a:r>
            <a:endParaRPr lang="ru-RU" sz="3000" b="1" dirty="0"/>
          </a:p>
        </p:txBody>
      </p:sp>
      <p:sp>
        <p:nvSpPr>
          <p:cNvPr id="2" name="Овал 1"/>
          <p:cNvSpPr/>
          <p:nvPr/>
        </p:nvSpPr>
        <p:spPr>
          <a:xfrm>
            <a:off x="467544" y="2684191"/>
            <a:ext cx="3816424"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3200" b="1" dirty="0" smtClean="0">
                <a:solidFill>
                  <a:schemeClr val="tx1"/>
                </a:solidFill>
              </a:rPr>
              <a:t>ИНФОРМАЦИЯ</a:t>
            </a:r>
            <a:endParaRPr lang="ru-RU" sz="3200" b="1" dirty="0">
              <a:solidFill>
                <a:schemeClr val="tx1"/>
              </a:solidFill>
            </a:endParaRPr>
          </a:p>
        </p:txBody>
      </p:sp>
      <p:sp>
        <p:nvSpPr>
          <p:cNvPr id="7" name="Скругленный прямоугольник 6"/>
          <p:cNvSpPr/>
          <p:nvPr/>
        </p:nvSpPr>
        <p:spPr>
          <a:xfrm>
            <a:off x="5508104" y="1274866"/>
            <a:ext cx="2664296" cy="4680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chemeClr val="tx1"/>
                </a:solidFill>
                <a:latin typeface="Arial Black" pitchFamily="34" charset="0"/>
              </a:rPr>
              <a:t>ПОЛЕЗНАЯ</a:t>
            </a:r>
            <a:endParaRPr lang="ru-RU" b="1" dirty="0">
              <a:solidFill>
                <a:schemeClr val="tx1"/>
              </a:solidFill>
              <a:latin typeface="Arial Black" pitchFamily="34" charset="0"/>
            </a:endParaRPr>
          </a:p>
        </p:txBody>
      </p:sp>
      <p:sp>
        <p:nvSpPr>
          <p:cNvPr id="24" name="Скругленный прямоугольник 23"/>
          <p:cNvSpPr/>
          <p:nvPr/>
        </p:nvSpPr>
        <p:spPr>
          <a:xfrm>
            <a:off x="5508104" y="2130548"/>
            <a:ext cx="2664296" cy="4680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chemeClr val="tx1"/>
                </a:solidFill>
                <a:latin typeface="Arial Black" pitchFamily="34" charset="0"/>
              </a:rPr>
              <a:t>ПОНЯТНАЯ</a:t>
            </a:r>
            <a:endParaRPr lang="ru-RU" b="1" dirty="0">
              <a:solidFill>
                <a:schemeClr val="tx1"/>
              </a:solidFill>
              <a:latin typeface="Arial Black" pitchFamily="34" charset="0"/>
            </a:endParaRPr>
          </a:p>
        </p:txBody>
      </p:sp>
      <p:sp>
        <p:nvSpPr>
          <p:cNvPr id="25" name="Скругленный прямоугольник 24"/>
          <p:cNvSpPr/>
          <p:nvPr/>
        </p:nvSpPr>
        <p:spPr>
          <a:xfrm>
            <a:off x="5513784" y="3012063"/>
            <a:ext cx="2664296" cy="4680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chemeClr val="tx1"/>
                </a:solidFill>
                <a:latin typeface="Arial Black" pitchFamily="34" charset="0"/>
              </a:rPr>
              <a:t>АКТУАЛЬНАЯ</a:t>
            </a:r>
            <a:endParaRPr lang="ru-RU" b="1" dirty="0">
              <a:solidFill>
                <a:schemeClr val="tx1"/>
              </a:solidFill>
              <a:latin typeface="Arial Black" pitchFamily="34" charset="0"/>
            </a:endParaRPr>
          </a:p>
        </p:txBody>
      </p:sp>
      <p:sp>
        <p:nvSpPr>
          <p:cNvPr id="29" name="Скругленный прямоугольник 28"/>
          <p:cNvSpPr/>
          <p:nvPr/>
        </p:nvSpPr>
        <p:spPr>
          <a:xfrm>
            <a:off x="5513784" y="3980335"/>
            <a:ext cx="2664296" cy="4680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chemeClr val="tx1"/>
                </a:solidFill>
                <a:latin typeface="Arial Black" pitchFamily="34" charset="0"/>
              </a:rPr>
              <a:t>ДОСТОВЕРНАЯ</a:t>
            </a:r>
            <a:endParaRPr lang="ru-RU" b="1" dirty="0">
              <a:solidFill>
                <a:schemeClr val="tx1"/>
              </a:solidFill>
              <a:latin typeface="Arial Black" pitchFamily="34" charset="0"/>
            </a:endParaRPr>
          </a:p>
        </p:txBody>
      </p:sp>
      <p:sp>
        <p:nvSpPr>
          <p:cNvPr id="30" name="Скругленный прямоугольник 29"/>
          <p:cNvSpPr/>
          <p:nvPr/>
        </p:nvSpPr>
        <p:spPr>
          <a:xfrm>
            <a:off x="5513784" y="4941168"/>
            <a:ext cx="2664296" cy="4680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chemeClr val="tx1"/>
                </a:solidFill>
                <a:latin typeface="Arial Black" pitchFamily="34" charset="0"/>
              </a:rPr>
              <a:t>ПОЛНАЯ</a:t>
            </a:r>
            <a:endParaRPr lang="ru-RU" b="1" dirty="0">
              <a:solidFill>
                <a:schemeClr val="tx1"/>
              </a:solidFill>
              <a:latin typeface="Arial Black" pitchFamily="34" charset="0"/>
            </a:endParaRPr>
          </a:p>
        </p:txBody>
      </p:sp>
      <p:cxnSp>
        <p:nvCxnSpPr>
          <p:cNvPr id="9" name="Прямая со стрелкой 8"/>
          <p:cNvCxnSpPr>
            <a:stCxn id="2" idx="7"/>
            <a:endCxn id="7" idx="1"/>
          </p:cNvCxnSpPr>
          <p:nvPr/>
        </p:nvCxnSpPr>
        <p:spPr>
          <a:xfrm flipV="1">
            <a:off x="3725066" y="1508892"/>
            <a:ext cx="1783038" cy="136511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Прямая со стрелкой 30"/>
          <p:cNvCxnSpPr>
            <a:stCxn id="2" idx="6"/>
            <a:endCxn id="24" idx="1"/>
          </p:cNvCxnSpPr>
          <p:nvPr/>
        </p:nvCxnSpPr>
        <p:spPr>
          <a:xfrm flipV="1">
            <a:off x="4283968" y="2364574"/>
            <a:ext cx="1224136" cy="96768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Прямая со стрелкой 31"/>
          <p:cNvCxnSpPr>
            <a:stCxn id="2" idx="6"/>
            <a:endCxn id="25" idx="1"/>
          </p:cNvCxnSpPr>
          <p:nvPr/>
        </p:nvCxnSpPr>
        <p:spPr>
          <a:xfrm flipV="1">
            <a:off x="4283968" y="3246089"/>
            <a:ext cx="1229816" cy="861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Прямая со стрелкой 32"/>
          <p:cNvCxnSpPr>
            <a:stCxn id="2" idx="6"/>
            <a:endCxn id="29" idx="1"/>
          </p:cNvCxnSpPr>
          <p:nvPr/>
        </p:nvCxnSpPr>
        <p:spPr>
          <a:xfrm>
            <a:off x="4283968" y="3332263"/>
            <a:ext cx="1229816" cy="88209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Прямая со стрелкой 33"/>
          <p:cNvCxnSpPr>
            <a:stCxn id="2" idx="5"/>
            <a:endCxn id="30" idx="1"/>
          </p:cNvCxnSpPr>
          <p:nvPr/>
        </p:nvCxnSpPr>
        <p:spPr>
          <a:xfrm>
            <a:off x="3725066" y="3790519"/>
            <a:ext cx="1788718" cy="13846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932476"/>
            <a:ext cx="1733241" cy="1620884"/>
          </a:xfrm>
          <a:prstGeom prst="rect">
            <a:avLst/>
          </a:prstGeom>
          <a:noFill/>
          <a:extLst>
            <a:ext uri="{909E8E84-426E-40DD-AFC4-6F175D3DCCD1}">
              <a14:hiddenFill xmlns:a14="http://schemas.microsoft.com/office/drawing/2010/main" xmlns="">
                <a:solidFill>
                  <a:srgbClr val="FFFFFF"/>
                </a:solidFill>
              </a14:hiddenFill>
            </a:ext>
          </a:extLst>
        </p:spPr>
      </p:pic>
      <p:sp>
        <p:nvSpPr>
          <p:cNvPr id="1024" name="Номер слайда 1023"/>
          <p:cNvSpPr>
            <a:spLocks noGrp="1"/>
          </p:cNvSpPr>
          <p:nvPr>
            <p:ph type="sldNum" sz="quarter" idx="12"/>
          </p:nvPr>
        </p:nvSpPr>
        <p:spPr/>
        <p:txBody>
          <a:bodyPr/>
          <a:lstStyle/>
          <a:p>
            <a:fld id="{734270D5-4533-480E-9359-23C442AE1949}" type="slidenum">
              <a:rPr lang="ru-RU" smtClean="0"/>
              <a:pPr/>
              <a:t>8</a:t>
            </a:fld>
            <a:endParaRPr lang="ru-RU"/>
          </a:p>
        </p:txBody>
      </p:sp>
    </p:spTree>
    <p:extLst>
      <p:ext uri="{BB962C8B-B14F-4D97-AF65-F5344CB8AC3E}">
        <p14:creationId xmlns:p14="http://schemas.microsoft.com/office/powerpoint/2010/main" xmlns="" val="29700304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34270D5-4533-480E-9359-23C442AE1949}" type="slidenum">
              <a:rPr lang="ru-RU" smtClean="0"/>
              <a:pPr/>
              <a:t>80</a:t>
            </a:fld>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95736" y="1844824"/>
            <a:ext cx="5377861" cy="3960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490963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34270D5-4533-480E-9359-23C442AE1949}" type="slidenum">
              <a:rPr lang="ru-RU" smtClean="0"/>
              <a:pPr/>
              <a:t>81</a:t>
            </a:fld>
            <a:endParaRPr lang="ru-RU"/>
          </a:p>
        </p:txBody>
      </p:sp>
      <p:pic>
        <p:nvPicPr>
          <p:cNvPr id="4098" name="Picture 2" descr="http://img.gawkerassets.com/img/19ady10nawxr0jpg/k-bigpic.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7210" y="836712"/>
            <a:ext cx="8599619" cy="484061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97210" y="188640"/>
            <a:ext cx="8599619" cy="523220"/>
          </a:xfrm>
          <a:prstGeom prst="rect">
            <a:avLst/>
          </a:prstGeom>
          <a:noFill/>
        </p:spPr>
        <p:txBody>
          <a:bodyPr wrap="square" rtlCol="0">
            <a:spAutoFit/>
          </a:bodyPr>
          <a:lstStyle/>
          <a:p>
            <a:pPr algn="ctr"/>
            <a:r>
              <a:rPr lang="ru-RU" sz="2800" b="1" dirty="0" smtClean="0"/>
              <a:t>АЛАН ТЬЮРИНГ</a:t>
            </a:r>
            <a:endParaRPr lang="ru-RU" sz="2800" b="1" dirty="0"/>
          </a:p>
        </p:txBody>
      </p:sp>
    </p:spTree>
    <p:extLst>
      <p:ext uri="{BB962C8B-B14F-4D97-AF65-F5344CB8AC3E}">
        <p14:creationId xmlns:p14="http://schemas.microsoft.com/office/powerpoint/2010/main" xmlns="" val="35819135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34270D5-4533-480E-9359-23C442AE1949}" type="slidenum">
              <a:rPr lang="ru-RU" smtClean="0"/>
              <a:pPr/>
              <a:t>82</a:t>
            </a:fld>
            <a:endParaRPr lang="ru-RU"/>
          </a:p>
        </p:txBody>
      </p:sp>
      <p:pic>
        <p:nvPicPr>
          <p:cNvPr id="5122" name="Picture 2" descr="https://upload.wikimedia.org/wikipedia/commons/e/e4/Turing_Test_version_3.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53258" y="476672"/>
            <a:ext cx="4464496" cy="57145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99633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34270D5-4533-480E-9359-23C442AE1949}" type="slidenum">
              <a:rPr lang="ru-RU" smtClean="0"/>
              <a:pPr/>
              <a:t>83</a:t>
            </a:fld>
            <a:endParaRPr lang="ru-RU"/>
          </a:p>
        </p:txBody>
      </p:sp>
      <p:pic>
        <p:nvPicPr>
          <p:cNvPr id="123906" name="Picture 2" descr="https://upload.wikimedia.org/wikipedia/commons/5/58/Motherboard_external_connections.jpg"/>
          <p:cNvPicPr>
            <a:picLocks noChangeAspect="1" noChangeArrowheads="1"/>
          </p:cNvPicPr>
          <p:nvPr/>
        </p:nvPicPr>
        <p:blipFill>
          <a:blip r:embed="rId3"/>
          <a:srcRect/>
          <a:stretch>
            <a:fillRect/>
          </a:stretch>
        </p:blipFill>
        <p:spPr bwMode="auto">
          <a:xfrm>
            <a:off x="0" y="2000240"/>
            <a:ext cx="8501090" cy="2019222"/>
          </a:xfrm>
          <a:prstGeom prst="rect">
            <a:avLst/>
          </a:prstGeom>
          <a:noFill/>
        </p:spPr>
      </p:pic>
    </p:spTree>
    <p:extLst>
      <p:ext uri="{BB962C8B-B14F-4D97-AF65-F5344CB8AC3E}">
        <p14:creationId xmlns:p14="http://schemas.microsoft.com/office/powerpoint/2010/main" xmlns="" val="8730676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34270D5-4533-480E-9359-23C442AE1949}" type="slidenum">
              <a:rPr lang="ru-RU" smtClean="0"/>
              <a:pPr/>
              <a:t>84</a:t>
            </a:fld>
            <a:endParaRPr lang="ru-RU"/>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8596" y="1785926"/>
            <a:ext cx="3905278" cy="29289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Прямоугольник 5"/>
          <p:cNvSpPr/>
          <p:nvPr/>
        </p:nvSpPr>
        <p:spPr>
          <a:xfrm>
            <a:off x="285720" y="357166"/>
            <a:ext cx="8286808" cy="1323439"/>
          </a:xfrm>
          <a:prstGeom prst="rect">
            <a:avLst/>
          </a:prstGeom>
        </p:spPr>
        <p:txBody>
          <a:bodyPr wrap="square">
            <a:spAutoFit/>
          </a:bodyPr>
          <a:lstStyle/>
          <a:p>
            <a:pPr algn="ctr"/>
            <a:r>
              <a:rPr lang="ru-RU" sz="4000" b="1" dirty="0" smtClean="0"/>
              <a:t>RS-232(последовательный порт, </a:t>
            </a:r>
            <a:r>
              <a:rPr lang="en-US" sz="4000" b="1" dirty="0" smtClean="0"/>
              <a:t>COM-</a:t>
            </a:r>
            <a:r>
              <a:rPr lang="ru-RU" sz="4000" b="1" dirty="0" smtClean="0"/>
              <a:t>порт) </a:t>
            </a:r>
            <a:endParaRPr lang="ru-RU" sz="4000" b="1" dirty="0"/>
          </a:p>
        </p:txBody>
      </p:sp>
    </p:spTree>
    <p:extLst>
      <p:ext uri="{BB962C8B-B14F-4D97-AF65-F5344CB8AC3E}">
        <p14:creationId xmlns:p14="http://schemas.microsoft.com/office/powerpoint/2010/main" xmlns="" val="8730676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34270D5-4533-480E-9359-23C442AE1949}" type="slidenum">
              <a:rPr lang="ru-RU" smtClean="0"/>
              <a:pPr/>
              <a:t>85</a:t>
            </a:fld>
            <a:endParaRPr lang="ru-RU"/>
          </a:p>
        </p:txBody>
      </p:sp>
      <p:pic>
        <p:nvPicPr>
          <p:cNvPr id="3074" name="Picture 2" descr="https://upload.wikimedia.org/wikipedia/commons/thumb/f/fe/FireWire800_Stecker.jpeg/1024px-FireWire800_Stecker.jpe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71604" y="2786058"/>
            <a:ext cx="5455680" cy="369750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285720" y="0"/>
            <a:ext cx="4705519" cy="584775"/>
          </a:xfrm>
          <a:prstGeom prst="rect">
            <a:avLst/>
          </a:prstGeom>
        </p:spPr>
        <p:txBody>
          <a:bodyPr wrap="none">
            <a:spAutoFit/>
          </a:bodyPr>
          <a:lstStyle/>
          <a:p>
            <a:r>
              <a:rPr lang="ru-RU" sz="3200" b="1" dirty="0" smtClean="0"/>
              <a:t>IEEE 1394</a:t>
            </a:r>
            <a:r>
              <a:rPr lang="ru-RU" sz="3200" dirty="0" smtClean="0"/>
              <a:t> </a:t>
            </a:r>
            <a:r>
              <a:rPr lang="ru-RU" sz="3200" b="1" dirty="0" smtClean="0"/>
              <a:t>(</a:t>
            </a:r>
            <a:r>
              <a:rPr lang="ru-RU" sz="3200" b="1" dirty="0" err="1" smtClean="0"/>
              <a:t>FireWire</a:t>
            </a:r>
            <a:r>
              <a:rPr lang="ru-RU" sz="3200" b="1" dirty="0" smtClean="0"/>
              <a:t>, </a:t>
            </a:r>
            <a:r>
              <a:rPr lang="ru-RU" sz="3200" b="1" dirty="0" err="1" smtClean="0"/>
              <a:t>i-Link</a:t>
            </a:r>
            <a:endParaRPr lang="ru-RU" sz="3200" dirty="0"/>
          </a:p>
        </p:txBody>
      </p:sp>
      <p:pic>
        <p:nvPicPr>
          <p:cNvPr id="122884" name="Picture 4" descr="Firewire Logo.png"/>
          <p:cNvPicPr>
            <a:picLocks noChangeAspect="1" noChangeArrowheads="1"/>
          </p:cNvPicPr>
          <p:nvPr/>
        </p:nvPicPr>
        <p:blipFill>
          <a:blip r:embed="rId4"/>
          <a:srcRect/>
          <a:stretch>
            <a:fillRect/>
          </a:stretch>
        </p:blipFill>
        <p:spPr bwMode="auto">
          <a:xfrm>
            <a:off x="6858016" y="2500306"/>
            <a:ext cx="1905000" cy="1905000"/>
          </a:xfrm>
          <a:prstGeom prst="rect">
            <a:avLst/>
          </a:prstGeom>
          <a:noFill/>
        </p:spPr>
      </p:pic>
      <p:sp>
        <p:nvSpPr>
          <p:cNvPr id="122886" name="AutoShape 6" descr="data:image/jpeg;base64,/9j/4AAQSkZJRgABAQAAAQABAAD/2wCEAAkGBxQTEhUUEhQUFBUXFxwYFhgVGBcYHBcfHRYdGBcUHBoYHCggHBwlHBwYITEiJSkrLi4uGh8zODMsNygtLisBCgoKDg0OGhAQGCwkHBwsLCwsLCwsLCwsLCwsLCwsLCwsLCwsLCwsLCwsLCwsLCwsLCwsLCwsLCwsLCwsLCw3LP/AABEIAOEA4QMBIgACEQEDEQH/xAAcAAABBQEBAQAAAAAAAAAAAAAAAQIEBQYHAwj/xABNEAABAwIDBAQJBwcKBwEAAAABAAIDBBEFEiEGMUFREyJhoQcVMlJxgZHB0RQjJHKSsfAzQmNzstLhJTVDRFNik6LC8RY0VIKDs+J0/8QAFwEBAQEBAAAAAAAAAAAAAAAAAAECA//EACERAQEBAAICAgIDAAAAAAAAAAABEQIhEjFBUTJxAyJC/9oADAMBAAIRAxEAPwDE2SpbIsgSyLKVh8DXyNa+QRNO95BcG6cQNTy9a0G02z8NPVQwtkLWOYwvkfrbMSHPsBusL2VwZbKiy2+LbKU/yYTUz5dZWxN6YACXMQA9mgOXW9+QK96zYmANnjilldUU7A9+ZoDHXF8o096YmsClDVtNl9iRPC6ad7o22Low0C7g3yn9b829rf7KrwXZSepYJGdG1rjlaZH5cxG8NFiSmGqABPyHkp9Rh74ZXRSiz2GxG/t0PrC9wwKKq+iPJRqyKxAPL3rQmMafjkqnGmdcfVCCsy+lPa1Lb/ZOAQGVJlT0oQeeVJlXoUlkDbIAT7Jchtrx/BQMQn2QR+NUDAnWRZKQgaEqWyRAlkWSlFkDcnalS27AhB6oslSIFDVqcdx2nqKyGV0b3wtjYyRjuq42Bvax4Xvv1ssslaLpo22K47StojTQPmmzSB7c4y9C0OByNJ5AWG/erCt20ibTysZNNO+RmRgkjY0xXFiXPa0Zzr27h6VziGVrnZGOzv8ANZd7u3Rt1P8AFU+n0eo13fNP1V8kxscI29YA/p4GAiHJGYw45rbo3Xdo06bk7ZraykghjBa6OQPc6RscTTnuTYBzjcNAI036WXPMQk6AgTNkjvuzRvF+fBNpqqOTyHtJ5cfZvTyMX2PYg2oq5ZmZsr3AtzaGwaBu9SYwquhVhGor1J3Krxjyx9UKzCrsXHXH1R70FclsnAJbIGW9CWycjKgnYJRxSyhs0zYW2vmLS65uOrpu9PYrvb7BoaaeOOEZAYmlxJc65LiM3sCzcI1HK43+lbDwiV0MtVC5kjZIxG0PMZBt1iSAfOtwV+EWeGbN4fOTDD00hazMagEhl/NvuvxtZVeC4JStpH1VTnfG2QsaGHytQ3NpbfbmtLs/FT0j3yR1sXyNzb9E5wLsxABNt9+y1+CqNkMQBFQ2KphiDpS5kNQ0ZMpOjmnMNbbx2BaRT7Y7NsgfC6mDiyobdjTckHSzdddbjerTF9joafD3yOJdUMyh5DjZrnFpLMo00B96nbT7WwsrKdzA2obA12bK6wzuFuqbEaAd6WfaOjkoKgmNoc+Qkwuku57nWtKONuOgt1VOlQ6fY9k9BTOjEccjiTJI8nUXcA3tJNvYshj2CSUkvRy2va7S3c4bri/aNy2pZT1WH0kBq4YXssXBzgNwIIIJFjrpdVHhJxSOeoYInB7Y4w0uBuCSbmx46W70pGOIQnWRZZUyyVOISWQHr7ikTroQKlSJQECtbdSMPwWSra+TpBT0cV88x06S3lBp80br89Bcq1wXCYXhz6mURwsF3i5DnDzRbcDoL79bDXUUO2u1L5miOJojp23EcYs0AAWa4gcbcOClv0qTsttHh1FUNkjjl0ZIx7wHfOAluSzS423E623rZs8KFLJLHkjlsMxN8oO4AW71ww7rletFJZ7Te2v36FTx011vbHa6jro2xPils0kgm12u0GawcLjKXj3LG7UbGvpoo6umk6andr0jRYs10zDlw13HQ9sPivfY7a59HK5jx0lM8kSxHUWJs5zRztvHFMz0PbA8R6Vuvlt8oe9X0RVLtNgsMEjKqgla+nk62W+sYO8H+7fTmDpZWWHz5233LSJrVXYv5Y+qPvKsVXYt5Y+r7yghBLZJdCBUIQgCi6RCB10l0JEDrozJpQgcHIumoQKlumpboFuhIi6BboRZCBVebKYIaqcMvZo6zzyA5X43sFSALc+Cw/SZh5sDD9p5/dUoqdutmIqV0bInSnO0vcXuzXN8osLACwv7Vi8XpgIXAaka/E+xdO8Kh+fh/VH9pcm2lLjaxsBv7VOPpah0dMXMzZbtFgTa9idw9atJcHblBjBJ0I6ttN5PZpr6lS0dY+KxBJaHBzm30JbqCVoauuLfk43ZyCbH+7u7R1u5P7bV6eddBka5172uVl43XOvE6+3Va3GT8070LHs3rTLp+xuz9HXTywRumEAiLx1rHMS0GwIOnp10UrarZaPC+hdDLI9kzywtksbENuHAgDThb0L08AutRP8AqT+2PcrLw3nqUQ/TOP8Alb8Vj1WlLEbi6gYt5Q+r7ypVH5IUXFvLH1feVtlBS0bS503mQMDpD6TZrBfeb6JQjAm2pcTda/WjaPU5594Ut6WD5Qy2jX3tc9YfBRDijP7N3b1h+6vOlk6p52P3KFURkOI9B9oUosTijP7N/wBsfuJrsTZ5jrfXH7qrDGeRSZCoq0GJM8x32h+6l8Ys8x/2h8FVZD2pcju1BatxKPzH/ab+6mjEm+Yftf8AyqsMPIpxjPIq6i0GItv+T/z/APynx17S4DJa5tfNu7lViM9qVzSFNXFrUVzW7m+138FGgxoFxBiGltc5+Cj1GouojaZzHguaQ1xsNDr6OBWkX88mWRrCLZ2Z2eji0/FPTccbargB3inv6LkpQkvSBCW/Yfx60Kj0AWz8FjCaupIJFoIg4aWddz7cLi1ju5rGBbjwTs+kVZ/RwffIpViF4Y6ktqYQNPmf9ZXN8UlD4iCbO3i/HVdA8M//ADke7SFvH+85cwxeNtgQb8D6U4+ipWDUmZuYFh+cazISATfW+v5tuKucTprxE2a3JYgki+8dVv8ADksrTRvFnReWOWp9Q4q8x97rRNsco6x042sNfQSpl+16Raioc5pa4ki2t1RM3q0e/QqFSsBa86aZd5138FpHXvAWPn6g/oR3uHwXv4bjrQj9JIe5nxTPAWPnKk/om/tJPDW752gHbIe+NY+VVFJ5PrP3qLinlD6vvKlUnkj8cVGxTyh9X3lbZQlYbJMHyet0vmqGg37G3VfZW2zDvotU4n+skexjAPvWP5Pxa4+2Zc2zZCD+c5bLZpsUNGKh4jzvmyZ5Gh1gGZg0A7je6yDheN/1n27dSrnaandFhEDXtLSasmx3/kHBX6GiftNH59N/hRfBMO0sVv6r644vcFyZkiV0ivSdurs2mh4/I/8ACj+Cn0mLRyfk4qV+7UQt48dy40562uz+PQQRMBdqQC7s3kg3Vnil1q6nHadpIc2jDgdQYmgj2jeo/wDxBDwZRH/xx/Fc72pq45Zy+N1wRf13Nwqm4slxZK674+i0tHRDmckfxT3YrGRoyiBt/ZRm/scPvXGnOUjDI3SSsY0Xc42A7z3XTpGu29omQ1EjI2hrMrXBo0Dc0YcQOy5PtT4ahzcrATldlBHDW3BS/CVH9LmuD5DLdtoWjT13UAEGWMdrfuC5cvhuPLHf+fZ/+YfeU+yTHf5wA5U4H+YpQuk9M0luz7vihL7fx60Ko9At54KT87V/Vh9X5RYMBb/wUtGerP6kdzypyWMx4cHfTI/1Lf2iuZygELoXhzdavb+pb95XNzInH0Vqdk8EdNG98csbZWuDWRv3us3Nm0N8ttFOxDDHvp3zZowyPeHXzOcQSA3gdL9u5Z7Zt8rXmSncGvFxci+jgQRr2c1bY/UyiIxggRXzm+8uALQN+6xK55zlvfTWzpm3HReEMV9bacT+NyQyKVgNd0E8cpaHhjrlptY6EWN/SutZdh8CEf8AzJ33Yzd6T/BQ/DQfpdCP7rz/AJm/BW/gcqBKat7WhgIjAa3d+cqTwxn6fRjlG7vf/BYntUGl8kev71FxQdYfV95Uql8kfjiouKeUPq+8rbKGlt/Js41uat2423NZr7QkSvcRhj9f65J/pCzyWKGjzZQM1tb7geNx6Vr9t6rpMKp3XvmqSSba/kTf2E29SxUL9VuPkQmwuma7cKiQ7z5oHvT5hrm0e9PfuWwOzbQNQN97gm9uVua8mYEzn6bjROUu+l42YybzcXSjctXFgEZHWdY2OgFx7V5R7PsIILw0jlqPSUy/RsZmIXCI1pIcABvd4AvYHf60h2e1LQ5tgTY8xbfbhr96ll+lljMvj7VbbMU9p2PvbK4EaeUbjq+sEqZJgTgRud6wFKw7DbSR5Wkddt7uHnDUarUlxm3tbeEmoc6tmbvDcrQLf3Gk95KrKOky2fY8CSpG3k38oVPPP/oasvhjyZdCbdJqLmxvpqOOtlnOl1osa/nF36kJ1l54sf5Rk7ImjuBXqtT0lFkJbHsQqhQuh+ChutWe2L9ly56F0TwUnSr+vH/6lnksYLw5m+I+iFnvXNyF0jw3fzif1TPf8FzshOPop1NVyR3yOLc2htxSyVcjhZzyR2pgalyrQ87J8R3A7rpRGUrI0Hc/AfGRBUk21LLW7MwN+291R+F518TpR+hB9sj1p/A4w/JpDrr0f7Av3rJ+Fh18XhHKBn7cix/pTKXyQouKeUPq+8qVS+SFGxTyh9X3lbZQgE2s0wu++9ZJ+1/AJwK860fyZp/1clxy62/8c1nksZZsvJpK6Vse90tAxscTpXsnkzRtLMzQ5rSHkOcNDa1+1c2jGqkRuI3G3o0V/Q6hJS1Bt9AqPZEfueoxw2b/AKKoGn9mD6tCufNqnj8932nfFBrpgRaWXXk9/wAVfLkmRu/kMul6SpH/AIXadqSN2XUQVJva2WnmN7i975NR2hYzxnOdDNNbiOkfr3r2hxmoYMrJ6hoA0AleAB2C+5Tz5Lkat8JBP0eo03/MTEeqzNfUn/J3A2+T1Grb3+Tym1+Hk6Hs3rJNx6r41FTb9ZJ8V4DHKrMQamotwvLJ+8nlyTI3bKNxA+j1BvygmB9YIUykw5znN+jzjrDV0UgA13kkWsueOxmp/wCon/xZP3l4S4nO4EGaY33gyPI9l1fLkY99tK0OrqpzesOmdYjcbaXB9SqsEJ6VtwbFw7fVZMLVKwcXlZpe5A796nqC5xM3xKbsY3dw6rSvdRq0fylUdjW7/qMUpJ6KPWhLdCoArbZrbyHD5Klkscr8xY5vR5TujAscxFvSqgFZnaelIlL97XAG41sbWseW5SzRsfCPMytmZVwvZ0b2NY4EjMwgnUtGuUgixHG4Nlh20n3XUrYphkraaK4LXTNu1x6p1uQfTay7qNio7W6GH2H4LP4te3BWUDhe7QeVyefZvXj8jePzSvodmy4bYCKHTnf4J/8Aw3lN8kN+fW+HNTyHzs2lkvo0lEdK8kjKbk2sdDfed+5fQw2aGlmQ6nW7T796p9sdnmwUNS/JTtLYSQWghzTcFpFxvv8Aer5DPbM7b0+FQtgeHTud1pDEWkNNr2FyMw4X7Cs3tFtG3EMRE8bHMYGNYA617NzG5toLlxWLihLnczxWowOgDTe24XP49Oi1OOdprT0w0HoUTFPKb9X3lTIDoB2KHivlN+r7yqiEFKwyjNThszI9Xw1D5HDS+W+v3hRFTz0k0Mjn08jmh+/KTx1LSB71LNDvFLuTvZe+vZonNwuS18j/ALK9I8crx/SN+w34L0bjlf8A2jfsD4KZV6eTcNf5jvslScP2cmneGsYQBq5ztLDnqkOPV+vXb9gJvjCtmAbLM4R8Q2zARx3alMpsWdbiUFKRFDTioI8qRzsoJ7NDfX8cobNq5BupIh/3fw7l6BosNBpoNEmQcgnjDTG7WSAi9JEdfOPwVpLhcVewPpWGOqFy+EkWcLauaTYaelV+Uckj2kjquMbhq1zTYg27OBHBLx+jUF2EzDQxu9i8pcIlG+Nw9Nh95UjxlXt06cnhq1h9d004nXn+sH7DR7kyiE/DXjeO8fFWuxuASSzgWyht3uL7AWGrtTxt6Sofy6uO+c/Zb+6vKpNVIMskzyOIFh91lcqPeOqEtdUSN3HQeqzb9ys1XYTh4iB5lWCoPxuQhCCI2Q9i9w9ro3Ne0G5uHC9xoeqRuLT7VBF08hBDOGsvexGu9unr0U2O43Sz+qWQe9IR6UoaUHqZXW1lnvff0st/R5STO7+1nJ7ZZP3l55DuT2tTA8G48qa/bJIR+1ovN8AcLODnfWc4+jeV6sapTGi3q/2TBBhogNzbKyhhsO/79V4vl10SGY29SosIpgo+Ivu4ej3lR4wUTcL8lA1IWhIClugAEZQi6EAB2JbJEXQLdCEqAQgJEC2RZARZAJUBBQCVoSBAQCVF0IPEUhTm0qrRtG/zGd6P+I3+Yzv/AB2oLeOjPs/HxUiPDvYBc3t6u+6pG7UyeYzvXo3a6Qf0cferot5qK34/HP8AG5QHxG6iO2rkI8hnHzuO/ivA7Qv8xneoLJsRXqynd+O9VTdo3D+jZ7XfFejNqXi9o49Rbj3ILllCbqbFh+n49PFZ5u18g/oo/a7mCOPYE47Zy8I4x7fx2eoJo1kdCBvte4HIjTf2a/gKmxxwzgDg33lU821srt7WKFU4095BLWiwtxTRaZkZlTeM3ch3o8aO5DvQXOZLmVL4zdyHejxo7kO9BdFyXMqTxo7kO9KMVd5o70F3mRmVJ41d5o70eNXea3vQXgclzKi8au5DvS+NneaO9BeXS5lR+N3ea3vR43d5re9Be3RdUYxh3mt70DGHea3vQXl0t1ReOXea3vS+Onea3vQXd0qo/HLvNb3pEFahCFFCEIQC1GyOxU1fBVyx3HQR3YLflZPK6L7APrczhdZhjC4hrQXOJAaBqSSbBoHEk6L6BwLaXDsGp4KGWYOm31BiBkDJHavc8t3WPVA1dYDSyD58BulWr8JWERwVjpKdzH01TeaB8ZDm6n5xgI06r76cA5qyiAQhCAQhCAQhCAQhCAQhCARbkCTwA3nsCFs/BZhkT6v5TVPZHTUlpHukIDS8n5llzvOYF1uOS3FBE242Mlw75N0lyJog5x4MkH5SLTgAW2PHXksuu9bTY/QY5Sy0tPLapYc9O2UGMyPYDbo83lZm5m23i9yFwXu9KAQhCAQhCAQhCAQhCAUrDcNmqH9HBG+V9i7LG0uNhYE2HDUe1RV0LwFfzmdbfRpdeXWj1QZOu2XrYWGSalnjYLXc+NwAuQ1tyeZIHrUHEKCWB5jnjfE8AEteC0gHcbHmtZtJK3oAI8cnxDM9gdC9lQwEXvnJkkINiAbW325LY1+yVJJiteyp6d8UFGyUOdNK+Rpy3Ls73EusNwcSOxEcba4gggkEagg2I7QRuTQF1DZ7ZmjqoJ66KikfGJGww0jqvohcMa6SV073X3uNhf8AN3a6ez9g6M1jqdgINTROlpWmbO6nnaOtC4xuIkAuDqXeS70kOVZja1za97cL8TbnoNewKQ2glMRnEbzCH5DJY5Q6wOQndexGnaF09ngzifTYfkDvlL5ITWjM67Y5WveerezSA3KLWKg4rhdN4vq3U3StiZiogYzppXMLQyJrnlhdlc4nMQ4i4BAvoEHNkLrGObH4ccSjwunimjle5r3zGVzhGwRue+JrXEguIaLOcDYvPAALw2p2MphSVUsVOaOSmN481WycVTAbOJaHuMbrC9tNSBrrYOXIQhFCEIQCEIQW9FstWzMbJFSTyMdq1zI3EHW1wR2ryl2fqmmQOp5mmFnSSgsI6NpBIe7kLA69hXUWuYMFwzPicmG6SWdG2V3S9Y9U9E5u7frzVBglKJm4y51XUVQipLxzdJNH0tmPPXYX3c0EWyvuNDzRHO0uY2tc2ve3C9rXtztxXRcTwHD4aOg+YkfVV9O3I/pXhkcjgwCZzc2vXkb1d1gdFoKzwbUgdJSiF8RbFdlc+rjOeXKDldTZ9G3PIbja2jkHGU9jHPcAAXPe4ADUlznGwHMkk966bgmxVHUDD6rK5lI6mmfXdeTqvhGVxzXzNBeb2HBnan1Ww9PSGZ0wfmdiMFPRWfI0tY5zJC8FrgXERuIzE6Fl990HMq2jkhe6OVjo5G2zMeLObcAi4PYQfWvFdbm2YonVuNOq2zyx0bIZG3mkMhvCXvaXuddxOUNGYmw3WUbBNlKOamfXx0T5mSzdHBSmrEIia0Wke6V7wXuL2vsLnQt3akBy1C0vhCwCKirDHA/PE9jZGXc15ZmJBiLmmxILTryI37zmkUIQhAIQhAK72O2lfh9QZ442yExujyuJAs4tN7j6veqRCAi6tuy3ctpU+EWV9RV1BgjDqqn+TubmdZgy5c4NtT2LFoAvoASToANSeQA5oNDs3taaWGSmlgiqqaZwe6GUltngAB7XDUGwaDpwG7W61O2chr4a1kcMJhyiOKMZWBjbgsPE5g5wLu3TcAugYNgkNJhWJQOAdW/IzLU7j0Odjuip78wAXHtdfcQvPCawUEGCwxRQuGIOvVmRgcZA98bQ254NEp+yO29Rm6fwqVMdTV1IYwGqYxmUudli6Nhaxzee9xtzKz9DtI6OgNEGNLDUNqM9ze7WsaGW3W6g17V0WbDmYVBi1VTMjMsdW2CAyNDxEx/RSFrQeyW3/a3ksz4WaOMTUtTGxsfyulZNI1gsM+mZwA5hzfZfigqsV2znlxEYixrYpmlpaBdzeqzIQb2JDm3B3bz6V74/toKiGSKKipqYzPD53xgudIQc2hcOoCdTbmeZvlEKKEIQgEIQgEIQgu8V2kfPR0tIY2tbS5srgSS/Mbm43CyTANo30sVXE1jXirh6FxcSCwWcMwtvPWOh5KlQgusd2mfURUcZa2P5HF0bHtcbutks833EFgOivKzwjula+Q0dJ8rkj6J9Vlu4iwGboyMuewGtzuGlhZSPBDEDLVlrI+nbTF0E0zc0UDhe7nk6MvpY8mu7QdZiGBx1OJYQypZDI98MklTLC0CGpyNDow0gAPsd+liHAbjZVHOMH21lgw+egYGujmJ65cc0YcGh7QN1nBp9biV745t/PVfIhI1l6MtcLOPzzm5Ou8cCcnDdmctdiM3jWgrXSxxMkpq1kVO+NgaWRyTMi6M23gBxPpA5BX8rY5cQqcF6GFtIyjvGGsAex4axwlDt+br7+YB53DmtTt7K9+IvMMY8YMYx4zO+bDIywFunWuDfWyj7P7XdBTupZ6aGspzJ0rY5SR0b7WLmuF7A8rcTzN8xGbgHsTlFWO0OMvq53TvZHGXWAZE0Na0Dc0Dj6Tqb+gCuQhAIQhAIQhAIQhAL1o6l0cjJGWDo3te24uLtcHNuOOoC8kIOnYT4Y6lsdQKkB8rmWp3RxMDWv11ku4Et8ndfcVEwvbikfHR+MIah89DI58DoDGGPu4Pa2QOcCLOazdfyBzIXPEINzRbbxTNrocRjlMFZKJr0xbnheCMoGewc2zWC583cb6VO3e0ra6djomOighibDCx5BcGtv1nWJFzpoCdGhZxCAQhCAQhCAQhCAQhCAQhCDTbF7RQ0zKqCpjkfT1cQjkMJaJGZc2Vzc/VPlnQ9m/crqTwgRQSYe2hhl+T0Jefny3pJukBbJfJcN0LiO0jQABc/Qg3WPbX0opZ6fDo6iM1NQKiZ8/R9Qhwe2OMMJ0D2tOvbvvpaVHhGpM81bHT1DcQmp+gNywwMNgDK03zk9VulvzQNLkrmKECNFhZKhCAQhCAQhCAQhCAQhCAQhCAQhCAQhCAQhCAQhCAQhCAQhCAQhCAQhCAQhCAQhCAQhCAQhCAQhC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14845642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34270D5-4533-480E-9359-23C442AE1949}" type="slidenum">
              <a:rPr lang="ru-RU" smtClean="0"/>
              <a:pPr/>
              <a:t>86</a:t>
            </a:fld>
            <a:endParaRPr lang="ru-RU"/>
          </a:p>
        </p:txBody>
      </p:sp>
      <p:pic>
        <p:nvPicPr>
          <p:cNvPr id="4098" name="Picture 2" descr="https://upload.wikimedia.org/wikipedia/commons/2/29/SATA_port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57356" y="1428736"/>
            <a:ext cx="3516668" cy="480611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571472" y="214290"/>
            <a:ext cx="1215269" cy="707886"/>
          </a:xfrm>
          <a:prstGeom prst="rect">
            <a:avLst/>
          </a:prstGeom>
        </p:spPr>
        <p:txBody>
          <a:bodyPr wrap="none">
            <a:spAutoFit/>
          </a:bodyPr>
          <a:lstStyle/>
          <a:p>
            <a:r>
              <a:rPr lang="ru-RU" sz="4000" b="1" dirty="0" smtClean="0"/>
              <a:t>SATA</a:t>
            </a:r>
            <a:endParaRPr lang="ru-RU" sz="4000" dirty="0"/>
          </a:p>
        </p:txBody>
      </p:sp>
    </p:spTree>
    <p:extLst>
      <p:ext uri="{BB962C8B-B14F-4D97-AF65-F5344CB8AC3E}">
        <p14:creationId xmlns:p14="http://schemas.microsoft.com/office/powerpoint/2010/main" xmlns="" val="19236347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34270D5-4533-480E-9359-23C442AE1949}" type="slidenum">
              <a:rPr lang="ru-RU" smtClean="0"/>
              <a:pPr/>
              <a:t>87</a:t>
            </a:fld>
            <a:endParaRPr lang="ru-RU"/>
          </a:p>
        </p:txBody>
      </p:sp>
      <p:pic>
        <p:nvPicPr>
          <p:cNvPr id="3074" name="Picture 2" descr="http://images.shopmadeinchina.com/p/049/5218049/E-SATA-USB-2-0-ExpressCard-Laptop-Extension-Card_5218049.bak.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260648"/>
            <a:ext cx="5715000"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48423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34270D5-4533-480E-9359-23C442AE1949}" type="slidenum">
              <a:rPr lang="ru-RU" smtClean="0"/>
              <a:pPr/>
              <a:t>88</a:t>
            </a:fld>
            <a:endParaRPr lang="ru-RU"/>
          </a:p>
        </p:txBody>
      </p:sp>
      <p:pic>
        <p:nvPicPr>
          <p:cNvPr id="2050" name="Picture 2" descr="https://refdb.ru/images/697/1393484/m328fd6e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85852" y="1785926"/>
            <a:ext cx="6380212" cy="42484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53982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34270D5-4533-480E-9359-23C442AE1949}" type="slidenum">
              <a:rPr lang="ru-RU" smtClean="0"/>
              <a:pPr/>
              <a:t>89</a:t>
            </a:fld>
            <a:endParaRPr lang="ru-RU"/>
          </a:p>
        </p:txBody>
      </p:sp>
      <p:pic>
        <p:nvPicPr>
          <p:cNvPr id="1026" name="Picture 2" descr="http://www.clubopel.com:8080/uploads/2011-01/16770_2ecb1bju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9672" y="1340768"/>
            <a:ext cx="5760640" cy="39604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1022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33363" y="757447"/>
            <a:ext cx="8464550" cy="0"/>
          </a:xfrm>
          <a:prstGeom prst="line">
            <a:avLst/>
          </a:prstGeom>
          <a:noFill/>
          <a:ln w="38100">
            <a:solidFill>
              <a:srgbClr val="000080"/>
            </a:solidFill>
            <a:round/>
            <a:headEnd/>
            <a:tailEnd/>
          </a:ln>
        </p:spPr>
        <p:txBody>
          <a:bodyPr wrap="none" anchor="ctr"/>
          <a:lstStyle/>
          <a:p>
            <a:endParaRPr lang="ru-RU"/>
          </a:p>
        </p:txBody>
      </p:sp>
      <p:sp>
        <p:nvSpPr>
          <p:cNvPr id="5" name="Text Box 3"/>
          <p:cNvSpPr txBox="1">
            <a:spLocks noChangeArrowheads="1"/>
          </p:cNvSpPr>
          <p:nvPr/>
        </p:nvSpPr>
        <p:spPr bwMode="auto">
          <a:xfrm>
            <a:off x="395288" y="188913"/>
            <a:ext cx="8140700" cy="553998"/>
          </a:xfrm>
          <a:prstGeom prst="rect">
            <a:avLst/>
          </a:prstGeom>
          <a:noFill/>
          <a:ln w="9525">
            <a:noFill/>
            <a:miter lim="800000"/>
            <a:headEnd/>
            <a:tailEnd/>
          </a:ln>
        </p:spPr>
        <p:txBody>
          <a:bodyPr>
            <a:spAutoFit/>
          </a:bodyPr>
          <a:lstStyle/>
          <a:p>
            <a:pPr algn="ctr" eaLnBrk="0" hangingPunct="0">
              <a:spcBef>
                <a:spcPct val="50000"/>
              </a:spcBef>
            </a:pPr>
            <a:r>
              <a:rPr lang="ru-RU" sz="3000" b="1" dirty="0" smtClean="0"/>
              <a:t> ВИДЫ ИНФОРМАЦИИ</a:t>
            </a:r>
            <a:endParaRPr lang="ru-RU" sz="3000" b="1" dirty="0"/>
          </a:p>
        </p:txBody>
      </p:sp>
      <p:pic>
        <p:nvPicPr>
          <p:cNvPr id="39" name="Picture 2" descr="http://fkp48.ru/wp-content/uploads/2015/06/inf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666" y="0"/>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285720" y="714356"/>
            <a:ext cx="8858280" cy="4893647"/>
          </a:xfrm>
          <a:prstGeom prst="rect">
            <a:avLst/>
          </a:prstGeom>
        </p:spPr>
        <p:txBody>
          <a:bodyPr wrap="square">
            <a:spAutoFit/>
          </a:bodyPr>
          <a:lstStyle/>
          <a:p>
            <a:pPr marL="342900" indent="-342900" algn="just">
              <a:buFont typeface="Wingdings" pitchFamily="2" charset="2"/>
              <a:buChar char="ü"/>
            </a:pPr>
            <a:r>
              <a:rPr lang="ru-RU" sz="2600" b="1" dirty="0" smtClean="0"/>
              <a:t>Глазами люди воспринимают </a:t>
            </a:r>
            <a:r>
              <a:rPr lang="ru-RU" sz="2600" b="1" dirty="0" smtClean="0">
                <a:solidFill>
                  <a:srgbClr val="002060"/>
                </a:solidFill>
              </a:rPr>
              <a:t>зрительную</a:t>
            </a:r>
            <a:r>
              <a:rPr lang="ru-RU" sz="2600" b="1" dirty="0" smtClean="0"/>
              <a:t> информацию; </a:t>
            </a:r>
          </a:p>
          <a:p>
            <a:pPr marL="342900" indent="-342900" algn="just">
              <a:buFont typeface="Wingdings" pitchFamily="2" charset="2"/>
              <a:buChar char="ü"/>
            </a:pPr>
            <a:r>
              <a:rPr lang="ru-RU" sz="2600" b="1" dirty="0" smtClean="0"/>
              <a:t>Органы слуха доставляют информацию в виде </a:t>
            </a:r>
            <a:r>
              <a:rPr lang="ru-RU" sz="2600" b="1" dirty="0" smtClean="0">
                <a:solidFill>
                  <a:srgbClr val="002060"/>
                </a:solidFill>
              </a:rPr>
              <a:t>звуков</a:t>
            </a:r>
            <a:r>
              <a:rPr lang="ru-RU" sz="2600" b="1" dirty="0" smtClean="0"/>
              <a:t>; </a:t>
            </a:r>
          </a:p>
          <a:p>
            <a:pPr marL="342900" indent="-342900" algn="just">
              <a:buFont typeface="Wingdings" pitchFamily="2" charset="2"/>
              <a:buChar char="ü"/>
            </a:pPr>
            <a:r>
              <a:rPr lang="ru-RU" sz="2600" b="1" dirty="0" smtClean="0"/>
              <a:t>Органы обоняния позволяют ощущать </a:t>
            </a:r>
            <a:r>
              <a:rPr lang="ru-RU" sz="2600" b="1" dirty="0" smtClean="0">
                <a:solidFill>
                  <a:srgbClr val="002060"/>
                </a:solidFill>
              </a:rPr>
              <a:t>запахи</a:t>
            </a:r>
            <a:r>
              <a:rPr lang="ru-RU" sz="2600" b="1" dirty="0" smtClean="0"/>
              <a:t>; </a:t>
            </a:r>
          </a:p>
          <a:p>
            <a:pPr marL="342900" indent="-342900" algn="just">
              <a:buFont typeface="Wingdings" pitchFamily="2" charset="2"/>
              <a:buChar char="ü"/>
            </a:pPr>
            <a:r>
              <a:rPr lang="ru-RU" sz="2600" b="1" dirty="0" smtClean="0"/>
              <a:t>Органы вкуса несут информацию о </a:t>
            </a:r>
            <a:r>
              <a:rPr lang="ru-RU" sz="2600" b="1" dirty="0" smtClean="0">
                <a:solidFill>
                  <a:srgbClr val="002060"/>
                </a:solidFill>
              </a:rPr>
              <a:t>вкусе</a:t>
            </a:r>
            <a:r>
              <a:rPr lang="ru-RU" sz="2600" b="1" dirty="0" smtClean="0"/>
              <a:t> еды; </a:t>
            </a:r>
          </a:p>
          <a:p>
            <a:pPr marL="342900" indent="-342900" algn="just">
              <a:buFont typeface="Wingdings" pitchFamily="2" charset="2"/>
              <a:buChar char="ü"/>
            </a:pPr>
            <a:r>
              <a:rPr lang="ru-RU" sz="2600" b="1" dirty="0" smtClean="0"/>
              <a:t>Органы осязания позволяют получить </a:t>
            </a:r>
            <a:r>
              <a:rPr lang="ru-RU" sz="2600" b="1" dirty="0" smtClean="0">
                <a:solidFill>
                  <a:srgbClr val="002060"/>
                </a:solidFill>
              </a:rPr>
              <a:t>тактильную</a:t>
            </a:r>
            <a:r>
              <a:rPr lang="ru-RU" sz="2600" b="1" dirty="0" smtClean="0"/>
              <a:t> информацию. </a:t>
            </a:r>
          </a:p>
          <a:p>
            <a:pPr indent="457200" algn="just"/>
            <a:r>
              <a:rPr lang="ru-RU" sz="2600" b="1" dirty="0" smtClean="0"/>
              <a:t>Виды   информации,   которые   человек   получает   с   помощью   органов   чувств,   называют органолептической   информацией.   Практически   90%   информации   человек   получает   при   помощи органов зрения, примерно 9% — посредством органов слуха и только 1% — при помощи остальных органов чувств.</a:t>
            </a:r>
            <a:endParaRPr lang="ru-RU" sz="2600" b="1" dirty="0"/>
          </a:p>
        </p:txBody>
      </p:sp>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9</a:t>
            </a:fld>
            <a:endParaRPr lang="ru-RU" sz="1800" b="1">
              <a:solidFill>
                <a:schemeClr val="tx1"/>
              </a:solidFill>
            </a:endParaRPr>
          </a:p>
        </p:txBody>
      </p:sp>
    </p:spTree>
    <p:extLst>
      <p:ext uri="{BB962C8B-B14F-4D97-AF65-F5344CB8AC3E}">
        <p14:creationId xmlns:p14="http://schemas.microsoft.com/office/powerpoint/2010/main" xmlns="" val="1526814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34270D5-4533-480E-9359-23C442AE1949}" type="slidenum">
              <a:rPr lang="ru-RU" smtClean="0"/>
              <a:pPr/>
              <a:t>90</a:t>
            </a:fld>
            <a:endParaRPr lang="ru-RU"/>
          </a:p>
        </p:txBody>
      </p:sp>
      <p:pic>
        <p:nvPicPr>
          <p:cNvPr id="5124" name="Picture 4" descr="https://upload.wikimedia.org/wikipedia/commons/thumb/2/22/Usb-svg.svg/354px-Usb-svg.svg.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79712" y="1052736"/>
            <a:ext cx="4752528" cy="47525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26496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34270D5-4533-480E-9359-23C442AE1949}" type="slidenum">
              <a:rPr lang="ru-RU" smtClean="0"/>
              <a:pPr/>
              <a:t>91</a:t>
            </a:fld>
            <a:endParaRPr lang="ru-RU"/>
          </a:p>
        </p:txBody>
      </p:sp>
      <p:pic>
        <p:nvPicPr>
          <p:cNvPr id="6146" name="Picture 2" descr="https://upload.wikimedia.org/wikipedia/commons/thumb/f/f3/ThunderboltIO.jpg/1024px-ThunderboltI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836712"/>
            <a:ext cx="7884368" cy="524341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Стрелка вниз 1"/>
          <p:cNvSpPr/>
          <p:nvPr/>
        </p:nvSpPr>
        <p:spPr>
          <a:xfrm rot="11769731">
            <a:off x="3634284" y="3820769"/>
            <a:ext cx="1133872" cy="2736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2" descr="https://upload.wikimedia.org/wikipedia/ru/0/0b/Intel_Thunderbolt.jpg"/>
          <p:cNvPicPr>
            <a:picLocks noChangeAspect="1" noChangeArrowheads="1"/>
          </p:cNvPicPr>
          <p:nvPr/>
        </p:nvPicPr>
        <p:blipFill>
          <a:blip r:embed="rId4"/>
          <a:srcRect/>
          <a:stretch>
            <a:fillRect/>
          </a:stretch>
        </p:blipFill>
        <p:spPr bwMode="auto">
          <a:xfrm>
            <a:off x="0" y="0"/>
            <a:ext cx="2857500" cy="1285876"/>
          </a:xfrm>
          <a:prstGeom prst="rect">
            <a:avLst/>
          </a:prstGeom>
          <a:noFill/>
        </p:spPr>
      </p:pic>
    </p:spTree>
    <p:extLst>
      <p:ext uri="{BB962C8B-B14F-4D97-AF65-F5344CB8AC3E}">
        <p14:creationId xmlns:p14="http://schemas.microsoft.com/office/powerpoint/2010/main" xmlns="" val="4835432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34270D5-4533-480E-9359-23C442AE1949}" type="slidenum">
              <a:rPr lang="ru-RU" smtClean="0"/>
              <a:pPr/>
              <a:t>92</a:t>
            </a:fld>
            <a:endParaRPr lang="ru-RU"/>
          </a:p>
        </p:txBody>
      </p:sp>
      <p:pic>
        <p:nvPicPr>
          <p:cNvPr id="7170" name="Picture 2" descr="https://upload.wikimedia.org/wikipedia/commons/thumb/d/d6/HDMI_connector-male_2_sharp_PNr%C2%B00059.jpg/1024px-HDMI_connector-male_2_sharp_PNr%C2%B0005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124744"/>
            <a:ext cx="6768752" cy="45345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469942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34270D5-4533-480E-9359-23C442AE1949}" type="slidenum">
              <a:rPr lang="ru-RU" smtClean="0"/>
              <a:pPr/>
              <a:t>93</a:t>
            </a:fld>
            <a:endParaRPr lang="ru-RU"/>
          </a:p>
        </p:txBody>
      </p:sp>
      <p:pic>
        <p:nvPicPr>
          <p:cNvPr id="8194" name="Picture 2" descr="http://www.virtikom.com/image/cache/data/pictures/11_racunari/kab12-600x60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260648"/>
            <a:ext cx="6264696" cy="62646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44749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34270D5-4533-480E-9359-23C442AE1949}" type="slidenum">
              <a:rPr lang="ru-RU" smtClean="0"/>
              <a:pPr/>
              <a:t>94</a:t>
            </a:fld>
            <a:endParaRPr lang="ru-RU"/>
          </a:p>
        </p:txBody>
      </p:sp>
      <p:pic>
        <p:nvPicPr>
          <p:cNvPr id="9218" name="Picture 2" descr="https://upload.wikimedia.org/wikipedia/commons/9/92/SVGA_por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07132" y="-2115616"/>
            <a:ext cx="11172322" cy="83774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11552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57158" y="785794"/>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95</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1142976" y="0"/>
            <a:ext cx="5857916" cy="584775"/>
          </a:xfrm>
          <a:prstGeom prst="rect">
            <a:avLst/>
          </a:prstGeom>
          <a:noFill/>
          <a:ln w="9525">
            <a:noFill/>
            <a:miter lim="800000"/>
            <a:headEnd/>
            <a:tailEnd/>
          </a:ln>
        </p:spPr>
        <p:txBody>
          <a:bodyPr wrap="square">
            <a:spAutoFit/>
          </a:bodyPr>
          <a:lstStyle/>
          <a:p>
            <a:r>
              <a:rPr lang="ru-RU" sz="3200" b="1" dirty="0" smtClean="0"/>
              <a:t>Шины AGP И PCI </a:t>
            </a:r>
            <a:r>
              <a:rPr lang="ru-RU" sz="3200" b="1" dirty="0" err="1" smtClean="0"/>
              <a:t>Express</a:t>
            </a:r>
            <a:endParaRPr lang="ru-RU" sz="3200" b="1" dirty="0" smtClean="0"/>
          </a:p>
        </p:txBody>
      </p:sp>
      <p:sp>
        <p:nvSpPr>
          <p:cNvPr id="2" name="Прямоугольник 1"/>
          <p:cNvSpPr/>
          <p:nvPr/>
        </p:nvSpPr>
        <p:spPr>
          <a:xfrm>
            <a:off x="285720" y="928670"/>
            <a:ext cx="8501122" cy="3539430"/>
          </a:xfrm>
          <a:prstGeom prst="rect">
            <a:avLst/>
          </a:prstGeom>
        </p:spPr>
        <p:txBody>
          <a:bodyPr wrap="square">
            <a:spAutoFit/>
          </a:bodyPr>
          <a:lstStyle/>
          <a:p>
            <a:pPr indent="457200" algn="just"/>
            <a:r>
              <a:rPr lang="ru-RU" sz="2800" dirty="0" smtClean="0"/>
              <a:t>Для подключения </a:t>
            </a:r>
            <a:r>
              <a:rPr lang="ru-RU" sz="2800" dirty="0" err="1" smtClean="0"/>
              <a:t>видеоплаты</a:t>
            </a:r>
            <a:r>
              <a:rPr lang="ru-RU" sz="2800" dirty="0" smtClean="0"/>
              <a:t> к северному мосту использовалась 32-битная шина AGP (</a:t>
            </a:r>
            <a:r>
              <a:rPr lang="ru-RU" sz="2800" dirty="0" err="1" smtClean="0"/>
              <a:t>Accelerated</a:t>
            </a:r>
            <a:r>
              <a:rPr lang="ru-RU" sz="2800" dirty="0" smtClean="0"/>
              <a:t> </a:t>
            </a:r>
            <a:r>
              <a:rPr lang="ru-RU" sz="2800" dirty="0" err="1" smtClean="0"/>
              <a:t>Graphic</a:t>
            </a:r>
            <a:r>
              <a:rPr lang="ru-RU" sz="2800" dirty="0" smtClean="0"/>
              <a:t> </a:t>
            </a:r>
            <a:r>
              <a:rPr lang="ru-RU" sz="2800" dirty="0" err="1" smtClean="0"/>
              <a:t>Port</a:t>
            </a:r>
            <a:r>
              <a:rPr lang="ru-RU" sz="2800" dirty="0" smtClean="0"/>
              <a:t>) с частотой 66 МГц или шина AGP×8, частота которой равна 66 МГц × 8 = 528 МГц (2 Гбайт/с.)</a:t>
            </a:r>
          </a:p>
          <a:p>
            <a:pPr indent="457200" algn="just"/>
            <a:r>
              <a:rPr lang="ru-RU" sz="2800" dirty="0" smtClean="0"/>
              <a:t>Более высокую пропускную способность имеет шина PCI </a:t>
            </a:r>
            <a:r>
              <a:rPr lang="ru-RU" sz="2800" dirty="0" err="1" smtClean="0"/>
              <a:t>Express</a:t>
            </a:r>
            <a:r>
              <a:rPr lang="ru-RU" sz="2800" dirty="0" smtClean="0"/>
              <a:t> — ускоренная шина взаимодействия периферийных устройств.</a:t>
            </a:r>
          </a:p>
        </p:txBody>
      </p:sp>
      <p:sp>
        <p:nvSpPr>
          <p:cNvPr id="9" name="Прямоугольник 8"/>
          <p:cNvSpPr/>
          <p:nvPr/>
        </p:nvSpPr>
        <p:spPr>
          <a:xfrm>
            <a:off x="785786" y="4500570"/>
            <a:ext cx="7500990" cy="1200329"/>
          </a:xfrm>
          <a:prstGeom prst="rect">
            <a:avLst/>
          </a:prstGeom>
          <a:solidFill>
            <a:srgbClr val="FFFF00"/>
          </a:solidFill>
        </p:spPr>
        <p:txBody>
          <a:bodyPr wrap="square">
            <a:spAutoFit/>
          </a:bodyPr>
          <a:lstStyle/>
          <a:p>
            <a:r>
              <a:rPr lang="en-US" sz="2400" dirty="0" smtClean="0">
                <a:hlinkClick r:id="rId4" tooltip="SATA"/>
              </a:rPr>
              <a:t>SATA</a:t>
            </a:r>
            <a:r>
              <a:rPr lang="en-US" sz="2400" dirty="0" smtClean="0"/>
              <a:t> 1.x 1.5Gb/s</a:t>
            </a:r>
            <a:r>
              <a:rPr lang="ru-RU" sz="2400" dirty="0" smtClean="0"/>
              <a:t> </a:t>
            </a:r>
            <a:r>
              <a:rPr lang="en-US" sz="2400" b="1" dirty="0" smtClean="0"/>
              <a:t>1,2</a:t>
            </a:r>
            <a:r>
              <a:rPr lang="en-US" sz="2400" dirty="0" smtClean="0"/>
              <a:t> </a:t>
            </a:r>
            <a:r>
              <a:rPr lang="ru-RU" sz="2400" dirty="0" smtClean="0"/>
              <a:t>Гбит/с 150 МБ/</a:t>
            </a:r>
            <a:r>
              <a:rPr lang="en-US" sz="2400" dirty="0" smtClean="0"/>
              <a:t>c</a:t>
            </a:r>
            <a:endParaRPr lang="ru-RU" sz="2400" dirty="0" smtClean="0"/>
          </a:p>
          <a:p>
            <a:r>
              <a:rPr lang="en-US" sz="2400" dirty="0" smtClean="0"/>
              <a:t>SATA 2.x 3Gb/s</a:t>
            </a:r>
            <a:r>
              <a:rPr lang="ru-RU" sz="2400" dirty="0" smtClean="0"/>
              <a:t> </a:t>
            </a:r>
            <a:r>
              <a:rPr lang="en-US" sz="2400" b="1" dirty="0" smtClean="0"/>
              <a:t>2,4</a:t>
            </a:r>
            <a:r>
              <a:rPr lang="en-US" sz="2400" dirty="0" smtClean="0"/>
              <a:t> </a:t>
            </a:r>
            <a:r>
              <a:rPr lang="ru-RU" sz="2400" dirty="0" smtClean="0"/>
              <a:t>Гбит/с 300 МБ/</a:t>
            </a:r>
            <a:r>
              <a:rPr lang="en-US" sz="2400" dirty="0" smtClean="0"/>
              <a:t>c</a:t>
            </a:r>
            <a:endParaRPr lang="ru-RU" sz="2400" dirty="0" smtClean="0"/>
          </a:p>
          <a:p>
            <a:r>
              <a:rPr lang="en-US" sz="2400" dirty="0" smtClean="0"/>
              <a:t>SATA 3.x 6Gb/s</a:t>
            </a:r>
            <a:r>
              <a:rPr lang="en-US" sz="2400" b="1" dirty="0" smtClean="0"/>
              <a:t>6</a:t>
            </a:r>
            <a:r>
              <a:rPr lang="en-US" sz="2400" dirty="0" smtClean="0"/>
              <a:t> </a:t>
            </a:r>
            <a:r>
              <a:rPr lang="ru-RU" sz="2400" dirty="0" smtClean="0"/>
              <a:t>Гбит/с600 МБ/</a:t>
            </a:r>
            <a:r>
              <a:rPr lang="en-US" sz="2400" dirty="0" smtClean="0"/>
              <a:t>c</a:t>
            </a:r>
            <a:endParaRPr lang="ru-RU" sz="2400" b="1" dirty="0"/>
          </a:p>
        </p:txBody>
      </p:sp>
    </p:spTree>
    <p:extLst>
      <p:ext uri="{BB962C8B-B14F-4D97-AF65-F5344CB8AC3E}">
        <p14:creationId xmlns:p14="http://schemas.microsoft.com/office/powerpoint/2010/main" xmlns="" val="282827319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96</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3" y="163065"/>
            <a:ext cx="8001056" cy="584775"/>
          </a:xfrm>
          <a:prstGeom prst="rect">
            <a:avLst/>
          </a:prstGeom>
          <a:noFill/>
          <a:ln w="9525">
            <a:noFill/>
            <a:miter lim="800000"/>
            <a:headEnd/>
            <a:tailEnd/>
          </a:ln>
        </p:spPr>
        <p:txBody>
          <a:bodyPr wrap="square">
            <a:spAutoFit/>
          </a:bodyPr>
          <a:lstStyle/>
          <a:p>
            <a:pPr algn="ctr"/>
            <a:r>
              <a:rPr lang="ru-RU" sz="3200" b="1" dirty="0">
                <a:solidFill>
                  <a:srgbClr val="FF0000"/>
                </a:solidFill>
              </a:rPr>
              <a:t>Многопроцессорная архитектура. </a:t>
            </a:r>
          </a:p>
        </p:txBody>
      </p:sp>
      <p:sp>
        <p:nvSpPr>
          <p:cNvPr id="2" name="Прямоугольник 1"/>
          <p:cNvSpPr/>
          <p:nvPr/>
        </p:nvSpPr>
        <p:spPr>
          <a:xfrm>
            <a:off x="404844" y="1025972"/>
            <a:ext cx="8167685" cy="3970318"/>
          </a:xfrm>
          <a:prstGeom prst="rect">
            <a:avLst/>
          </a:prstGeom>
        </p:spPr>
        <p:txBody>
          <a:bodyPr wrap="square">
            <a:spAutoFit/>
          </a:bodyPr>
          <a:lstStyle/>
          <a:p>
            <a:pPr algn="just"/>
            <a:r>
              <a:rPr lang="ru-RU" sz="2800" b="1" dirty="0" smtClean="0"/>
              <a:t>Наличие </a:t>
            </a:r>
            <a:r>
              <a:rPr lang="ru-RU" sz="2800" b="1" dirty="0"/>
              <a:t>в компьютере нескольких процессоров </a:t>
            </a:r>
            <a:r>
              <a:rPr lang="ru-RU" sz="2800" b="1" dirty="0" smtClean="0"/>
              <a:t>означает</a:t>
            </a:r>
            <a:r>
              <a:rPr lang="ru-RU" sz="2800" b="1" dirty="0"/>
              <a:t>,  что  параллельно  может  быть  организовано  много  потоков  данных  и  много </a:t>
            </a:r>
            <a:r>
              <a:rPr lang="ru-RU" sz="2800" b="1" dirty="0" smtClean="0"/>
              <a:t>потоков </a:t>
            </a:r>
            <a:r>
              <a:rPr lang="ru-RU" sz="2800" b="1" dirty="0"/>
              <a:t>команд. Таким образом, параллельно могут выполняться несколько фрагментов одной </a:t>
            </a:r>
            <a:r>
              <a:rPr lang="ru-RU" sz="2800" b="1" dirty="0" smtClean="0"/>
              <a:t>задачи</a:t>
            </a:r>
            <a:r>
              <a:rPr lang="ru-RU" sz="2800" b="1" dirty="0"/>
              <a:t>. </a:t>
            </a:r>
            <a:endParaRPr lang="ru-RU" sz="2800" b="1" dirty="0" smtClean="0"/>
          </a:p>
          <a:p>
            <a:pPr algn="just"/>
            <a:r>
              <a:rPr lang="ru-RU" sz="2800" b="1" dirty="0" smtClean="0"/>
              <a:t>Структура  </a:t>
            </a:r>
            <a:r>
              <a:rPr lang="ru-RU" sz="2800" b="1" dirty="0"/>
              <a:t>такой  машины,  имеющей  общую  оперативную  память  и  несколько </a:t>
            </a:r>
            <a:r>
              <a:rPr lang="ru-RU" sz="2800" b="1" dirty="0" smtClean="0"/>
              <a:t>процессоров</a:t>
            </a:r>
            <a:r>
              <a:rPr lang="ru-RU" sz="2800" b="1" dirty="0"/>
              <a:t>, представлена на </a:t>
            </a:r>
            <a:r>
              <a:rPr lang="ru-RU" sz="2800" b="1" dirty="0" smtClean="0"/>
              <a:t>рис</a:t>
            </a:r>
            <a:endParaRPr lang="ru-RU" sz="2800" b="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83768" y="4961588"/>
            <a:ext cx="4419639"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658287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97</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2" y="163065"/>
            <a:ext cx="8572527" cy="584775"/>
          </a:xfrm>
          <a:prstGeom prst="rect">
            <a:avLst/>
          </a:prstGeom>
          <a:noFill/>
          <a:ln w="9525">
            <a:noFill/>
            <a:miter lim="800000"/>
            <a:headEnd/>
            <a:tailEnd/>
          </a:ln>
        </p:spPr>
        <p:txBody>
          <a:bodyPr wrap="square">
            <a:spAutoFit/>
          </a:bodyPr>
          <a:lstStyle/>
          <a:p>
            <a:pPr algn="ctr"/>
            <a:r>
              <a:rPr lang="ru-RU" sz="3200" b="1" dirty="0">
                <a:solidFill>
                  <a:srgbClr val="FF0000"/>
                </a:solidFill>
              </a:rPr>
              <a:t>Архитектура с параллельными процессорами.</a:t>
            </a:r>
          </a:p>
        </p:txBody>
      </p:sp>
      <p:sp>
        <p:nvSpPr>
          <p:cNvPr id="2" name="Прямоугольник 1"/>
          <p:cNvSpPr/>
          <p:nvPr/>
        </p:nvSpPr>
        <p:spPr>
          <a:xfrm>
            <a:off x="404844" y="1025972"/>
            <a:ext cx="8167685" cy="4832092"/>
          </a:xfrm>
          <a:prstGeom prst="rect">
            <a:avLst/>
          </a:prstGeom>
        </p:spPr>
        <p:txBody>
          <a:bodyPr wrap="square">
            <a:spAutoFit/>
          </a:bodyPr>
          <a:lstStyle/>
          <a:p>
            <a:pPr algn="just"/>
            <a:r>
              <a:rPr lang="ru-RU" sz="2800" b="1" dirty="0" smtClean="0"/>
              <a:t>Здесь </a:t>
            </a:r>
            <a:r>
              <a:rPr lang="ru-RU" sz="2800" b="1" dirty="0"/>
              <a:t>несколько АЛУ работают </a:t>
            </a:r>
            <a:r>
              <a:rPr lang="ru-RU" sz="2800" b="1" dirty="0" smtClean="0"/>
              <a:t>под </a:t>
            </a:r>
            <a:r>
              <a:rPr lang="ru-RU" sz="2800" b="1" dirty="0"/>
              <a:t>управлением одного УУ. Это означает, что множество данных может обрабатываться по </a:t>
            </a:r>
            <a:r>
              <a:rPr lang="ru-RU" sz="2800" b="1" dirty="0" smtClean="0"/>
              <a:t> одной  </a:t>
            </a:r>
            <a:r>
              <a:rPr lang="ru-RU" sz="2800" b="1" dirty="0"/>
              <a:t>программе — то  есть  по  одному  потоку  команд.  Высокое  быстродействие  такой </a:t>
            </a:r>
          </a:p>
          <a:p>
            <a:pPr algn="just"/>
            <a:r>
              <a:rPr lang="ru-RU" sz="2800" b="1" dirty="0"/>
              <a:t>архитектуры  можно  получить  только  на  задачах,  в  которых  одинаковые  вычислительные </a:t>
            </a:r>
            <a:r>
              <a:rPr lang="ru-RU" sz="2800" b="1" dirty="0" smtClean="0"/>
              <a:t>операции  </a:t>
            </a:r>
            <a:r>
              <a:rPr lang="ru-RU" sz="2800" b="1" dirty="0"/>
              <a:t>выполняются  одновременно  на  различных  однотипных  наборах  данных.  Структура </a:t>
            </a:r>
            <a:r>
              <a:rPr lang="ru-RU" sz="2800" b="1" dirty="0" smtClean="0"/>
              <a:t>таких </a:t>
            </a:r>
            <a:r>
              <a:rPr lang="ru-RU" sz="2800" b="1" dirty="0"/>
              <a:t>компьютеров представлена на рис.</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57735" y="5312593"/>
            <a:ext cx="2134134" cy="1545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655737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85786" y="1285861"/>
            <a:ext cx="7786742" cy="1423060"/>
          </a:xfrm>
        </p:spPr>
        <p:txBody>
          <a:bodyPr>
            <a:noAutofit/>
          </a:bodyPr>
          <a:lstStyle/>
          <a:p>
            <a:pPr algn="ctr"/>
            <a:r>
              <a:rPr lang="ru-RU" sz="8000" dirty="0" smtClean="0">
                <a:solidFill>
                  <a:srgbClr val="FF0000"/>
                </a:solidFill>
              </a:rPr>
              <a:t>СОСТАВ ПК</a:t>
            </a:r>
          </a:p>
        </p:txBody>
      </p:sp>
      <p:sp>
        <p:nvSpPr>
          <p:cNvPr id="4" name="Номер слайда 3"/>
          <p:cNvSpPr>
            <a:spLocks noGrp="1"/>
          </p:cNvSpPr>
          <p:nvPr>
            <p:ph type="sldNum" sz="quarter" idx="12"/>
          </p:nvPr>
        </p:nvSpPr>
        <p:spPr/>
        <p:txBody>
          <a:bodyPr/>
          <a:lstStyle/>
          <a:p>
            <a:fld id="{734270D5-4533-480E-9359-23C442AE1949}" type="slidenum">
              <a:rPr lang="ru-RU" smtClean="0"/>
              <a:pPr/>
              <a:t>98</a:t>
            </a:fld>
            <a:endParaRPr lang="ru-RU"/>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256411" y="960866"/>
            <a:ext cx="8464550" cy="0"/>
          </a:xfrm>
          <a:prstGeom prst="line">
            <a:avLst/>
          </a:prstGeom>
          <a:noFill/>
          <a:ln w="38100">
            <a:solidFill>
              <a:srgbClr val="000080"/>
            </a:solidFill>
            <a:round/>
            <a:headEnd/>
            <a:tailEnd/>
          </a:ln>
        </p:spPr>
        <p:txBody>
          <a:bodyPr wrap="none" anchor="ctr"/>
          <a:lstStyle/>
          <a:p>
            <a:endParaRPr lang="ru-RU"/>
          </a:p>
        </p:txBody>
      </p:sp>
      <p:pic>
        <p:nvPicPr>
          <p:cNvPr id="39" name="Picture 2" descr="http://fkp48.ru/wp-content/uploads/2015/06/inf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616"/>
            <a:ext cx="885886" cy="828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12"/>
          </p:nvPr>
        </p:nvSpPr>
        <p:spPr>
          <a:xfrm>
            <a:off x="6804248" y="6381328"/>
            <a:ext cx="2133600" cy="365125"/>
          </a:xfrm>
        </p:spPr>
        <p:txBody>
          <a:bodyPr/>
          <a:lstStyle/>
          <a:p>
            <a:fld id="{734270D5-4533-480E-9359-23C442AE1949}" type="slidenum">
              <a:rPr lang="ru-RU" sz="1800" b="1" smtClean="0">
                <a:solidFill>
                  <a:schemeClr val="tx1"/>
                </a:solidFill>
              </a:rPr>
              <a:pPr/>
              <a:t>99</a:t>
            </a:fld>
            <a:endParaRPr lang="ru-RU" sz="1800" b="1" dirty="0">
              <a:solidFill>
                <a:schemeClr val="tx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Text Box 3"/>
          <p:cNvSpPr txBox="1">
            <a:spLocks noChangeArrowheads="1"/>
          </p:cNvSpPr>
          <p:nvPr/>
        </p:nvSpPr>
        <p:spPr bwMode="auto">
          <a:xfrm>
            <a:off x="571472" y="163065"/>
            <a:ext cx="8572527" cy="584775"/>
          </a:xfrm>
          <a:prstGeom prst="rect">
            <a:avLst/>
          </a:prstGeom>
          <a:noFill/>
          <a:ln w="9525">
            <a:noFill/>
            <a:miter lim="800000"/>
            <a:headEnd/>
            <a:tailEnd/>
          </a:ln>
        </p:spPr>
        <p:txBody>
          <a:bodyPr wrap="square">
            <a:spAutoFit/>
          </a:bodyPr>
          <a:lstStyle/>
          <a:p>
            <a:pPr algn="ctr"/>
            <a:r>
              <a:rPr lang="ru-RU" sz="3200" b="1" dirty="0" smtClean="0">
                <a:solidFill>
                  <a:srgbClr val="FF0000"/>
                </a:solidFill>
              </a:rPr>
              <a:t>Состав ПК</a:t>
            </a:r>
            <a:endParaRPr lang="ru-RU" sz="3200" b="1" dirty="0">
              <a:solidFill>
                <a:srgbClr val="FF0000"/>
              </a:solidFill>
            </a:endParaRPr>
          </a:p>
        </p:txBody>
      </p:sp>
      <p:sp>
        <p:nvSpPr>
          <p:cNvPr id="2" name="Прямоугольник 1"/>
          <p:cNvSpPr/>
          <p:nvPr/>
        </p:nvSpPr>
        <p:spPr>
          <a:xfrm>
            <a:off x="404844" y="1025972"/>
            <a:ext cx="8167685" cy="5078313"/>
          </a:xfrm>
          <a:prstGeom prst="rect">
            <a:avLst/>
          </a:prstGeom>
        </p:spPr>
        <p:txBody>
          <a:bodyPr wrap="square">
            <a:spAutoFit/>
          </a:bodyPr>
          <a:lstStyle/>
          <a:p>
            <a:r>
              <a:rPr lang="ru-RU" sz="3600" b="1" dirty="0" smtClean="0"/>
              <a:t>Конфигурацию ПК можно изменять по мере необходимости. Но, существует понятие базовой конфигурации, которую можно считать типичной:</a:t>
            </a:r>
          </a:p>
          <a:p>
            <a:pPr>
              <a:buFont typeface="Arial" pitchFamily="34" charset="0"/>
              <a:buChar char="•"/>
            </a:pPr>
            <a:r>
              <a:rPr lang="ru-RU" sz="3600" b="1" dirty="0" smtClean="0"/>
              <a:t>системный блок;</a:t>
            </a:r>
          </a:p>
          <a:p>
            <a:pPr>
              <a:buFont typeface="Arial" pitchFamily="34" charset="0"/>
              <a:buChar char="•"/>
            </a:pPr>
            <a:r>
              <a:rPr lang="ru-RU" sz="3600" b="1" dirty="0" smtClean="0"/>
              <a:t>Монитор;</a:t>
            </a:r>
          </a:p>
          <a:p>
            <a:pPr>
              <a:buFont typeface="Arial" pitchFamily="34" charset="0"/>
              <a:buChar char="•"/>
            </a:pPr>
            <a:r>
              <a:rPr lang="ru-RU" sz="3600" b="1" dirty="0" smtClean="0"/>
              <a:t>Клавиатура;</a:t>
            </a:r>
          </a:p>
          <a:p>
            <a:pPr>
              <a:buFont typeface="Arial" pitchFamily="34" charset="0"/>
              <a:buChar char="•"/>
            </a:pPr>
            <a:r>
              <a:rPr lang="ru-RU" sz="3600" b="1" dirty="0" smtClean="0"/>
              <a:t>мышка.</a:t>
            </a:r>
          </a:p>
          <a:p>
            <a:pPr algn="just"/>
            <a:endParaRPr lang="ru-RU" sz="3600" b="1" dirty="0"/>
          </a:p>
        </p:txBody>
      </p:sp>
    </p:spTree>
    <p:extLst>
      <p:ext uri="{BB962C8B-B14F-4D97-AF65-F5344CB8AC3E}">
        <p14:creationId xmlns:p14="http://schemas.microsoft.com/office/powerpoint/2010/main" xmlns="" val="686557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2352</TotalTime>
  <Words>7507</Words>
  <Application>Microsoft Office PowerPoint</Application>
  <PresentationFormat>Экран (4:3)</PresentationFormat>
  <Paragraphs>1011</Paragraphs>
  <Slides>155</Slides>
  <Notes>75</Notes>
  <HiddenSlides>0</HiddenSlides>
  <MMClips>0</MMClips>
  <ScaleCrop>false</ScaleCrop>
  <HeadingPairs>
    <vt:vector size="4" baseType="variant">
      <vt:variant>
        <vt:lpstr>Тема</vt:lpstr>
      </vt:variant>
      <vt:variant>
        <vt:i4>1</vt:i4>
      </vt:variant>
      <vt:variant>
        <vt:lpstr>Заголовки слайдов</vt:lpstr>
      </vt:variant>
      <vt:variant>
        <vt:i4>155</vt:i4>
      </vt:variant>
    </vt:vector>
  </HeadingPairs>
  <TitlesOfParts>
    <vt:vector size="156" baseType="lpstr">
      <vt:lpstr>Тема Office</vt:lpstr>
      <vt:lpstr>Лекция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Информатика и ИНФОРМАЦИОННЫЕ ТЕХНОЛОГИИ</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Общая характеристика и классификация технических средств информатизации</vt:lpstr>
      <vt:lpstr>Слайд 34</vt:lpstr>
      <vt:lpstr>Слайд 35</vt:lpstr>
      <vt:lpstr>Слайд 36</vt:lpstr>
      <vt:lpstr>Классификация ТСИ</vt:lpstr>
      <vt:lpstr>Слайд 38</vt:lpstr>
      <vt:lpstr>Слайд 39</vt:lpstr>
      <vt:lpstr>Слайд 40</vt:lpstr>
      <vt:lpstr>Слайд 41</vt:lpstr>
      <vt:lpstr>Слайд 42</vt:lpstr>
      <vt:lpstr>Слайд 43</vt:lpstr>
      <vt:lpstr>Слайд 44</vt:lpstr>
      <vt:lpstr>Слайд 45</vt:lpstr>
      <vt:lpstr>Слайд 46</vt:lpstr>
      <vt:lpstr>КОЛИЧЕСТВО ИНФОРМАЦИИ. ЕДИНИЦЫ ИЗМЕРЕНИЯ КОЛИЧЕСТВА ИНФОРМАЦИИ</vt:lpstr>
      <vt:lpstr>Слайд 48</vt:lpstr>
      <vt:lpstr>Слайд 49</vt:lpstr>
      <vt:lpstr>Слайд 50</vt:lpstr>
      <vt:lpstr>СПОСОБЫ ПРЕДСТАВЛЕНИЯ ИНФОРМАЦИИ ДЛЯ ВВОДА В ЭВМ</vt:lpstr>
      <vt:lpstr>Слайд 52</vt:lpstr>
      <vt:lpstr>Слайд 53</vt:lpstr>
      <vt:lpstr>ТСИ</vt:lpstr>
      <vt:lpstr>Кодировки</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ТЕХНИЧЕСКИЕ ХАРАКТЕРИСТИКИ СОВРЕМЕННЫХ КОМПЬЮТЕРОВ</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lpstr>Слайд 93</vt:lpstr>
      <vt:lpstr>Слайд 94</vt:lpstr>
      <vt:lpstr>Слайд 95</vt:lpstr>
      <vt:lpstr>Слайд 96</vt:lpstr>
      <vt:lpstr>Слайд 97</vt:lpstr>
      <vt:lpstr>СОСТАВ ПК</vt:lpstr>
      <vt:lpstr>Слайд 99</vt:lpstr>
      <vt:lpstr>Слайд 100</vt:lpstr>
      <vt:lpstr>Слайд 101</vt:lpstr>
      <vt:lpstr>СИСТЕМНЫЙ БЛОК</vt:lpstr>
      <vt:lpstr>Слайд 103</vt:lpstr>
      <vt:lpstr>Слайд 104</vt:lpstr>
      <vt:lpstr>Слайд 105</vt:lpstr>
      <vt:lpstr>Слайд 106</vt:lpstr>
      <vt:lpstr>Слайд 107</vt:lpstr>
      <vt:lpstr>Слайд 108</vt:lpstr>
      <vt:lpstr>Слайд 109</vt:lpstr>
      <vt:lpstr>Слайд 110</vt:lpstr>
      <vt:lpstr>Слайд 111</vt:lpstr>
      <vt:lpstr>Слайд 112</vt:lpstr>
      <vt:lpstr>Слайд 113</vt:lpstr>
      <vt:lpstr>Слайд 114</vt:lpstr>
      <vt:lpstr>Слайд 115</vt:lpstr>
      <vt:lpstr>Слайд 116</vt:lpstr>
      <vt:lpstr>Слайд 117</vt:lpstr>
      <vt:lpstr>Процессоры</vt:lpstr>
      <vt:lpstr>Слайд 119</vt:lpstr>
      <vt:lpstr>Слайд 120</vt:lpstr>
      <vt:lpstr>Слайд 121</vt:lpstr>
      <vt:lpstr>Слайд 122</vt:lpstr>
      <vt:lpstr>Слайд 123</vt:lpstr>
      <vt:lpstr>Слайд 124</vt:lpstr>
      <vt:lpstr>Слайд 125</vt:lpstr>
      <vt:lpstr>Слайд 126</vt:lpstr>
      <vt:lpstr>Слайд 127</vt:lpstr>
      <vt:lpstr>Слайд 128</vt:lpstr>
      <vt:lpstr>КЭШ-Память</vt:lpstr>
      <vt:lpstr>Слайд 130</vt:lpstr>
      <vt:lpstr>Слайд 131</vt:lpstr>
      <vt:lpstr>Слайд 132</vt:lpstr>
      <vt:lpstr>Слайд 133</vt:lpstr>
      <vt:lpstr>Слайд 134</vt:lpstr>
      <vt:lpstr>Слайд 135</vt:lpstr>
      <vt:lpstr>Слайд 136</vt:lpstr>
      <vt:lpstr>Слайд 137</vt:lpstr>
      <vt:lpstr>Слайд 138</vt:lpstr>
      <vt:lpstr>Слайд 139</vt:lpstr>
      <vt:lpstr>ОПЕРАТИВНАЯ ПАМЯТЬ</vt:lpstr>
      <vt:lpstr>Слайд 141</vt:lpstr>
      <vt:lpstr>Слайд 142</vt:lpstr>
      <vt:lpstr>Слайд 143</vt:lpstr>
      <vt:lpstr>Слайд 144</vt:lpstr>
      <vt:lpstr>Слайд 145</vt:lpstr>
      <vt:lpstr>Слайд 146</vt:lpstr>
      <vt:lpstr>Слайд 147</vt:lpstr>
      <vt:lpstr>НАКОПИТЕЛИ ИНФОРМАЦИИ</vt:lpstr>
      <vt:lpstr>Слайд 149</vt:lpstr>
      <vt:lpstr>Слайд 150</vt:lpstr>
      <vt:lpstr>Слайд 151</vt:lpstr>
      <vt:lpstr>НАКОПИТЕЛИ НА ГИБКИХ ДИСКАХ</vt:lpstr>
      <vt:lpstr>Слайд 153</vt:lpstr>
      <vt:lpstr>Слайд 154</vt:lpstr>
      <vt:lpstr>Слайд 155</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dc:title>
  <dc:creator>Главный</dc:creator>
  <cp:lastModifiedBy>user</cp:lastModifiedBy>
  <cp:revision>198</cp:revision>
  <dcterms:created xsi:type="dcterms:W3CDTF">2015-09-02T04:29:25Z</dcterms:created>
  <dcterms:modified xsi:type="dcterms:W3CDTF">2020-12-21T09:05:35Z</dcterms:modified>
</cp:coreProperties>
</file>