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3" r:id="rId1"/>
    <p:sldMasterId id="2147484099" r:id="rId2"/>
    <p:sldMasterId id="2147484117" r:id="rId3"/>
  </p:sldMasterIdLst>
  <p:notesMasterIdLst>
    <p:notesMasterId r:id="rId22"/>
  </p:notesMasterIdLst>
  <p:sldIdLst>
    <p:sldId id="272" r:id="rId4"/>
    <p:sldId id="287" r:id="rId5"/>
    <p:sldId id="275" r:id="rId6"/>
    <p:sldId id="276" r:id="rId7"/>
    <p:sldId id="277" r:id="rId8"/>
    <p:sldId id="280" r:id="rId9"/>
    <p:sldId id="281" r:id="rId10"/>
    <p:sldId id="282" r:id="rId11"/>
    <p:sldId id="284" r:id="rId12"/>
    <p:sldId id="288" r:id="rId13"/>
    <p:sldId id="289" r:id="rId14"/>
    <p:sldId id="304" r:id="rId15"/>
    <p:sldId id="305" r:id="rId16"/>
    <p:sldId id="290" r:id="rId17"/>
    <p:sldId id="299" r:id="rId18"/>
    <p:sldId id="300" r:id="rId19"/>
    <p:sldId id="302" r:id="rId20"/>
    <p:sldId id="303" r:id="rId2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5" d="100"/>
          <a:sy n="75" d="100"/>
        </p:scale>
        <p:origin x="342" y="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4" Type="http://schemas.openxmlformats.org/officeDocument/2006/relationships/image" Target="../media/image1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026EF5-553C-468B-BABC-1B583A76B279}" type="datetimeFigureOut">
              <a:rPr lang="ru-RU" smtClean="0"/>
              <a:pPr/>
              <a:t>21.04.2021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A788CB-86A0-47D3-97E2-7C9614BA4E6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70468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895A92D-7784-4562-A025-F170B5D1DBB1}" type="slidenum">
              <a:rPr kumimoji="0" lang="ru-RU" alt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ru-RU" altLang="ru-RU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Используем триггер, что позволяет учащимся определить последовательность решения примеров. Нажмите на голубой прямоугольник – появится соответствующий правильный ответ. </a:t>
            </a:r>
          </a:p>
        </p:txBody>
      </p:sp>
    </p:spTree>
    <p:extLst>
      <p:ext uri="{BB962C8B-B14F-4D97-AF65-F5344CB8AC3E}">
        <p14:creationId xmlns:p14="http://schemas.microsoft.com/office/powerpoint/2010/main" val="7676075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A25586F-167B-44C7-B251-F9A6DD6D1264}" type="slidenum">
              <a:rPr kumimoji="0" lang="ru-RU" alt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ru-RU" altLang="ru-RU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Используем триггер, что позволяет учащимся определить последовательность решения примеров. Нажмите на голубой прямоугольник – появится соответствующий правильный ответ. </a:t>
            </a:r>
          </a:p>
        </p:txBody>
      </p:sp>
    </p:spTree>
    <p:extLst>
      <p:ext uri="{BB962C8B-B14F-4D97-AF65-F5344CB8AC3E}">
        <p14:creationId xmlns:p14="http://schemas.microsoft.com/office/powerpoint/2010/main" val="23798259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914400" y="2393950"/>
            <a:ext cx="10363200" cy="109538"/>
          </a:xfrm>
          <a:custGeom>
            <a:avLst/>
            <a:gdLst>
              <a:gd name="G0" fmla="+- 618 0 0"/>
            </a:gdLst>
            <a:ahLst/>
            <a:cxnLst>
              <a:cxn ang="0">
                <a:pos x="0" y="0"/>
              </a:cxn>
              <a:cxn ang="0">
                <a:pos x="618" y="0"/>
              </a:cxn>
              <a:cxn ang="0">
                <a:pos x="618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charset="0"/>
              <a:ea typeface="+mn-ea"/>
              <a:cs typeface="+mn-cs"/>
            </a:endParaRP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990600"/>
            <a:ext cx="10363200" cy="1371600"/>
          </a:xfrm>
        </p:spPr>
        <p:txBody>
          <a:bodyPr/>
          <a:lstStyle>
            <a:lvl1pPr>
              <a:defRPr sz="4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30400" y="3429000"/>
            <a:ext cx="93472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144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376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AA73CDA-59CB-4EC9-8199-F77D250B21FE}" type="slidenum">
              <a:rPr lang="ru-RU" alt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7768229"/>
      </p:ext>
    </p:extLst>
  </p:cSld>
  <p:clrMapOvr>
    <a:masterClrMapping/>
  </p:clrMapOvr>
  <p:transition>
    <p:newsfla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151C027-A209-47DF-867A-62E0175866E8}" type="slidenum">
              <a:rPr lang="ru-RU" alt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7006839"/>
      </p:ext>
    </p:extLst>
  </p:cSld>
  <p:clrMapOvr>
    <a:masterClrMapping/>
  </p:clrMapOvr>
  <p:transition>
    <p:newsfla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65118" y="304800"/>
            <a:ext cx="2669116" cy="5715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755651" y="304800"/>
            <a:ext cx="7806267" cy="5715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D2EB598-16F4-4A77-A99D-5AD6972D9038}" type="slidenum">
              <a:rPr lang="ru-RU" alt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5930996"/>
      </p:ext>
    </p:extLst>
  </p:cSld>
  <p:clrMapOvr>
    <a:masterClrMapping/>
  </p:clrMapOvr>
  <p:transition>
    <p:newsflash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AA73CDA-59CB-4EC9-8199-F77D250B21FE}" type="slidenum">
              <a:rPr lang="ru-RU" alt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3274209"/>
      </p:ext>
    </p:extLst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061FCEC-BEFE-41AC-B878-C5D0F5F3B019}" type="slidenum">
              <a:rPr lang="ru-RU" alt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2331703"/>
      </p:ext>
    </p:extLst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A724C02-B6DD-4EC1-B201-36C76212374E}" type="slidenum">
              <a:rPr lang="ru-RU" alt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233547"/>
      </p:ext>
    </p:extLst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D1FA2A1-8AAB-44C6-8F84-683090EF1F52}" type="slidenum">
              <a:rPr lang="ru-RU" alt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9860252"/>
      </p:ext>
    </p:extLst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94756DE-250A-40DE-B9FD-516AD25DA846}" type="slidenum">
              <a:rPr lang="ru-RU" alt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3640093"/>
      </p:ext>
    </p:extLst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1D76854-9A4F-454F-B3C7-770D47867D22}" type="slidenum">
              <a:rPr lang="ru-RU" alt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933217"/>
      </p:ext>
    </p:extLst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EF1890C-441B-48C5-B931-2300BCD2CF02}" type="slidenum">
              <a:rPr lang="ru-RU" alt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7643476"/>
      </p:ext>
    </p:extLst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F25BF87-4EDA-4858-9CCA-7D95E358EC28}" type="slidenum">
              <a:rPr lang="ru-RU" alt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3683571"/>
      </p:ext>
    </p:extLst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061FCEC-BEFE-41AC-B878-C5D0F5F3B019}" type="slidenum">
              <a:rPr lang="ru-RU" alt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4626401"/>
      </p:ext>
    </p:extLst>
  </p:cSld>
  <p:clrMapOvr>
    <a:masterClrMapping/>
  </p:clrMapOvr>
  <p:transition>
    <p:newsflash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F8DAC84-4517-41CE-BB85-DCD3B6E75359}" type="slidenum">
              <a:rPr lang="ru-RU" alt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8919862"/>
      </p:ext>
    </p:extLst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7BAD795-01FA-4687-A5BC-910D4E57DE77}" type="slidenum">
              <a:rPr lang="ru-RU" alt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41801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7BAD795-01FA-4687-A5BC-910D4E57DE77}" type="slidenum">
              <a:rPr lang="ru-RU" alt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771095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7BAD795-01FA-4687-A5BC-910D4E57DE77}" type="slidenum">
              <a:rPr lang="ru-RU" alt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5453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7BAD795-01FA-4687-A5BC-910D4E57DE77}" type="slidenum">
              <a:rPr lang="ru-RU" alt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642905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7BAD795-01FA-4687-A5BC-910D4E57DE77}" type="slidenum">
              <a:rPr lang="ru-RU" alt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93207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151C027-A209-47DF-867A-62E0175866E8}" type="slidenum">
              <a:rPr lang="ru-RU" alt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2637376"/>
      </p:ext>
    </p:extLst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D2EB598-16F4-4A77-A99D-5AD6972D9038}" type="slidenum">
              <a:rPr lang="ru-RU" alt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9120570"/>
      </p:ext>
    </p:extLst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609600" y="274639"/>
            <a:ext cx="109728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A9A317E-9E63-4BBC-A924-8DFC15D62F34}" type="slidenum">
              <a:rPr lang="ru-RU" alt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774754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AA73CDA-59CB-4EC9-8199-F77D250B21FE}" type="slidenum">
              <a:rPr lang="ru-RU" alt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3428871"/>
      </p:ext>
    </p:extLst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A724C02-B6DD-4EC1-B201-36C76212374E}" type="slidenum">
              <a:rPr lang="ru-RU" alt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002830"/>
      </p:ext>
    </p:extLst>
  </p:cSld>
  <p:clrMapOvr>
    <a:masterClrMapping/>
  </p:clrMapOvr>
  <p:transition>
    <p:newsflash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061FCEC-BEFE-41AC-B878-C5D0F5F3B019}" type="slidenum">
              <a:rPr lang="ru-RU" alt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3996263"/>
      </p:ext>
    </p:extLst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A724C02-B6DD-4EC1-B201-36C76212374E}" type="slidenum">
              <a:rPr lang="ru-RU" alt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500517"/>
      </p:ext>
    </p:extLst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D1FA2A1-8AAB-44C6-8F84-683090EF1F52}" type="slidenum">
              <a:rPr lang="ru-RU" alt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5777695"/>
      </p:ext>
    </p:extLst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94756DE-250A-40DE-B9FD-516AD25DA846}" type="slidenum">
              <a:rPr lang="ru-RU" alt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3830207"/>
      </p:ext>
    </p:extLst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1D76854-9A4F-454F-B3C7-770D47867D22}" type="slidenum">
              <a:rPr lang="ru-RU" alt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9028443"/>
      </p:ext>
    </p:extLst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EF1890C-441B-48C5-B931-2300BCD2CF02}" type="slidenum">
              <a:rPr lang="ru-RU" alt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0487910"/>
      </p:ext>
    </p:extLst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F25BF87-4EDA-4858-9CCA-7D95E358EC28}" type="slidenum">
              <a:rPr lang="ru-RU" alt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0322007"/>
      </p:ext>
    </p:extLst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F8DAC84-4517-41CE-BB85-DCD3B6E75359}" type="slidenum">
              <a:rPr lang="ru-RU" alt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2229828"/>
      </p:ext>
    </p:extLst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7BAD795-01FA-4687-A5BC-910D4E57DE77}" type="slidenum">
              <a:rPr lang="ru-RU" alt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30954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7BAD795-01FA-4687-A5BC-910D4E57DE77}" type="slidenum">
              <a:rPr lang="ru-RU" alt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766434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755651" y="1752600"/>
            <a:ext cx="52324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1251" y="1752600"/>
            <a:ext cx="52324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D1FA2A1-8AAB-44C6-8F84-683090EF1F52}" type="slidenum">
              <a:rPr lang="ru-RU" alt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2506100"/>
      </p:ext>
    </p:extLst>
  </p:cSld>
  <p:clrMapOvr>
    <a:masterClrMapping/>
  </p:clrMapOvr>
  <p:transition>
    <p:newsflash/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7BAD795-01FA-4687-A5BC-910D4E57DE77}" type="slidenum">
              <a:rPr lang="ru-RU" alt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7172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7BAD795-01FA-4687-A5BC-910D4E57DE77}" type="slidenum">
              <a:rPr lang="ru-RU" alt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937569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7BAD795-01FA-4687-A5BC-910D4E57DE77}" type="slidenum">
              <a:rPr lang="ru-RU" alt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19157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151C027-A209-47DF-867A-62E0175866E8}" type="slidenum">
              <a:rPr lang="ru-RU" alt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9012357"/>
      </p:ext>
    </p:extLst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D2EB598-16F4-4A77-A99D-5AD6972D9038}" type="slidenum">
              <a:rPr lang="ru-RU" alt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3621803"/>
      </p:ext>
    </p:extLst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94756DE-250A-40DE-B9FD-516AD25DA846}" type="slidenum">
              <a:rPr lang="ru-RU" alt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6278050"/>
      </p:ext>
    </p:extLst>
  </p:cSld>
  <p:clrMapOvr>
    <a:masterClrMapping/>
  </p:clrMapOvr>
  <p:transition>
    <p:newsfla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1D76854-9A4F-454F-B3C7-770D47867D22}" type="slidenum">
              <a:rPr lang="ru-RU" alt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4017987"/>
      </p:ext>
    </p:extLst>
  </p:cSld>
  <p:clrMapOvr>
    <a:masterClrMapping/>
  </p:clrMapOvr>
  <p:transition>
    <p:newsfla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EF1890C-441B-48C5-B931-2300BCD2CF02}" type="slidenum">
              <a:rPr lang="ru-RU" alt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8407255"/>
      </p:ext>
    </p:extLst>
  </p:cSld>
  <p:clrMapOvr>
    <a:masterClrMapping/>
  </p:clrMapOvr>
  <p:transition>
    <p:newsfla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F25BF87-4EDA-4858-9CCA-7D95E358EC28}" type="slidenum">
              <a:rPr lang="ru-RU" alt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5418739"/>
      </p:ext>
    </p:extLst>
  </p:cSld>
  <p:clrMapOvr>
    <a:masterClrMapping/>
  </p:clrMapOvr>
  <p:transition>
    <p:newsfla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F8DAC84-4517-41CE-BB85-DCD3B6E75359}" type="slidenum">
              <a:rPr lang="ru-RU" alt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5131945"/>
      </p:ext>
    </p:extLst>
  </p:cSld>
  <p:clrMapOvr>
    <a:masterClrMapping/>
  </p:clrMapOvr>
  <p:transition>
    <p:newsfla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6.xml"/><Relationship Id="rId13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1.xml"/><Relationship Id="rId7" Type="http://schemas.openxmlformats.org/officeDocument/2006/relationships/slideLayout" Target="../slideLayouts/slideLayout35.xml"/><Relationship Id="rId12" Type="http://schemas.openxmlformats.org/officeDocument/2006/relationships/slideLayout" Target="../slideLayouts/slideLayout40.xml"/><Relationship Id="rId17" Type="http://schemas.openxmlformats.org/officeDocument/2006/relationships/theme" Target="../theme/theme3.xml"/><Relationship Id="rId2" Type="http://schemas.openxmlformats.org/officeDocument/2006/relationships/slideLayout" Target="../slideLayouts/slideLayout30.xml"/><Relationship Id="rId16" Type="http://schemas.openxmlformats.org/officeDocument/2006/relationships/slideLayout" Target="../slideLayouts/slideLayout44.xml"/><Relationship Id="rId1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4.xml"/><Relationship Id="rId11" Type="http://schemas.openxmlformats.org/officeDocument/2006/relationships/slideLayout" Target="../slideLayouts/slideLayout39.xml"/><Relationship Id="rId5" Type="http://schemas.openxmlformats.org/officeDocument/2006/relationships/slideLayout" Target="../slideLayouts/slideLayout33.xml"/><Relationship Id="rId15" Type="http://schemas.openxmlformats.org/officeDocument/2006/relationships/slideLayout" Target="../slideLayouts/slideLayout43.xml"/><Relationship Id="rId10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2.xml"/><Relationship Id="rId9" Type="http://schemas.openxmlformats.org/officeDocument/2006/relationships/slideLayout" Target="../slideLayouts/slideLayout37.xml"/><Relationship Id="rId14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6233" y="304801"/>
            <a:ext cx="10668000" cy="121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55651" y="1752600"/>
            <a:ext cx="10668000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100" name="AutoShape 4"/>
          <p:cNvSpPr>
            <a:spLocks noChangeArrowheads="1"/>
          </p:cNvSpPr>
          <p:nvPr/>
        </p:nvSpPr>
        <p:spPr bwMode="auto">
          <a:xfrm>
            <a:off x="812800" y="1566864"/>
            <a:ext cx="10610851" cy="109537"/>
          </a:xfrm>
          <a:custGeom>
            <a:avLst/>
            <a:gdLst>
              <a:gd name="G0" fmla="+- 585 0 0"/>
            </a:gdLst>
            <a:ahLst/>
            <a:cxnLst>
              <a:cxn ang="0">
                <a:pos x="0" y="0"/>
              </a:cxn>
              <a:cxn ang="0">
                <a:pos x="585" y="0"/>
              </a:cxn>
              <a:cxn ang="0">
                <a:pos x="585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charset="0"/>
              <a:ea typeface="+mn-ea"/>
              <a:cs typeface="+mn-cs"/>
            </a:endParaRPr>
          </a:p>
        </p:txBody>
      </p:sp>
      <p:sp>
        <p:nvSpPr>
          <p:cNvPr id="4101" name="Line 5"/>
          <p:cNvSpPr>
            <a:spLocks noChangeShapeType="1"/>
          </p:cNvSpPr>
          <p:nvPr/>
        </p:nvSpPr>
        <p:spPr bwMode="auto">
          <a:xfrm flipV="1">
            <a:off x="812800" y="6172200"/>
            <a:ext cx="105664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+mn-cs"/>
            </a:endParaRP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12800" y="6245225"/>
            <a:ext cx="2641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641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7BAD795-01FA-4687-A5BC-910D4E57DE77}" type="slidenum">
              <a:rPr lang="ru-RU" alt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03751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</p:sldLayoutIdLst>
  <p:transition>
    <p:newsflash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o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n"/>
        <a:defRPr sz="2600">
          <a:solidFill>
            <a:schemeClr val="tx1"/>
          </a:solidFill>
          <a:latin typeface="+mn-lt"/>
        </a:defRPr>
      </a:lvl2pPr>
      <a:lvl3pPr marL="1304925" indent="-3952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o"/>
        <a:defRPr sz="2300">
          <a:solidFill>
            <a:schemeClr val="tx1"/>
          </a:solidFill>
          <a:latin typeface="+mn-lt"/>
        </a:defRPr>
      </a:lvl3pPr>
      <a:lvl4pPr marL="1693863" indent="-3873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4pPr>
      <a:lvl5pPr marL="2093913" indent="-398463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7BAD795-01FA-4687-A5BC-910D4E57DE77}" type="slidenum">
              <a:rPr lang="ru-RU" alt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58706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00" r:id="rId1"/>
    <p:sldLayoutId id="2147484101" r:id="rId2"/>
    <p:sldLayoutId id="2147484102" r:id="rId3"/>
    <p:sldLayoutId id="2147484103" r:id="rId4"/>
    <p:sldLayoutId id="2147484104" r:id="rId5"/>
    <p:sldLayoutId id="2147484105" r:id="rId6"/>
    <p:sldLayoutId id="2147484106" r:id="rId7"/>
    <p:sldLayoutId id="2147484107" r:id="rId8"/>
    <p:sldLayoutId id="2147484108" r:id="rId9"/>
    <p:sldLayoutId id="2147484109" r:id="rId10"/>
    <p:sldLayoutId id="2147484110" r:id="rId11"/>
    <p:sldLayoutId id="2147484111" r:id="rId12"/>
    <p:sldLayoutId id="2147484112" r:id="rId13"/>
    <p:sldLayoutId id="2147484113" r:id="rId14"/>
    <p:sldLayoutId id="2147484114" r:id="rId15"/>
    <p:sldLayoutId id="2147484115" r:id="rId16"/>
    <p:sldLayoutId id="2147484116" r:id="rId17"/>
  </p:sldLayoutIdLst>
  <p:transition>
    <p:newsflash/>
  </p:transition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7BAD795-01FA-4687-A5BC-910D4E57DE77}" type="slidenum">
              <a:rPr lang="ru-RU" alt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99291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18" r:id="rId1"/>
    <p:sldLayoutId id="2147484119" r:id="rId2"/>
    <p:sldLayoutId id="2147484120" r:id="rId3"/>
    <p:sldLayoutId id="2147484121" r:id="rId4"/>
    <p:sldLayoutId id="2147484122" r:id="rId5"/>
    <p:sldLayoutId id="2147484123" r:id="rId6"/>
    <p:sldLayoutId id="2147484124" r:id="rId7"/>
    <p:sldLayoutId id="2147484125" r:id="rId8"/>
    <p:sldLayoutId id="2147484126" r:id="rId9"/>
    <p:sldLayoutId id="2147484127" r:id="rId10"/>
    <p:sldLayoutId id="2147484128" r:id="rId11"/>
    <p:sldLayoutId id="2147484129" r:id="rId12"/>
    <p:sldLayoutId id="2147484130" r:id="rId13"/>
    <p:sldLayoutId id="2147484131" r:id="rId14"/>
    <p:sldLayoutId id="2147484132" r:id="rId15"/>
    <p:sldLayoutId id="2147484133" r:id="rId16"/>
  </p:sldLayoutIdLst>
  <p:transition>
    <p:newsflash/>
  </p:transition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0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6.wmf"/><Relationship Id="rId18" Type="http://schemas.openxmlformats.org/officeDocument/2006/relationships/oleObject" Target="../embeddings/oleObject8.bin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3.wmf"/><Relationship Id="rId12" Type="http://schemas.openxmlformats.org/officeDocument/2006/relationships/oleObject" Target="../embeddings/oleObject5.bin"/><Relationship Id="rId17" Type="http://schemas.openxmlformats.org/officeDocument/2006/relationships/image" Target="../media/image8.wmf"/><Relationship Id="rId2" Type="http://schemas.openxmlformats.org/officeDocument/2006/relationships/slideLayout" Target="../slideLayouts/slideLayout28.xml"/><Relationship Id="rId16" Type="http://schemas.openxmlformats.org/officeDocument/2006/relationships/oleObject" Target="../embeddings/oleObject7.bin"/><Relationship Id="rId20" Type="http://schemas.openxmlformats.org/officeDocument/2006/relationships/image" Target="../media/image1.png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5.wmf"/><Relationship Id="rId5" Type="http://schemas.openxmlformats.org/officeDocument/2006/relationships/image" Target="../media/image2.wmf"/><Relationship Id="rId15" Type="http://schemas.openxmlformats.org/officeDocument/2006/relationships/image" Target="../media/image7.wmf"/><Relationship Id="rId10" Type="http://schemas.openxmlformats.org/officeDocument/2006/relationships/oleObject" Target="../embeddings/oleObject4.bin"/><Relationship Id="rId19" Type="http://schemas.openxmlformats.org/officeDocument/2006/relationships/image" Target="../media/image9.w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4.wmf"/><Relationship Id="rId14" Type="http://schemas.openxmlformats.org/officeDocument/2006/relationships/oleObject" Target="../embeddings/oleObject6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11.wmf"/><Relationship Id="rId2" Type="http://schemas.openxmlformats.org/officeDocument/2006/relationships/slideLayout" Target="../slideLayouts/slideLayout28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0.bin"/><Relationship Id="rId11" Type="http://schemas.openxmlformats.org/officeDocument/2006/relationships/image" Target="../media/image13.wmf"/><Relationship Id="rId5" Type="http://schemas.openxmlformats.org/officeDocument/2006/relationships/image" Target="../media/image10.wmf"/><Relationship Id="rId10" Type="http://schemas.openxmlformats.org/officeDocument/2006/relationships/oleObject" Target="../embeddings/oleObject12.bin"/><Relationship Id="rId4" Type="http://schemas.openxmlformats.org/officeDocument/2006/relationships/oleObject" Target="../embeddings/oleObject9.bin"/><Relationship Id="rId9" Type="http://schemas.openxmlformats.org/officeDocument/2006/relationships/image" Target="../media/image12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.png"/><Relationship Id="rId4" Type="http://schemas.openxmlformats.org/officeDocument/2006/relationships/image" Target="../media/image15.w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5" descr="Рисунок1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700" y="3182938"/>
            <a:ext cx="2859088" cy="3573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4" name="WordArt 6"/>
          <p:cNvSpPr>
            <a:spLocks noChangeArrowheads="1" noChangeShapeType="1" noTextEdit="1"/>
          </p:cNvSpPr>
          <p:nvPr/>
        </p:nvSpPr>
        <p:spPr bwMode="auto">
          <a:xfrm>
            <a:off x="2614613" y="2220913"/>
            <a:ext cx="6794500" cy="2603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b="1" i="1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 </a:t>
            </a:r>
            <a:r>
              <a:rPr lang="ru-RU" sz="3600" b="1" i="1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линейных неравенств</a:t>
            </a:r>
            <a:endParaRPr lang="ru-RU" sz="3600" b="1" i="1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b="1" i="1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 одной переменной.</a:t>
            </a:r>
          </a:p>
        </p:txBody>
      </p:sp>
      <p:sp>
        <p:nvSpPr>
          <p:cNvPr id="2055" name="WordArt 7"/>
          <p:cNvSpPr>
            <a:spLocks noChangeArrowheads="1" noChangeShapeType="1" noTextEdit="1"/>
          </p:cNvSpPr>
          <p:nvPr/>
        </p:nvSpPr>
        <p:spPr bwMode="auto">
          <a:xfrm>
            <a:off x="7392988" y="755650"/>
            <a:ext cx="2016125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b="1" i="1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008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8 класс.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3432176" y="5596675"/>
            <a:ext cx="6096000" cy="701731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 algn="ctr">
              <a:spcBef>
                <a:spcPct val="20000"/>
              </a:spcBef>
            </a:pPr>
            <a:r>
              <a:rPr lang="ru-RU" altLang="ru-RU" b="1" i="1" dirty="0">
                <a:latin typeface="Georgia" pitchFamily="18" charset="0"/>
              </a:rPr>
              <a:t>Паньшина Елена Николаевна </a:t>
            </a:r>
          </a:p>
          <a:p>
            <a:pPr marL="342900" indent="-342900" algn="ctr">
              <a:spcBef>
                <a:spcPct val="20000"/>
              </a:spcBef>
            </a:pPr>
            <a:r>
              <a:rPr lang="ru-RU" altLang="ru-RU" b="1" i="1" dirty="0">
                <a:latin typeface="Georgia" pitchFamily="18" charset="0"/>
              </a:rPr>
              <a:t>МАОУ </a:t>
            </a:r>
            <a:r>
              <a:rPr lang="ru-RU" altLang="ru-RU" b="1" i="1" dirty="0" err="1">
                <a:latin typeface="Georgia" pitchFamily="18" charset="0"/>
              </a:rPr>
              <a:t>Новотарманская</a:t>
            </a:r>
            <a:r>
              <a:rPr lang="ru-RU" altLang="ru-RU" b="1" i="1" dirty="0">
                <a:latin typeface="Georgia" pitchFamily="18" charset="0"/>
              </a:rPr>
              <a:t> СОШ</a:t>
            </a:r>
          </a:p>
        </p:txBody>
      </p:sp>
    </p:spTree>
    <p:extLst>
      <p:ext uri="{BB962C8B-B14F-4D97-AF65-F5344CB8AC3E}">
        <p14:creationId xmlns:p14="http://schemas.microsoft.com/office/powerpoint/2010/main" val="4137598428"/>
      </p:ext>
    </p:extLst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1"/>
          <p:cNvSpPr>
            <a:spLocks noGrp="1" noChangeArrowheads="1"/>
          </p:cNvSpPr>
          <p:nvPr>
            <p:ph type="title"/>
          </p:nvPr>
        </p:nvSpPr>
        <p:spPr>
          <a:xfrm>
            <a:off x="1847851" y="333375"/>
            <a:ext cx="8569325" cy="1200150"/>
          </a:xfrm>
          <a:noFill/>
        </p:spPr>
        <p:txBody>
          <a:bodyPr anchor="ctr">
            <a:spAutoFit/>
          </a:bodyPr>
          <a:lstStyle/>
          <a:p>
            <a:r>
              <a:rPr lang="ru-RU" altLang="ru-RU" sz="2400" b="1" i="1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Неравенства вида </a:t>
            </a:r>
            <a:r>
              <a:rPr lang="ru-RU" altLang="ru-RU" sz="2400" b="1" i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ах &gt; b </a:t>
            </a:r>
            <a:r>
              <a:rPr lang="ru-RU" altLang="ru-RU" sz="2400" b="1" i="1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или </a:t>
            </a:r>
            <a:r>
              <a:rPr lang="ru-RU" altLang="ru-RU" sz="2400" b="1" i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ах &lt; b</a:t>
            </a:r>
            <a:r>
              <a:rPr lang="ru-RU" altLang="ru-RU" sz="2400" b="1" i="1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 где </a:t>
            </a:r>
            <a:r>
              <a:rPr lang="ru-RU" altLang="ru-RU" sz="2400" b="1" i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altLang="ru-RU" sz="2400" b="1" i="1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altLang="ru-RU" sz="2400" b="1" i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ru-RU" altLang="ru-RU" sz="2400" b="1" i="1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br>
              <a:rPr lang="ru-RU" altLang="ru-RU" sz="2400" b="1" i="1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400" b="1" i="1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некоторые числа,  называют </a:t>
            </a:r>
            <a:r>
              <a:rPr lang="ru-RU" altLang="ru-RU" sz="2400" b="1" i="1" u="sng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линейными неравенствами </a:t>
            </a:r>
            <a:br>
              <a:rPr lang="ru-RU" altLang="ru-RU" sz="2400" b="1" i="1" u="sng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400" b="1" i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</a:t>
            </a:r>
            <a:r>
              <a:rPr lang="ru-RU" altLang="ru-RU" sz="2400" b="1" i="1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одной переменной. </a:t>
            </a:r>
            <a:endParaRPr lang="ru-RU" altLang="ru-RU" sz="2800" b="1" i="1">
              <a:solidFill>
                <a:srgbClr val="CC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9698" name="Содержимое 2"/>
          <p:cNvSpPr>
            <a:spLocks noGrp="1"/>
          </p:cNvSpPr>
          <p:nvPr>
            <p:ph idx="1"/>
          </p:nvPr>
        </p:nvSpPr>
        <p:spPr>
          <a:xfrm>
            <a:off x="2135188" y="1844675"/>
            <a:ext cx="8001000" cy="4267200"/>
          </a:xfrm>
        </p:spPr>
        <p:txBody>
          <a:bodyPr>
            <a:normAutofit lnSpcReduction="10000"/>
          </a:bodyPr>
          <a:lstStyle/>
          <a:p>
            <a:r>
              <a:rPr lang="ru-RU" altLang="ru-RU" sz="2000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ru-RU" altLang="ru-RU" sz="2400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5х ≤ 15,     3х &gt; 12,    - х &gt; 12</a:t>
            </a:r>
          </a:p>
          <a:p>
            <a:pPr>
              <a:buFont typeface="Wingdings" panose="05000000000000000000" pitchFamily="2" charset="2"/>
              <a:buNone/>
            </a:pPr>
            <a:endParaRPr lang="ru-RU" altLang="ru-RU" sz="2400" b="1" i="1">
              <a:solidFill>
                <a:srgbClr val="0000CC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altLang="ru-RU" sz="2400" b="1" i="1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Решения неравенств  </a:t>
            </a:r>
            <a:r>
              <a:rPr lang="ru-RU" altLang="ru-RU" sz="2400" b="1" i="1">
                <a:solidFill>
                  <a:srgbClr val="CC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ах &gt; b </a:t>
            </a:r>
            <a:r>
              <a:rPr lang="ru-RU" altLang="ru-RU" sz="2400" b="1" i="1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или </a:t>
            </a:r>
            <a:r>
              <a:rPr lang="ru-RU" altLang="ru-RU" sz="2400" b="1" i="1">
                <a:solidFill>
                  <a:srgbClr val="CC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ах &lt; b</a:t>
            </a:r>
            <a:r>
              <a:rPr lang="ru-RU" altLang="ru-RU" sz="2400" b="1" i="1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при  </a:t>
            </a:r>
            <a:r>
              <a:rPr lang="ru-RU" altLang="ru-RU" sz="2400" b="1" i="1">
                <a:solidFill>
                  <a:srgbClr val="CC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 = 0.</a:t>
            </a:r>
            <a:endParaRPr lang="ru-RU" altLang="ru-RU" sz="2400" b="1" i="1">
              <a:solidFill>
                <a:srgbClr val="CC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None/>
            </a:pPr>
            <a:r>
              <a:rPr lang="ru-RU" altLang="ru-RU" sz="2400" b="1" i="1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Пример 1</a:t>
            </a:r>
            <a:r>
              <a:rPr lang="ru-RU" altLang="ru-RU" sz="24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.   </a:t>
            </a:r>
            <a:r>
              <a:rPr lang="ru-RU" altLang="ru-RU" sz="2400" b="1" i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 • х &lt; 48</a:t>
            </a:r>
          </a:p>
          <a:p>
            <a:pPr>
              <a:buFont typeface="Wingdings" panose="05000000000000000000" pitchFamily="2" charset="2"/>
              <a:buNone/>
            </a:pPr>
            <a:r>
              <a:rPr lang="ru-RU" altLang="ru-RU" sz="2400" b="1" i="1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Пример 2.   </a:t>
            </a:r>
            <a:r>
              <a:rPr lang="ru-RU" altLang="ru-RU" sz="2400" b="1" i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 • х &lt; - 7</a:t>
            </a:r>
          </a:p>
          <a:p>
            <a:pPr>
              <a:buFont typeface="Wingdings" panose="05000000000000000000" pitchFamily="2" charset="2"/>
              <a:buNone/>
            </a:pPr>
            <a:endParaRPr lang="ru-RU" altLang="ru-RU" sz="2400" b="1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altLang="ru-RU" sz="2400" b="1" i="1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Линейное неравенство вида </a:t>
            </a:r>
            <a:r>
              <a:rPr lang="ru-RU" altLang="ru-RU" sz="2400" b="1" i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 • х &lt; b </a:t>
            </a:r>
            <a:r>
              <a:rPr lang="ru-RU" altLang="ru-RU" sz="2400" b="1" i="1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или  </a:t>
            </a:r>
            <a:r>
              <a:rPr lang="ru-RU" altLang="ru-RU" sz="2400" b="1" i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 • х &gt; b</a:t>
            </a:r>
            <a:r>
              <a:rPr lang="ru-RU" altLang="ru-RU" sz="2400" b="1" i="1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а значит и соответствующее ему исходное неравенство, либо </a:t>
            </a:r>
            <a:r>
              <a:rPr lang="ru-RU" altLang="ru-RU" sz="2400" b="1" i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имеет решений</a:t>
            </a:r>
            <a:r>
              <a:rPr lang="ru-RU" altLang="ru-RU" sz="2400" b="1" i="1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либо его решением является </a:t>
            </a:r>
            <a:r>
              <a:rPr lang="ru-RU" altLang="ru-RU" sz="2400" b="1" i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любое число</a:t>
            </a:r>
            <a:r>
              <a:rPr lang="ru-RU" altLang="ru-RU" sz="2400" b="1" i="1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4" name="Содержимое 2"/>
          <p:cNvSpPr txBox="1">
            <a:spLocks/>
          </p:cNvSpPr>
          <p:nvPr/>
        </p:nvSpPr>
        <p:spPr bwMode="auto">
          <a:xfrm>
            <a:off x="6167439" y="3141664"/>
            <a:ext cx="3717925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69900" indent="-4699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defRPr/>
            </a:pPr>
            <a:r>
              <a:rPr lang="ru-RU" sz="2400" b="1" i="1" kern="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Ответ: </a:t>
            </a:r>
            <a:r>
              <a:rPr lang="ru-RU" sz="2400" b="1" i="1" kern="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400" b="1" i="1" kern="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– любое число.</a:t>
            </a:r>
            <a:endParaRPr lang="ru-RU" sz="2400" kern="0" dirty="0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5" name="Содержимое 4"/>
          <p:cNvSpPr txBox="1">
            <a:spLocks/>
          </p:cNvSpPr>
          <p:nvPr/>
        </p:nvSpPr>
        <p:spPr>
          <a:xfrm>
            <a:off x="6167438" y="3500439"/>
            <a:ext cx="3384550" cy="433387"/>
          </a:xfrm>
          <a:prstGeom prst="rect">
            <a:avLst/>
          </a:prstGeom>
        </p:spPr>
        <p:txBody>
          <a:bodyPr/>
          <a:lstStyle/>
          <a:p>
            <a:pPr marL="469900" indent="-4699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defRPr/>
            </a:pPr>
            <a:r>
              <a:rPr lang="ru-RU" sz="2400" b="1" i="1" kern="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Ответ: нет решений</a:t>
            </a:r>
            <a:r>
              <a:rPr lang="ru-RU" sz="3000" b="1" i="1" kern="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3000" kern="0" dirty="0">
              <a:solidFill>
                <a:srgbClr val="000000"/>
              </a:solidFill>
              <a:latin typeface="Verdana"/>
            </a:endParaRPr>
          </a:p>
        </p:txBody>
      </p:sp>
      <p:pic>
        <p:nvPicPr>
          <p:cNvPr id="6" name="Picture 5" descr="Рисунок1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4931" y="1354933"/>
            <a:ext cx="2859088" cy="3573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75255687"/>
      </p:ext>
    </p:extLst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96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96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96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96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96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96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96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96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96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96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96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96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 tmFilter="0,0; .5, 1; 1, 1"/>
                                        <p:tgtEl>
                                          <p:spTgt spid="296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96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96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96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96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 tmFilter="0,0; .5, 1; 1, 1"/>
                                        <p:tgtEl>
                                          <p:spTgt spid="296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96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96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96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96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 tmFilter="0,0; .5, 1; 1, 1"/>
                                        <p:tgtEl>
                                          <p:spTgt spid="296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96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96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96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96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 tmFilter="0,0; .5, 1; 1, 1"/>
                                        <p:tgtEl>
                                          <p:spTgt spid="296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/>
      <p:bldP spid="4" grpId="0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3200" b="1" dirty="0">
                <a:latin typeface="Comic Sans MS" panose="030F0702030302020204" pitchFamily="66" charset="0"/>
              </a:rPr>
              <a:t>    </a:t>
            </a:r>
            <a:r>
              <a:rPr lang="ru-RU" altLang="ru-RU" sz="3200" b="1" dirty="0">
                <a:solidFill>
                  <a:srgbClr val="C00000"/>
                </a:solidFill>
                <a:latin typeface="Comic Sans MS" panose="030F0702030302020204" pitchFamily="66" charset="0"/>
              </a:rPr>
              <a:t>Алгоритм решения  неравенств первой степени с одной переменной</a:t>
            </a:r>
            <a:r>
              <a:rPr lang="ru-RU" altLang="ru-RU" sz="3200" b="1" dirty="0">
                <a:latin typeface="Comic Sans MS" panose="030F0702030302020204" pitchFamily="66" charset="0"/>
              </a:rPr>
              <a:t>.</a:t>
            </a:r>
            <a:endParaRPr lang="ru-RU" altLang="ru-RU" sz="3200" dirty="0">
              <a:latin typeface="Comic Sans MS" panose="030F0702030302020204" pitchFamily="66" charset="0"/>
            </a:endParaRPr>
          </a:p>
        </p:txBody>
      </p:sp>
      <p:sp>
        <p:nvSpPr>
          <p:cNvPr id="30723" name="Содержимое 2"/>
          <p:cNvSpPr>
            <a:spLocks noGrp="1"/>
          </p:cNvSpPr>
          <p:nvPr>
            <p:ph idx="1"/>
          </p:nvPr>
        </p:nvSpPr>
        <p:spPr>
          <a:xfrm>
            <a:off x="2063750" y="1844675"/>
            <a:ext cx="8001000" cy="4267200"/>
          </a:xfrm>
        </p:spPr>
        <p:txBody>
          <a:bodyPr>
            <a:normAutofit lnSpcReduction="10000"/>
          </a:bodyPr>
          <a:lstStyle/>
          <a:p>
            <a:r>
              <a:rPr lang="ru-RU" altLang="ru-RU" sz="2400" b="1" i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Раскрыть скобки и привести подобные слагаемые.</a:t>
            </a:r>
          </a:p>
          <a:p>
            <a:r>
              <a:rPr lang="ru-RU" altLang="ru-RU" sz="2400" b="1" i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Сгруппировать слагаемые с переменной в левой части неравенства, а без переменной – в правой части, при переносе меняя знаки.</a:t>
            </a:r>
          </a:p>
          <a:p>
            <a:r>
              <a:rPr lang="ru-RU" altLang="ru-RU" sz="2400" b="1" i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Привести подобные слагаемые.</a:t>
            </a:r>
          </a:p>
          <a:p>
            <a:r>
              <a:rPr lang="ru-RU" altLang="ru-RU" sz="2400" b="1" i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Разделить обе части неравенства на коэффициент при переменной, если он не равен нулю.</a:t>
            </a:r>
          </a:p>
          <a:p>
            <a:r>
              <a:rPr lang="ru-RU" altLang="ru-RU" sz="2400" b="1" i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Изобразить множество решений неравенства на координатной прямой.</a:t>
            </a:r>
          </a:p>
          <a:p>
            <a:r>
              <a:rPr lang="ru-RU" altLang="ru-RU" sz="2400" b="1" i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Записать ответ в виде числового промежутка.</a:t>
            </a:r>
          </a:p>
        </p:txBody>
      </p:sp>
    </p:spTree>
    <p:extLst>
      <p:ext uri="{BB962C8B-B14F-4D97-AF65-F5344CB8AC3E}">
        <p14:creationId xmlns:p14="http://schemas.microsoft.com/office/powerpoint/2010/main" val="861328189"/>
      </p:ext>
    </p:extLst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 tmFilter="0,0; .5, 1; 1, 1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 tmFilter="0,0; .5, 1; 1, 1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 tmFilter="0,0; .5, 1; 1, 1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 tmFilter="0,0; .5, 1; 1, 1"/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 tmFilter="0,0; .5, 1; 1, 1"/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/>
          </p:cNvSpPr>
          <p:nvPr>
            <p:ph type="title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  <a:normAutofit/>
          </a:bodyPr>
          <a:lstStyle/>
          <a:p>
            <a:pPr algn="ctr">
              <a:defRPr/>
            </a:pPr>
            <a:r>
              <a:rPr lang="ru-RU" u="sng" dirty="0">
                <a:solidFill>
                  <a:srgbClr val="C00000"/>
                </a:solidFill>
                <a:latin typeface="Comic Sans MS" panose="030F0702030302020204" pitchFamily="66" charset="0"/>
              </a:rPr>
              <a:t>Решим неравенство:</a:t>
            </a:r>
            <a:r>
              <a:rPr lang="ru-RU" dirty="0">
                <a:solidFill>
                  <a:srgbClr val="C00000"/>
                </a:solidFill>
                <a:latin typeface="Comic Sans MS" panose="030F0702030302020204" pitchFamily="66" charset="0"/>
              </a:rPr>
              <a:t>  </a:t>
            </a:r>
            <a:r>
              <a:rPr lang="ru-RU" sz="4000" dirty="0">
                <a:solidFill>
                  <a:schemeClr val="bg2">
                    <a:lumMod val="50000"/>
                  </a:schemeClr>
                </a:solidFill>
              </a:rPr>
              <a:t>16х&gt;13х+45</a:t>
            </a:r>
          </a:p>
        </p:txBody>
      </p:sp>
      <p:sp>
        <p:nvSpPr>
          <p:cNvPr id="43011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None/>
            </a:pPr>
            <a:r>
              <a:rPr lang="ru-RU" altLang="ru-RU" b="1" i="1" u="sng" dirty="0" smtClean="0">
                <a:latin typeface="Arial" panose="020B0604020202020204" pitchFamily="34" charset="0"/>
              </a:rPr>
              <a:t>Решение: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ru-RU" altLang="ru-RU" dirty="0" smtClean="0">
                <a:solidFill>
                  <a:schemeClr val="tx1"/>
                </a:solidFill>
              </a:rPr>
              <a:t>   16х-13х</a:t>
            </a:r>
            <a:r>
              <a:rPr lang="ru-RU" altLang="ru-RU" dirty="0" smtClean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ru-RU" altLang="ru-RU" dirty="0" smtClean="0">
                <a:solidFill>
                  <a:schemeClr val="tx1"/>
                </a:solidFill>
              </a:rPr>
              <a:t>&gt;</a:t>
            </a:r>
            <a:r>
              <a:rPr lang="ru-RU" altLang="ru-RU" dirty="0" smtClean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ru-RU" altLang="ru-RU" dirty="0" smtClean="0">
                <a:solidFill>
                  <a:schemeClr val="tx1"/>
                </a:solidFill>
              </a:rPr>
              <a:t>45        </a:t>
            </a:r>
            <a:r>
              <a:rPr lang="ru-RU" altLang="ru-RU" i="1" dirty="0">
                <a:solidFill>
                  <a:schemeClr val="accent1">
                    <a:lumMod val="50000"/>
                  </a:schemeClr>
                </a:solidFill>
              </a:rPr>
              <a:t>слагаемое </a:t>
            </a:r>
            <a:r>
              <a:rPr lang="ru-RU" altLang="ru-RU" b="1" i="1" dirty="0">
                <a:solidFill>
                  <a:schemeClr val="accent1">
                    <a:lumMod val="50000"/>
                  </a:schemeClr>
                </a:solidFill>
              </a:rPr>
              <a:t>13х</a:t>
            </a:r>
            <a:r>
              <a:rPr lang="ru-RU" altLang="ru-RU" i="1" dirty="0">
                <a:solidFill>
                  <a:schemeClr val="accent1">
                    <a:lumMod val="50000"/>
                  </a:schemeClr>
                </a:solidFill>
              </a:rPr>
              <a:t> с противоположным      знаком 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ru-RU" altLang="ru-RU" i="1" dirty="0">
                <a:solidFill>
                  <a:schemeClr val="accent1">
                    <a:lumMod val="50000"/>
                  </a:schemeClr>
                </a:solidFill>
              </a:rPr>
              <a:t>                                           </a:t>
            </a:r>
            <a:r>
              <a:rPr lang="ru-RU" altLang="ru-RU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</a:rPr>
              <a:t>         перенесли </a:t>
            </a:r>
            <a:r>
              <a:rPr lang="ru-RU" altLang="ru-RU" i="1" dirty="0">
                <a:solidFill>
                  <a:schemeClr val="accent1">
                    <a:lumMod val="50000"/>
                  </a:schemeClr>
                </a:solidFill>
              </a:rPr>
              <a:t>в левую часть неравенства </a:t>
            </a:r>
            <a:endParaRPr lang="ru-RU" altLang="ru-RU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Arial" panose="020B0604020202020204" pitchFamily="34" charset="0"/>
              <a:buNone/>
            </a:pPr>
            <a:r>
              <a:rPr lang="ru-RU" altLang="ru-RU" dirty="0" smtClean="0">
                <a:solidFill>
                  <a:schemeClr val="tx1"/>
                </a:solidFill>
              </a:rPr>
              <a:t>      3х</a:t>
            </a:r>
            <a:r>
              <a:rPr lang="ru-RU" altLang="ru-RU" dirty="0" smtClean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ru-RU" altLang="ru-RU" dirty="0" smtClean="0">
                <a:solidFill>
                  <a:schemeClr val="tx1"/>
                </a:solidFill>
              </a:rPr>
              <a:t>&gt;</a:t>
            </a:r>
            <a:r>
              <a:rPr lang="ru-RU" altLang="ru-RU" dirty="0" smtClean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ru-RU" altLang="ru-RU" dirty="0" smtClean="0">
                <a:solidFill>
                  <a:schemeClr val="tx1"/>
                </a:solidFill>
              </a:rPr>
              <a:t>45                </a:t>
            </a:r>
            <a:r>
              <a:rPr lang="ru-RU" altLang="ru-RU" i="1" dirty="0">
                <a:solidFill>
                  <a:srgbClr val="00B050"/>
                </a:solidFill>
              </a:rPr>
              <a:t>привели подобные слагаемые</a:t>
            </a:r>
            <a:endParaRPr lang="ru-RU" altLang="ru-RU" dirty="0" smtClean="0">
              <a:solidFill>
                <a:srgbClr val="00B050"/>
              </a:solidFill>
            </a:endParaRPr>
          </a:p>
          <a:p>
            <a:pPr>
              <a:buFont typeface="Arial" panose="020B0604020202020204" pitchFamily="34" charset="0"/>
              <a:buNone/>
            </a:pPr>
            <a:r>
              <a:rPr lang="ru-RU" altLang="ru-RU" dirty="0" smtClean="0"/>
              <a:t>      </a:t>
            </a:r>
            <a:r>
              <a:rPr lang="ru-RU" altLang="ru-RU" dirty="0" smtClean="0">
                <a:solidFill>
                  <a:schemeClr val="tx1"/>
                </a:solidFill>
              </a:rPr>
              <a:t>х</a:t>
            </a:r>
            <a:r>
              <a:rPr lang="ru-RU" altLang="ru-RU" dirty="0" smtClean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ru-RU" altLang="ru-RU" dirty="0" smtClean="0">
                <a:solidFill>
                  <a:schemeClr val="tx1"/>
                </a:solidFill>
              </a:rPr>
              <a:t>&gt;</a:t>
            </a:r>
            <a:r>
              <a:rPr lang="ru-RU" altLang="ru-RU" dirty="0" smtClean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ru-RU" altLang="ru-RU" dirty="0" smtClean="0">
                <a:solidFill>
                  <a:schemeClr val="tx1"/>
                </a:solidFill>
              </a:rPr>
              <a:t>15                 </a:t>
            </a:r>
            <a:r>
              <a:rPr lang="ru-RU" altLang="ru-RU" i="1" dirty="0">
                <a:solidFill>
                  <a:schemeClr val="accent6">
                    <a:lumMod val="75000"/>
                  </a:schemeClr>
                </a:solidFill>
              </a:rPr>
              <a:t>поделили обе части неравенства на </a:t>
            </a:r>
            <a:r>
              <a:rPr lang="ru-RU" altLang="ru-RU" b="1" i="1" dirty="0">
                <a:solidFill>
                  <a:schemeClr val="accent6">
                    <a:lumMod val="75000"/>
                  </a:schemeClr>
                </a:solidFill>
              </a:rPr>
              <a:t>3</a:t>
            </a:r>
            <a:endParaRPr lang="ru-RU" altLang="ru-RU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>
              <a:buFont typeface="Arial" panose="020B0604020202020204" pitchFamily="34" charset="0"/>
              <a:buNone/>
            </a:pPr>
            <a:endParaRPr lang="ru-RU" altLang="ru-RU" dirty="0" smtClean="0">
              <a:solidFill>
                <a:schemeClr val="folHlink"/>
              </a:solidFill>
            </a:endParaRPr>
          </a:p>
          <a:p>
            <a:pPr>
              <a:buFont typeface="Arial" panose="020B0604020202020204" pitchFamily="34" charset="0"/>
              <a:buNone/>
            </a:pPr>
            <a:endParaRPr lang="ru-RU" altLang="ru-RU" sz="1600" dirty="0"/>
          </a:p>
          <a:p>
            <a:pPr>
              <a:buFont typeface="Arial" panose="020B0604020202020204" pitchFamily="34" charset="0"/>
              <a:buNone/>
            </a:pPr>
            <a:r>
              <a:rPr lang="ru-RU" altLang="ru-RU" sz="1600" dirty="0"/>
              <a:t>                                </a:t>
            </a:r>
            <a:r>
              <a:rPr lang="ru-RU" altLang="ru-RU" sz="1600" dirty="0">
                <a:solidFill>
                  <a:schemeClr val="tx1"/>
                </a:solidFill>
              </a:rPr>
              <a:t>15 </a:t>
            </a:r>
            <a:r>
              <a:rPr lang="ru-RU" altLang="ru-RU" sz="1600" dirty="0" smtClean="0"/>
              <a:t>                            х        </a:t>
            </a:r>
            <a:r>
              <a:rPr lang="ru-RU" altLang="ru-RU" dirty="0" smtClean="0"/>
              <a:t>Ответ: (15;+∞)</a:t>
            </a:r>
          </a:p>
          <a:p>
            <a:endParaRPr lang="ru-RU" altLang="ru-RU" dirty="0" smtClean="0"/>
          </a:p>
        </p:txBody>
      </p:sp>
      <p:cxnSp>
        <p:nvCxnSpPr>
          <p:cNvPr id="5" name="Прямая со стрелкой 4"/>
          <p:cNvCxnSpPr>
            <a:cxnSpLocks noChangeShapeType="1"/>
          </p:cNvCxnSpPr>
          <p:nvPr/>
        </p:nvCxnSpPr>
        <p:spPr bwMode="auto">
          <a:xfrm>
            <a:off x="2711450" y="4724400"/>
            <a:ext cx="2000250" cy="1588"/>
          </a:xfrm>
          <a:prstGeom prst="straightConnector1">
            <a:avLst/>
          </a:prstGeom>
          <a:noFill/>
          <a:ln w="28575" algn="ctr">
            <a:solidFill>
              <a:srgbClr val="0D0D0D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3013" name="AutoShape 5"/>
          <p:cNvSpPr>
            <a:spLocks noChangeArrowheads="1"/>
          </p:cNvSpPr>
          <p:nvPr/>
        </p:nvSpPr>
        <p:spPr bwMode="auto">
          <a:xfrm>
            <a:off x="2927351" y="4652963"/>
            <a:ext cx="144463" cy="144462"/>
          </a:xfrm>
          <a:custGeom>
            <a:avLst/>
            <a:gdLst>
              <a:gd name="T0" fmla="*/ 483095 w 21600"/>
              <a:gd name="T1" fmla="*/ 0 h 21600"/>
              <a:gd name="T2" fmla="*/ 141480 w 21600"/>
              <a:gd name="T3" fmla="*/ 141479 h 21600"/>
              <a:gd name="T4" fmla="*/ 0 w 21600"/>
              <a:gd name="T5" fmla="*/ 483085 h 21600"/>
              <a:gd name="T6" fmla="*/ 141480 w 21600"/>
              <a:gd name="T7" fmla="*/ 824691 h 21600"/>
              <a:gd name="T8" fmla="*/ 483095 w 21600"/>
              <a:gd name="T9" fmla="*/ 966170 h 21600"/>
              <a:gd name="T10" fmla="*/ 824703 w 21600"/>
              <a:gd name="T11" fmla="*/ 824691 h 21600"/>
              <a:gd name="T12" fmla="*/ 966183 w 21600"/>
              <a:gd name="T13" fmla="*/ 483085 h 21600"/>
              <a:gd name="T14" fmla="*/ 824703 w 21600"/>
              <a:gd name="T15" fmla="*/ 141479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3014" name="Freeform 6"/>
          <p:cNvSpPr>
            <a:spLocks/>
          </p:cNvSpPr>
          <p:nvPr/>
        </p:nvSpPr>
        <p:spPr bwMode="auto">
          <a:xfrm>
            <a:off x="3000376" y="4365626"/>
            <a:ext cx="1395413" cy="352425"/>
          </a:xfrm>
          <a:custGeom>
            <a:avLst/>
            <a:gdLst>
              <a:gd name="T0" fmla="*/ 0 w 879"/>
              <a:gd name="T1" fmla="*/ 352425 h 131"/>
              <a:gd name="T2" fmla="*/ 134938 w 879"/>
              <a:gd name="T3" fmla="*/ 69947 h 131"/>
              <a:gd name="T4" fmla="*/ 269875 w 879"/>
              <a:gd name="T5" fmla="*/ 0 h 131"/>
              <a:gd name="T6" fmla="*/ 1381125 w 879"/>
              <a:gd name="T7" fmla="*/ 34973 h 131"/>
              <a:gd name="T8" fmla="*/ 1339850 w 879"/>
              <a:gd name="T9" fmla="*/ 18832 h 13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79"/>
              <a:gd name="T16" fmla="*/ 0 h 131"/>
              <a:gd name="T17" fmla="*/ 879 w 879"/>
              <a:gd name="T18" fmla="*/ 131 h 13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879" h="131">
                <a:moveTo>
                  <a:pt x="0" y="131"/>
                </a:moveTo>
                <a:cubicBezTo>
                  <a:pt x="9" y="75"/>
                  <a:pt x="29" y="38"/>
                  <a:pt x="85" y="26"/>
                </a:cubicBezTo>
                <a:cubicBezTo>
                  <a:pt x="115" y="6"/>
                  <a:pt x="132" y="6"/>
                  <a:pt x="170" y="0"/>
                </a:cubicBezTo>
                <a:cubicBezTo>
                  <a:pt x="403" y="3"/>
                  <a:pt x="637" y="13"/>
                  <a:pt x="870" y="13"/>
                </a:cubicBezTo>
                <a:cubicBezTo>
                  <a:pt x="879" y="13"/>
                  <a:pt x="844" y="7"/>
                  <a:pt x="844" y="7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3071814" y="4724400"/>
            <a:ext cx="1285875" cy="1588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5" descr="Рисунок1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150100" y="3399633"/>
            <a:ext cx="3178969" cy="3573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7149603"/>
      </p:ext>
    </p:extLst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/>
          </p:cNvSpPr>
          <p:nvPr>
            <p:ph type="title"/>
          </p:nvPr>
        </p:nvSpPr>
        <p:spPr bwMode="auto">
          <a:xfrm>
            <a:off x="1952625" y="357189"/>
            <a:ext cx="8229600" cy="1558925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ru-RU" dirty="0" smtClean="0">
                <a:solidFill>
                  <a:srgbClr val="C00000"/>
                </a:solidFill>
                <a:effectLst/>
                <a:latin typeface="Comic Sans MS" panose="030F0702030302020204" pitchFamily="66" charset="0"/>
              </a:rPr>
              <a:t>Решить неравенство:</a:t>
            </a:r>
          </a:p>
        </p:txBody>
      </p:sp>
      <p:sp>
        <p:nvSpPr>
          <p:cNvPr id="31747" name="Rectangle 3"/>
          <p:cNvSpPr>
            <a:spLocks noGrp="1"/>
          </p:cNvSpPr>
          <p:nvPr>
            <p:ph type="body" sz="half" idx="1"/>
          </p:nvPr>
        </p:nvSpPr>
        <p:spPr>
          <a:xfrm>
            <a:off x="2095730" y="1351756"/>
            <a:ext cx="4038600" cy="4297363"/>
          </a:xfrm>
        </p:spPr>
        <p:txBody>
          <a:bodyPr>
            <a:normAutofit/>
          </a:bodyPr>
          <a:lstStyle/>
          <a:p>
            <a:pPr marL="365760" indent="-256032">
              <a:buNone/>
              <a:defRPr/>
            </a:pPr>
            <a:r>
              <a:rPr lang="ru-RU" sz="40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 </a:t>
            </a:r>
            <a:r>
              <a:rPr lang="ru-RU" sz="4000" b="1" u="sng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2х</a:t>
            </a:r>
            <a:r>
              <a:rPr lang="ru-RU" sz="4000" b="1" u="sng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ru-RU" sz="4000" b="1" u="sng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+</a:t>
            </a:r>
            <a:r>
              <a:rPr lang="ru-RU" sz="4000" b="1" u="sng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ru-RU" sz="4000" b="1" u="sng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4</a:t>
            </a:r>
            <a:r>
              <a:rPr lang="ru-RU" sz="4000" b="1" u="sng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ru-RU" sz="4000" b="1" u="sng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≥</a:t>
            </a:r>
            <a:r>
              <a:rPr lang="ru-RU" sz="4000" b="1" u="sng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ru-RU" sz="4000" b="1" u="sng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6</a:t>
            </a:r>
          </a:p>
          <a:p>
            <a:pPr marL="365760" indent="-256032">
              <a:buNone/>
              <a:defRPr/>
            </a:pPr>
            <a:r>
              <a:rPr lang="en-US" sz="4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</a:t>
            </a:r>
            <a:r>
              <a:rPr lang="ru-RU" sz="4000" dirty="0">
                <a:solidFill>
                  <a:srgbClr val="000000"/>
                </a:solidFill>
                <a:latin typeface="Arial" charset="0"/>
              </a:rPr>
              <a:t>2х </a:t>
            </a:r>
            <a:r>
              <a:rPr lang="ru-RU" sz="4000" dirty="0">
                <a:solidFill>
                  <a:srgbClr val="000000"/>
                </a:solidFill>
              </a:rPr>
              <a:t>≥</a:t>
            </a:r>
            <a:r>
              <a:rPr lang="ru-RU" sz="400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ru-RU" sz="4000" dirty="0">
                <a:solidFill>
                  <a:srgbClr val="000000"/>
                </a:solidFill>
              </a:rPr>
              <a:t>-</a:t>
            </a:r>
            <a:r>
              <a:rPr lang="ru-RU" sz="4000" dirty="0">
                <a:solidFill>
                  <a:srgbClr val="000000"/>
                </a:solidFill>
                <a:latin typeface="Arial" charset="0"/>
              </a:rPr>
              <a:t>4 + 6</a:t>
            </a:r>
          </a:p>
          <a:p>
            <a:pPr marL="365760" indent="-256032">
              <a:buNone/>
              <a:defRPr/>
            </a:pPr>
            <a:r>
              <a:rPr lang="ru-RU" sz="4000" dirty="0">
                <a:solidFill>
                  <a:srgbClr val="000000"/>
                </a:solidFill>
                <a:latin typeface="Arial" charset="0"/>
              </a:rPr>
              <a:t>   2х </a:t>
            </a:r>
            <a:r>
              <a:rPr lang="ru-RU" sz="4000" dirty="0">
                <a:solidFill>
                  <a:srgbClr val="000000"/>
                </a:solidFill>
              </a:rPr>
              <a:t>≥</a:t>
            </a:r>
            <a:r>
              <a:rPr lang="ru-RU" sz="4000" dirty="0">
                <a:solidFill>
                  <a:srgbClr val="000000"/>
                </a:solidFill>
                <a:latin typeface="Arial" charset="0"/>
              </a:rPr>
              <a:t> 2</a:t>
            </a:r>
          </a:p>
          <a:p>
            <a:pPr marL="365760" indent="-256032">
              <a:buNone/>
              <a:defRPr/>
            </a:pPr>
            <a:r>
              <a:rPr lang="ru-RU" sz="4000" dirty="0">
                <a:solidFill>
                  <a:srgbClr val="000000"/>
                </a:solidFill>
              </a:rPr>
              <a:t>     х</a:t>
            </a:r>
            <a:r>
              <a:rPr lang="ru-RU" sz="400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ru-RU" sz="4000" dirty="0">
                <a:solidFill>
                  <a:srgbClr val="000000"/>
                </a:solidFill>
              </a:rPr>
              <a:t>≥</a:t>
            </a:r>
            <a:r>
              <a:rPr lang="ru-RU" sz="4000" dirty="0">
                <a:solidFill>
                  <a:srgbClr val="000000"/>
                </a:solidFill>
                <a:latin typeface="Arial" charset="0"/>
              </a:rPr>
              <a:t> 1</a:t>
            </a:r>
            <a:endParaRPr lang="ru-RU" sz="4000" dirty="0">
              <a:solidFill>
                <a:srgbClr val="000000"/>
              </a:solidFill>
            </a:endParaRPr>
          </a:p>
          <a:p>
            <a:pPr marL="365760" indent="-256032">
              <a:buNone/>
              <a:defRPr/>
            </a:pPr>
            <a:endParaRPr lang="ru-RU" sz="4000" dirty="0"/>
          </a:p>
        </p:txBody>
      </p:sp>
      <p:sp>
        <p:nvSpPr>
          <p:cNvPr id="19460" name="Rectangle 4"/>
          <p:cNvSpPr>
            <a:spLocks noGrp="1"/>
          </p:cNvSpPr>
          <p:nvPr>
            <p:ph type="body" sz="half" idx="2"/>
          </p:nvPr>
        </p:nvSpPr>
        <p:spPr>
          <a:xfrm>
            <a:off x="6172200" y="1600200"/>
            <a:ext cx="4038600" cy="4757738"/>
          </a:xfrm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endParaRPr lang="ru-RU" altLang="ru-RU" smtClean="0">
              <a:latin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None/>
            </a:pPr>
            <a:endParaRPr lang="ru-RU" altLang="ru-RU" smtClean="0">
              <a:latin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None/>
            </a:pPr>
            <a:endParaRPr lang="ru-RU" altLang="ru-RU" smtClean="0">
              <a:latin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None/>
            </a:pPr>
            <a:endParaRPr lang="ru-RU" altLang="ru-RU" smtClean="0">
              <a:latin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None/>
            </a:pPr>
            <a:endParaRPr lang="ru-RU" altLang="ru-RU" smtClean="0">
              <a:latin typeface="Arial" panose="020B0604020202020204" pitchFamily="34" charset="0"/>
            </a:endParaRPr>
          </a:p>
        </p:txBody>
      </p:sp>
      <p:sp>
        <p:nvSpPr>
          <p:cNvPr id="31749" name="Line 5"/>
          <p:cNvSpPr>
            <a:spLocks noChangeShapeType="1"/>
          </p:cNvSpPr>
          <p:nvPr/>
        </p:nvSpPr>
        <p:spPr bwMode="auto">
          <a:xfrm>
            <a:off x="6600825" y="3429000"/>
            <a:ext cx="324008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1750" name="Arc 14"/>
          <p:cNvSpPr>
            <a:spLocks/>
          </p:cNvSpPr>
          <p:nvPr/>
        </p:nvSpPr>
        <p:spPr bwMode="auto">
          <a:xfrm rot="10800000" flipV="1">
            <a:off x="7248525" y="2781301"/>
            <a:ext cx="2160588" cy="576263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410160484 h 21600"/>
              <a:gd name="T4" fmla="*/ 0 w 21600"/>
              <a:gd name="T5" fmla="*/ 410160484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28575" cmpd="sng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1751" name="Oval 12"/>
          <p:cNvSpPr>
            <a:spLocks noChangeArrowheads="1"/>
          </p:cNvSpPr>
          <p:nvPr/>
        </p:nvSpPr>
        <p:spPr bwMode="auto">
          <a:xfrm>
            <a:off x="7104064" y="3284538"/>
            <a:ext cx="217487" cy="2159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endParaRPr lang="ru-RU" altLang="ru-RU" sz="4400">
              <a:latin typeface="Times New Roman" panose="02020603050405020304" pitchFamily="18" charset="0"/>
            </a:endParaRPr>
          </a:p>
        </p:txBody>
      </p:sp>
      <p:sp>
        <p:nvSpPr>
          <p:cNvPr id="31752" name="Rectangle 8"/>
          <p:cNvSpPr>
            <a:spLocks noChangeArrowheads="1"/>
          </p:cNvSpPr>
          <p:nvPr/>
        </p:nvSpPr>
        <p:spPr bwMode="auto">
          <a:xfrm>
            <a:off x="9409113" y="3429000"/>
            <a:ext cx="30168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х</a:t>
            </a:r>
          </a:p>
        </p:txBody>
      </p:sp>
      <p:sp>
        <p:nvSpPr>
          <p:cNvPr id="31753" name="Rectangle 9"/>
          <p:cNvSpPr>
            <a:spLocks noChangeArrowheads="1"/>
          </p:cNvSpPr>
          <p:nvPr/>
        </p:nvSpPr>
        <p:spPr bwMode="auto">
          <a:xfrm>
            <a:off x="7032625" y="3573463"/>
            <a:ext cx="31931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</a:t>
            </a:r>
          </a:p>
        </p:txBody>
      </p:sp>
      <p:sp>
        <p:nvSpPr>
          <p:cNvPr id="31754" name="Rectangle 10"/>
          <p:cNvSpPr>
            <a:spLocks noChangeArrowheads="1"/>
          </p:cNvSpPr>
          <p:nvPr/>
        </p:nvSpPr>
        <p:spPr bwMode="auto">
          <a:xfrm>
            <a:off x="5087939" y="4508501"/>
            <a:ext cx="367188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40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Ответ: </a:t>
            </a:r>
            <a:r>
              <a:rPr lang="en-US" sz="40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[1</a:t>
            </a:r>
            <a:r>
              <a:rPr lang="ru-RU" sz="40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;+∞).</a:t>
            </a:r>
          </a:p>
        </p:txBody>
      </p:sp>
      <p:sp>
        <p:nvSpPr>
          <p:cNvPr id="12" name="Стрелка вправо 11"/>
          <p:cNvSpPr/>
          <p:nvPr/>
        </p:nvSpPr>
        <p:spPr>
          <a:xfrm>
            <a:off x="7319964" y="3357564"/>
            <a:ext cx="2447925" cy="7143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13" name="Picture 5" descr="Рисунок1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344" y="3284538"/>
            <a:ext cx="2859088" cy="3573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69620585"/>
      </p:ext>
    </p:extLst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5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Заголовок 1"/>
          <p:cNvSpPr>
            <a:spLocks noGrp="1"/>
          </p:cNvSpPr>
          <p:nvPr>
            <p:ph type="title"/>
          </p:nvPr>
        </p:nvSpPr>
        <p:spPr>
          <a:xfrm>
            <a:off x="2855913" y="404813"/>
            <a:ext cx="7524750" cy="900112"/>
          </a:xfrm>
        </p:spPr>
        <p:txBody>
          <a:bodyPr/>
          <a:lstStyle/>
          <a:p>
            <a:r>
              <a:rPr lang="ru-RU" altLang="ru-RU" sz="4400" b="1" dirty="0">
                <a:solidFill>
                  <a:srgbClr val="CC0000"/>
                </a:solidFill>
                <a:latin typeface="Comic Sans MS" panose="030F0702030302020204" pitchFamily="66" charset="0"/>
              </a:rPr>
              <a:t>Письменные упражнения</a:t>
            </a:r>
            <a:endParaRPr lang="ru-RU" altLang="ru-RU" sz="4400" dirty="0"/>
          </a:p>
        </p:txBody>
      </p:sp>
      <p:sp>
        <p:nvSpPr>
          <p:cNvPr id="36867" name="Содержимое 2"/>
          <p:cNvSpPr>
            <a:spLocks noGrp="1"/>
          </p:cNvSpPr>
          <p:nvPr>
            <p:ph idx="1"/>
          </p:nvPr>
        </p:nvSpPr>
        <p:spPr>
          <a:xfrm>
            <a:off x="5808663" y="1989139"/>
            <a:ext cx="3744912" cy="3887787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ru-RU" alt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altLang="ru-RU" sz="4400" b="1" i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Выполните:</a:t>
            </a:r>
            <a:r>
              <a:rPr lang="ru-RU" altLang="ru-R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</a:p>
          <a:p>
            <a:pPr>
              <a:lnSpc>
                <a:spcPct val="150000"/>
              </a:lnSpc>
            </a:pPr>
            <a:endParaRPr lang="ru-RU" alt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ru-RU" alt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№ 840(а, б, в)</a:t>
            </a:r>
          </a:p>
          <a:p>
            <a:pPr>
              <a:buFont typeface="Wingdings" panose="05000000000000000000" pitchFamily="2" charset="2"/>
              <a:buNone/>
            </a:pPr>
            <a:endParaRPr lang="ru-RU" altLang="ru-RU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Управляющая кнопка: далее 4">
            <a:hlinkClick r:id="" action="ppaction://hlinkshowjump?jump=nextslide" highlightClick="1"/>
          </p:cNvPr>
          <p:cNvSpPr/>
          <p:nvPr/>
        </p:nvSpPr>
        <p:spPr>
          <a:xfrm>
            <a:off x="9840913" y="5589589"/>
            <a:ext cx="576262" cy="466725"/>
          </a:xfrm>
          <a:prstGeom prst="actionButtonForwardNext">
            <a:avLst/>
          </a:prstGeom>
          <a:noFill/>
          <a:ln w="31750"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FFFFFF"/>
              </a:solidFill>
              <a:latin typeface="Verdana"/>
            </a:endParaRPr>
          </a:p>
        </p:txBody>
      </p:sp>
      <p:pic>
        <p:nvPicPr>
          <p:cNvPr id="6" name="Picture 5" descr="Рисунок1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3181" y="1660526"/>
            <a:ext cx="2859088" cy="3573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9865535"/>
      </p:ext>
    </p:extLst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6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975"/>
                            </p:stCondLst>
                            <p:childTnLst>
                              <p:par>
                                <p:cTn id="12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 tmFilter="0,0; .5, 1; 1, 1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Заголовок 1"/>
          <p:cNvSpPr>
            <a:spLocks noGrp="1"/>
          </p:cNvSpPr>
          <p:nvPr>
            <p:ph type="title"/>
          </p:nvPr>
        </p:nvSpPr>
        <p:spPr>
          <a:xfrm>
            <a:off x="2135560" y="332656"/>
            <a:ext cx="7524750" cy="900112"/>
          </a:xfrm>
        </p:spPr>
        <p:txBody>
          <a:bodyPr/>
          <a:lstStyle/>
          <a:p>
            <a:r>
              <a:rPr lang="ru-RU" altLang="ru-RU" sz="4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Самостоятельная работа</a:t>
            </a:r>
          </a:p>
        </p:txBody>
      </p:sp>
      <p:sp>
        <p:nvSpPr>
          <p:cNvPr id="36867" name="Содержимое 2"/>
          <p:cNvSpPr>
            <a:spLocks noGrp="1"/>
          </p:cNvSpPr>
          <p:nvPr>
            <p:ph idx="1"/>
          </p:nvPr>
        </p:nvSpPr>
        <p:spPr>
          <a:xfrm>
            <a:off x="5808663" y="1989139"/>
            <a:ext cx="3744912" cy="3887787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ru-RU" alt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altLang="ru-RU" b="1" i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Выполните:</a:t>
            </a:r>
            <a:r>
              <a:rPr lang="ru-RU" alt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altLang="ru-RU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ряд: </a:t>
            </a:r>
            <a:r>
              <a:rPr lang="ru-RU" alt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№ 840 (е, ж, )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altLang="ru-RU" b="1" dirty="0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ряд: </a:t>
            </a:r>
            <a:r>
              <a:rPr lang="ru-RU" alt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карточки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altLang="ru-RU" b="1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ряд: </a:t>
            </a:r>
            <a:r>
              <a:rPr lang="ru-RU" alt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по тестам</a:t>
            </a:r>
          </a:p>
          <a:p>
            <a:pPr>
              <a:buFont typeface="Wingdings" panose="05000000000000000000" pitchFamily="2" charset="2"/>
              <a:buNone/>
            </a:pPr>
            <a:endParaRPr lang="ru-RU" altLang="ru-RU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Управляющая кнопка: далее 4">
            <a:hlinkClick r:id="" action="ppaction://hlinkshowjump?jump=nextslide" highlightClick="1"/>
          </p:cNvPr>
          <p:cNvSpPr/>
          <p:nvPr/>
        </p:nvSpPr>
        <p:spPr>
          <a:xfrm>
            <a:off x="9840913" y="5589589"/>
            <a:ext cx="576262" cy="466725"/>
          </a:xfrm>
          <a:prstGeom prst="actionButtonForwardNext">
            <a:avLst/>
          </a:prstGeom>
          <a:noFill/>
          <a:ln w="31750"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FFFFFF"/>
              </a:solidFill>
              <a:latin typeface="Verdana"/>
            </a:endParaRPr>
          </a:p>
        </p:txBody>
      </p:sp>
      <p:pic>
        <p:nvPicPr>
          <p:cNvPr id="6" name="Picture 5" descr="Рисунок1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4581" y="1608932"/>
            <a:ext cx="2859088" cy="3573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47955741"/>
      </p:ext>
    </p:extLst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6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 tmFilter="0,0; .5, 1; 1, 1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 tmFilter="0,0; .5, 1; 1, 1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 tmFilter="0,0; .5, 1; 1, 1"/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285750"/>
            <a:ext cx="7524750" cy="900113"/>
          </a:xfrm>
        </p:spPr>
        <p:txBody>
          <a:bodyPr/>
          <a:lstStyle/>
          <a:p>
            <a:r>
              <a:rPr lang="ru-RU" altLang="ru-RU" sz="4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Я </a:t>
            </a:r>
            <a:r>
              <a:rPr lang="ru-RU" altLang="ru-RU" sz="4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сдам ОГЭ</a:t>
            </a:r>
          </a:p>
        </p:txBody>
      </p:sp>
      <p:sp>
        <p:nvSpPr>
          <p:cNvPr id="2" name="Объект 1"/>
          <p:cNvSpPr>
            <a:spLocks noGrp="1"/>
          </p:cNvSpPr>
          <p:nvPr>
            <p:ph idx="4294967295"/>
          </p:nvPr>
        </p:nvSpPr>
        <p:spPr>
          <a:xfrm>
            <a:off x="0" y="1752600"/>
            <a:ext cx="10668000" cy="51054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</a:t>
            </a:r>
            <a:r>
              <a:rPr lang="ru-RU" sz="35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Укажите  решение неравенства        -2х+5 ≤  -3х-3</a:t>
            </a:r>
          </a:p>
          <a:p>
            <a:pPr marL="0" indent="0">
              <a:buNone/>
            </a:pPr>
            <a:r>
              <a:rPr lang="ru-RU" dirty="0" smtClean="0"/>
              <a:t>                     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                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                    1)</a:t>
            </a:r>
          </a:p>
          <a:p>
            <a:pPr marL="0" indent="0">
              <a:buNone/>
            </a:pPr>
            <a:r>
              <a:rPr lang="ru-RU" dirty="0" smtClean="0"/>
              <a:t>                                                                 -8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                         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                     2)</a:t>
            </a:r>
          </a:p>
          <a:p>
            <a:pPr marL="0" indent="0">
              <a:buNone/>
            </a:pPr>
            <a:r>
              <a:rPr lang="ru-RU" dirty="0" smtClean="0"/>
              <a:t>                                                                 -8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                     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                     3)</a:t>
            </a:r>
          </a:p>
          <a:p>
            <a:pPr marL="0" indent="0">
              <a:buNone/>
            </a:pPr>
            <a:r>
              <a:rPr lang="ru-RU" dirty="0" smtClean="0"/>
              <a:t>                                                                -0,4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                           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                     4)          </a:t>
            </a:r>
          </a:p>
          <a:p>
            <a:pPr marL="0" indent="0">
              <a:buNone/>
            </a:pPr>
            <a:r>
              <a:rPr lang="ru-RU" dirty="0" smtClean="0"/>
              <a:t>                                                                -0,4</a:t>
            </a:r>
            <a:endParaRPr lang="ru-RU" dirty="0"/>
          </a:p>
        </p:txBody>
      </p:sp>
      <p:sp>
        <p:nvSpPr>
          <p:cNvPr id="5" name="Управляющая кнопка: далее 4">
            <a:hlinkClick r:id="" action="ppaction://hlinkshowjump?jump=nextslide" highlightClick="1"/>
          </p:cNvPr>
          <p:cNvSpPr/>
          <p:nvPr/>
        </p:nvSpPr>
        <p:spPr>
          <a:xfrm>
            <a:off x="9840913" y="5589589"/>
            <a:ext cx="576262" cy="466725"/>
          </a:xfrm>
          <a:prstGeom prst="actionButtonForwardNext">
            <a:avLst/>
          </a:prstGeom>
          <a:noFill/>
          <a:ln w="31750"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FFFFFF"/>
              </a:solidFill>
              <a:latin typeface="Verdana"/>
            </a:endParaRPr>
          </a:p>
        </p:txBody>
      </p:sp>
      <p:sp>
        <p:nvSpPr>
          <p:cNvPr id="13" name="Freeform 21"/>
          <p:cNvSpPr>
            <a:spLocks/>
          </p:cNvSpPr>
          <p:nvPr/>
        </p:nvSpPr>
        <p:spPr bwMode="auto">
          <a:xfrm flipV="1">
            <a:off x="4423453" y="2867350"/>
            <a:ext cx="1989222" cy="93174"/>
          </a:xfrm>
          <a:custGeom>
            <a:avLst/>
            <a:gdLst>
              <a:gd name="T0" fmla="*/ 0 w 1601"/>
              <a:gd name="T1" fmla="*/ 0 h 1"/>
              <a:gd name="T2" fmla="*/ 1601 w 1601"/>
              <a:gd name="T3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601" h="1">
                <a:moveTo>
                  <a:pt x="0" y="0"/>
                </a:moveTo>
                <a:lnTo>
                  <a:pt x="1601" y="0"/>
                </a:lnTo>
              </a:path>
            </a:pathLst>
          </a:custGeom>
          <a:noFill/>
          <a:ln w="152400">
            <a:pattFill prst="wdUpDiag">
              <a:fgClr>
                <a:srgbClr val="000080"/>
              </a:fgClr>
              <a:bgClr>
                <a:srgbClr val="FFFFFF"/>
              </a:bgClr>
            </a:patt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4" name="Freeform 21"/>
          <p:cNvSpPr>
            <a:spLocks/>
          </p:cNvSpPr>
          <p:nvPr/>
        </p:nvSpPr>
        <p:spPr bwMode="auto">
          <a:xfrm>
            <a:off x="2638415" y="3999725"/>
            <a:ext cx="1933586" cy="1559708"/>
          </a:xfrm>
          <a:custGeom>
            <a:avLst/>
            <a:gdLst>
              <a:gd name="T0" fmla="*/ 0 w 1601"/>
              <a:gd name="T1" fmla="*/ 0 h 1"/>
              <a:gd name="T2" fmla="*/ 1601 w 1601"/>
              <a:gd name="T3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601" h="1">
                <a:moveTo>
                  <a:pt x="0" y="0"/>
                </a:moveTo>
                <a:lnTo>
                  <a:pt x="1601" y="0"/>
                </a:lnTo>
              </a:path>
            </a:pathLst>
          </a:custGeom>
          <a:noFill/>
          <a:ln w="152400">
            <a:pattFill prst="wdUpDiag">
              <a:fgClr>
                <a:srgbClr val="000080"/>
              </a:fgClr>
              <a:bgClr>
                <a:srgbClr val="FFFFFF"/>
              </a:bgClr>
            </a:patt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5" name="Line 32"/>
          <p:cNvSpPr>
            <a:spLocks noChangeShapeType="1"/>
          </p:cNvSpPr>
          <p:nvPr/>
        </p:nvSpPr>
        <p:spPr bwMode="auto">
          <a:xfrm>
            <a:off x="2638414" y="3091152"/>
            <a:ext cx="3960812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16" name="Line 32"/>
          <p:cNvSpPr>
            <a:spLocks noChangeShapeType="1"/>
          </p:cNvSpPr>
          <p:nvPr/>
        </p:nvSpPr>
        <p:spPr bwMode="auto">
          <a:xfrm>
            <a:off x="2638414" y="4124143"/>
            <a:ext cx="3960812" cy="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 kern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7" name="Line 32"/>
          <p:cNvSpPr>
            <a:spLocks noChangeShapeType="1"/>
          </p:cNvSpPr>
          <p:nvPr/>
        </p:nvSpPr>
        <p:spPr bwMode="auto">
          <a:xfrm>
            <a:off x="2553471" y="5153412"/>
            <a:ext cx="3960812" cy="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 kern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8" name="Line 32"/>
          <p:cNvSpPr>
            <a:spLocks noChangeShapeType="1"/>
          </p:cNvSpPr>
          <p:nvPr/>
        </p:nvSpPr>
        <p:spPr bwMode="auto">
          <a:xfrm>
            <a:off x="2553471" y="6192614"/>
            <a:ext cx="3960812" cy="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 kern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00821" y="4945938"/>
            <a:ext cx="2011854" cy="152413"/>
          </a:xfrm>
          <a:prstGeom prst="rect">
            <a:avLst/>
          </a:prstGeom>
        </p:spPr>
      </p:pic>
      <p:sp>
        <p:nvSpPr>
          <p:cNvPr id="19" name="Freeform 21"/>
          <p:cNvSpPr>
            <a:spLocks/>
          </p:cNvSpPr>
          <p:nvPr/>
        </p:nvSpPr>
        <p:spPr bwMode="auto">
          <a:xfrm>
            <a:off x="2538811" y="6032197"/>
            <a:ext cx="1933586" cy="1559708"/>
          </a:xfrm>
          <a:custGeom>
            <a:avLst/>
            <a:gdLst>
              <a:gd name="T0" fmla="*/ 0 w 1601"/>
              <a:gd name="T1" fmla="*/ 0 h 1"/>
              <a:gd name="T2" fmla="*/ 1601 w 1601"/>
              <a:gd name="T3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601" h="1">
                <a:moveTo>
                  <a:pt x="0" y="0"/>
                </a:moveTo>
                <a:lnTo>
                  <a:pt x="1601" y="0"/>
                </a:lnTo>
              </a:path>
            </a:pathLst>
          </a:custGeom>
          <a:noFill/>
          <a:ln w="152400">
            <a:pattFill prst="wdUpDiag">
              <a:fgClr>
                <a:srgbClr val="000080"/>
              </a:fgClr>
              <a:bgClr>
                <a:srgbClr val="FFFFFF"/>
              </a:bgClr>
            </a:patt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21" name="Oval 33"/>
          <p:cNvSpPr>
            <a:spLocks noChangeArrowheads="1"/>
          </p:cNvSpPr>
          <p:nvPr/>
        </p:nvSpPr>
        <p:spPr bwMode="auto">
          <a:xfrm>
            <a:off x="4361160" y="3000578"/>
            <a:ext cx="111237" cy="176731"/>
          </a:xfrm>
          <a:prstGeom prst="ellipse">
            <a:avLst/>
          </a:prstGeom>
          <a:solidFill>
            <a:srgbClr val="000000"/>
          </a:solidFill>
          <a:ln w="3175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sp>
        <p:nvSpPr>
          <p:cNvPr id="22" name="Oval 33"/>
          <p:cNvSpPr>
            <a:spLocks noChangeArrowheads="1"/>
          </p:cNvSpPr>
          <p:nvPr/>
        </p:nvSpPr>
        <p:spPr bwMode="auto">
          <a:xfrm flipH="1">
            <a:off x="4423453" y="4040044"/>
            <a:ext cx="148548" cy="176466"/>
          </a:xfrm>
          <a:prstGeom prst="ellipse">
            <a:avLst/>
          </a:prstGeom>
          <a:solidFill>
            <a:srgbClr val="000000"/>
          </a:solidFill>
          <a:ln w="3175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sp>
        <p:nvSpPr>
          <p:cNvPr id="23" name="Oval 33"/>
          <p:cNvSpPr>
            <a:spLocks noChangeArrowheads="1"/>
          </p:cNvSpPr>
          <p:nvPr/>
        </p:nvSpPr>
        <p:spPr bwMode="auto">
          <a:xfrm>
            <a:off x="4361160" y="5070977"/>
            <a:ext cx="111237" cy="203664"/>
          </a:xfrm>
          <a:prstGeom prst="ellipse">
            <a:avLst/>
          </a:prstGeom>
          <a:solidFill>
            <a:srgbClr val="000000"/>
          </a:solidFill>
          <a:ln w="3175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sp>
        <p:nvSpPr>
          <p:cNvPr id="24" name="Oval 33"/>
          <p:cNvSpPr>
            <a:spLocks noChangeArrowheads="1"/>
          </p:cNvSpPr>
          <p:nvPr/>
        </p:nvSpPr>
        <p:spPr bwMode="auto">
          <a:xfrm>
            <a:off x="4361160" y="6078545"/>
            <a:ext cx="172717" cy="173493"/>
          </a:xfrm>
          <a:prstGeom prst="ellipse">
            <a:avLst/>
          </a:prstGeom>
          <a:solidFill>
            <a:srgbClr val="000000"/>
          </a:solidFill>
          <a:ln w="3175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pic>
        <p:nvPicPr>
          <p:cNvPr id="20" name="Picture 5" descr="Рисунок1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524750" y="2253313"/>
            <a:ext cx="3131355" cy="3573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27828369"/>
      </p:ext>
    </p:extLst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6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Заголовок 1"/>
          <p:cNvSpPr>
            <a:spLocks noGrp="1"/>
          </p:cNvSpPr>
          <p:nvPr>
            <p:ph type="title"/>
          </p:nvPr>
        </p:nvSpPr>
        <p:spPr>
          <a:xfrm>
            <a:off x="3432176" y="333376"/>
            <a:ext cx="7021513" cy="1216025"/>
          </a:xfrm>
        </p:spPr>
        <p:txBody>
          <a:bodyPr/>
          <a:lstStyle/>
          <a:p>
            <a:r>
              <a:rPr lang="ru-RU" altLang="ru-RU" sz="5400" b="1">
                <a:solidFill>
                  <a:srgbClr val="C00000"/>
                </a:solidFill>
                <a:latin typeface="Comic Sans MS" panose="030F0702030302020204" pitchFamily="66" charset="0"/>
              </a:rPr>
              <a:t>Домашнее задание</a:t>
            </a:r>
            <a:endParaRPr lang="ru-RU" altLang="ru-RU" sz="5400">
              <a:solidFill>
                <a:srgbClr val="C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8915" name="Содержимое 2"/>
          <p:cNvSpPr>
            <a:spLocks noGrp="1"/>
          </p:cNvSpPr>
          <p:nvPr>
            <p:ph idx="1"/>
          </p:nvPr>
        </p:nvSpPr>
        <p:spPr>
          <a:xfrm>
            <a:off x="5735639" y="1989138"/>
            <a:ext cx="4537075" cy="4176712"/>
          </a:xfrm>
        </p:spPr>
        <p:txBody>
          <a:bodyPr/>
          <a:lstStyle/>
          <a:p>
            <a:r>
              <a:rPr lang="ru-RU" altLang="ru-RU" sz="2800" b="1" i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Изучить  п.34(выучить определения, свойства и алгоритм решения).</a:t>
            </a:r>
          </a:p>
          <a:p>
            <a:r>
              <a:rPr lang="ru-RU" altLang="ru-RU" sz="2800" b="1" i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Выполнить</a:t>
            </a:r>
          </a:p>
          <a:p>
            <a:pPr>
              <a:buFont typeface="Wingdings" panose="05000000000000000000" pitchFamily="2" charset="2"/>
              <a:buNone/>
            </a:pPr>
            <a:r>
              <a:rPr lang="ru-RU" altLang="ru-RU" sz="2800" b="1" i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№ 835; </a:t>
            </a:r>
          </a:p>
          <a:p>
            <a:pPr>
              <a:buFont typeface="Wingdings" panose="05000000000000000000" pitchFamily="2" charset="2"/>
              <a:buNone/>
            </a:pPr>
            <a:r>
              <a:rPr lang="ru-RU" altLang="ru-RU" sz="2800" b="1" i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№836(д – м);</a:t>
            </a:r>
          </a:p>
          <a:p>
            <a:pPr>
              <a:buFont typeface="Wingdings" panose="05000000000000000000" pitchFamily="2" charset="2"/>
              <a:buNone/>
            </a:pPr>
            <a:r>
              <a:rPr lang="ru-RU" altLang="ru-RU" sz="2800" b="1" i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№ 841.</a:t>
            </a:r>
          </a:p>
          <a:p>
            <a:pPr>
              <a:buFont typeface="Wingdings" panose="05000000000000000000" pitchFamily="2" charset="2"/>
              <a:buNone/>
            </a:pPr>
            <a:endParaRPr lang="ru-RU" altLang="ru-RU" sz="2800" b="1" i="1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5" descr="Рисунок1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681" y="1989138"/>
            <a:ext cx="2859088" cy="3573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96184483"/>
      </p:ext>
    </p:extLst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89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89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89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89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8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200"/>
                            </p:stCondLst>
                            <p:childTnLst>
                              <p:par>
                                <p:cTn id="13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 tmFilter="0,0; .5, 1; 1, 1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21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 tmFilter="0,0; .5, 1; 1, 1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5400"/>
                            </p:stCondLst>
                            <p:childTnLst>
                              <p:par>
                                <p:cTn id="29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 tmFilter="0,0; .5, 1; 1, 1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6100"/>
                            </p:stCondLst>
                            <p:childTnLst>
                              <p:par>
                                <p:cTn id="37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 tmFilter="0,0; .5, 1; 1, 1"/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7050"/>
                            </p:stCondLst>
                            <p:childTnLst>
                              <p:par>
                                <p:cTn id="45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 tmFilter="0,0; .5, 1; 1, 1"/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89400" y="1741884"/>
            <a:ext cx="4660900" cy="2848769"/>
          </a:xfrm>
        </p:spPr>
        <p:txBody>
          <a:bodyPr>
            <a:normAutofit/>
          </a:bodyPr>
          <a:lstStyle/>
          <a:p>
            <a:pPr algn="ctr"/>
            <a:r>
              <a:rPr lang="ru-RU" altLang="ru-RU" sz="5400" b="1" dirty="0" smtClean="0">
                <a:solidFill>
                  <a:srgbClr val="CC0000"/>
                </a:solidFill>
                <a:latin typeface="Comic Sans MS" panose="030F0702030302020204" pitchFamily="66" charset="0"/>
              </a:rPr>
              <a:t>Спасибо </a:t>
            </a:r>
            <a:br>
              <a:rPr lang="ru-RU" altLang="ru-RU" sz="5400" b="1" dirty="0" smtClean="0">
                <a:solidFill>
                  <a:srgbClr val="CC0000"/>
                </a:solidFill>
                <a:latin typeface="Comic Sans MS" panose="030F0702030302020204" pitchFamily="66" charset="0"/>
              </a:rPr>
            </a:br>
            <a:r>
              <a:rPr lang="ru-RU" altLang="ru-RU" sz="5400" b="1" dirty="0" smtClean="0">
                <a:solidFill>
                  <a:srgbClr val="CC0000"/>
                </a:solidFill>
                <a:latin typeface="Comic Sans MS" panose="030F0702030302020204" pitchFamily="66" charset="0"/>
              </a:rPr>
              <a:t>за </a:t>
            </a:r>
            <a:br>
              <a:rPr lang="ru-RU" altLang="ru-RU" sz="5400" b="1" dirty="0" smtClean="0">
                <a:solidFill>
                  <a:srgbClr val="CC0000"/>
                </a:solidFill>
                <a:latin typeface="Comic Sans MS" panose="030F0702030302020204" pitchFamily="66" charset="0"/>
              </a:rPr>
            </a:br>
            <a:r>
              <a:rPr lang="ru-RU" altLang="ru-RU" sz="5400" b="1" dirty="0" smtClean="0">
                <a:solidFill>
                  <a:srgbClr val="CC0000"/>
                </a:solidFill>
                <a:latin typeface="Comic Sans MS" panose="030F0702030302020204" pitchFamily="66" charset="0"/>
              </a:rPr>
              <a:t>  внимание!</a:t>
            </a:r>
            <a:endParaRPr lang="ru-RU" sz="5400" dirty="0"/>
          </a:p>
        </p:txBody>
      </p:sp>
      <p:pic>
        <p:nvPicPr>
          <p:cNvPr id="4" name="Picture 5" descr="Рисунок1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581" y="1741884"/>
            <a:ext cx="2859088" cy="3573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48241502"/>
      </p:ext>
    </p:extLst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>
          <a:xfrm>
            <a:off x="3935414" y="333376"/>
            <a:ext cx="6408737" cy="900113"/>
          </a:xfrm>
        </p:spPr>
        <p:txBody>
          <a:bodyPr/>
          <a:lstStyle/>
          <a:p>
            <a:r>
              <a:rPr lang="ru-RU" altLang="ru-RU" sz="4800" b="1" dirty="0" smtClean="0">
                <a:solidFill>
                  <a:srgbClr val="CC0000"/>
                </a:solidFill>
                <a:latin typeface="Comic Sans MS" panose="030F0702030302020204" pitchFamily="66" charset="0"/>
              </a:rPr>
              <a:t>Повторение</a:t>
            </a:r>
            <a:endParaRPr lang="ru-RU" altLang="ru-RU" sz="4800" b="1" dirty="0">
              <a:solidFill>
                <a:srgbClr val="CC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4339" name="Содержимое 3"/>
          <p:cNvSpPr>
            <a:spLocks noGrp="1"/>
          </p:cNvSpPr>
          <p:nvPr>
            <p:ph sz="half" idx="1"/>
          </p:nvPr>
        </p:nvSpPr>
        <p:spPr>
          <a:xfrm>
            <a:off x="1992314" y="1844676"/>
            <a:ext cx="8135937" cy="1439863"/>
          </a:xfrm>
        </p:spPr>
        <p:txBody>
          <a:bodyPr/>
          <a:lstStyle/>
          <a:p>
            <a:r>
              <a:rPr lang="ru-RU" altLang="ru-RU" sz="2800" b="1" i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Зная, что </a:t>
            </a:r>
            <a:r>
              <a:rPr lang="ru-RU" altLang="ru-RU" sz="2800" b="1" i="1" dirty="0" smtClean="0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&lt; b</a:t>
            </a:r>
            <a:r>
              <a:rPr lang="ru-RU" altLang="ru-RU" sz="2800" b="1" i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поставьте соответствующий знак </a:t>
            </a:r>
            <a:r>
              <a:rPr lang="ru-RU" altLang="ru-RU" sz="2800" b="1" i="1" dirty="0" smtClean="0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&lt;</a:t>
            </a:r>
            <a:r>
              <a:rPr lang="ru-RU" altLang="ru-RU" sz="2800" b="1" i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или  </a:t>
            </a:r>
            <a:r>
              <a:rPr lang="ru-RU" altLang="ru-RU" sz="2800" b="1" i="1" dirty="0" smtClean="0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r>
              <a:rPr lang="ru-RU" altLang="ru-RU" sz="2800" b="1" i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чтобы неравенство было верным:</a:t>
            </a:r>
          </a:p>
          <a:p>
            <a:endParaRPr lang="ru-RU" altLang="ru-RU" b="1" i="1" dirty="0" smtClean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340" name="Содержимое 6"/>
          <p:cNvSpPr>
            <a:spLocks noGrp="1"/>
          </p:cNvSpPr>
          <p:nvPr>
            <p:ph sz="half" idx="2"/>
          </p:nvPr>
        </p:nvSpPr>
        <p:spPr>
          <a:xfrm>
            <a:off x="5951538" y="3500438"/>
            <a:ext cx="4392612" cy="2449512"/>
          </a:xfrm>
        </p:spPr>
        <p:txBody>
          <a:bodyPr>
            <a:normAutofit/>
          </a:bodyPr>
          <a:lstStyle/>
          <a:p>
            <a:r>
              <a:rPr lang="ru-RU" altLang="ru-RU" sz="28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 -</a:t>
            </a:r>
            <a:r>
              <a:rPr lang="ru-RU" altLang="ru-RU" sz="28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5а □ - 5b</a:t>
            </a:r>
          </a:p>
          <a:p>
            <a:r>
              <a:rPr lang="ru-RU" altLang="ru-RU" sz="28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 5а □ 5b </a:t>
            </a:r>
          </a:p>
          <a:p>
            <a:r>
              <a:rPr lang="ru-RU" altLang="ru-RU" sz="28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3) a – 4 □ b – 4</a:t>
            </a:r>
          </a:p>
          <a:p>
            <a:r>
              <a:rPr lang="ru-RU" altLang="ru-RU" sz="28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4) b + 3 □ a +3 </a:t>
            </a:r>
            <a:endParaRPr lang="ru-RU" altLang="ru-RU" sz="2800" b="1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4342" name="AutoShape 5"/>
          <p:cNvCxnSpPr>
            <a:cxnSpLocks noChangeShapeType="1"/>
          </p:cNvCxnSpPr>
          <p:nvPr/>
        </p:nvCxnSpPr>
        <p:spPr bwMode="auto">
          <a:xfrm flipV="1">
            <a:off x="8975726" y="4076701"/>
            <a:ext cx="360363" cy="168275"/>
          </a:xfrm>
          <a:prstGeom prst="straightConnector1">
            <a:avLst/>
          </a:prstGeom>
          <a:noFill/>
          <a:ln w="63500">
            <a:solidFill>
              <a:srgbClr val="00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343" name="AutoShape 6"/>
          <p:cNvCxnSpPr>
            <a:cxnSpLocks noChangeShapeType="1"/>
          </p:cNvCxnSpPr>
          <p:nvPr/>
        </p:nvCxnSpPr>
        <p:spPr bwMode="auto">
          <a:xfrm>
            <a:off x="8975726" y="4221164"/>
            <a:ext cx="320675" cy="161925"/>
          </a:xfrm>
          <a:prstGeom prst="straightConnector1">
            <a:avLst/>
          </a:prstGeom>
          <a:noFill/>
          <a:ln w="63500">
            <a:solidFill>
              <a:srgbClr val="00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344" name="AutoShape 5"/>
          <p:cNvCxnSpPr>
            <a:cxnSpLocks noChangeShapeType="1"/>
          </p:cNvCxnSpPr>
          <p:nvPr/>
        </p:nvCxnSpPr>
        <p:spPr bwMode="auto">
          <a:xfrm flipV="1">
            <a:off x="9048751" y="4652964"/>
            <a:ext cx="360363" cy="166687"/>
          </a:xfrm>
          <a:prstGeom prst="straightConnector1">
            <a:avLst/>
          </a:prstGeom>
          <a:noFill/>
          <a:ln w="63500">
            <a:solidFill>
              <a:srgbClr val="00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345" name="AutoShape 5"/>
          <p:cNvCxnSpPr>
            <a:cxnSpLocks noChangeShapeType="1"/>
          </p:cNvCxnSpPr>
          <p:nvPr/>
        </p:nvCxnSpPr>
        <p:spPr bwMode="auto">
          <a:xfrm flipV="1">
            <a:off x="8904288" y="3716339"/>
            <a:ext cx="360362" cy="168275"/>
          </a:xfrm>
          <a:prstGeom prst="straightConnector1">
            <a:avLst/>
          </a:prstGeom>
          <a:noFill/>
          <a:ln w="63500">
            <a:solidFill>
              <a:srgbClr val="00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346" name="AutoShape 5"/>
          <p:cNvCxnSpPr>
            <a:cxnSpLocks noChangeShapeType="1"/>
          </p:cNvCxnSpPr>
          <p:nvPr/>
        </p:nvCxnSpPr>
        <p:spPr bwMode="auto">
          <a:xfrm flipV="1">
            <a:off x="9048751" y="5300664"/>
            <a:ext cx="360363" cy="168275"/>
          </a:xfrm>
          <a:prstGeom prst="straightConnector1">
            <a:avLst/>
          </a:prstGeom>
          <a:noFill/>
          <a:ln w="63500">
            <a:solidFill>
              <a:srgbClr val="00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347" name="AutoShape 6"/>
          <p:cNvCxnSpPr>
            <a:cxnSpLocks noChangeShapeType="1"/>
          </p:cNvCxnSpPr>
          <p:nvPr/>
        </p:nvCxnSpPr>
        <p:spPr bwMode="auto">
          <a:xfrm>
            <a:off x="8904288" y="3500438"/>
            <a:ext cx="360362" cy="215900"/>
          </a:xfrm>
          <a:prstGeom prst="straightConnector1">
            <a:avLst/>
          </a:prstGeom>
          <a:noFill/>
          <a:ln w="63500">
            <a:solidFill>
              <a:srgbClr val="00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348" name="AutoShape 6"/>
          <p:cNvCxnSpPr>
            <a:cxnSpLocks noChangeShapeType="1"/>
          </p:cNvCxnSpPr>
          <p:nvPr/>
        </p:nvCxnSpPr>
        <p:spPr bwMode="auto">
          <a:xfrm>
            <a:off x="9048751" y="5157789"/>
            <a:ext cx="320675" cy="161925"/>
          </a:xfrm>
          <a:prstGeom prst="straightConnector1">
            <a:avLst/>
          </a:prstGeom>
          <a:noFill/>
          <a:ln w="63500">
            <a:solidFill>
              <a:srgbClr val="00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349" name="AutoShape 6"/>
          <p:cNvCxnSpPr>
            <a:cxnSpLocks noChangeShapeType="1"/>
          </p:cNvCxnSpPr>
          <p:nvPr/>
        </p:nvCxnSpPr>
        <p:spPr bwMode="auto">
          <a:xfrm>
            <a:off x="9048751" y="4797426"/>
            <a:ext cx="320675" cy="161925"/>
          </a:xfrm>
          <a:prstGeom prst="straightConnector1">
            <a:avLst/>
          </a:prstGeom>
          <a:noFill/>
          <a:ln w="63500">
            <a:solidFill>
              <a:srgbClr val="00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14" name="Picture 5" descr="Рисунок1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750" y="3172620"/>
            <a:ext cx="2859088" cy="3573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20728306"/>
      </p:ext>
    </p:extLst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725"/>
                            </p:stCondLst>
                            <p:childTnLst>
                              <p:par>
                                <p:cTn id="12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4825"/>
                            </p:stCondLst>
                            <p:childTnLst>
                              <p:par>
                                <p:cTn id="20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14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14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143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143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143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143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43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43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4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2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4" dur="500"/>
                                        <p:tgtEl>
                                          <p:spTgt spid="14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9" dur="5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14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8" dur="500"/>
                                        <p:tgtEl>
                                          <p:spTgt spid="14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4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14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1" dur="500"/>
                                        <p:tgtEl>
                                          <p:spTgt spid="14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1774826" y="188914"/>
            <a:ext cx="2881313" cy="719137"/>
          </a:xfrm>
          <a:prstGeom prst="rect">
            <a:avLst/>
          </a:prstGeom>
          <a:gradFill rotWithShape="1">
            <a:gsLst>
              <a:gs pos="0">
                <a:srgbClr val="93B7FF"/>
              </a:gs>
              <a:gs pos="50000">
                <a:schemeClr val="accent1">
                  <a:alpha val="16000"/>
                </a:schemeClr>
              </a:gs>
              <a:gs pos="100000">
                <a:srgbClr val="93B7FF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3600" b="1" i="1" dirty="0">
                <a:solidFill>
                  <a:srgbClr val="000099"/>
                </a:solidFill>
                <a:latin typeface="Times New Roman" panose="02020603050405020304" pitchFamily="18" charset="0"/>
              </a:rPr>
              <a:t>Повторение.</a:t>
            </a:r>
          </a:p>
        </p:txBody>
      </p:sp>
      <p:sp>
        <p:nvSpPr>
          <p:cNvPr id="4102" name="Oval 6"/>
          <p:cNvSpPr>
            <a:spLocks noChangeArrowheads="1"/>
          </p:cNvSpPr>
          <p:nvPr/>
        </p:nvSpPr>
        <p:spPr bwMode="auto">
          <a:xfrm>
            <a:off x="5087938" y="0"/>
            <a:ext cx="914400" cy="914400"/>
          </a:xfrm>
          <a:prstGeom prst="ellipse">
            <a:avLst/>
          </a:prstGeom>
          <a:gradFill rotWithShape="1">
            <a:gsLst>
              <a:gs pos="0">
                <a:schemeClr val="accent1">
                  <a:gamma/>
                  <a:tint val="0"/>
                  <a:invGamma/>
                </a:schemeClr>
              </a:gs>
              <a:gs pos="100000">
                <a:schemeClr val="accent1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4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1.</a:t>
            </a:r>
          </a:p>
        </p:txBody>
      </p:sp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2135189" y="404813"/>
            <a:ext cx="13101637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800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                                        Установите соответствие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800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 какие неравенства соответствуют промежуткам:</a:t>
            </a:r>
          </a:p>
        </p:txBody>
      </p:sp>
      <p:sp>
        <p:nvSpPr>
          <p:cNvPr id="4106" name="Rectangle 10"/>
          <p:cNvSpPr>
            <a:spLocks noChangeArrowheads="1"/>
          </p:cNvSpPr>
          <p:nvPr/>
        </p:nvSpPr>
        <p:spPr bwMode="auto">
          <a:xfrm>
            <a:off x="1524001" y="3099872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grpSp>
        <p:nvGrpSpPr>
          <p:cNvPr id="4107" name="Group 11"/>
          <p:cNvGrpSpPr>
            <a:grpSpLocks/>
          </p:cNvGrpSpPr>
          <p:nvPr/>
        </p:nvGrpSpPr>
        <p:grpSpPr bwMode="auto">
          <a:xfrm>
            <a:off x="4800600" y="1773238"/>
            <a:ext cx="1943100" cy="736600"/>
            <a:chOff x="1701" y="1253"/>
            <a:chExt cx="1179" cy="464"/>
          </a:xfrm>
        </p:grpSpPr>
        <p:sp>
          <p:nvSpPr>
            <p:cNvPr id="4104" name="Rectangle 8"/>
            <p:cNvSpPr>
              <a:spLocks noChangeArrowheads="1"/>
            </p:cNvSpPr>
            <p:nvPr/>
          </p:nvSpPr>
          <p:spPr bwMode="auto">
            <a:xfrm>
              <a:off x="1701" y="1253"/>
              <a:ext cx="1179" cy="453"/>
            </a:xfrm>
            <a:prstGeom prst="rect">
              <a:avLst/>
            </a:prstGeom>
            <a:gradFill rotWithShape="1">
              <a:gsLst>
                <a:gs pos="0">
                  <a:srgbClr val="93B7FF"/>
                </a:gs>
                <a:gs pos="50000">
                  <a:schemeClr val="accent1">
                    <a:alpha val="16000"/>
                  </a:schemeClr>
                </a:gs>
                <a:gs pos="100000">
                  <a:srgbClr val="93B7FF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 altLang="ru-RU" sz="3600" b="1" i="1">
                <a:solidFill>
                  <a:srgbClr val="000099"/>
                </a:solidFill>
                <a:latin typeface="Times New Roman" panose="02020603050405020304" pitchFamily="18" charset="0"/>
              </a:endParaRPr>
            </a:p>
          </p:txBody>
        </p:sp>
        <p:graphicFrame>
          <p:nvGraphicFramePr>
            <p:cNvPr id="4105" name="Object 9"/>
            <p:cNvGraphicFramePr>
              <a:graphicFrameLocks noChangeAspect="1"/>
            </p:cNvGraphicFramePr>
            <p:nvPr/>
          </p:nvGraphicFramePr>
          <p:xfrm>
            <a:off x="1837" y="1253"/>
            <a:ext cx="907" cy="46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46" name="Формула" r:id="rId4" imgW="431613" imgH="215806" progId="Equation.3">
                    <p:embed/>
                  </p:oleObj>
                </mc:Choice>
                <mc:Fallback>
                  <p:oleObj name="Формула" r:id="rId4" imgW="431613" imgH="215806" progId="Equation.3">
                    <p:embed/>
                    <p:pic>
                      <p:nvPicPr>
                        <p:cNvPr id="0" name="Picture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37" y="1253"/>
                          <a:ext cx="907" cy="46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4108" name="Group 12"/>
          <p:cNvGrpSpPr>
            <a:grpSpLocks/>
          </p:cNvGrpSpPr>
          <p:nvPr/>
        </p:nvGrpSpPr>
        <p:grpSpPr bwMode="auto">
          <a:xfrm>
            <a:off x="4872038" y="2781300"/>
            <a:ext cx="1871662" cy="736600"/>
            <a:chOff x="1701" y="1253"/>
            <a:chExt cx="1179" cy="464"/>
          </a:xfrm>
        </p:grpSpPr>
        <p:sp>
          <p:nvSpPr>
            <p:cNvPr id="4109" name="Rectangle 13"/>
            <p:cNvSpPr>
              <a:spLocks noChangeArrowheads="1"/>
            </p:cNvSpPr>
            <p:nvPr/>
          </p:nvSpPr>
          <p:spPr bwMode="auto">
            <a:xfrm>
              <a:off x="1701" y="1253"/>
              <a:ext cx="1179" cy="453"/>
            </a:xfrm>
            <a:prstGeom prst="rect">
              <a:avLst/>
            </a:prstGeom>
            <a:gradFill rotWithShape="1">
              <a:gsLst>
                <a:gs pos="0">
                  <a:srgbClr val="93B7FF"/>
                </a:gs>
                <a:gs pos="50000">
                  <a:schemeClr val="accent1">
                    <a:alpha val="16000"/>
                  </a:schemeClr>
                </a:gs>
                <a:gs pos="100000">
                  <a:srgbClr val="93B7FF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 altLang="ru-RU" sz="3600" b="1" i="1">
                <a:solidFill>
                  <a:srgbClr val="000099"/>
                </a:solidFill>
                <a:latin typeface="Times New Roman" panose="02020603050405020304" pitchFamily="18" charset="0"/>
              </a:endParaRPr>
            </a:p>
          </p:txBody>
        </p:sp>
        <p:graphicFrame>
          <p:nvGraphicFramePr>
            <p:cNvPr id="4110" name="Object 14"/>
            <p:cNvGraphicFramePr>
              <a:graphicFrameLocks noChangeAspect="1"/>
            </p:cNvGraphicFramePr>
            <p:nvPr/>
          </p:nvGraphicFramePr>
          <p:xfrm>
            <a:off x="1811" y="1253"/>
            <a:ext cx="960" cy="46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47" name="Формула" r:id="rId6" imgW="457002" imgH="215806" progId="Equation.3">
                    <p:embed/>
                  </p:oleObj>
                </mc:Choice>
                <mc:Fallback>
                  <p:oleObj name="Формула" r:id="rId6" imgW="457002" imgH="215806" progId="Equation.3">
                    <p:embed/>
                    <p:pic>
                      <p:nvPicPr>
                        <p:cNvPr id="0" name="Picture 1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11" y="1253"/>
                          <a:ext cx="960" cy="46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4111" name="Group 15"/>
          <p:cNvGrpSpPr>
            <a:grpSpLocks/>
          </p:cNvGrpSpPr>
          <p:nvPr/>
        </p:nvGrpSpPr>
        <p:grpSpPr bwMode="auto">
          <a:xfrm>
            <a:off x="4872038" y="3716338"/>
            <a:ext cx="1871662" cy="736600"/>
            <a:chOff x="1701" y="1253"/>
            <a:chExt cx="1179" cy="464"/>
          </a:xfrm>
        </p:grpSpPr>
        <p:sp>
          <p:nvSpPr>
            <p:cNvPr id="4112" name="Rectangle 16"/>
            <p:cNvSpPr>
              <a:spLocks noChangeArrowheads="1"/>
            </p:cNvSpPr>
            <p:nvPr/>
          </p:nvSpPr>
          <p:spPr bwMode="auto">
            <a:xfrm>
              <a:off x="1701" y="1253"/>
              <a:ext cx="1179" cy="453"/>
            </a:xfrm>
            <a:prstGeom prst="rect">
              <a:avLst/>
            </a:prstGeom>
            <a:gradFill rotWithShape="1">
              <a:gsLst>
                <a:gs pos="0">
                  <a:srgbClr val="93B7FF"/>
                </a:gs>
                <a:gs pos="50000">
                  <a:schemeClr val="accent1">
                    <a:alpha val="16000"/>
                  </a:schemeClr>
                </a:gs>
                <a:gs pos="100000">
                  <a:srgbClr val="93B7FF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 altLang="ru-RU" sz="3600" b="1" i="1">
                <a:solidFill>
                  <a:srgbClr val="000099"/>
                </a:solidFill>
                <a:latin typeface="Times New Roman" panose="02020603050405020304" pitchFamily="18" charset="0"/>
              </a:endParaRPr>
            </a:p>
          </p:txBody>
        </p:sp>
        <p:graphicFrame>
          <p:nvGraphicFramePr>
            <p:cNvPr id="4113" name="Object 17"/>
            <p:cNvGraphicFramePr>
              <a:graphicFrameLocks noChangeAspect="1"/>
            </p:cNvGraphicFramePr>
            <p:nvPr/>
          </p:nvGraphicFramePr>
          <p:xfrm>
            <a:off x="1863" y="1253"/>
            <a:ext cx="854" cy="46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48" name="Формула" r:id="rId8" imgW="406048" imgH="215713" progId="Equation.3">
                    <p:embed/>
                  </p:oleObj>
                </mc:Choice>
                <mc:Fallback>
                  <p:oleObj name="Формула" r:id="rId8" imgW="406048" imgH="215713" progId="Equation.3">
                    <p:embed/>
                    <p:pic>
                      <p:nvPicPr>
                        <p:cNvPr id="0" name="Picture 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63" y="1253"/>
                          <a:ext cx="854" cy="46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4114" name="Group 18"/>
          <p:cNvGrpSpPr>
            <a:grpSpLocks/>
          </p:cNvGrpSpPr>
          <p:nvPr/>
        </p:nvGrpSpPr>
        <p:grpSpPr bwMode="auto">
          <a:xfrm>
            <a:off x="4872038" y="4652963"/>
            <a:ext cx="1871662" cy="736600"/>
            <a:chOff x="1701" y="1253"/>
            <a:chExt cx="1179" cy="464"/>
          </a:xfrm>
        </p:grpSpPr>
        <p:sp>
          <p:nvSpPr>
            <p:cNvPr id="4115" name="Rectangle 19"/>
            <p:cNvSpPr>
              <a:spLocks noChangeArrowheads="1"/>
            </p:cNvSpPr>
            <p:nvPr/>
          </p:nvSpPr>
          <p:spPr bwMode="auto">
            <a:xfrm>
              <a:off x="1701" y="1253"/>
              <a:ext cx="1179" cy="453"/>
            </a:xfrm>
            <a:prstGeom prst="rect">
              <a:avLst/>
            </a:prstGeom>
            <a:gradFill rotWithShape="1">
              <a:gsLst>
                <a:gs pos="0">
                  <a:srgbClr val="93B7FF"/>
                </a:gs>
                <a:gs pos="50000">
                  <a:schemeClr val="accent1">
                    <a:alpha val="16000"/>
                  </a:schemeClr>
                </a:gs>
                <a:gs pos="100000">
                  <a:srgbClr val="93B7FF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 altLang="ru-RU" sz="3600" b="1" i="1">
                <a:solidFill>
                  <a:srgbClr val="000099"/>
                </a:solidFill>
                <a:latin typeface="Times New Roman" panose="02020603050405020304" pitchFamily="18" charset="0"/>
              </a:endParaRPr>
            </a:p>
          </p:txBody>
        </p:sp>
        <p:graphicFrame>
          <p:nvGraphicFramePr>
            <p:cNvPr id="4116" name="Object 20"/>
            <p:cNvGraphicFramePr>
              <a:graphicFrameLocks noChangeAspect="1"/>
            </p:cNvGraphicFramePr>
            <p:nvPr/>
          </p:nvGraphicFramePr>
          <p:xfrm>
            <a:off x="1718" y="1253"/>
            <a:ext cx="1147" cy="46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49" name="Формула" r:id="rId10" imgW="545626" imgH="215713" progId="Equation.3">
                    <p:embed/>
                  </p:oleObj>
                </mc:Choice>
                <mc:Fallback>
                  <p:oleObj name="Формула" r:id="rId10" imgW="545626" imgH="215713" progId="Equation.3">
                    <p:embed/>
                    <p:pic>
                      <p:nvPicPr>
                        <p:cNvPr id="0" name="Picture 1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18" y="1253"/>
                          <a:ext cx="1147" cy="46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4126" name="Group 30"/>
          <p:cNvGrpSpPr>
            <a:grpSpLocks/>
          </p:cNvGrpSpPr>
          <p:nvPr/>
        </p:nvGrpSpPr>
        <p:grpSpPr bwMode="auto">
          <a:xfrm>
            <a:off x="8040688" y="3644900"/>
            <a:ext cx="2305050" cy="719138"/>
            <a:chOff x="3696" y="1298"/>
            <a:chExt cx="1452" cy="453"/>
          </a:xfrm>
        </p:grpSpPr>
        <p:sp>
          <p:nvSpPr>
            <p:cNvPr id="4118" name="Rectangle 22"/>
            <p:cNvSpPr>
              <a:spLocks noChangeArrowheads="1"/>
            </p:cNvSpPr>
            <p:nvPr/>
          </p:nvSpPr>
          <p:spPr bwMode="auto">
            <a:xfrm>
              <a:off x="3696" y="1298"/>
              <a:ext cx="1452" cy="453"/>
            </a:xfrm>
            <a:prstGeom prst="rect">
              <a:avLst/>
            </a:prstGeom>
            <a:gradFill rotWithShape="1">
              <a:gsLst>
                <a:gs pos="0">
                  <a:srgbClr val="FFFF00"/>
                </a:gs>
                <a:gs pos="50000">
                  <a:srgbClr val="FFFF00">
                    <a:gamma/>
                    <a:tint val="18431"/>
                    <a:invGamma/>
                  </a:srgbClr>
                </a:gs>
                <a:gs pos="100000">
                  <a:srgbClr val="FFFF00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 altLang="ru-RU" sz="3600" b="1" i="1">
                <a:solidFill>
                  <a:srgbClr val="000099"/>
                </a:solidFill>
                <a:latin typeface="Times New Roman" panose="02020603050405020304" pitchFamily="18" charset="0"/>
              </a:endParaRPr>
            </a:p>
          </p:txBody>
        </p:sp>
        <p:graphicFrame>
          <p:nvGraphicFramePr>
            <p:cNvPr id="4119" name="Object 23"/>
            <p:cNvGraphicFramePr>
              <a:graphicFrameLocks noChangeAspect="1"/>
            </p:cNvGraphicFramePr>
            <p:nvPr/>
          </p:nvGraphicFramePr>
          <p:xfrm>
            <a:off x="4059" y="1344"/>
            <a:ext cx="747" cy="38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50" name="Формула" r:id="rId12" imgW="355138" imgH="177569" progId="Equation.3">
                    <p:embed/>
                  </p:oleObj>
                </mc:Choice>
                <mc:Fallback>
                  <p:oleObj name="Формула" r:id="rId12" imgW="355138" imgH="177569" progId="Equation.3">
                    <p:embed/>
                    <p:pic>
                      <p:nvPicPr>
                        <p:cNvPr id="0" name="Picture 1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059" y="1344"/>
                          <a:ext cx="747" cy="38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4127" name="Group 31"/>
          <p:cNvGrpSpPr>
            <a:grpSpLocks/>
          </p:cNvGrpSpPr>
          <p:nvPr/>
        </p:nvGrpSpPr>
        <p:grpSpPr bwMode="auto">
          <a:xfrm>
            <a:off x="8040688" y="4508500"/>
            <a:ext cx="2305050" cy="719138"/>
            <a:chOff x="3696" y="1888"/>
            <a:chExt cx="1452" cy="453"/>
          </a:xfrm>
        </p:grpSpPr>
        <p:sp>
          <p:nvSpPr>
            <p:cNvPr id="4121" name="Rectangle 25"/>
            <p:cNvSpPr>
              <a:spLocks noChangeArrowheads="1"/>
            </p:cNvSpPr>
            <p:nvPr/>
          </p:nvSpPr>
          <p:spPr bwMode="auto">
            <a:xfrm>
              <a:off x="3696" y="1888"/>
              <a:ext cx="1452" cy="453"/>
            </a:xfrm>
            <a:prstGeom prst="rect">
              <a:avLst/>
            </a:prstGeom>
            <a:gradFill rotWithShape="1">
              <a:gsLst>
                <a:gs pos="0">
                  <a:srgbClr val="FFFF00"/>
                </a:gs>
                <a:gs pos="50000">
                  <a:srgbClr val="FFFF00">
                    <a:gamma/>
                    <a:tint val="18431"/>
                    <a:invGamma/>
                  </a:srgbClr>
                </a:gs>
                <a:gs pos="100000">
                  <a:srgbClr val="FFFF00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 altLang="ru-RU" sz="3600" b="1" i="1">
                <a:solidFill>
                  <a:srgbClr val="000099"/>
                </a:solidFill>
                <a:latin typeface="Times New Roman" panose="02020603050405020304" pitchFamily="18" charset="0"/>
              </a:endParaRPr>
            </a:p>
          </p:txBody>
        </p:sp>
        <p:graphicFrame>
          <p:nvGraphicFramePr>
            <p:cNvPr id="4122" name="Object 26"/>
            <p:cNvGraphicFramePr>
              <a:graphicFrameLocks noChangeAspect="1"/>
            </p:cNvGraphicFramePr>
            <p:nvPr/>
          </p:nvGraphicFramePr>
          <p:xfrm>
            <a:off x="4059" y="1933"/>
            <a:ext cx="721" cy="38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51" name="Формула" r:id="rId14" imgW="342603" imgH="177646" progId="Equation.3">
                    <p:embed/>
                  </p:oleObj>
                </mc:Choice>
                <mc:Fallback>
                  <p:oleObj name="Формула" r:id="rId14" imgW="342603" imgH="177646" progId="Equation.3">
                    <p:embed/>
                    <p:pic>
                      <p:nvPicPr>
                        <p:cNvPr id="0" name="Picture 1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059" y="1933"/>
                          <a:ext cx="721" cy="38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4128" name="Group 32"/>
          <p:cNvGrpSpPr>
            <a:grpSpLocks/>
          </p:cNvGrpSpPr>
          <p:nvPr/>
        </p:nvGrpSpPr>
        <p:grpSpPr bwMode="auto">
          <a:xfrm>
            <a:off x="8040688" y="1628775"/>
            <a:ext cx="2305050" cy="719138"/>
            <a:chOff x="3696" y="2478"/>
            <a:chExt cx="1452" cy="453"/>
          </a:xfrm>
        </p:grpSpPr>
        <p:sp>
          <p:nvSpPr>
            <p:cNvPr id="4124" name="Rectangle 28"/>
            <p:cNvSpPr>
              <a:spLocks noChangeArrowheads="1"/>
            </p:cNvSpPr>
            <p:nvPr/>
          </p:nvSpPr>
          <p:spPr bwMode="auto">
            <a:xfrm>
              <a:off x="3696" y="2478"/>
              <a:ext cx="1452" cy="453"/>
            </a:xfrm>
            <a:prstGeom prst="rect">
              <a:avLst/>
            </a:prstGeom>
            <a:gradFill rotWithShape="1">
              <a:gsLst>
                <a:gs pos="0">
                  <a:srgbClr val="FFFF00"/>
                </a:gs>
                <a:gs pos="50000">
                  <a:srgbClr val="FFFF00">
                    <a:gamma/>
                    <a:tint val="18431"/>
                    <a:invGamma/>
                  </a:srgbClr>
                </a:gs>
                <a:gs pos="100000">
                  <a:srgbClr val="FFFF00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 altLang="ru-RU" sz="3600" b="1" i="1">
                <a:solidFill>
                  <a:srgbClr val="000099"/>
                </a:solidFill>
                <a:latin typeface="Times New Roman" panose="02020603050405020304" pitchFamily="18" charset="0"/>
              </a:endParaRPr>
            </a:p>
          </p:txBody>
        </p:sp>
        <p:graphicFrame>
          <p:nvGraphicFramePr>
            <p:cNvPr id="4125" name="Object 29"/>
            <p:cNvGraphicFramePr>
              <a:graphicFrameLocks noChangeAspect="1"/>
            </p:cNvGraphicFramePr>
            <p:nvPr/>
          </p:nvGraphicFramePr>
          <p:xfrm>
            <a:off x="3696" y="2523"/>
            <a:ext cx="1414" cy="38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52" name="Формула" r:id="rId16" imgW="672516" imgH="177646" progId="Equation.3">
                    <p:embed/>
                  </p:oleObj>
                </mc:Choice>
                <mc:Fallback>
                  <p:oleObj name="Формула" r:id="rId16" imgW="672516" imgH="177646" progId="Equation.3">
                    <p:embed/>
                    <p:pic>
                      <p:nvPicPr>
                        <p:cNvPr id="0" name="Picture 1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96" y="2523"/>
                          <a:ext cx="1414" cy="38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4129" name="Group 33"/>
          <p:cNvGrpSpPr>
            <a:grpSpLocks/>
          </p:cNvGrpSpPr>
          <p:nvPr/>
        </p:nvGrpSpPr>
        <p:grpSpPr bwMode="auto">
          <a:xfrm>
            <a:off x="8112125" y="2708275"/>
            <a:ext cx="2305050" cy="719138"/>
            <a:chOff x="3696" y="2478"/>
            <a:chExt cx="1452" cy="453"/>
          </a:xfrm>
        </p:grpSpPr>
        <p:sp>
          <p:nvSpPr>
            <p:cNvPr id="4130" name="Rectangle 34"/>
            <p:cNvSpPr>
              <a:spLocks noChangeArrowheads="1"/>
            </p:cNvSpPr>
            <p:nvPr/>
          </p:nvSpPr>
          <p:spPr bwMode="auto">
            <a:xfrm>
              <a:off x="3696" y="2478"/>
              <a:ext cx="1452" cy="453"/>
            </a:xfrm>
            <a:prstGeom prst="rect">
              <a:avLst/>
            </a:prstGeom>
            <a:gradFill rotWithShape="1">
              <a:gsLst>
                <a:gs pos="0">
                  <a:srgbClr val="FFFF00"/>
                </a:gs>
                <a:gs pos="50000">
                  <a:srgbClr val="FFFF00">
                    <a:gamma/>
                    <a:tint val="18431"/>
                    <a:invGamma/>
                  </a:srgbClr>
                </a:gs>
                <a:gs pos="100000">
                  <a:srgbClr val="FFFF00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 altLang="ru-RU" sz="3600" b="1" i="1">
                <a:solidFill>
                  <a:srgbClr val="000099"/>
                </a:solidFill>
                <a:latin typeface="Times New Roman" panose="02020603050405020304" pitchFamily="18" charset="0"/>
              </a:endParaRPr>
            </a:p>
          </p:txBody>
        </p:sp>
        <p:graphicFrame>
          <p:nvGraphicFramePr>
            <p:cNvPr id="4131" name="Object 35"/>
            <p:cNvGraphicFramePr>
              <a:graphicFrameLocks noChangeAspect="1"/>
            </p:cNvGraphicFramePr>
            <p:nvPr/>
          </p:nvGraphicFramePr>
          <p:xfrm>
            <a:off x="3949" y="2523"/>
            <a:ext cx="907" cy="38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53" name="Формула" r:id="rId18" imgW="431640" imgH="177480" progId="Equation.3">
                    <p:embed/>
                  </p:oleObj>
                </mc:Choice>
                <mc:Fallback>
                  <p:oleObj name="Формула" r:id="rId18" imgW="431640" imgH="177480" progId="Equation.3">
                    <p:embed/>
                    <p:pic>
                      <p:nvPicPr>
                        <p:cNvPr id="0" name="Picture 1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949" y="2523"/>
                          <a:ext cx="907" cy="38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4135" name="Rectangle 39"/>
          <p:cNvSpPr>
            <a:spLocks noChangeArrowheads="1"/>
          </p:cNvSpPr>
          <p:nvPr/>
        </p:nvSpPr>
        <p:spPr bwMode="auto">
          <a:xfrm>
            <a:off x="4079875" y="1844676"/>
            <a:ext cx="62388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30000"/>
              </a:spcBef>
              <a:spcAft>
                <a:spcPct val="0"/>
              </a:spcAft>
            </a:pPr>
            <a:r>
              <a:rPr lang="ru-RU" altLang="ru-RU" sz="2800" b="1">
                <a:solidFill>
                  <a:srgbClr val="000000"/>
                </a:solidFill>
                <a:latin typeface="Arial" panose="020B0604020202020204" pitchFamily="34" charset="0"/>
              </a:rPr>
              <a:t>А)</a:t>
            </a:r>
            <a:r>
              <a:rPr lang="ru-RU" altLang="ru-RU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</a:p>
        </p:txBody>
      </p:sp>
      <p:sp>
        <p:nvSpPr>
          <p:cNvPr id="4136" name="Rectangle 40"/>
          <p:cNvSpPr>
            <a:spLocks noChangeArrowheads="1"/>
          </p:cNvSpPr>
          <p:nvPr/>
        </p:nvSpPr>
        <p:spPr bwMode="auto">
          <a:xfrm>
            <a:off x="4151313" y="2852738"/>
            <a:ext cx="5588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800" b="1">
                <a:solidFill>
                  <a:srgbClr val="000000"/>
                </a:solidFill>
                <a:latin typeface="Arial" panose="020B0604020202020204" pitchFamily="34" charset="0"/>
              </a:rPr>
              <a:t>Б)</a:t>
            </a:r>
          </a:p>
        </p:txBody>
      </p:sp>
      <p:sp>
        <p:nvSpPr>
          <p:cNvPr id="4137" name="Rectangle 41"/>
          <p:cNvSpPr>
            <a:spLocks noChangeArrowheads="1"/>
          </p:cNvSpPr>
          <p:nvPr/>
        </p:nvSpPr>
        <p:spPr bwMode="auto">
          <a:xfrm>
            <a:off x="4224339" y="3716338"/>
            <a:ext cx="56038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800" b="1">
                <a:solidFill>
                  <a:srgbClr val="000000"/>
                </a:solidFill>
                <a:latin typeface="Arial" panose="020B0604020202020204" pitchFamily="34" charset="0"/>
              </a:rPr>
              <a:t>В)</a:t>
            </a:r>
          </a:p>
        </p:txBody>
      </p:sp>
      <p:sp>
        <p:nvSpPr>
          <p:cNvPr id="4138" name="Rectangle 42"/>
          <p:cNvSpPr>
            <a:spLocks noChangeArrowheads="1"/>
          </p:cNvSpPr>
          <p:nvPr/>
        </p:nvSpPr>
        <p:spPr bwMode="auto">
          <a:xfrm>
            <a:off x="4224338" y="4652963"/>
            <a:ext cx="531812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30000"/>
              </a:spcBef>
              <a:spcAft>
                <a:spcPct val="0"/>
              </a:spcAft>
            </a:pPr>
            <a:r>
              <a:rPr lang="ru-RU" altLang="ru-RU" sz="2800" b="1">
                <a:solidFill>
                  <a:srgbClr val="000000"/>
                </a:solidFill>
                <a:latin typeface="Arial" panose="020B0604020202020204" pitchFamily="34" charset="0"/>
              </a:rPr>
              <a:t>Г)</a:t>
            </a:r>
          </a:p>
        </p:txBody>
      </p:sp>
      <p:sp>
        <p:nvSpPr>
          <p:cNvPr id="4139" name="Rectangle 43"/>
          <p:cNvSpPr>
            <a:spLocks noChangeArrowheads="1"/>
          </p:cNvSpPr>
          <p:nvPr/>
        </p:nvSpPr>
        <p:spPr bwMode="auto">
          <a:xfrm>
            <a:off x="7535863" y="1700213"/>
            <a:ext cx="5016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800" b="1">
                <a:solidFill>
                  <a:srgbClr val="000000"/>
                </a:solidFill>
                <a:latin typeface="Arial" panose="020B0604020202020204" pitchFamily="34" charset="0"/>
              </a:rPr>
              <a:t>1)</a:t>
            </a:r>
          </a:p>
        </p:txBody>
      </p:sp>
      <p:sp>
        <p:nvSpPr>
          <p:cNvPr id="4140" name="Rectangle 44"/>
          <p:cNvSpPr>
            <a:spLocks noChangeArrowheads="1"/>
          </p:cNvSpPr>
          <p:nvPr/>
        </p:nvSpPr>
        <p:spPr bwMode="auto">
          <a:xfrm>
            <a:off x="7608888" y="2708276"/>
            <a:ext cx="5016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800" b="1">
                <a:solidFill>
                  <a:srgbClr val="000000"/>
                </a:solidFill>
                <a:latin typeface="Arial" panose="020B0604020202020204" pitchFamily="34" charset="0"/>
              </a:rPr>
              <a:t>2)</a:t>
            </a:r>
          </a:p>
        </p:txBody>
      </p:sp>
      <p:sp>
        <p:nvSpPr>
          <p:cNvPr id="4141" name="Rectangle 45"/>
          <p:cNvSpPr>
            <a:spLocks noChangeArrowheads="1"/>
          </p:cNvSpPr>
          <p:nvPr/>
        </p:nvSpPr>
        <p:spPr bwMode="auto">
          <a:xfrm>
            <a:off x="7535863" y="3860801"/>
            <a:ext cx="5016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800" b="1">
                <a:solidFill>
                  <a:srgbClr val="000000"/>
                </a:solidFill>
                <a:latin typeface="Arial" panose="020B0604020202020204" pitchFamily="34" charset="0"/>
              </a:rPr>
              <a:t>3)</a:t>
            </a:r>
          </a:p>
        </p:txBody>
      </p:sp>
      <p:sp>
        <p:nvSpPr>
          <p:cNvPr id="4142" name="Rectangle 46"/>
          <p:cNvSpPr>
            <a:spLocks noChangeArrowheads="1"/>
          </p:cNvSpPr>
          <p:nvPr/>
        </p:nvSpPr>
        <p:spPr bwMode="auto">
          <a:xfrm>
            <a:off x="7608888" y="4600576"/>
            <a:ext cx="5016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30000"/>
              </a:spcBef>
              <a:spcAft>
                <a:spcPct val="0"/>
              </a:spcAft>
            </a:pPr>
            <a:r>
              <a:rPr lang="ru-RU" altLang="ru-RU" sz="2800" b="1">
                <a:solidFill>
                  <a:srgbClr val="000000"/>
                </a:solidFill>
                <a:latin typeface="Arial" panose="020B0604020202020204" pitchFamily="34" charset="0"/>
              </a:rPr>
              <a:t>4)</a:t>
            </a:r>
          </a:p>
        </p:txBody>
      </p:sp>
      <p:graphicFrame>
        <p:nvGraphicFramePr>
          <p:cNvPr id="4195" name="Group 99"/>
          <p:cNvGraphicFramePr>
            <a:graphicFrameLocks noGrp="1"/>
          </p:cNvGraphicFramePr>
          <p:nvPr>
            <p:ph/>
          </p:nvPr>
        </p:nvGraphicFramePr>
        <p:xfrm>
          <a:off x="3432175" y="5822950"/>
          <a:ext cx="6923088" cy="1036320"/>
        </p:xfrm>
        <a:graphic>
          <a:graphicData uri="http://schemas.openxmlformats.org/drawingml/2006/table">
            <a:tbl>
              <a:tblPr/>
              <a:tblGrid>
                <a:gridCol w="1730375">
                  <a:extLst>
                    <a:ext uri="{9D8B030D-6E8A-4147-A177-3AD203B41FA5}">
                      <a16:colId xmlns:a16="http://schemas.microsoft.com/office/drawing/2014/main" val="3354899371"/>
                    </a:ext>
                  </a:extLst>
                </a:gridCol>
                <a:gridCol w="1731963">
                  <a:extLst>
                    <a:ext uri="{9D8B030D-6E8A-4147-A177-3AD203B41FA5}">
                      <a16:colId xmlns:a16="http://schemas.microsoft.com/office/drawing/2014/main" val="2564540907"/>
                    </a:ext>
                  </a:extLst>
                </a:gridCol>
                <a:gridCol w="1730375">
                  <a:extLst>
                    <a:ext uri="{9D8B030D-6E8A-4147-A177-3AD203B41FA5}">
                      <a16:colId xmlns:a16="http://schemas.microsoft.com/office/drawing/2014/main" val="2295889699"/>
                    </a:ext>
                  </a:extLst>
                </a:gridCol>
                <a:gridCol w="1730375">
                  <a:extLst>
                    <a:ext uri="{9D8B030D-6E8A-4147-A177-3AD203B41FA5}">
                      <a16:colId xmlns:a16="http://schemas.microsoft.com/office/drawing/2014/main" val="1612194519"/>
                    </a:ext>
                  </a:extLst>
                </a:gridCol>
              </a:tblGrid>
              <a:tr h="436563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tabLst>
                          <a:tab pos="3343275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tabLst>
                          <a:tab pos="3343275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tabLst>
                          <a:tab pos="3343275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tabLst>
                          <a:tab pos="334327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tabLst>
                          <a:tab pos="334327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4327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4327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4327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4327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343275" algn="l"/>
                        </a:tabLst>
                      </a:pPr>
                      <a:r>
                        <a:rPr kumimoji="0" lang="ru-RU" alt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tabLst>
                          <a:tab pos="3343275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tabLst>
                          <a:tab pos="3343275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tabLst>
                          <a:tab pos="3343275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tabLst>
                          <a:tab pos="334327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tabLst>
                          <a:tab pos="334327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4327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4327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4327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4327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343275" algn="l"/>
                        </a:tabLst>
                      </a:pPr>
                      <a:r>
                        <a:rPr kumimoji="0" lang="ru-RU" alt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</a:t>
                      </a: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tabLst>
                          <a:tab pos="3343275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tabLst>
                          <a:tab pos="3343275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tabLst>
                          <a:tab pos="3343275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tabLst>
                          <a:tab pos="334327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tabLst>
                          <a:tab pos="334327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4327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4327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4327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4327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343275" algn="l"/>
                        </a:tabLst>
                      </a:pPr>
                      <a:r>
                        <a:rPr kumimoji="0" lang="ru-RU" alt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</a:t>
                      </a: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tabLst>
                          <a:tab pos="3343275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tabLst>
                          <a:tab pos="3343275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tabLst>
                          <a:tab pos="3343275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tabLst>
                          <a:tab pos="334327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tabLst>
                          <a:tab pos="334327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4327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4327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4327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4327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343275" algn="l"/>
                        </a:tabLst>
                      </a:pPr>
                      <a:r>
                        <a:rPr kumimoji="0" lang="ru-RU" alt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</a:t>
                      </a: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37592547"/>
                  </a:ext>
                </a:extLst>
              </a:tr>
              <a:tr h="460375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tabLst>
                          <a:tab pos="3343275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tabLst>
                          <a:tab pos="3343275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tabLst>
                          <a:tab pos="3343275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tabLst>
                          <a:tab pos="334327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tabLst>
                          <a:tab pos="334327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4327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4327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4327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4327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343275" algn="l"/>
                        </a:tabLst>
                      </a:pPr>
                      <a:r>
                        <a:rPr kumimoji="0" lang="ru-RU" alt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tabLst>
                          <a:tab pos="3343275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tabLst>
                          <a:tab pos="3343275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tabLst>
                          <a:tab pos="3343275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tabLst>
                          <a:tab pos="334327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tabLst>
                          <a:tab pos="334327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4327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4327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4327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4327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343275" algn="l"/>
                        </a:tabLst>
                      </a:pPr>
                      <a:r>
                        <a:rPr kumimoji="0" lang="ru-RU" alt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tabLst>
                          <a:tab pos="3343275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tabLst>
                          <a:tab pos="3343275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tabLst>
                          <a:tab pos="3343275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tabLst>
                          <a:tab pos="334327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tabLst>
                          <a:tab pos="334327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4327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4327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4327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4327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343275" algn="l"/>
                        </a:tabLst>
                      </a:pPr>
                      <a:r>
                        <a:rPr kumimoji="0" lang="ru-RU" alt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tabLst>
                          <a:tab pos="3343275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tabLst>
                          <a:tab pos="3343275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tabLst>
                          <a:tab pos="3343275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tabLst>
                          <a:tab pos="334327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tabLst>
                          <a:tab pos="334327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4327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4327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4327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4327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343275" algn="l"/>
                        </a:tabLst>
                      </a:pPr>
                      <a:r>
                        <a:rPr kumimoji="0" lang="ru-RU" alt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01338340"/>
                  </a:ext>
                </a:extLst>
              </a:tr>
            </a:tbl>
          </a:graphicData>
        </a:graphic>
      </p:graphicFrame>
      <p:graphicFrame>
        <p:nvGraphicFramePr>
          <p:cNvPr id="4196" name="Group 100"/>
          <p:cNvGraphicFramePr>
            <a:graphicFrameLocks noGrp="1"/>
          </p:cNvGraphicFramePr>
          <p:nvPr/>
        </p:nvGraphicFramePr>
        <p:xfrm>
          <a:off x="3432175" y="5822950"/>
          <a:ext cx="6923088" cy="1036320"/>
        </p:xfrm>
        <a:graphic>
          <a:graphicData uri="http://schemas.openxmlformats.org/drawingml/2006/table">
            <a:tbl>
              <a:tblPr/>
              <a:tblGrid>
                <a:gridCol w="1730375">
                  <a:extLst>
                    <a:ext uri="{9D8B030D-6E8A-4147-A177-3AD203B41FA5}">
                      <a16:colId xmlns:a16="http://schemas.microsoft.com/office/drawing/2014/main" val="3880395856"/>
                    </a:ext>
                  </a:extLst>
                </a:gridCol>
                <a:gridCol w="1731963">
                  <a:extLst>
                    <a:ext uri="{9D8B030D-6E8A-4147-A177-3AD203B41FA5}">
                      <a16:colId xmlns:a16="http://schemas.microsoft.com/office/drawing/2014/main" val="524501239"/>
                    </a:ext>
                  </a:extLst>
                </a:gridCol>
                <a:gridCol w="1730375">
                  <a:extLst>
                    <a:ext uri="{9D8B030D-6E8A-4147-A177-3AD203B41FA5}">
                      <a16:colId xmlns:a16="http://schemas.microsoft.com/office/drawing/2014/main" val="1137012389"/>
                    </a:ext>
                  </a:extLst>
                </a:gridCol>
                <a:gridCol w="1730375">
                  <a:extLst>
                    <a:ext uri="{9D8B030D-6E8A-4147-A177-3AD203B41FA5}">
                      <a16:colId xmlns:a16="http://schemas.microsoft.com/office/drawing/2014/main" val="612821956"/>
                    </a:ext>
                  </a:extLst>
                </a:gridCol>
              </a:tblGrid>
              <a:tr h="4365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3343275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3343275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3343275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334327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334327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4327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4327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4327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4327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343275" algn="l"/>
                        </a:tabLst>
                      </a:pPr>
                      <a:r>
                        <a:rPr kumimoji="0" lang="ru-RU" alt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3343275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3343275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3343275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334327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334327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4327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4327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4327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4327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343275" algn="l"/>
                        </a:tabLst>
                      </a:pPr>
                      <a:r>
                        <a:rPr kumimoji="0" lang="ru-RU" alt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</a:t>
                      </a: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3343275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3343275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3343275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334327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334327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4327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4327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4327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4327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343275" algn="l"/>
                        </a:tabLst>
                      </a:pPr>
                      <a:r>
                        <a:rPr kumimoji="0" lang="ru-RU" alt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</a:t>
                      </a: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3343275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3343275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3343275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334327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334327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4327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4327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4327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4327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343275" algn="l"/>
                        </a:tabLst>
                      </a:pPr>
                      <a:r>
                        <a:rPr kumimoji="0" lang="ru-RU" alt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</a:t>
                      </a: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97538465"/>
                  </a:ext>
                </a:extLst>
              </a:tr>
              <a:tr h="4603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3343275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3343275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3343275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334327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334327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4327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4327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4327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4327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343275" algn="l"/>
                        </a:tabLst>
                      </a:pPr>
                      <a:r>
                        <a:rPr kumimoji="0" lang="ru-RU" alt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3343275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3343275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3343275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334327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334327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4327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4327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4327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4327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343275" algn="l"/>
                        </a:tabLst>
                      </a:pPr>
                      <a:r>
                        <a:rPr kumimoji="0" lang="ru-RU" alt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3343275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3343275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3343275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334327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334327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4327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4327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4327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4327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343275" algn="l"/>
                        </a:tabLst>
                      </a:pPr>
                      <a:r>
                        <a:rPr kumimoji="0" lang="ru-RU" alt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3343275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3343275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3343275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334327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334327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4327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4327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4327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4327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343275" algn="l"/>
                        </a:tabLst>
                      </a:pPr>
                      <a:r>
                        <a:rPr kumimoji="0" lang="ru-RU" alt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69730246"/>
                  </a:ext>
                </a:extLst>
              </a:tr>
            </a:tbl>
          </a:graphicData>
        </a:graphic>
      </p:graphicFrame>
      <p:pic>
        <p:nvPicPr>
          <p:cNvPr id="41" name="Picture 5" descr="Рисунок16"/>
          <p:cNvPicPr>
            <a:picLocks noChangeAspect="1" noChangeArrowheads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381" y="2104232"/>
            <a:ext cx="2859088" cy="3573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47237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10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0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4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4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4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4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4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4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0" fill="hold"/>
                                        <p:tgtEl>
                                          <p:spTgt spid="4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0" fill="hold"/>
                                        <p:tgtEl>
                                          <p:spTgt spid="4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0" fill="hold"/>
                                        <p:tgtEl>
                                          <p:spTgt spid="4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0" fill="hold"/>
                                        <p:tgtEl>
                                          <p:spTgt spid="4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1" grpId="0" animBg="1"/>
      <p:bldP spid="4102" grpId="0" animBg="1"/>
      <p:bldP spid="410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1774826" y="188914"/>
            <a:ext cx="2881313" cy="719137"/>
          </a:xfrm>
          <a:prstGeom prst="rect">
            <a:avLst/>
          </a:prstGeom>
          <a:gradFill rotWithShape="1">
            <a:gsLst>
              <a:gs pos="0">
                <a:srgbClr val="93B7FF"/>
              </a:gs>
              <a:gs pos="50000">
                <a:schemeClr val="accent1">
                  <a:alpha val="16000"/>
                </a:schemeClr>
              </a:gs>
              <a:gs pos="100000">
                <a:srgbClr val="93B7FF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3600" b="1" i="1">
                <a:solidFill>
                  <a:srgbClr val="000099"/>
                </a:solidFill>
                <a:latin typeface="Times New Roman" panose="02020603050405020304" pitchFamily="18" charset="0"/>
              </a:rPr>
              <a:t>Повторение.</a:t>
            </a:r>
          </a:p>
        </p:txBody>
      </p:sp>
      <p:sp>
        <p:nvSpPr>
          <p:cNvPr id="5124" name="Oval 4"/>
          <p:cNvSpPr>
            <a:spLocks noChangeArrowheads="1"/>
          </p:cNvSpPr>
          <p:nvPr/>
        </p:nvSpPr>
        <p:spPr bwMode="auto">
          <a:xfrm>
            <a:off x="4583113" y="0"/>
            <a:ext cx="914400" cy="914400"/>
          </a:xfrm>
          <a:prstGeom prst="ellipse">
            <a:avLst/>
          </a:prstGeom>
          <a:gradFill rotWithShape="1">
            <a:gsLst>
              <a:gs pos="0">
                <a:schemeClr val="accent1">
                  <a:gamma/>
                  <a:tint val="0"/>
                  <a:invGamma/>
                </a:schemeClr>
              </a:gs>
              <a:gs pos="100000">
                <a:schemeClr val="accent1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4000" b="1">
                <a:solidFill>
                  <a:srgbClr val="000000"/>
                </a:solidFill>
                <a:latin typeface="Times New Roman" panose="02020603050405020304" pitchFamily="18" charset="0"/>
              </a:rPr>
              <a:t>2.</a:t>
            </a: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1992314" y="260350"/>
            <a:ext cx="12893675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800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                                        Установите соответствие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altLang="ru-RU" sz="2800" b="1" i="1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800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между промежутком и геометрической  модели :</a:t>
            </a:r>
          </a:p>
        </p:txBody>
      </p:sp>
      <p:grpSp>
        <p:nvGrpSpPr>
          <p:cNvPr id="5127" name="Group 7"/>
          <p:cNvGrpSpPr>
            <a:grpSpLocks/>
          </p:cNvGrpSpPr>
          <p:nvPr/>
        </p:nvGrpSpPr>
        <p:grpSpPr bwMode="auto">
          <a:xfrm>
            <a:off x="4008438" y="4797425"/>
            <a:ext cx="1871662" cy="736600"/>
            <a:chOff x="1701" y="1253"/>
            <a:chExt cx="1179" cy="464"/>
          </a:xfrm>
        </p:grpSpPr>
        <p:sp>
          <p:nvSpPr>
            <p:cNvPr id="5128" name="Rectangle 8"/>
            <p:cNvSpPr>
              <a:spLocks noChangeArrowheads="1"/>
            </p:cNvSpPr>
            <p:nvPr/>
          </p:nvSpPr>
          <p:spPr bwMode="auto">
            <a:xfrm>
              <a:off x="1701" y="1253"/>
              <a:ext cx="1179" cy="453"/>
            </a:xfrm>
            <a:prstGeom prst="rect">
              <a:avLst/>
            </a:prstGeom>
            <a:gradFill rotWithShape="1">
              <a:gsLst>
                <a:gs pos="0">
                  <a:srgbClr val="93B7FF"/>
                </a:gs>
                <a:gs pos="50000">
                  <a:schemeClr val="accent1">
                    <a:alpha val="16000"/>
                  </a:schemeClr>
                </a:gs>
                <a:gs pos="100000">
                  <a:srgbClr val="93B7FF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 altLang="ru-RU" sz="3600" b="1" i="1">
                <a:solidFill>
                  <a:srgbClr val="000099"/>
                </a:solidFill>
                <a:latin typeface="Times New Roman" panose="02020603050405020304" pitchFamily="18" charset="0"/>
              </a:endParaRPr>
            </a:p>
          </p:txBody>
        </p:sp>
        <p:graphicFrame>
          <p:nvGraphicFramePr>
            <p:cNvPr id="5129" name="Object 9"/>
            <p:cNvGraphicFramePr>
              <a:graphicFrameLocks noChangeAspect="1"/>
            </p:cNvGraphicFramePr>
            <p:nvPr/>
          </p:nvGraphicFramePr>
          <p:xfrm>
            <a:off x="1717" y="1253"/>
            <a:ext cx="1147" cy="46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10" name="Формула" r:id="rId4" imgW="545626" imgH="215713" progId="Equation.3">
                    <p:embed/>
                  </p:oleObj>
                </mc:Choice>
                <mc:Fallback>
                  <p:oleObj name="Формула" r:id="rId4" imgW="545626" imgH="215713" progId="Equation.3">
                    <p:embed/>
                    <p:pic>
                      <p:nvPicPr>
                        <p:cNvPr id="0" name="Picture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17" y="1253"/>
                          <a:ext cx="1147" cy="46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5130" name="Group 10"/>
          <p:cNvGrpSpPr>
            <a:grpSpLocks/>
          </p:cNvGrpSpPr>
          <p:nvPr/>
        </p:nvGrpSpPr>
        <p:grpSpPr bwMode="auto">
          <a:xfrm>
            <a:off x="3935413" y="3860800"/>
            <a:ext cx="1871662" cy="736600"/>
            <a:chOff x="1701" y="1253"/>
            <a:chExt cx="1179" cy="464"/>
          </a:xfrm>
        </p:grpSpPr>
        <p:sp>
          <p:nvSpPr>
            <p:cNvPr id="5131" name="Rectangle 11"/>
            <p:cNvSpPr>
              <a:spLocks noChangeArrowheads="1"/>
            </p:cNvSpPr>
            <p:nvPr/>
          </p:nvSpPr>
          <p:spPr bwMode="auto">
            <a:xfrm>
              <a:off x="1701" y="1253"/>
              <a:ext cx="1179" cy="453"/>
            </a:xfrm>
            <a:prstGeom prst="rect">
              <a:avLst/>
            </a:prstGeom>
            <a:gradFill rotWithShape="1">
              <a:gsLst>
                <a:gs pos="0">
                  <a:srgbClr val="93B7FF"/>
                </a:gs>
                <a:gs pos="50000">
                  <a:schemeClr val="accent1">
                    <a:alpha val="16000"/>
                  </a:schemeClr>
                </a:gs>
                <a:gs pos="100000">
                  <a:srgbClr val="93B7FF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 altLang="ru-RU" sz="3600" b="1" i="1">
                <a:solidFill>
                  <a:srgbClr val="000099"/>
                </a:solidFill>
                <a:latin typeface="Times New Roman" panose="02020603050405020304" pitchFamily="18" charset="0"/>
              </a:endParaRPr>
            </a:p>
          </p:txBody>
        </p:sp>
        <p:graphicFrame>
          <p:nvGraphicFramePr>
            <p:cNvPr id="5132" name="Object 12"/>
            <p:cNvGraphicFramePr>
              <a:graphicFrameLocks noChangeAspect="1"/>
            </p:cNvGraphicFramePr>
            <p:nvPr/>
          </p:nvGraphicFramePr>
          <p:xfrm>
            <a:off x="1944" y="1253"/>
            <a:ext cx="694" cy="46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11" name="Формула" r:id="rId6" imgW="330057" imgH="215806" progId="Equation.3">
                    <p:embed/>
                  </p:oleObj>
                </mc:Choice>
                <mc:Fallback>
                  <p:oleObj name="Формула" r:id="rId6" imgW="330057" imgH="215806" progId="Equation.3">
                    <p:embed/>
                    <p:pic>
                      <p:nvPicPr>
                        <p:cNvPr id="0" name="Picture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44" y="1253"/>
                          <a:ext cx="694" cy="46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5133" name="Group 13"/>
          <p:cNvGrpSpPr>
            <a:grpSpLocks/>
          </p:cNvGrpSpPr>
          <p:nvPr/>
        </p:nvGrpSpPr>
        <p:grpSpPr bwMode="auto">
          <a:xfrm>
            <a:off x="3935413" y="1989138"/>
            <a:ext cx="1871662" cy="736600"/>
            <a:chOff x="1701" y="1253"/>
            <a:chExt cx="1179" cy="464"/>
          </a:xfrm>
        </p:grpSpPr>
        <p:sp>
          <p:nvSpPr>
            <p:cNvPr id="5134" name="Rectangle 14"/>
            <p:cNvSpPr>
              <a:spLocks noChangeArrowheads="1"/>
            </p:cNvSpPr>
            <p:nvPr/>
          </p:nvSpPr>
          <p:spPr bwMode="auto">
            <a:xfrm>
              <a:off x="1701" y="1253"/>
              <a:ext cx="1179" cy="453"/>
            </a:xfrm>
            <a:prstGeom prst="rect">
              <a:avLst/>
            </a:prstGeom>
            <a:gradFill rotWithShape="1">
              <a:gsLst>
                <a:gs pos="0">
                  <a:srgbClr val="93B7FF"/>
                </a:gs>
                <a:gs pos="50000">
                  <a:schemeClr val="accent1">
                    <a:alpha val="16000"/>
                  </a:schemeClr>
                </a:gs>
                <a:gs pos="100000">
                  <a:srgbClr val="93B7FF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 altLang="ru-RU" sz="3600" b="1" i="1">
                <a:solidFill>
                  <a:srgbClr val="000099"/>
                </a:solidFill>
                <a:latin typeface="Times New Roman" panose="02020603050405020304" pitchFamily="18" charset="0"/>
              </a:endParaRPr>
            </a:p>
          </p:txBody>
        </p:sp>
        <p:graphicFrame>
          <p:nvGraphicFramePr>
            <p:cNvPr id="5135" name="Object 15"/>
            <p:cNvGraphicFramePr>
              <a:graphicFrameLocks noChangeAspect="1"/>
            </p:cNvGraphicFramePr>
            <p:nvPr/>
          </p:nvGraphicFramePr>
          <p:xfrm>
            <a:off x="1863" y="1253"/>
            <a:ext cx="855" cy="46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12" name="Формула" r:id="rId8" imgW="406048" imgH="215713" progId="Equation.3">
                    <p:embed/>
                  </p:oleObj>
                </mc:Choice>
                <mc:Fallback>
                  <p:oleObj name="Формула" r:id="rId8" imgW="406048" imgH="215713" progId="Equation.3">
                    <p:embed/>
                    <p:pic>
                      <p:nvPicPr>
                        <p:cNvPr id="0" name="Picture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63" y="1253"/>
                          <a:ext cx="855" cy="46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5136" name="Group 16"/>
          <p:cNvGrpSpPr>
            <a:grpSpLocks/>
          </p:cNvGrpSpPr>
          <p:nvPr/>
        </p:nvGrpSpPr>
        <p:grpSpPr bwMode="auto">
          <a:xfrm>
            <a:off x="4008438" y="2924175"/>
            <a:ext cx="1871662" cy="736600"/>
            <a:chOff x="1701" y="1253"/>
            <a:chExt cx="1179" cy="464"/>
          </a:xfrm>
        </p:grpSpPr>
        <p:sp>
          <p:nvSpPr>
            <p:cNvPr id="5137" name="Rectangle 17"/>
            <p:cNvSpPr>
              <a:spLocks noChangeArrowheads="1"/>
            </p:cNvSpPr>
            <p:nvPr/>
          </p:nvSpPr>
          <p:spPr bwMode="auto">
            <a:xfrm>
              <a:off x="1701" y="1253"/>
              <a:ext cx="1179" cy="453"/>
            </a:xfrm>
            <a:prstGeom prst="rect">
              <a:avLst/>
            </a:prstGeom>
            <a:gradFill rotWithShape="1">
              <a:gsLst>
                <a:gs pos="0">
                  <a:srgbClr val="93B7FF"/>
                </a:gs>
                <a:gs pos="50000">
                  <a:schemeClr val="accent1">
                    <a:alpha val="16000"/>
                  </a:schemeClr>
                </a:gs>
                <a:gs pos="100000">
                  <a:srgbClr val="93B7FF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 altLang="ru-RU" sz="3600" b="1" i="1">
                <a:solidFill>
                  <a:srgbClr val="000099"/>
                </a:solidFill>
                <a:latin typeface="Times New Roman" panose="02020603050405020304" pitchFamily="18" charset="0"/>
              </a:endParaRPr>
            </a:p>
          </p:txBody>
        </p:sp>
        <p:graphicFrame>
          <p:nvGraphicFramePr>
            <p:cNvPr id="5138" name="Object 18"/>
            <p:cNvGraphicFramePr>
              <a:graphicFrameLocks noChangeAspect="1"/>
            </p:cNvGraphicFramePr>
            <p:nvPr/>
          </p:nvGraphicFramePr>
          <p:xfrm>
            <a:off x="1718" y="1253"/>
            <a:ext cx="1147" cy="46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13" name="Формула" r:id="rId10" imgW="545626" imgH="215713" progId="Equation.3">
                    <p:embed/>
                  </p:oleObj>
                </mc:Choice>
                <mc:Fallback>
                  <p:oleObj name="Формула" r:id="rId10" imgW="545626" imgH="215713" progId="Equation.3">
                    <p:embed/>
                    <p:pic>
                      <p:nvPicPr>
                        <p:cNvPr id="0" name="Picture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18" y="1253"/>
                          <a:ext cx="1147" cy="46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5156" name="Group 36"/>
          <p:cNvGrpSpPr>
            <a:grpSpLocks/>
          </p:cNvGrpSpPr>
          <p:nvPr/>
        </p:nvGrpSpPr>
        <p:grpSpPr bwMode="auto">
          <a:xfrm>
            <a:off x="6707188" y="2205039"/>
            <a:ext cx="3960812" cy="650875"/>
            <a:chOff x="3107" y="1389"/>
            <a:chExt cx="2495" cy="410"/>
          </a:xfrm>
        </p:grpSpPr>
        <p:sp>
          <p:nvSpPr>
            <p:cNvPr id="5151" name="Line 31"/>
            <p:cNvSpPr>
              <a:spLocks noChangeShapeType="1"/>
            </p:cNvSpPr>
            <p:nvPr/>
          </p:nvSpPr>
          <p:spPr bwMode="auto">
            <a:xfrm>
              <a:off x="3107" y="1480"/>
              <a:ext cx="2495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5152" name="Oval 32"/>
            <p:cNvSpPr>
              <a:spLocks noChangeArrowheads="1"/>
            </p:cNvSpPr>
            <p:nvPr/>
          </p:nvSpPr>
          <p:spPr bwMode="auto">
            <a:xfrm>
              <a:off x="3742" y="1434"/>
              <a:ext cx="91" cy="91"/>
            </a:xfrm>
            <a:prstGeom prst="ellipse">
              <a:avLst/>
            </a:prstGeom>
            <a:solidFill>
              <a:srgbClr val="000000"/>
            </a:solidFill>
            <a:ln w="317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5153" name="Freeform 33"/>
            <p:cNvSpPr>
              <a:spLocks/>
            </p:cNvSpPr>
            <p:nvPr/>
          </p:nvSpPr>
          <p:spPr bwMode="auto">
            <a:xfrm>
              <a:off x="3846" y="1398"/>
              <a:ext cx="1601" cy="1"/>
            </a:xfrm>
            <a:custGeom>
              <a:avLst/>
              <a:gdLst>
                <a:gd name="T0" fmla="*/ 0 w 1601"/>
                <a:gd name="T1" fmla="*/ 0 h 1"/>
                <a:gd name="T2" fmla="*/ 1601 w 1601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601" h="1">
                  <a:moveTo>
                    <a:pt x="0" y="0"/>
                  </a:moveTo>
                  <a:lnTo>
                    <a:pt x="1601" y="0"/>
                  </a:lnTo>
                </a:path>
              </a:pathLst>
            </a:custGeom>
            <a:noFill/>
            <a:ln w="152400">
              <a:pattFill prst="wdUpDiag">
                <a:fgClr>
                  <a:srgbClr val="000080"/>
                </a:fgClr>
                <a:bgClr>
                  <a:srgbClr val="FFFFFF"/>
                </a:bgClr>
              </a:patt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5154" name="Text Box 34"/>
            <p:cNvSpPr txBox="1">
              <a:spLocks noChangeArrowheads="1"/>
            </p:cNvSpPr>
            <p:nvPr/>
          </p:nvSpPr>
          <p:spPr bwMode="auto">
            <a:xfrm>
              <a:off x="5329" y="1389"/>
              <a:ext cx="24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altLang="ru-RU" sz="3200" b="1" i="1">
                  <a:solidFill>
                    <a:srgbClr val="000000"/>
                  </a:solidFill>
                  <a:latin typeface="Times New Roman" panose="02020603050405020304" pitchFamily="18" charset="0"/>
                </a:rPr>
                <a:t>х</a:t>
              </a:r>
            </a:p>
          </p:txBody>
        </p:sp>
        <p:sp>
          <p:nvSpPr>
            <p:cNvPr id="5155" name="Text Box 35"/>
            <p:cNvSpPr txBox="1">
              <a:spLocks noChangeArrowheads="1"/>
            </p:cNvSpPr>
            <p:nvPr/>
          </p:nvSpPr>
          <p:spPr bwMode="auto">
            <a:xfrm>
              <a:off x="3606" y="1434"/>
              <a:ext cx="329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altLang="ru-RU" sz="32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-2</a:t>
              </a:r>
            </a:p>
          </p:txBody>
        </p:sp>
      </p:grpSp>
      <p:grpSp>
        <p:nvGrpSpPr>
          <p:cNvPr id="5175" name="Group 55"/>
          <p:cNvGrpSpPr>
            <a:grpSpLocks/>
          </p:cNvGrpSpPr>
          <p:nvPr/>
        </p:nvGrpSpPr>
        <p:grpSpPr bwMode="auto">
          <a:xfrm>
            <a:off x="6708776" y="3141663"/>
            <a:ext cx="3959225" cy="722312"/>
            <a:chOff x="3107" y="1979"/>
            <a:chExt cx="2494" cy="455"/>
          </a:xfrm>
        </p:grpSpPr>
        <p:sp>
          <p:nvSpPr>
            <p:cNvPr id="5157" name="Line 37"/>
            <p:cNvSpPr>
              <a:spLocks noChangeShapeType="1"/>
            </p:cNvSpPr>
            <p:nvPr/>
          </p:nvSpPr>
          <p:spPr bwMode="auto">
            <a:xfrm>
              <a:off x="3107" y="2069"/>
              <a:ext cx="2494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5161" name="Oval 41"/>
            <p:cNvSpPr>
              <a:spLocks noChangeArrowheads="1"/>
            </p:cNvSpPr>
            <p:nvPr/>
          </p:nvSpPr>
          <p:spPr bwMode="auto">
            <a:xfrm>
              <a:off x="3742" y="2024"/>
              <a:ext cx="91" cy="91"/>
            </a:xfrm>
            <a:prstGeom prst="ellipse">
              <a:avLst/>
            </a:prstGeom>
            <a:solidFill>
              <a:schemeClr val="bg1"/>
            </a:solidFill>
            <a:ln w="317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5162" name="Oval 42"/>
            <p:cNvSpPr>
              <a:spLocks noChangeArrowheads="1"/>
            </p:cNvSpPr>
            <p:nvPr/>
          </p:nvSpPr>
          <p:spPr bwMode="auto">
            <a:xfrm>
              <a:off x="5103" y="2024"/>
              <a:ext cx="91" cy="91"/>
            </a:xfrm>
            <a:prstGeom prst="ellipse">
              <a:avLst/>
            </a:prstGeom>
            <a:solidFill>
              <a:schemeClr val="bg1"/>
            </a:solidFill>
            <a:ln w="317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5163" name="Text Box 43"/>
            <p:cNvSpPr txBox="1">
              <a:spLocks noChangeArrowheads="1"/>
            </p:cNvSpPr>
            <p:nvPr/>
          </p:nvSpPr>
          <p:spPr bwMode="auto">
            <a:xfrm>
              <a:off x="5012" y="2069"/>
              <a:ext cx="24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altLang="ru-RU" sz="32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7</a:t>
              </a:r>
            </a:p>
          </p:txBody>
        </p:sp>
        <p:sp>
          <p:nvSpPr>
            <p:cNvPr id="5164" name="Text Box 44"/>
            <p:cNvSpPr txBox="1">
              <a:spLocks noChangeArrowheads="1"/>
            </p:cNvSpPr>
            <p:nvPr/>
          </p:nvSpPr>
          <p:spPr bwMode="auto">
            <a:xfrm>
              <a:off x="3651" y="2069"/>
              <a:ext cx="24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altLang="ru-RU" sz="32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4</a:t>
              </a:r>
            </a:p>
          </p:txBody>
        </p:sp>
        <p:sp>
          <p:nvSpPr>
            <p:cNvPr id="5169" name="Line 49"/>
            <p:cNvSpPr>
              <a:spLocks noChangeShapeType="1"/>
            </p:cNvSpPr>
            <p:nvPr/>
          </p:nvSpPr>
          <p:spPr bwMode="auto">
            <a:xfrm>
              <a:off x="3787" y="1979"/>
              <a:ext cx="1361" cy="0"/>
            </a:xfrm>
            <a:prstGeom prst="line">
              <a:avLst/>
            </a:prstGeom>
            <a:noFill/>
            <a:ln w="152400">
              <a:pattFill prst="wdUpDiag">
                <a:fgClr>
                  <a:srgbClr val="000080"/>
                </a:fgClr>
                <a:bgClr>
                  <a:srgbClr val="FFFFFF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5173" name="Text Box 53"/>
            <p:cNvSpPr txBox="1">
              <a:spLocks noChangeArrowheads="1"/>
            </p:cNvSpPr>
            <p:nvPr/>
          </p:nvSpPr>
          <p:spPr bwMode="auto">
            <a:xfrm>
              <a:off x="5329" y="2024"/>
              <a:ext cx="24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altLang="ru-RU" sz="3200" b="1" i="1">
                  <a:solidFill>
                    <a:srgbClr val="000000"/>
                  </a:solidFill>
                  <a:latin typeface="Times New Roman" panose="02020603050405020304" pitchFamily="18" charset="0"/>
                </a:rPr>
                <a:t>х</a:t>
              </a:r>
            </a:p>
          </p:txBody>
        </p:sp>
      </p:grpSp>
      <p:grpSp>
        <p:nvGrpSpPr>
          <p:cNvPr id="5178" name="Group 58"/>
          <p:cNvGrpSpPr>
            <a:grpSpLocks/>
          </p:cNvGrpSpPr>
          <p:nvPr/>
        </p:nvGrpSpPr>
        <p:grpSpPr bwMode="auto">
          <a:xfrm>
            <a:off x="6708776" y="4868863"/>
            <a:ext cx="3959225" cy="723900"/>
            <a:chOff x="3107" y="3203"/>
            <a:chExt cx="2494" cy="456"/>
          </a:xfrm>
        </p:grpSpPr>
        <p:sp>
          <p:nvSpPr>
            <p:cNvPr id="5159" name="Line 39"/>
            <p:cNvSpPr>
              <a:spLocks noChangeShapeType="1"/>
            </p:cNvSpPr>
            <p:nvPr/>
          </p:nvSpPr>
          <p:spPr bwMode="auto">
            <a:xfrm>
              <a:off x="3107" y="3294"/>
              <a:ext cx="2494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5160" name="Oval 40"/>
            <p:cNvSpPr>
              <a:spLocks noChangeArrowheads="1"/>
            </p:cNvSpPr>
            <p:nvPr/>
          </p:nvSpPr>
          <p:spPr bwMode="auto">
            <a:xfrm>
              <a:off x="4649" y="3249"/>
              <a:ext cx="91" cy="91"/>
            </a:xfrm>
            <a:prstGeom prst="ellipse">
              <a:avLst/>
            </a:prstGeom>
            <a:solidFill>
              <a:srgbClr val="000000"/>
            </a:solidFill>
            <a:ln w="317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5167" name="Text Box 47"/>
            <p:cNvSpPr txBox="1">
              <a:spLocks noChangeArrowheads="1"/>
            </p:cNvSpPr>
            <p:nvPr/>
          </p:nvSpPr>
          <p:spPr bwMode="auto">
            <a:xfrm>
              <a:off x="4513" y="3294"/>
              <a:ext cx="329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altLang="ru-RU" sz="32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-5</a:t>
              </a:r>
            </a:p>
          </p:txBody>
        </p:sp>
        <p:sp>
          <p:nvSpPr>
            <p:cNvPr id="5170" name="Line 50"/>
            <p:cNvSpPr>
              <a:spLocks noChangeShapeType="1"/>
            </p:cNvSpPr>
            <p:nvPr/>
          </p:nvSpPr>
          <p:spPr bwMode="auto">
            <a:xfrm>
              <a:off x="3107" y="3203"/>
              <a:ext cx="1588" cy="0"/>
            </a:xfrm>
            <a:prstGeom prst="line">
              <a:avLst/>
            </a:prstGeom>
            <a:noFill/>
            <a:ln w="152400">
              <a:pattFill prst="wdUpDiag">
                <a:fgClr>
                  <a:srgbClr val="000080"/>
                </a:fgClr>
                <a:bgClr>
                  <a:srgbClr val="FFFFFF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5174" name="Text Box 54"/>
            <p:cNvSpPr txBox="1">
              <a:spLocks noChangeArrowheads="1"/>
            </p:cNvSpPr>
            <p:nvPr/>
          </p:nvSpPr>
          <p:spPr bwMode="auto">
            <a:xfrm>
              <a:off x="5329" y="3249"/>
              <a:ext cx="24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altLang="ru-RU" sz="3200" b="1" i="1">
                  <a:solidFill>
                    <a:srgbClr val="000000"/>
                  </a:solidFill>
                  <a:latin typeface="Times New Roman" panose="02020603050405020304" pitchFamily="18" charset="0"/>
                </a:rPr>
                <a:t>х</a:t>
              </a:r>
            </a:p>
          </p:txBody>
        </p:sp>
      </p:grpSp>
      <p:grpSp>
        <p:nvGrpSpPr>
          <p:cNvPr id="5177" name="Group 57"/>
          <p:cNvGrpSpPr>
            <a:grpSpLocks/>
          </p:cNvGrpSpPr>
          <p:nvPr/>
        </p:nvGrpSpPr>
        <p:grpSpPr bwMode="auto">
          <a:xfrm>
            <a:off x="6708776" y="3933825"/>
            <a:ext cx="3959225" cy="712788"/>
            <a:chOff x="3107" y="2575"/>
            <a:chExt cx="2494" cy="449"/>
          </a:xfrm>
        </p:grpSpPr>
        <p:sp>
          <p:nvSpPr>
            <p:cNvPr id="5158" name="Line 38"/>
            <p:cNvSpPr>
              <a:spLocks noChangeShapeType="1"/>
            </p:cNvSpPr>
            <p:nvPr/>
          </p:nvSpPr>
          <p:spPr bwMode="auto">
            <a:xfrm>
              <a:off x="3107" y="2659"/>
              <a:ext cx="2494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5165" name="Text Box 45"/>
            <p:cNvSpPr txBox="1">
              <a:spLocks noChangeArrowheads="1"/>
            </p:cNvSpPr>
            <p:nvPr/>
          </p:nvSpPr>
          <p:spPr bwMode="auto">
            <a:xfrm>
              <a:off x="3198" y="2659"/>
              <a:ext cx="329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altLang="ru-RU" sz="32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-1</a:t>
              </a:r>
            </a:p>
          </p:txBody>
        </p:sp>
        <p:sp>
          <p:nvSpPr>
            <p:cNvPr id="5166" name="Text Box 46"/>
            <p:cNvSpPr txBox="1">
              <a:spLocks noChangeArrowheads="1"/>
            </p:cNvSpPr>
            <p:nvPr/>
          </p:nvSpPr>
          <p:spPr bwMode="auto">
            <a:xfrm>
              <a:off x="4558" y="2659"/>
              <a:ext cx="24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altLang="ru-RU" sz="32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2</a:t>
              </a:r>
            </a:p>
          </p:txBody>
        </p:sp>
        <p:sp>
          <p:nvSpPr>
            <p:cNvPr id="5168" name="Oval 48"/>
            <p:cNvSpPr>
              <a:spLocks noChangeArrowheads="1"/>
            </p:cNvSpPr>
            <p:nvPr/>
          </p:nvSpPr>
          <p:spPr bwMode="auto">
            <a:xfrm>
              <a:off x="3288" y="2614"/>
              <a:ext cx="91" cy="91"/>
            </a:xfrm>
            <a:prstGeom prst="ellipse">
              <a:avLst/>
            </a:prstGeom>
            <a:solidFill>
              <a:schemeClr val="bg1"/>
            </a:solidFill>
            <a:ln w="317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5171" name="Freeform 51"/>
            <p:cNvSpPr>
              <a:spLocks/>
            </p:cNvSpPr>
            <p:nvPr/>
          </p:nvSpPr>
          <p:spPr bwMode="auto">
            <a:xfrm>
              <a:off x="3329" y="2575"/>
              <a:ext cx="1364" cy="9"/>
            </a:xfrm>
            <a:custGeom>
              <a:avLst/>
              <a:gdLst>
                <a:gd name="T0" fmla="*/ 0 w 1364"/>
                <a:gd name="T1" fmla="*/ 9 h 9"/>
                <a:gd name="T2" fmla="*/ 1364 w 1364"/>
                <a:gd name="T3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364" h="9">
                  <a:moveTo>
                    <a:pt x="0" y="9"/>
                  </a:moveTo>
                  <a:lnTo>
                    <a:pt x="1364" y="0"/>
                  </a:lnTo>
                </a:path>
              </a:pathLst>
            </a:custGeom>
            <a:noFill/>
            <a:ln w="152400">
              <a:pattFill prst="wdUpDiag">
                <a:fgClr>
                  <a:srgbClr val="000080"/>
                </a:fgClr>
                <a:bgClr>
                  <a:srgbClr val="FFFFFF"/>
                </a:bgClr>
              </a:patt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5172" name="Text Box 52"/>
            <p:cNvSpPr txBox="1">
              <a:spLocks noChangeArrowheads="1"/>
            </p:cNvSpPr>
            <p:nvPr/>
          </p:nvSpPr>
          <p:spPr bwMode="auto">
            <a:xfrm>
              <a:off x="5329" y="2614"/>
              <a:ext cx="24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altLang="ru-RU" sz="3200" b="1" i="1">
                  <a:solidFill>
                    <a:srgbClr val="000000"/>
                  </a:solidFill>
                  <a:latin typeface="Times New Roman" panose="02020603050405020304" pitchFamily="18" charset="0"/>
                </a:rPr>
                <a:t>х</a:t>
              </a:r>
            </a:p>
          </p:txBody>
        </p:sp>
        <p:sp>
          <p:nvSpPr>
            <p:cNvPr id="5176" name="Oval 56"/>
            <p:cNvSpPr>
              <a:spLocks noChangeArrowheads="1"/>
            </p:cNvSpPr>
            <p:nvPr/>
          </p:nvSpPr>
          <p:spPr bwMode="auto">
            <a:xfrm>
              <a:off x="4649" y="2614"/>
              <a:ext cx="91" cy="91"/>
            </a:xfrm>
            <a:prstGeom prst="ellipse">
              <a:avLst/>
            </a:prstGeom>
            <a:solidFill>
              <a:srgbClr val="000000"/>
            </a:solidFill>
            <a:ln w="317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</p:grpSp>
      <p:graphicFrame>
        <p:nvGraphicFramePr>
          <p:cNvPr id="5202" name="Group 82"/>
          <p:cNvGraphicFramePr>
            <a:graphicFrameLocks noGrp="1"/>
          </p:cNvGraphicFramePr>
          <p:nvPr>
            <p:ph/>
          </p:nvPr>
        </p:nvGraphicFramePr>
        <p:xfrm>
          <a:off x="3792539" y="5805489"/>
          <a:ext cx="5976937" cy="1052513"/>
        </p:xfrm>
        <a:graphic>
          <a:graphicData uri="http://schemas.openxmlformats.org/drawingml/2006/table">
            <a:tbl>
              <a:tblPr/>
              <a:tblGrid>
                <a:gridCol w="1493837">
                  <a:extLst>
                    <a:ext uri="{9D8B030D-6E8A-4147-A177-3AD203B41FA5}">
                      <a16:colId xmlns:a16="http://schemas.microsoft.com/office/drawing/2014/main" val="2699836685"/>
                    </a:ext>
                  </a:extLst>
                </a:gridCol>
                <a:gridCol w="1495425">
                  <a:extLst>
                    <a:ext uri="{9D8B030D-6E8A-4147-A177-3AD203B41FA5}">
                      <a16:colId xmlns:a16="http://schemas.microsoft.com/office/drawing/2014/main" val="4183750445"/>
                    </a:ext>
                  </a:extLst>
                </a:gridCol>
                <a:gridCol w="1493838">
                  <a:extLst>
                    <a:ext uri="{9D8B030D-6E8A-4147-A177-3AD203B41FA5}">
                      <a16:colId xmlns:a16="http://schemas.microsoft.com/office/drawing/2014/main" val="3880528357"/>
                    </a:ext>
                  </a:extLst>
                </a:gridCol>
                <a:gridCol w="1493837">
                  <a:extLst>
                    <a:ext uri="{9D8B030D-6E8A-4147-A177-3AD203B41FA5}">
                      <a16:colId xmlns:a16="http://schemas.microsoft.com/office/drawing/2014/main" val="3126755960"/>
                    </a:ext>
                  </a:extLst>
                </a:gridCol>
              </a:tblGrid>
              <a:tr h="5270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3343275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3343275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3343275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334327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334327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4327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4327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4327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4327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343275" algn="l"/>
                        </a:tabLst>
                      </a:pPr>
                      <a:r>
                        <a:rPr kumimoji="0" lang="ru-RU" alt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3343275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3343275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3343275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334327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334327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4327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4327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4327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4327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343275" algn="l"/>
                        </a:tabLst>
                      </a:pPr>
                      <a:r>
                        <a:rPr kumimoji="0" lang="ru-RU" alt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</a:t>
                      </a: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3343275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3343275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3343275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334327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334327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4327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4327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4327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4327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343275" algn="l"/>
                        </a:tabLst>
                      </a:pPr>
                      <a:r>
                        <a:rPr kumimoji="0" lang="ru-RU" alt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</a:t>
                      </a: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3343275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3343275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3343275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334327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334327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4327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4327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4327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4327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343275" algn="l"/>
                        </a:tabLst>
                      </a:pPr>
                      <a:r>
                        <a:rPr kumimoji="0" lang="ru-RU" alt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</a:t>
                      </a: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11167204"/>
                  </a:ext>
                </a:extLst>
              </a:tr>
              <a:tr h="5254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3343275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3343275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3343275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334327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334327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4327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4327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4327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4327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343275" algn="l"/>
                        </a:tabLst>
                      </a:pPr>
                      <a:r>
                        <a:rPr kumimoji="0" lang="ru-RU" alt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3343275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3343275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3343275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334327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334327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4327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4327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4327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4327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343275" algn="l"/>
                        </a:tabLst>
                      </a:pPr>
                      <a:r>
                        <a:rPr kumimoji="0" lang="ru-RU" alt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3343275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3343275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3343275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334327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334327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4327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4327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4327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4327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343275" algn="l"/>
                        </a:tabLst>
                      </a:pPr>
                      <a:r>
                        <a:rPr kumimoji="0" lang="ru-RU" alt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3343275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3343275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3343275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334327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334327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4327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4327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4327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34327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343275" algn="l"/>
                        </a:tabLst>
                      </a:pPr>
                      <a:r>
                        <a:rPr kumimoji="0" lang="ru-RU" alt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14508407"/>
                  </a:ext>
                </a:extLst>
              </a:tr>
            </a:tbl>
          </a:graphicData>
        </a:graphic>
      </p:graphicFrame>
      <p:sp>
        <p:nvSpPr>
          <p:cNvPr id="5203" name="Rectangle 83"/>
          <p:cNvSpPr>
            <a:spLocks noChangeArrowheads="1"/>
          </p:cNvSpPr>
          <p:nvPr/>
        </p:nvSpPr>
        <p:spPr bwMode="auto">
          <a:xfrm>
            <a:off x="3503614" y="1989138"/>
            <a:ext cx="56038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800" b="1">
                <a:solidFill>
                  <a:srgbClr val="000000"/>
                </a:solidFill>
                <a:latin typeface="Arial" panose="020B0604020202020204" pitchFamily="34" charset="0"/>
              </a:rPr>
              <a:t>А)</a:t>
            </a:r>
          </a:p>
        </p:txBody>
      </p:sp>
      <p:sp>
        <p:nvSpPr>
          <p:cNvPr id="5204" name="Rectangle 84"/>
          <p:cNvSpPr>
            <a:spLocks noChangeArrowheads="1"/>
          </p:cNvSpPr>
          <p:nvPr/>
        </p:nvSpPr>
        <p:spPr bwMode="auto">
          <a:xfrm>
            <a:off x="3575050" y="2924176"/>
            <a:ext cx="558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800" b="1">
                <a:solidFill>
                  <a:srgbClr val="000000"/>
                </a:solidFill>
                <a:latin typeface="Arial" panose="020B0604020202020204" pitchFamily="34" charset="0"/>
              </a:rPr>
              <a:t>Б)</a:t>
            </a:r>
          </a:p>
        </p:txBody>
      </p:sp>
      <p:sp>
        <p:nvSpPr>
          <p:cNvPr id="5205" name="Rectangle 85"/>
          <p:cNvSpPr>
            <a:spLocks noChangeArrowheads="1"/>
          </p:cNvSpPr>
          <p:nvPr/>
        </p:nvSpPr>
        <p:spPr bwMode="auto">
          <a:xfrm>
            <a:off x="3503614" y="3860801"/>
            <a:ext cx="56038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800" b="1">
                <a:solidFill>
                  <a:srgbClr val="000000"/>
                </a:solidFill>
                <a:latin typeface="Arial" panose="020B0604020202020204" pitchFamily="34" charset="0"/>
              </a:rPr>
              <a:t>В)</a:t>
            </a:r>
          </a:p>
        </p:txBody>
      </p:sp>
      <p:sp>
        <p:nvSpPr>
          <p:cNvPr id="5206" name="Rectangle 86"/>
          <p:cNvSpPr>
            <a:spLocks noChangeArrowheads="1"/>
          </p:cNvSpPr>
          <p:nvPr/>
        </p:nvSpPr>
        <p:spPr bwMode="auto">
          <a:xfrm>
            <a:off x="3575051" y="4724401"/>
            <a:ext cx="5048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30000"/>
              </a:spcBef>
              <a:spcAft>
                <a:spcPct val="0"/>
              </a:spcAft>
            </a:pPr>
            <a:r>
              <a:rPr lang="ru-RU" altLang="ru-RU" sz="2800" b="1">
                <a:solidFill>
                  <a:srgbClr val="000000"/>
                </a:solidFill>
                <a:latin typeface="Arial" panose="020B0604020202020204" pitchFamily="34" charset="0"/>
              </a:rPr>
              <a:t>Г)</a:t>
            </a:r>
          </a:p>
        </p:txBody>
      </p:sp>
      <p:sp>
        <p:nvSpPr>
          <p:cNvPr id="5207" name="Rectangle 87"/>
          <p:cNvSpPr>
            <a:spLocks noChangeArrowheads="1"/>
          </p:cNvSpPr>
          <p:nvPr/>
        </p:nvSpPr>
        <p:spPr bwMode="auto">
          <a:xfrm>
            <a:off x="6167438" y="1989138"/>
            <a:ext cx="5016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800" b="1">
                <a:solidFill>
                  <a:srgbClr val="000000"/>
                </a:solidFill>
                <a:latin typeface="Arial" panose="020B0604020202020204" pitchFamily="34" charset="0"/>
              </a:rPr>
              <a:t>1)</a:t>
            </a:r>
          </a:p>
        </p:txBody>
      </p:sp>
      <p:sp>
        <p:nvSpPr>
          <p:cNvPr id="5208" name="Rectangle 88"/>
          <p:cNvSpPr>
            <a:spLocks noChangeArrowheads="1"/>
          </p:cNvSpPr>
          <p:nvPr/>
        </p:nvSpPr>
        <p:spPr bwMode="auto">
          <a:xfrm>
            <a:off x="6096000" y="2997201"/>
            <a:ext cx="5016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800" b="1">
                <a:solidFill>
                  <a:srgbClr val="000000"/>
                </a:solidFill>
                <a:latin typeface="Arial" panose="020B0604020202020204" pitchFamily="34" charset="0"/>
              </a:rPr>
              <a:t>2)</a:t>
            </a:r>
          </a:p>
        </p:txBody>
      </p:sp>
      <p:sp>
        <p:nvSpPr>
          <p:cNvPr id="5209" name="Rectangle 89"/>
          <p:cNvSpPr>
            <a:spLocks noChangeArrowheads="1"/>
          </p:cNvSpPr>
          <p:nvPr/>
        </p:nvSpPr>
        <p:spPr bwMode="auto">
          <a:xfrm>
            <a:off x="6096000" y="3789363"/>
            <a:ext cx="5016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800" b="1">
                <a:solidFill>
                  <a:srgbClr val="000000"/>
                </a:solidFill>
                <a:latin typeface="Arial" panose="020B0604020202020204" pitchFamily="34" charset="0"/>
              </a:rPr>
              <a:t>3)</a:t>
            </a:r>
          </a:p>
        </p:txBody>
      </p:sp>
      <p:sp>
        <p:nvSpPr>
          <p:cNvPr id="5210" name="Rectangle 90"/>
          <p:cNvSpPr>
            <a:spLocks noChangeArrowheads="1"/>
          </p:cNvSpPr>
          <p:nvPr/>
        </p:nvSpPr>
        <p:spPr bwMode="auto">
          <a:xfrm>
            <a:off x="6096000" y="4652963"/>
            <a:ext cx="5016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800" b="1">
                <a:solidFill>
                  <a:srgbClr val="000000"/>
                </a:solidFill>
                <a:latin typeface="Arial" panose="020B0604020202020204" pitchFamily="34" charset="0"/>
              </a:rPr>
              <a:t>4)</a:t>
            </a:r>
          </a:p>
        </p:txBody>
      </p:sp>
    </p:spTree>
    <p:extLst>
      <p:ext uri="{BB962C8B-B14F-4D97-AF65-F5344CB8AC3E}">
        <p14:creationId xmlns:p14="http://schemas.microsoft.com/office/powerpoint/2010/main" val="1569259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5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5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5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5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0" fill="hold"/>
                                        <p:tgtEl>
                                          <p:spTgt spid="5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0" fill="hold"/>
                                        <p:tgtEl>
                                          <p:spTgt spid="5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 animBg="1"/>
      <p:bldP spid="512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1"/>
          <p:cNvSpPr>
            <a:spLocks noGrp="1"/>
          </p:cNvSpPr>
          <p:nvPr>
            <p:ph type="title"/>
          </p:nvPr>
        </p:nvSpPr>
        <p:spPr>
          <a:xfrm>
            <a:off x="4008439" y="549276"/>
            <a:ext cx="6408737" cy="900113"/>
          </a:xfrm>
        </p:spPr>
        <p:txBody>
          <a:bodyPr/>
          <a:lstStyle/>
          <a:p>
            <a:r>
              <a:rPr lang="ru-RU" altLang="ru-RU" sz="4800" b="1">
                <a:solidFill>
                  <a:srgbClr val="CC0000"/>
                </a:solidFill>
                <a:latin typeface="Comic Sans MS" panose="030F0702030302020204" pitchFamily="66" charset="0"/>
              </a:rPr>
              <a:t>Устные упражнения</a:t>
            </a:r>
          </a:p>
        </p:txBody>
      </p:sp>
      <p:sp>
        <p:nvSpPr>
          <p:cNvPr id="17411" name="Содержимое 3"/>
          <p:cNvSpPr>
            <a:spLocks noGrp="1"/>
          </p:cNvSpPr>
          <p:nvPr>
            <p:ph sz="half" idx="1"/>
          </p:nvPr>
        </p:nvSpPr>
        <p:spPr>
          <a:xfrm>
            <a:off x="1992313" y="1844676"/>
            <a:ext cx="4895850" cy="720725"/>
          </a:xfrm>
        </p:spPr>
        <p:txBody>
          <a:bodyPr/>
          <a:lstStyle/>
          <a:p>
            <a:r>
              <a:rPr lang="ru-RU" altLang="ru-RU" sz="3600" b="1" i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Найди ошибку!</a:t>
            </a:r>
          </a:p>
        </p:txBody>
      </p:sp>
      <p:sp>
        <p:nvSpPr>
          <p:cNvPr id="17412" name="Содержимое 7"/>
          <p:cNvSpPr>
            <a:spLocks noGrp="1"/>
          </p:cNvSpPr>
          <p:nvPr>
            <p:ph sz="half" idx="2"/>
          </p:nvPr>
        </p:nvSpPr>
        <p:spPr>
          <a:xfrm>
            <a:off x="2424114" y="2924175"/>
            <a:ext cx="7775575" cy="2305050"/>
          </a:xfrm>
        </p:spPr>
        <p:txBody>
          <a:bodyPr/>
          <a:lstStyle/>
          <a:p>
            <a:r>
              <a:rPr lang="ru-RU" altLang="ru-RU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 ≥ 7                                       Ответ: (- ∞; 7)</a:t>
            </a:r>
          </a:p>
          <a:p>
            <a:pPr>
              <a:buFont typeface="Wingdings" panose="05000000000000000000" pitchFamily="2" charset="2"/>
              <a:buNone/>
            </a:pPr>
            <a:r>
              <a:rPr lang="ru-RU" altLang="ru-RU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</a:t>
            </a:r>
            <a:r>
              <a:rPr lang="ru-RU" altLang="ru-RU" sz="24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 </a:t>
            </a:r>
            <a:r>
              <a:rPr lang="ru-RU" altLang="ru-RU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</a:t>
            </a:r>
          </a:p>
          <a:p>
            <a:r>
              <a:rPr lang="ru-RU" altLang="ru-RU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 &lt; 2,5                                    Ответ: (- ∞; 2,5)</a:t>
            </a:r>
          </a:p>
          <a:p>
            <a:pPr>
              <a:buFont typeface="Wingdings" panose="05000000000000000000" pitchFamily="2" charset="2"/>
              <a:buNone/>
            </a:pPr>
            <a:r>
              <a:rPr lang="ru-RU" altLang="ru-RU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</a:t>
            </a:r>
            <a:r>
              <a:rPr lang="ru-RU" altLang="ru-RU" sz="24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2,5    </a:t>
            </a:r>
          </a:p>
          <a:p>
            <a:pPr>
              <a:buFont typeface="Wingdings" panose="05000000000000000000" pitchFamily="2" charset="2"/>
              <a:buNone/>
            </a:pPr>
            <a:endParaRPr lang="ru-RU" altLang="ru-RU" b="1" dirty="0" smtClean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None/>
            </a:pPr>
            <a:endParaRPr lang="ru-RU" altLang="ru-RU" b="1" dirty="0" smtClean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200000"/>
              </a:lnSpc>
              <a:buFont typeface="Wingdings" panose="05000000000000000000" pitchFamily="2" charset="2"/>
              <a:buNone/>
            </a:pPr>
            <a:endParaRPr lang="ru-RU" alt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7413" name="Picture 2" descr="5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7213" y="3068639"/>
            <a:ext cx="2089150" cy="382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4" name="Picture 3" descr="5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1675" y="4221164"/>
            <a:ext cx="2260600" cy="287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5" descr="Рисунок1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9109869" y="3284538"/>
            <a:ext cx="3177381" cy="3573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66551144"/>
      </p:ext>
    </p:extLst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875"/>
                            </p:stCondLst>
                            <p:childTnLst>
                              <p:par>
                                <p:cTn id="12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925"/>
                            </p:stCondLst>
                            <p:childTnLst>
                              <p:par>
                                <p:cTn id="2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7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7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7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74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74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74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74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74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74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74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74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74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74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Заголовок 1"/>
          <p:cNvSpPr>
            <a:spLocks noGrp="1"/>
          </p:cNvSpPr>
          <p:nvPr>
            <p:ph type="title"/>
          </p:nvPr>
        </p:nvSpPr>
        <p:spPr>
          <a:xfrm>
            <a:off x="2063750" y="620713"/>
            <a:ext cx="7920038" cy="647700"/>
          </a:xfrm>
        </p:spPr>
        <p:txBody>
          <a:bodyPr>
            <a:normAutofit/>
          </a:bodyPr>
          <a:lstStyle/>
          <a:p>
            <a:r>
              <a:rPr lang="ru-RU" altLang="ru-RU" sz="3600" b="1" i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Рассмотрим </a:t>
            </a:r>
            <a:r>
              <a:rPr lang="ru-RU" altLang="ru-RU" sz="3600" b="1" i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неравенство  </a:t>
            </a:r>
            <a:r>
              <a:rPr lang="ru-RU" altLang="ru-RU" sz="3600" b="1" i="1" dirty="0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5х – 11 &gt; 3 </a:t>
            </a:r>
          </a:p>
        </p:txBody>
      </p:sp>
      <p:sp>
        <p:nvSpPr>
          <p:cNvPr id="22531" name="Содержимое 2"/>
          <p:cNvSpPr>
            <a:spLocks noGrp="1"/>
          </p:cNvSpPr>
          <p:nvPr>
            <p:ph idx="1"/>
          </p:nvPr>
        </p:nvSpPr>
        <p:spPr>
          <a:xfrm>
            <a:off x="1992313" y="2060575"/>
            <a:ext cx="8280400" cy="3817938"/>
          </a:xfrm>
        </p:spPr>
        <p:txBody>
          <a:bodyPr/>
          <a:lstStyle/>
          <a:p>
            <a:r>
              <a:rPr lang="ru-RU" altLang="ru-RU" sz="2800" b="1" i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х = 4              5 • 4 – 11 &gt; 3;   9 &gt; 3 – верно;</a:t>
            </a:r>
          </a:p>
          <a:p>
            <a:r>
              <a:rPr lang="ru-RU" altLang="ru-RU" sz="2800" b="1" i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 х = 2             5 • 2 – 11 &gt; 3,   - 1 &gt; 3 – неверно;</a:t>
            </a:r>
          </a:p>
          <a:p>
            <a:pPr>
              <a:lnSpc>
                <a:spcPts val="800"/>
              </a:lnSpc>
              <a:spcBef>
                <a:spcPct val="0"/>
              </a:spcBef>
              <a:buNone/>
            </a:pPr>
            <a:endParaRPr lang="ru-RU" altLang="ru-RU" sz="2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None/>
            </a:pPr>
            <a:r>
              <a:rPr lang="ru-RU" altLang="ru-RU" sz="2800" b="1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pPr>
              <a:buFont typeface="Wingdings" panose="05000000000000000000" pitchFamily="2" charset="2"/>
              <a:buNone/>
            </a:pPr>
            <a:r>
              <a:rPr lang="ru-RU" altLang="ru-RU" sz="2800" b="1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altLang="ru-RU" sz="2800" b="1" i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Решением неравенства </a:t>
            </a:r>
            <a:r>
              <a:rPr lang="ru-RU" altLang="ru-RU" sz="2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одной переменной называется значение переменной, которое обращает его в верное числовое неравенство.</a:t>
            </a:r>
          </a:p>
          <a:p>
            <a:pPr>
              <a:buFont typeface="Wingdings" panose="05000000000000000000" pitchFamily="2" charset="2"/>
              <a:buNone/>
            </a:pPr>
            <a:r>
              <a:rPr lang="ru-RU" alt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buFont typeface="Wingdings" panose="05000000000000000000" pitchFamily="2" charset="2"/>
              <a:buNone/>
            </a:pPr>
            <a:endParaRPr lang="ru-RU" altLang="ru-RU" sz="2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3648076" y="2060576"/>
            <a:ext cx="504825" cy="504825"/>
          </a:xfrm>
          <a:prstGeom prst="ellipse">
            <a:avLst/>
          </a:prstGeom>
          <a:noFill/>
          <a:ln w="349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FFFFFF"/>
              </a:solidFill>
              <a:latin typeface="Verdana"/>
            </a:endParaRPr>
          </a:p>
        </p:txBody>
      </p:sp>
      <p:pic>
        <p:nvPicPr>
          <p:cNvPr id="5" name="Picture 5" descr="Рисунок1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284538"/>
            <a:ext cx="2859088" cy="3573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55370930"/>
      </p:ext>
    </p:extLst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 tmFilter="0,0; .5, 1; 1, 1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/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Заголовок 3"/>
          <p:cNvSpPr>
            <a:spLocks noGrp="1"/>
          </p:cNvSpPr>
          <p:nvPr>
            <p:ph type="title"/>
          </p:nvPr>
        </p:nvSpPr>
        <p:spPr>
          <a:xfrm>
            <a:off x="998351" y="353141"/>
            <a:ext cx="9404723" cy="1400530"/>
          </a:xfrm>
        </p:spPr>
        <p:txBody>
          <a:bodyPr/>
          <a:lstStyle/>
          <a:p>
            <a:r>
              <a:rPr lang="ru-RU" altLang="ru-RU" sz="2400" b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Решением неравенства </a:t>
            </a:r>
            <a:r>
              <a:rPr lang="ru-RU" alt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одной переменной называется значение переменной, которое обращает его в верное числовое неравенство.</a:t>
            </a:r>
          </a:p>
        </p:txBody>
      </p:sp>
      <p:sp>
        <p:nvSpPr>
          <p:cNvPr id="23555" name="Содержимое 2"/>
          <p:cNvSpPr>
            <a:spLocks noGrp="1"/>
          </p:cNvSpPr>
          <p:nvPr>
            <p:ph idx="1"/>
          </p:nvPr>
        </p:nvSpPr>
        <p:spPr>
          <a:xfrm>
            <a:off x="1847851" y="1989139"/>
            <a:ext cx="8640763" cy="3671887"/>
          </a:xfrm>
        </p:spPr>
        <p:txBody>
          <a:bodyPr/>
          <a:lstStyle/>
          <a:p>
            <a:r>
              <a:rPr lang="ru-RU" altLang="ru-RU" sz="28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Являются </a:t>
            </a:r>
            <a:r>
              <a:rPr lang="ru-RU" altLang="ru-RU" sz="28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 числа 2; 0,2 решением </a:t>
            </a:r>
            <a:r>
              <a:rPr lang="ru-RU" altLang="ru-RU" sz="2800" b="1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неравенст</a:t>
            </a:r>
            <a:endParaRPr lang="ru-RU" altLang="ru-RU" sz="2800" b="1" i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altLang="ru-RU" sz="2800" b="1" i="1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</a:t>
            </a:r>
            <a:r>
              <a:rPr lang="ru-RU" altLang="ru-RU" sz="2800" b="1" i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altLang="ru-RU" sz="28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</a:t>
            </a:r>
            <a:r>
              <a:rPr lang="ru-RU" altLang="ru-RU" sz="2800" b="1" i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а)</a:t>
            </a:r>
            <a:r>
              <a:rPr lang="ru-RU" altLang="ru-RU" sz="2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2х – 1 &lt; 4;    </a:t>
            </a:r>
          </a:p>
          <a:p>
            <a:pPr>
              <a:buFont typeface="Wingdings" panose="05000000000000000000" pitchFamily="2" charset="2"/>
              <a:buNone/>
            </a:pPr>
            <a:r>
              <a:rPr lang="ru-RU" altLang="ru-RU" sz="2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</a:t>
            </a:r>
            <a:r>
              <a:rPr lang="ru-RU" altLang="ru-RU" sz="28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ru-RU" altLang="ru-RU" sz="2800" b="1" i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б)</a:t>
            </a:r>
            <a:r>
              <a:rPr lang="ru-RU" altLang="ru-RU" sz="2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- 4х + 5 &gt; 3</a:t>
            </a:r>
            <a:r>
              <a:rPr lang="ru-RU" altLang="ru-RU" sz="2800" b="1" i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>
              <a:buFont typeface="Wingdings" panose="05000000000000000000" pitchFamily="2" charset="2"/>
              <a:buNone/>
            </a:pPr>
            <a:endParaRPr lang="ru-RU" altLang="ru-RU" sz="2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None/>
            </a:pPr>
            <a:r>
              <a:rPr lang="ru-RU" altLang="ru-RU" sz="2800" b="1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altLang="ru-RU" dirty="0" smtClean="0">
                <a:solidFill>
                  <a:schemeClr val="accent1">
                    <a:lumMod val="50000"/>
                  </a:schemeClr>
                </a:solidFill>
              </a:rPr>
              <a:t>  </a:t>
            </a:r>
            <a:r>
              <a:rPr lang="ru-RU" altLang="ru-RU" sz="3200" b="1" i="1" u="sng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Решить неравенство </a:t>
            </a:r>
            <a:r>
              <a:rPr lang="ru-RU" altLang="ru-RU" sz="3200" b="1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значит найти все  </a:t>
            </a:r>
          </a:p>
          <a:p>
            <a:pPr>
              <a:buFont typeface="Wingdings" panose="05000000000000000000" pitchFamily="2" charset="2"/>
              <a:buNone/>
            </a:pPr>
            <a:r>
              <a:rPr lang="ru-RU" altLang="ru-RU" sz="3200" b="1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его решения или доказать, что их нет.</a:t>
            </a:r>
            <a:endParaRPr lang="ru-RU" altLang="ru-RU" sz="32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5448301" y="1989139"/>
            <a:ext cx="504825" cy="503237"/>
          </a:xfrm>
          <a:prstGeom prst="ellipse">
            <a:avLst/>
          </a:prstGeom>
          <a:noFill/>
          <a:ln w="34925">
            <a:solidFill>
              <a:srgbClr val="99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FFFFFF"/>
              </a:solidFill>
              <a:latin typeface="Verdana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6816725" y="2565400"/>
            <a:ext cx="431800" cy="431800"/>
          </a:xfrm>
          <a:prstGeom prst="ellipse">
            <a:avLst/>
          </a:prstGeom>
          <a:gradFill flip="none" rotWithShape="1">
            <a:gsLst>
              <a:gs pos="63000">
                <a:srgbClr val="33CC33"/>
              </a:gs>
              <a:gs pos="88000">
                <a:srgbClr val="66FF33"/>
              </a:gs>
              <a:gs pos="92000">
                <a:srgbClr val="66FF33"/>
              </a:gs>
              <a:gs pos="92000">
                <a:srgbClr val="66FF99"/>
              </a:gs>
            </a:gsLst>
            <a:path path="shape">
              <a:fillToRect l="50000" t="50000" r="50000" b="50000"/>
            </a:path>
            <a:tileRect/>
          </a:gra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FFFFFF"/>
              </a:solidFill>
              <a:latin typeface="Verdana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7751763" y="2565400"/>
            <a:ext cx="431800" cy="431800"/>
          </a:xfrm>
          <a:prstGeom prst="ellipse">
            <a:avLst/>
          </a:prstGeom>
          <a:gradFill flip="none" rotWithShape="1">
            <a:gsLst>
              <a:gs pos="63000">
                <a:srgbClr val="33CC33"/>
              </a:gs>
              <a:gs pos="88000">
                <a:srgbClr val="66FF33"/>
              </a:gs>
              <a:gs pos="92000">
                <a:srgbClr val="66FF33"/>
              </a:gs>
              <a:gs pos="92000">
                <a:srgbClr val="66FF99"/>
              </a:gs>
            </a:gsLst>
            <a:path path="shape">
              <a:fillToRect l="50000" t="50000" r="50000" b="50000"/>
            </a:path>
            <a:tileRect/>
          </a:gra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FFFFFF"/>
              </a:solidFill>
              <a:latin typeface="Verdana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5951539" y="1989139"/>
            <a:ext cx="504825" cy="503237"/>
          </a:xfrm>
          <a:prstGeom prst="ellipse">
            <a:avLst/>
          </a:prstGeom>
          <a:noFill/>
          <a:ln w="34925">
            <a:solidFill>
              <a:srgbClr val="99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FFFFFF"/>
              </a:solidFill>
              <a:latin typeface="Verdana"/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7751763" y="3141663"/>
            <a:ext cx="431800" cy="431800"/>
          </a:xfrm>
          <a:prstGeom prst="ellipse">
            <a:avLst/>
          </a:prstGeom>
          <a:gradFill flip="none" rotWithShape="1">
            <a:gsLst>
              <a:gs pos="63000">
                <a:srgbClr val="33CC33"/>
              </a:gs>
              <a:gs pos="88000">
                <a:srgbClr val="66FF33"/>
              </a:gs>
              <a:gs pos="92000">
                <a:srgbClr val="66FF33"/>
              </a:gs>
              <a:gs pos="92000">
                <a:srgbClr val="66FF99"/>
              </a:gs>
            </a:gsLst>
            <a:path path="shape">
              <a:fillToRect l="50000" t="50000" r="50000" b="50000"/>
            </a:path>
            <a:tileRect/>
          </a:gra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FFFFFF"/>
              </a:solidFill>
              <a:latin typeface="Verdana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6888089" y="3140969"/>
            <a:ext cx="431625" cy="432817"/>
          </a:xfrm>
          <a:prstGeom prst="ellipse">
            <a:avLst/>
          </a:prstGeom>
          <a:gradFill>
            <a:gsLst>
              <a:gs pos="88000">
                <a:srgbClr val="CC0000"/>
              </a:gs>
              <a:gs pos="92000">
                <a:srgbClr val="CC0000"/>
              </a:gs>
              <a:gs pos="92000">
                <a:srgbClr val="CC0000"/>
              </a:gs>
              <a:gs pos="92000">
                <a:srgbClr val="CC0000">
                  <a:alpha val="30000"/>
                </a:srgbClr>
              </a:gs>
            </a:gsLst>
            <a:path path="shape">
              <a:fillToRect l="50000" t="50000" r="50000" b="50000"/>
            </a:path>
          </a:gradFill>
          <a:ln>
            <a:solidFill>
              <a:srgbClr val="FF0000">
                <a:alpha val="89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FFFFFF"/>
              </a:solidFill>
              <a:latin typeface="Verdana"/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5448301" y="1989139"/>
            <a:ext cx="504825" cy="503237"/>
          </a:xfrm>
          <a:prstGeom prst="ellipse">
            <a:avLst/>
          </a:prstGeom>
          <a:noFill/>
          <a:ln w="34925">
            <a:solidFill>
              <a:srgbClr val="99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FFFFFF"/>
              </a:solidFill>
              <a:latin typeface="Verdana"/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5951539" y="1989139"/>
            <a:ext cx="504825" cy="503237"/>
          </a:xfrm>
          <a:prstGeom prst="ellipse">
            <a:avLst/>
          </a:prstGeom>
          <a:noFill/>
          <a:ln w="34925">
            <a:solidFill>
              <a:srgbClr val="99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FFFFFF"/>
              </a:solidFill>
              <a:latin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2016000945"/>
      </p:ext>
    </p:extLst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 tmFilter="0,0; .5, 1; 1, 1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300"/>
                            </p:stCondLst>
                            <p:childTnLst>
                              <p:par>
                                <p:cTn id="19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 tmFilter="0,0; .5, 1; 1, 1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7" presetID="2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3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0" presetID="2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5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0" presetID="2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7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7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3" presetID="2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8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/>
      <p:bldP spid="4" grpId="0" animBg="1"/>
      <p:bldP spid="4" grpId="1" animBg="1"/>
      <p:bldP spid="5" grpId="0" animBg="1"/>
      <p:bldP spid="6" grpId="0" animBg="1"/>
      <p:bldP spid="7" grpId="0" animBg="1"/>
      <p:bldP spid="7" grpId="1" animBg="1"/>
      <p:bldP spid="11" grpId="0" animBg="1"/>
      <p:bldP spid="13" grpId="0" animBg="1"/>
      <p:bldP spid="13" grpId="1" animBg="1"/>
      <p:bldP spid="14" grpId="0" animBg="1"/>
      <p:bldP spid="14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Заголовок 1"/>
          <p:cNvSpPr>
            <a:spLocks noGrp="1"/>
          </p:cNvSpPr>
          <p:nvPr>
            <p:ph type="title"/>
          </p:nvPr>
        </p:nvSpPr>
        <p:spPr>
          <a:xfrm>
            <a:off x="2090738" y="452314"/>
            <a:ext cx="7775575" cy="855662"/>
          </a:xfrm>
        </p:spPr>
        <p:txBody>
          <a:bodyPr/>
          <a:lstStyle/>
          <a:p>
            <a:r>
              <a:rPr lang="ru-RU" altLang="ru-RU" sz="4400" b="1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Равносильные неравенства</a:t>
            </a:r>
          </a:p>
        </p:txBody>
      </p:sp>
      <p:sp>
        <p:nvSpPr>
          <p:cNvPr id="1028" name="Содержимое 2"/>
          <p:cNvSpPr>
            <a:spLocks noGrp="1"/>
          </p:cNvSpPr>
          <p:nvPr>
            <p:ph idx="1"/>
          </p:nvPr>
        </p:nvSpPr>
        <p:spPr>
          <a:xfrm>
            <a:off x="2090738" y="1752600"/>
            <a:ext cx="8253412" cy="426720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ru-RU" altLang="ru-RU" sz="32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Неравенства, имеющие одни и те же решения, называют </a:t>
            </a:r>
            <a:r>
              <a:rPr lang="ru-RU" altLang="ru-RU" sz="3200" b="1" i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равносильными. </a:t>
            </a:r>
            <a:r>
              <a:rPr lang="ru-RU" altLang="ru-RU" sz="32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Неравенства, не имеющие решений, тоже считают равносильными</a:t>
            </a:r>
          </a:p>
          <a:p>
            <a:pPr>
              <a:lnSpc>
                <a:spcPts val="700"/>
              </a:lnSpc>
              <a:spcBef>
                <a:spcPct val="0"/>
              </a:spcBef>
              <a:buNone/>
            </a:pPr>
            <a:endParaRPr lang="ru-RU" altLang="ru-RU" sz="3200" b="1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None/>
            </a:pP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altLang="ru-RU" sz="24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2х – 6 &gt; 0  и                           равносильны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ru-RU" alt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 &gt; 3</a:t>
            </a:r>
          </a:p>
          <a:p>
            <a:pPr>
              <a:lnSpc>
                <a:spcPts val="700"/>
              </a:lnSpc>
              <a:spcBef>
                <a:spcPct val="0"/>
              </a:spcBef>
              <a:buNone/>
            </a:pPr>
            <a:endParaRPr lang="ru-RU" alt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None/>
            </a:pPr>
            <a:r>
              <a:rPr lang="ru-RU" altLang="ru-RU" sz="24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х</a:t>
            </a:r>
            <a:r>
              <a:rPr lang="ru-RU" altLang="ru-RU" sz="2400" b="1" baseline="300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altLang="ru-RU" sz="24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+ 4 ≤ 0 и  |х| + 3 &lt; 0          равносильны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ru-RU" alt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нет решений</a:t>
            </a:r>
          </a:p>
          <a:p>
            <a:pPr>
              <a:buFont typeface="Wingdings" panose="05000000000000000000" pitchFamily="2" charset="2"/>
              <a:buNone/>
            </a:pP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altLang="ru-RU" sz="24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3х – 6 ≥ 0  и  2х &gt; 8               неравносильны   </a:t>
            </a:r>
          </a:p>
          <a:p>
            <a:pPr>
              <a:buFont typeface="Wingdings" panose="05000000000000000000" pitchFamily="2" charset="2"/>
              <a:buNone/>
            </a:pPr>
            <a:r>
              <a:rPr lang="ru-RU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ru-RU" altLang="ru-RU" sz="2400" b="1" dirty="0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 ≥ 2                 х &gt; 4</a:t>
            </a:r>
          </a:p>
        </p:txBody>
      </p:sp>
      <p:sp>
        <p:nvSpPr>
          <p:cNvPr id="1029" name="Rectangle 2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ru-RU" altLang="ru-RU">
              <a:solidFill>
                <a:srgbClr val="000000"/>
              </a:solidFill>
            </a:endParaRPr>
          </a:p>
        </p:txBody>
      </p:sp>
      <p:graphicFrame>
        <p:nvGraphicFramePr>
          <p:cNvPr id="1026" name="Object 1"/>
          <p:cNvGraphicFramePr>
            <a:graphicFrameLocks noChangeAspect="1"/>
          </p:cNvGraphicFramePr>
          <p:nvPr/>
        </p:nvGraphicFramePr>
        <p:xfrm>
          <a:off x="4367213" y="3789364"/>
          <a:ext cx="1204912" cy="695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8" name="Формула" r:id="rId3" imgW="672808" imgH="393529" progId="Equation.3">
                  <p:embed/>
                </p:oleObj>
              </mc:Choice>
              <mc:Fallback>
                <p:oleObj name="Формула" r:id="rId3" imgW="672808" imgH="393529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67213" y="3789364"/>
                        <a:ext cx="1204912" cy="695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Picture 5" descr="Рисунок16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75419" y="629290"/>
            <a:ext cx="2859088" cy="3573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52790639"/>
      </p:ext>
    </p:extLst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 tmFilter="0,0; .5, 1; 1, 1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10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0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0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0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0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0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02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02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02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56" dur="500"/>
                                        <p:tgtEl>
                                          <p:spTgt spid="10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59" dur="500"/>
                                        <p:tgtEl>
                                          <p:spTgt spid="10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62" dur="500"/>
                                        <p:tgtEl>
                                          <p:spTgt spid="10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65" dur="500"/>
                                        <p:tgtEl>
                                          <p:spTgt spid="102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68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altLang="ru-RU" b="1" i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решении неравенств используются следующие свойства:</a:t>
            </a:r>
            <a:endParaRPr lang="ru-RU" altLang="ru-RU" dirty="0" smtClean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579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altLang="ru-RU" sz="2400" b="1" i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Если из одной части неравенства </a:t>
            </a:r>
            <a:r>
              <a:rPr lang="ru-RU" altLang="ru-RU" sz="2400" b="1" i="1" dirty="0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перенести</a:t>
            </a:r>
            <a:r>
              <a:rPr lang="ru-RU" altLang="ru-RU" sz="2400" b="1" i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другую слагаемое </a:t>
            </a:r>
            <a:r>
              <a:rPr lang="ru-RU" altLang="ru-RU" sz="2400" b="1" i="1" dirty="0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противоположным</a:t>
            </a:r>
            <a:r>
              <a:rPr lang="ru-RU" altLang="ru-RU" sz="2400" dirty="0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b="1" i="1" dirty="0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знаком</a:t>
            </a:r>
            <a:r>
              <a:rPr lang="ru-RU" altLang="ru-RU" sz="2400" b="1" i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то получится равносильное ему неравенство.</a:t>
            </a:r>
            <a:r>
              <a:rPr lang="ru-RU" altLang="ru-RU" sz="24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b="1" i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</a:p>
          <a:p>
            <a:r>
              <a:rPr lang="ru-RU" altLang="ru-RU" sz="2400" b="1" i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Если обе части неравенства </a:t>
            </a:r>
            <a:r>
              <a:rPr lang="ru-RU" altLang="ru-RU" sz="2400" b="1" i="1" dirty="0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умножить </a:t>
            </a:r>
            <a:r>
              <a:rPr lang="ru-RU" altLang="ru-RU" sz="2400" b="1" i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или </a:t>
            </a:r>
            <a:r>
              <a:rPr lang="ru-RU" altLang="ru-RU" sz="2400" b="1" i="1" dirty="0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разделить</a:t>
            </a:r>
            <a:r>
              <a:rPr lang="ru-RU" altLang="ru-RU" sz="2400" b="1" i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b="1" i="1" dirty="0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lang="ru-RU" altLang="ru-RU" sz="2400" b="1" i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одно и то же </a:t>
            </a:r>
            <a:r>
              <a:rPr lang="ru-RU" altLang="ru-RU" sz="2400" b="1" i="1" dirty="0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положительное число</a:t>
            </a:r>
            <a:r>
              <a:rPr lang="ru-RU" altLang="ru-RU" sz="2400" b="1" i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то получится равносильное ему неравенство;</a:t>
            </a:r>
            <a:endParaRPr lang="ru-RU" altLang="ru-RU" sz="2400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altLang="ru-RU" sz="2400" b="1" i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если обе части неравенства </a:t>
            </a:r>
            <a:r>
              <a:rPr lang="ru-RU" altLang="ru-RU" sz="2400" b="1" i="1" dirty="0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умножить</a:t>
            </a:r>
            <a:r>
              <a:rPr lang="ru-RU" altLang="ru-RU" sz="2400" b="1" i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или </a:t>
            </a:r>
            <a:r>
              <a:rPr lang="ru-RU" altLang="ru-RU" sz="2400" b="1" i="1" dirty="0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разделить</a:t>
            </a:r>
            <a:r>
              <a:rPr lang="ru-RU" altLang="ru-RU" sz="2400" b="1" i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b="1" i="1" dirty="0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altLang="ru-RU" sz="2400" b="1" i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одно и то же </a:t>
            </a:r>
            <a:r>
              <a:rPr lang="ru-RU" altLang="ru-RU" sz="2400" b="1" i="1" dirty="0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отрицательное число</a:t>
            </a:r>
            <a:r>
              <a:rPr lang="ru-RU" altLang="ru-RU" sz="2400" b="1" i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altLang="ru-RU" sz="2400" b="1" i="1" dirty="0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изменив</a:t>
            </a:r>
            <a:r>
              <a:rPr lang="ru-RU" altLang="ru-RU" sz="2400" b="1" i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при этом </a:t>
            </a:r>
            <a:r>
              <a:rPr lang="ru-RU" altLang="ru-RU" sz="2400" b="1" i="1" dirty="0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знак неравенства </a:t>
            </a:r>
            <a:r>
              <a:rPr lang="ru-RU" altLang="ru-RU" sz="2400" b="1" i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противоположный, то получится</a:t>
            </a:r>
            <a:r>
              <a:rPr lang="ru-RU" altLang="ru-RU" sz="2400" b="1" i="1" dirty="0">
                <a:solidFill>
                  <a:srgbClr val="0000CC"/>
                </a:solidFill>
              </a:rPr>
              <a:t> </a:t>
            </a:r>
            <a:r>
              <a:rPr lang="ru-RU" altLang="ru-RU" sz="2400" b="1" i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равносильное ему неравенство. </a:t>
            </a:r>
            <a:endParaRPr lang="ru-RU" altLang="ru-RU" sz="2400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5" descr="Рисунок1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636000" y="3421858"/>
            <a:ext cx="2821781" cy="3573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7094565"/>
      </p:ext>
    </p:extLst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 tmFilter="0,0; .5, 1; 1, 1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 tmFilter="0,0; .5, 1; 1, 1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/>
    </p:bldLst>
  </p:timing>
</p:sld>
</file>

<file path=ppt/theme/theme1.xml><?xml version="1.0" encoding="utf-8"?>
<a:theme xmlns:a="http://schemas.openxmlformats.org/drawingml/2006/main" name="2_Профиль">
  <a:themeElements>
    <a:clrScheme name="Профиль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Профиль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рофиль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рофиль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ppt/theme/theme3.xml><?xml version="1.0" encoding="utf-8"?>
<a:theme xmlns:a="http://schemas.openxmlformats.org/drawingml/2006/main" name="1_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283</TotalTime>
  <Words>875</Words>
  <Application>Microsoft Office PowerPoint</Application>
  <PresentationFormat>Широкоэкранный</PresentationFormat>
  <Paragraphs>175</Paragraphs>
  <Slides>18</Slides>
  <Notes>2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3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31" baseType="lpstr">
      <vt:lpstr>Arial</vt:lpstr>
      <vt:lpstr>Calibri</vt:lpstr>
      <vt:lpstr>Comic Sans MS</vt:lpstr>
      <vt:lpstr>Georgia</vt:lpstr>
      <vt:lpstr>Times New Roman</vt:lpstr>
      <vt:lpstr>Trebuchet MS</vt:lpstr>
      <vt:lpstr>Verdana</vt:lpstr>
      <vt:lpstr>Wingdings</vt:lpstr>
      <vt:lpstr>Wingdings 3</vt:lpstr>
      <vt:lpstr>2_Профиль</vt:lpstr>
      <vt:lpstr>Аспект</vt:lpstr>
      <vt:lpstr>1_Аспект</vt:lpstr>
      <vt:lpstr>Формула</vt:lpstr>
      <vt:lpstr>Презентация PowerPoint</vt:lpstr>
      <vt:lpstr>Повторение</vt:lpstr>
      <vt:lpstr>Презентация PowerPoint</vt:lpstr>
      <vt:lpstr>Презентация PowerPoint</vt:lpstr>
      <vt:lpstr>Устные упражнения</vt:lpstr>
      <vt:lpstr>Рассмотрим неравенство  5х – 11 &gt; 3 </vt:lpstr>
      <vt:lpstr>Решением неравенства с одной переменной называется значение переменной, которое обращает его в верное числовое неравенство.</vt:lpstr>
      <vt:lpstr>Равносильные неравенства</vt:lpstr>
      <vt:lpstr>При решении неравенств используются следующие свойства:</vt:lpstr>
      <vt:lpstr>         Неравенства вида ах &gt; b или ах &lt; b,  где а и b –  некоторые числа,  называют линейными неравенствами                            с одной переменной. </vt:lpstr>
      <vt:lpstr>    Алгоритм решения  неравенств первой степени с одной переменной.</vt:lpstr>
      <vt:lpstr>Решим неравенство:  16х&gt;13х+45</vt:lpstr>
      <vt:lpstr>Решить неравенство:</vt:lpstr>
      <vt:lpstr>Письменные упражнения</vt:lpstr>
      <vt:lpstr>Самостоятельная работа</vt:lpstr>
      <vt:lpstr>                              Я сдам ОГЭ</vt:lpstr>
      <vt:lpstr>Домашнее задание</vt:lpstr>
      <vt:lpstr>Спасибо  за    внимание!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School 14</dc:creator>
  <cp:lastModifiedBy>Sveta</cp:lastModifiedBy>
  <cp:revision>26</cp:revision>
  <dcterms:created xsi:type="dcterms:W3CDTF">2017-04-07T08:27:55Z</dcterms:created>
  <dcterms:modified xsi:type="dcterms:W3CDTF">2021-04-21T13:45:35Z</dcterms:modified>
</cp:coreProperties>
</file>