
<file path=[Content_Types].xml><?xml version="1.0" encoding="utf-8"?>
<Types xmlns="http://schemas.openxmlformats.org/package/2006/content-types">
  <Default Extension="bin" ContentType="application/vnd.ms-office.vbaPro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333" r:id="rId4"/>
    <p:sldId id="332" r:id="rId5"/>
    <p:sldId id="327" r:id="rId6"/>
    <p:sldId id="264" r:id="rId7"/>
    <p:sldId id="268" r:id="rId8"/>
    <p:sldId id="270" r:id="rId9"/>
    <p:sldId id="266" r:id="rId10"/>
    <p:sldId id="269" r:id="rId11"/>
    <p:sldId id="273" r:id="rId12"/>
    <p:sldId id="308" r:id="rId13"/>
    <p:sldId id="277" r:id="rId14"/>
    <p:sldId id="324" r:id="rId15"/>
    <p:sldId id="307" r:id="rId16"/>
    <p:sldId id="326" r:id="rId17"/>
    <p:sldId id="329" r:id="rId18"/>
    <p:sldId id="276" r:id="rId19"/>
    <p:sldId id="26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FFCC"/>
    <a:srgbClr val="FFFF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48" d="100"/>
          <a:sy n="48" d="100"/>
        </p:scale>
        <p:origin x="196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06/relationships/vbaProject" Target="vbaProject.bin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004D1-04FA-46E3-A638-A2D6502F2D3F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08349-C74E-440E-BE7B-D0988DB87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1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AC56C9-F192-4B8A-8FE5-74DB01F88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F3947D-9441-45EA-9547-284C14977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4C265-6DB6-4A32-9120-58A0ECFE8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4E392-569B-4939-8278-C5570C8CB7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8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ED70D8-9436-41A4-B9F9-58D361CCA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86A510-B2D8-4289-8C71-4869DA134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7D1307-B3CE-4429-A5AF-9E255687F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9D28B-6A59-4AC4-BD4E-34DDCFE6B1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878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85AABB-595A-4285-9899-A0C26AD3FE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C628CD-3DB5-45D4-B36A-5275E8C28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1C8FE-0ECC-4FD4-B28C-24906B9F8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897A1-E19F-4FC5-A79E-D625DA1CD3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242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3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0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ECD58F-D82D-4EEA-815A-5A274CAEF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639062-3966-4391-B502-5611B91C67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9D7B23-6BE7-4836-9D04-334BCA5D89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70E11-FC65-4F10-96A6-6F54B7CEA3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4692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0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7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17AE62-10E4-48F1-871D-0ACA2F4B4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D74136-812B-4E92-A9D3-734ADD754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104DC7-8B8E-4C1A-9D5A-8B5CABDA8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AFD8D-28AB-4B51-8D61-968C173ED1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472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46F5A-50E8-4449-B3D3-72C1981EB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BB3880-2210-4774-AE33-5A64FAB25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0C112-0C1F-487F-A644-0402C2B04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89C69-209F-4EB1-8F57-EDC5757040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07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7DAD44-D8EF-4FDB-BE2E-D792DA790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2A66231-6997-4A17-85A6-5E8E5BC03F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5BC8179-9B16-4DFE-A83A-4B753CF12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8D9DE-FE93-4FD7-836E-8205D7EF75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41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0F4E50-DAAC-4DEA-AD08-20861CDDB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59263D-B9E9-48EA-A62E-D30D07B9F6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996D79-6E86-4A64-82E5-30C10AEFD6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91C3F-A86B-4F85-BDD0-828069C3EA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431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ADAFAB-0350-4141-B52F-1E983D8CB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0D7516-0DB9-4E3D-A26D-CB2629A30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27599B-5A2C-429D-94BB-3F9343886A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1BE7A-B43B-4D5A-BBBB-CA174C080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010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C1EDDA-DFDB-48DA-BD34-C3E125B22F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69EAD-757D-48EA-AD0B-62087C15F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3D80CC-1033-4DC9-9F09-B66670C5A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CFF16-AA8B-4F11-9E54-3D2CBB78E0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560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1E6D-F35E-4000-B257-5DAC9C1D8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307086-FAD6-4409-985C-64DD4CEED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F7F60-B992-4C4E-AF4B-1604E5BE0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5A44E-2CCC-4E4B-A944-7F340193F5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294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99"/>
            </a:gs>
            <a:gs pos="100000">
              <a:srgbClr val="66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D47949-6448-43A9-8ED5-43839E529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15EB1C-B5A2-4CF5-8747-06E36A878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C5FBA2-66C3-4820-8C31-2390A76615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DF06FB-3B78-4271-8247-AFC83DCB44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B02D5A-BDA8-4AB3-A3E2-FAE142C7E5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22B4C3-FA73-454E-A032-FAE3878F8A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01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3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AC81D-2439-4AC6-9952-C95F9AE95E3B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F3E6B-D682-4479-80AD-AF7BE3C3F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85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jpeg"/><Relationship Id="rId12" Type="http://schemas.openxmlformats.org/officeDocument/2006/relationships/image" Target="../media/image18.jpe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5" Type="http://schemas.openxmlformats.org/officeDocument/2006/relationships/image" Target="../media/image21.jpeg"/><Relationship Id="rId10" Type="http://schemas.openxmlformats.org/officeDocument/2006/relationships/image" Target="../media/image16.jpg"/><Relationship Id="rId4" Type="http://schemas.openxmlformats.org/officeDocument/2006/relationships/image" Target="../media/image12.jpeg"/><Relationship Id="rId9" Type="http://schemas.openxmlformats.org/officeDocument/2006/relationships/image" Target="../media/image7.jpeg"/><Relationship Id="rId1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D350F-B333-4C47-8077-6BD6F22A2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Интерактивное пособие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по познавательному развитию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для детей старшего дошкольного возраста «Моя Казань»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61A50-4728-4EFF-ADCD-400A3AD6C205}"/>
              </a:ext>
            </a:extLst>
          </p:cNvPr>
          <p:cNvSpPr txBox="1"/>
          <p:nvPr/>
        </p:nvSpPr>
        <p:spPr>
          <a:xfrm>
            <a:off x="4554641" y="4514249"/>
            <a:ext cx="4572000" cy="2315570"/>
          </a:xfrm>
          <a:prstGeom prst="rect">
            <a:avLst/>
          </a:prstGeom>
          <a:pattFill prst="pct50">
            <a:fgClr>
              <a:schemeClr val="accent1">
                <a:lumMod val="20000"/>
                <a:lumOff val="8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400" b="1" dirty="0">
                <a:solidFill>
                  <a:srgbClr val="0070C0"/>
                </a:solidFill>
              </a:rPr>
              <a:t>Цели: </a:t>
            </a:r>
            <a:r>
              <a:rPr lang="ru-RU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формирование познавательного  интереса;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развитие логическое мышление и памяти;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активизация словарного запаса;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совершенствование  навыков работы с интерактивной доской;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закрепление знаний о родном городе Казани.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355A0-7B44-467C-B437-5E433CA3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039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Аквапарк « Ривьера»</a:t>
            </a:r>
          </a:p>
        </p:txBody>
      </p:sp>
      <p:pic>
        <p:nvPicPr>
          <p:cNvPr id="4" name="Picture 4" descr="https://tourism.ufacity.info/upload/iblock/eb1/almaz4.jpg">
            <a:extLst>
              <a:ext uri="{FF2B5EF4-FFF2-40B4-BE49-F238E27FC236}">
                <a16:creationId xmlns:a16="http://schemas.microsoft.com/office/drawing/2014/main" id="{E5CF1936-ECCF-4698-A2CA-37BE2AEF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93" y="1063229"/>
            <a:ext cx="6798482" cy="453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54B621-810C-4091-A01A-4AD3513CF8C1}"/>
              </a:ext>
            </a:extLst>
          </p:cNvPr>
          <p:cNvSpPr txBox="1"/>
          <p:nvPr/>
        </p:nvSpPr>
        <p:spPr>
          <a:xfrm>
            <a:off x="162428" y="4036255"/>
            <a:ext cx="896352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2060"/>
                </a:solidFill>
                <a:latin typeface="Calibri"/>
              </a:rPr>
              <a:t>Плавать здесь любой мастак. Это место….</a:t>
            </a:r>
            <a:br>
              <a:rPr lang="ru-RU" sz="1350" dirty="0">
                <a:solidFill>
                  <a:srgbClr val="002060"/>
                </a:solidFill>
                <a:latin typeface="Calibri"/>
              </a:rPr>
            </a:br>
            <a:endParaRPr lang="ru-RU" sz="135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5" name="Picture 4" descr="https://tourism.ufacity.info/upload/iblock/eb1/almaz4.jpg">
            <a:extLst>
              <a:ext uri="{FF2B5EF4-FFF2-40B4-BE49-F238E27FC236}">
                <a16:creationId xmlns:a16="http://schemas.microsoft.com/office/drawing/2014/main" id="{77E94AD6-2C97-44AE-9119-B3F5B8838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6"/>
          <a:stretch/>
        </p:blipFill>
        <p:spPr bwMode="auto">
          <a:xfrm>
            <a:off x="5630779" y="1063228"/>
            <a:ext cx="2474896" cy="453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5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Парк Победы</a:t>
            </a:r>
          </a:p>
        </p:txBody>
      </p:sp>
      <p:pic>
        <p:nvPicPr>
          <p:cNvPr id="3" name="Рисунок 2" descr="70c706e9736f08a591ff80a94132dc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652" y="1818865"/>
            <a:ext cx="6264696" cy="3975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50D2A-2DF6-4699-9900-765BF6DC8D49}"/>
              </a:ext>
            </a:extLst>
          </p:cNvPr>
          <p:cNvSpPr txBox="1"/>
          <p:nvPr/>
        </p:nvSpPr>
        <p:spPr>
          <a:xfrm>
            <a:off x="138364" y="3806818"/>
            <a:ext cx="113698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2060"/>
                </a:solidFill>
                <a:latin typeface="Calibri"/>
              </a:rPr>
              <a:t>Воевали на войне за свободу наши деды, Чтобы чествовать </a:t>
            </a:r>
            <a:r>
              <a:rPr lang="ru-RU" sz="1350" dirty="0" err="1">
                <a:solidFill>
                  <a:srgbClr val="002060"/>
                </a:solidFill>
                <a:latin typeface="Calibri"/>
              </a:rPr>
              <a:t>героев,был</a:t>
            </a:r>
            <a:r>
              <a:rPr lang="ru-RU" sz="1350" dirty="0">
                <a:solidFill>
                  <a:srgbClr val="002060"/>
                </a:solidFill>
                <a:latin typeface="Calibri"/>
              </a:rPr>
              <a:t> построен Парк….</a:t>
            </a:r>
            <a:br>
              <a:rPr lang="ru-RU" sz="1350" dirty="0">
                <a:solidFill>
                  <a:srgbClr val="002060"/>
                </a:solidFill>
                <a:latin typeface="Calibri"/>
              </a:rPr>
            </a:br>
            <a:endParaRPr lang="ru-RU" sz="135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" name="Рисунок 8" descr="70c706e9736f08a591ff80a94132dc50.jpg">
            <a:extLst>
              <a:ext uri="{FF2B5EF4-FFF2-40B4-BE49-F238E27FC236}">
                <a16:creationId xmlns:a16="http://schemas.microsoft.com/office/drawing/2014/main" id="{F45326E3-C595-46CD-9ADB-EB3AA8666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5762"/>
          <a:stretch/>
        </p:blipFill>
        <p:spPr>
          <a:xfrm>
            <a:off x="1439652" y="1818864"/>
            <a:ext cx="2771401" cy="3975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Башня </a:t>
            </a:r>
            <a:r>
              <a:rPr lang="ru-RU" b="1" dirty="0" err="1">
                <a:solidFill>
                  <a:srgbClr val="0070C0"/>
                </a:solidFill>
              </a:rPr>
              <a:t>Сююмбике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0_9683_9402620b_XL.jpe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72120" y="1709429"/>
            <a:ext cx="3799761" cy="4191930"/>
          </a:xfrm>
          <a:prstGeom prst="rect">
            <a:avLst/>
          </a:prstGeom>
        </p:spPr>
      </p:pic>
      <p:pic>
        <p:nvPicPr>
          <p:cNvPr id="5" name="Рисунок 4" descr="0_9683_9402620b_XL.jpeg">
            <a:extLst>
              <a:ext uri="{FF2B5EF4-FFF2-40B4-BE49-F238E27FC236}">
                <a16:creationId xmlns:a16="http://schemas.microsoft.com/office/drawing/2014/main" id="{A163CA42-5792-4719-B16B-4F49F9F3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r="50000"/>
          <a:stretch/>
        </p:blipFill>
        <p:spPr>
          <a:xfrm>
            <a:off x="2672119" y="1709429"/>
            <a:ext cx="1899881" cy="4191930"/>
          </a:xfrm>
          <a:prstGeom prst="rect">
            <a:avLst/>
          </a:prstGeom>
        </p:spPr>
      </p:pic>
      <p:pic>
        <p:nvPicPr>
          <p:cNvPr id="7" name="Picture 2" descr="Легенды и предания о Казани | Туры в Казань | Прием в Казани ...">
            <a:extLst>
              <a:ext uri="{FF2B5EF4-FFF2-40B4-BE49-F238E27FC236}">
                <a16:creationId xmlns:a16="http://schemas.microsoft.com/office/drawing/2014/main" id="{0C95DF98-2DC0-4892-9C98-630E0600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1063229"/>
            <a:ext cx="2282429" cy="30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33B541-4F75-4044-A8AB-9EA17EF24ED7}"/>
              </a:ext>
            </a:extLst>
          </p:cNvPr>
          <p:cNvSpPr txBox="1"/>
          <p:nvPr/>
        </p:nvSpPr>
        <p:spPr>
          <a:xfrm>
            <a:off x="235514" y="4154012"/>
            <a:ext cx="18045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Падающая башня,</a:t>
            </a:r>
          </a:p>
          <a:p>
            <a:r>
              <a:rPr lang="ru-RU" sz="1400" dirty="0">
                <a:solidFill>
                  <a:srgbClr val="0070C0"/>
                </a:solidFill>
              </a:rPr>
              <a:t> названная в честь </a:t>
            </a:r>
          </a:p>
          <a:p>
            <a:r>
              <a:rPr lang="ru-RU" sz="1400" dirty="0">
                <a:solidFill>
                  <a:srgbClr val="0070C0"/>
                </a:solidFill>
              </a:rPr>
              <a:t>казанской царевны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ti-times.tatar-inform.ru/projects/kazan/img/circus2-circ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76" y="4331510"/>
            <a:ext cx="2273840" cy="1440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6" name="Picture 12" descr="http://sevastopol.vipgeo.ru/uploads/Showplace/large/163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71" y="4325755"/>
            <a:ext cx="2176087" cy="152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https://tourism.ufacity.info/upload/iblock/eb1/almaz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5" y="4331511"/>
            <a:ext cx="2395565" cy="152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0_9683_9402620b_XL.jpeg">
            <a:extLst>
              <a:ext uri="{FF2B5EF4-FFF2-40B4-BE49-F238E27FC236}">
                <a16:creationId xmlns:a16="http://schemas.microsoft.com/office/drawing/2014/main" id="{15B6AC34-DE3F-43D6-89A3-1E4F434E3F06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271511" y="1211068"/>
            <a:ext cx="2308647" cy="254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http://images.aif.ru/008/174/bc873da31739d5f9d082e5e8fc2746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01" y="2060109"/>
            <a:ext cx="2917054" cy="185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iles_works_images_b_stadion_v_kazani12882147092.jpg">
            <a:extLst>
              <a:ext uri="{FF2B5EF4-FFF2-40B4-BE49-F238E27FC236}">
                <a16:creationId xmlns:a16="http://schemas.microsoft.com/office/drawing/2014/main" id="{57D5ABD9-FAB4-484A-B99D-570B8EE3649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044" y="2122177"/>
            <a:ext cx="2601502" cy="152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BE24251-01C7-468C-A9AB-8D620A4A1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31" y="3968330"/>
            <a:ext cx="2228729" cy="1872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565B02-9C45-485E-9BC3-DD8D0C5AFA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2" y="4266508"/>
            <a:ext cx="2409630" cy="15879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2A6BA0-B515-4746-9184-EDF275F44A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1"/>
          <a:stretch/>
        </p:blipFill>
        <p:spPr>
          <a:xfrm>
            <a:off x="439382" y="4294423"/>
            <a:ext cx="2409630" cy="1575032"/>
          </a:xfrm>
          <a:prstGeom prst="rect">
            <a:avLst/>
          </a:prstGeom>
        </p:spPr>
      </p:pic>
      <p:pic>
        <p:nvPicPr>
          <p:cNvPr id="11" name="Picture 2" descr="Легенды и предания о Казани | Туры в Казань | Прием в Казани ...">
            <a:extLst>
              <a:ext uri="{FF2B5EF4-FFF2-40B4-BE49-F238E27FC236}">
                <a16:creationId xmlns:a16="http://schemas.microsoft.com/office/drawing/2014/main" id="{AC4E437B-F99B-4C8C-A430-A3FD5C89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11" y="1211068"/>
            <a:ext cx="2280275" cy="25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40F0FF-F543-4E1E-B973-613FEBB761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13" y="2111414"/>
            <a:ext cx="2812957" cy="17545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2792C2-C549-44E9-80BB-C957F0EACB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8" y="2003405"/>
            <a:ext cx="2632654" cy="1754582"/>
          </a:xfrm>
          <a:prstGeom prst="rect">
            <a:avLst/>
          </a:prstGeom>
        </p:spPr>
      </p:pic>
      <p:pic>
        <p:nvPicPr>
          <p:cNvPr id="3" name="тат фон">
            <a:hlinkClick r:id="" action="ppaction://media"/>
            <a:extLst>
              <a:ext uri="{FF2B5EF4-FFF2-40B4-BE49-F238E27FC236}">
                <a16:creationId xmlns:a16="http://schemas.microsoft.com/office/drawing/2014/main" id="{7A4E9A69-EDE9-4A5A-96A8-CE3183C76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4458" y="1059613"/>
            <a:ext cx="836681" cy="83668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30AADD-42D4-42B8-890F-F517648CA4BB}"/>
              </a:ext>
            </a:extLst>
          </p:cNvPr>
          <p:cNvSpPr/>
          <p:nvPr/>
        </p:nvSpPr>
        <p:spPr>
          <a:xfrm>
            <a:off x="-58917" y="66533"/>
            <a:ext cx="8517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 Найди в Казани»</a:t>
            </a:r>
          </a:p>
        </p:txBody>
      </p:sp>
    </p:spTree>
    <p:extLst>
      <p:ext uri="{BB962C8B-B14F-4D97-AF65-F5344CB8AC3E}">
        <p14:creationId xmlns:p14="http://schemas.microsoft.com/office/powerpoint/2010/main" val="32531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B864E-259D-417E-BE2C-20B80DD1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9FF0532-DBA3-4FEA-81F2-5E3E221CA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4"/>
          <a:stretch/>
        </p:blipFill>
        <p:spPr>
          <a:xfrm>
            <a:off x="4785420" y="2299380"/>
            <a:ext cx="3729930" cy="4250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677EB5-B6F1-47A8-BA3B-3930EC416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16" y="3401176"/>
            <a:ext cx="653853" cy="5624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0EABF-DE25-4205-A044-D02551514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4" y="2313980"/>
            <a:ext cx="980603" cy="9609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071AE4-DF40-42B8-82AF-6806FE8E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56" y="4589190"/>
            <a:ext cx="777308" cy="5121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E85014-8936-4141-9A45-5A8F38E18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2251" y="5508401"/>
            <a:ext cx="328932" cy="357237"/>
          </a:xfrm>
          <a:prstGeom prst="rect">
            <a:avLst/>
          </a:prstGeom>
        </p:spPr>
      </p:pic>
      <p:pic>
        <p:nvPicPr>
          <p:cNvPr id="3" name="фон отличия">
            <a:hlinkClick r:id="" action="ppaction://media"/>
            <a:extLst>
              <a:ext uri="{FF2B5EF4-FFF2-40B4-BE49-F238E27FC236}">
                <a16:creationId xmlns:a16="http://schemas.microsoft.com/office/drawing/2014/main" id="{44ED94FF-F3B3-470D-96C8-B948DD74F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6750" y="1170980"/>
            <a:ext cx="457200" cy="457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4D0259-04DD-4F93-96F1-EFEF042D2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682" y="2361609"/>
            <a:ext cx="673210" cy="432867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D86FE33F-C8CB-4B63-AB8D-4CB6A2A0D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4"/>
          <a:stretch/>
        </p:blipFill>
        <p:spPr>
          <a:xfrm>
            <a:off x="485100" y="2233306"/>
            <a:ext cx="3787924" cy="43170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80E3CB-F555-4C68-9C9F-EFB13790B531}"/>
              </a:ext>
            </a:extLst>
          </p:cNvPr>
          <p:cNvSpPr/>
          <p:nvPr/>
        </p:nvSpPr>
        <p:spPr>
          <a:xfrm>
            <a:off x="306127" y="363487"/>
            <a:ext cx="8737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 Найди 5 отличий»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69BA0B-3EE6-4DCE-AE3F-A7EF30AFEB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88" y="1495489"/>
            <a:ext cx="621950" cy="6219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BD8752-8989-47B6-B624-047FBB84EE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95" y="1432771"/>
            <a:ext cx="621950" cy="6219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FEF3F3-A985-44F1-889F-D5180DCB1F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66" y="1495489"/>
            <a:ext cx="621950" cy="6219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C190EC-ACD2-4C87-B86F-B306F02260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87" y="1480865"/>
            <a:ext cx="621950" cy="6219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90474FA-FB75-44A7-879D-5F7FCFF9A5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65" y="1535393"/>
            <a:ext cx="621950" cy="6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0897-057A-47B6-8510-0D48A585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F0D63-80A3-4B72-B43D-3CF91D55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81FF06-7D15-45A6-A3E6-3502D5D24A50}"/>
              </a:ext>
            </a:extLst>
          </p:cNvPr>
          <p:cNvSpPr/>
          <p:nvPr/>
        </p:nvSpPr>
        <p:spPr>
          <a:xfrm>
            <a:off x="530509" y="1647350"/>
            <a:ext cx="8082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Игры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«Казанские сувениры»</a:t>
            </a:r>
          </a:p>
        </p:txBody>
      </p:sp>
    </p:spTree>
    <p:extLst>
      <p:ext uri="{BB962C8B-B14F-4D97-AF65-F5344CB8AC3E}">
        <p14:creationId xmlns:p14="http://schemas.microsoft.com/office/powerpoint/2010/main" val="36250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6" name="Line 26">
            <a:extLst>
              <a:ext uri="{FF2B5EF4-FFF2-40B4-BE49-F238E27FC236}">
                <a16:creationId xmlns:a16="http://schemas.microsoft.com/office/drawing/2014/main" id="{98299104-E926-4F5C-BCF1-2B0C096F78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3751426"/>
            <a:ext cx="8659028" cy="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5641" name="Group 41">
            <a:extLst>
              <a:ext uri="{FF2B5EF4-FFF2-40B4-BE49-F238E27FC236}">
                <a16:creationId xmlns:a16="http://schemas.microsoft.com/office/drawing/2014/main" id="{05522B1A-DDA4-45F9-AFDA-1EF0F9128B3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686725" y="-2618989"/>
            <a:ext cx="1770551" cy="8838310"/>
            <a:chOff x="322" y="178"/>
            <a:chExt cx="687" cy="3796"/>
          </a:xfrm>
        </p:grpSpPr>
        <p:sp>
          <p:nvSpPr>
            <p:cNvPr id="25602" name="Line 2">
              <a:extLst>
                <a:ext uri="{FF2B5EF4-FFF2-40B4-BE49-F238E27FC236}">
                  <a16:creationId xmlns:a16="http://schemas.microsoft.com/office/drawing/2014/main" id="{A24EBD4F-03B7-443F-BA39-29BD4230D8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" y="178"/>
              <a:ext cx="6" cy="379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27" name="Oval 27">
              <a:extLst>
                <a:ext uri="{FF2B5EF4-FFF2-40B4-BE49-F238E27FC236}">
                  <a16:creationId xmlns:a16="http://schemas.microsoft.com/office/drawing/2014/main" id="{44F8A9A9-2448-471E-B024-694F0C9BB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" y="213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28" name="Oval 28">
              <a:extLst>
                <a:ext uri="{FF2B5EF4-FFF2-40B4-BE49-F238E27FC236}">
                  <a16:creationId xmlns:a16="http://schemas.microsoft.com/office/drawing/2014/main" id="{6DA787C7-DEAA-49F0-A0B5-E1B009F55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233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29" name="Oval 29">
              <a:extLst>
                <a:ext uri="{FF2B5EF4-FFF2-40B4-BE49-F238E27FC236}">
                  <a16:creationId xmlns:a16="http://schemas.microsoft.com/office/drawing/2014/main" id="{B4E7894D-A550-4D3D-8AA7-BBB9548BD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904"/>
              <a:ext cx="453" cy="4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30" name="Oval 30">
              <a:extLst>
                <a:ext uri="{FF2B5EF4-FFF2-40B4-BE49-F238E27FC236}">
                  <a16:creationId xmlns:a16="http://schemas.microsoft.com/office/drawing/2014/main" id="{820844E2-ECDB-46A6-9144-2FE2484D3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750"/>
              <a:ext cx="453" cy="4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31" name="Oval 31">
              <a:extLst>
                <a:ext uri="{FF2B5EF4-FFF2-40B4-BE49-F238E27FC236}">
                  <a16:creationId xmlns:a16="http://schemas.microsoft.com/office/drawing/2014/main" id="{5DDE313A-8FA0-4150-BDEF-1DE4ADE6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1368"/>
              <a:ext cx="295" cy="29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23BF3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32" name="Oval 32">
              <a:extLst>
                <a:ext uri="{FF2B5EF4-FFF2-40B4-BE49-F238E27FC236}">
                  <a16:creationId xmlns:a16="http://schemas.microsoft.com/office/drawing/2014/main" id="{95473765-0A8B-422D-9E04-ECDFC74B2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424"/>
              <a:ext cx="295" cy="29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23BF3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Oval 28">
            <a:extLst>
              <a:ext uri="{FF2B5EF4-FFF2-40B4-BE49-F238E27FC236}">
                <a16:creationId xmlns:a16="http://schemas.microsoft.com/office/drawing/2014/main" id="{26F5C720-0E30-45F1-8284-E4EB906414E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71415" y="971167"/>
            <a:ext cx="1752510" cy="158325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hlinkClick r:id="" action="ppaction://macro?name=DragandDrop"/>
            <a:extLst>
              <a:ext uri="{FF2B5EF4-FFF2-40B4-BE49-F238E27FC236}">
                <a16:creationId xmlns:a16="http://schemas.microsoft.com/office/drawing/2014/main" id="{4C037302-8D59-43A5-A972-F8B6D4BC96E0}"/>
              </a:ext>
            </a:extLst>
          </p:cNvPr>
          <p:cNvSpPr/>
          <p:nvPr/>
        </p:nvSpPr>
        <p:spPr>
          <a:xfrm rot="10800000">
            <a:off x="327788" y="4679537"/>
            <a:ext cx="1163932" cy="108267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рямоугольник 22">
            <a:hlinkClick r:id="" action="ppaction://macro?name=DragandDrop"/>
            <a:extLst>
              <a:ext uri="{FF2B5EF4-FFF2-40B4-BE49-F238E27FC236}">
                <a16:creationId xmlns:a16="http://schemas.microsoft.com/office/drawing/2014/main" id="{A59EAF6A-C248-422F-970E-4C0891331416}"/>
              </a:ext>
            </a:extLst>
          </p:cNvPr>
          <p:cNvSpPr/>
          <p:nvPr/>
        </p:nvSpPr>
        <p:spPr>
          <a:xfrm rot="10800000">
            <a:off x="3332418" y="5020359"/>
            <a:ext cx="777541" cy="72829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Прямоугольник 23">
            <a:hlinkClick r:id="" action="ppaction://macro?name=DragandDrop"/>
            <a:extLst>
              <a:ext uri="{FF2B5EF4-FFF2-40B4-BE49-F238E27FC236}">
                <a16:creationId xmlns:a16="http://schemas.microsoft.com/office/drawing/2014/main" id="{4CCBDB33-5AF1-4E78-B5C7-CF754DD0B390}"/>
              </a:ext>
            </a:extLst>
          </p:cNvPr>
          <p:cNvSpPr/>
          <p:nvPr/>
        </p:nvSpPr>
        <p:spPr>
          <a:xfrm rot="10800000">
            <a:off x="7266195" y="4490962"/>
            <a:ext cx="1621856" cy="173332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рямоугольник 24">
            <a:hlinkClick r:id="" action="ppaction://macro?name=DragandDrop"/>
            <a:extLst>
              <a:ext uri="{FF2B5EF4-FFF2-40B4-BE49-F238E27FC236}">
                <a16:creationId xmlns:a16="http://schemas.microsoft.com/office/drawing/2014/main" id="{9441C85B-A882-4E07-A15E-02B0425C93F7}"/>
              </a:ext>
            </a:extLst>
          </p:cNvPr>
          <p:cNvSpPr/>
          <p:nvPr/>
        </p:nvSpPr>
        <p:spPr>
          <a:xfrm rot="10800000">
            <a:off x="1682560" y="4988366"/>
            <a:ext cx="1621856" cy="173332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рямоугольник 25">
            <a:hlinkClick r:id="" action="ppaction://macro?name=DragandDrop"/>
            <a:extLst>
              <a:ext uri="{FF2B5EF4-FFF2-40B4-BE49-F238E27FC236}">
                <a16:creationId xmlns:a16="http://schemas.microsoft.com/office/drawing/2014/main" id="{75948F01-AF2B-44E8-BE7D-225995FB180D}"/>
              </a:ext>
            </a:extLst>
          </p:cNvPr>
          <p:cNvSpPr/>
          <p:nvPr/>
        </p:nvSpPr>
        <p:spPr>
          <a:xfrm rot="10800000">
            <a:off x="4265127" y="4983630"/>
            <a:ext cx="1621856" cy="173332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Прямоугольник 26">
            <a:hlinkClick r:id="" action="ppaction://macro?name=DragandDrop"/>
            <a:extLst>
              <a:ext uri="{FF2B5EF4-FFF2-40B4-BE49-F238E27FC236}">
                <a16:creationId xmlns:a16="http://schemas.microsoft.com/office/drawing/2014/main" id="{CBAB283F-41E3-453C-ADD1-F10F4FC526FC}"/>
              </a:ext>
            </a:extLst>
          </p:cNvPr>
          <p:cNvSpPr/>
          <p:nvPr/>
        </p:nvSpPr>
        <p:spPr>
          <a:xfrm rot="10800000">
            <a:off x="6186839" y="4660458"/>
            <a:ext cx="777541" cy="72829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рямоугольник 27">
            <a:hlinkClick r:id="" action="ppaction://macro?name=DragandDrop"/>
            <a:extLst>
              <a:ext uri="{FF2B5EF4-FFF2-40B4-BE49-F238E27FC236}">
                <a16:creationId xmlns:a16="http://schemas.microsoft.com/office/drawing/2014/main" id="{A0423DF0-375B-43E0-9940-1E59946F0356}"/>
              </a:ext>
            </a:extLst>
          </p:cNvPr>
          <p:cNvSpPr/>
          <p:nvPr/>
        </p:nvSpPr>
        <p:spPr>
          <a:xfrm rot="10800000">
            <a:off x="6042150" y="5613648"/>
            <a:ext cx="1163932" cy="108267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фон прогулка">
            <a:hlinkClick r:id="" action="ppaction://media"/>
            <a:extLst>
              <a:ext uri="{FF2B5EF4-FFF2-40B4-BE49-F238E27FC236}">
                <a16:creationId xmlns:a16="http://schemas.microsoft.com/office/drawing/2014/main" id="{263274C5-08A4-42AF-8F0F-FC3626D63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969" y="6248400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9764A9-BC8C-47E9-8AA6-21CB61213A0A}"/>
              </a:ext>
            </a:extLst>
          </p:cNvPr>
          <p:cNvSpPr/>
          <p:nvPr/>
        </p:nvSpPr>
        <p:spPr>
          <a:xfrm>
            <a:off x="152845" y="-12073"/>
            <a:ext cx="938770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 Собери бусы»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F4F04D03-6DAE-47DB-9393-96621B19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BodoniOrtoTitul" panose="02070A03090706020303" pitchFamily="18" charset="-52"/>
                <a:cs typeface="Times New Roman" panose="02020603050405020304" pitchFamily="18" charset="0"/>
              </a:rPr>
              <a:t>МОЛОДЦЫ!</a:t>
            </a:r>
          </a:p>
        </p:txBody>
      </p:sp>
      <p:pic>
        <p:nvPicPr>
          <p:cNvPr id="21507" name="Picture 4" descr="https://avatars.mds.yandex.net/get-pdb/1521215/f7595ba8-ab38-469b-b70d-ebdd75e2e411/orig">
            <a:extLst>
              <a:ext uri="{FF2B5EF4-FFF2-40B4-BE49-F238E27FC236}">
                <a16:creationId xmlns:a16="http://schemas.microsoft.com/office/drawing/2014/main" id="{05A46677-DA38-4F24-9B36-7D418A9748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14563"/>
            <a:ext cx="50006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631F4-F64A-47F0-A302-3104E59424FC}"/>
              </a:ext>
            </a:extLst>
          </p:cNvPr>
          <p:cNvSpPr>
            <a:spLocks noGrp="1"/>
          </p:cNvSpPr>
          <p:nvPr>
            <p:ph type="title"/>
          </p:nvPr>
        </p:nvSpPr>
        <p:spPr>
          <a:scene3d>
            <a:camera prst="perspective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rgbClr val="FF6600"/>
                </a:solidFill>
              </a:rPr>
              <a:t>Содержание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ACAE6-306F-4104-BA5E-B5AE8591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4824"/>
            <a:ext cx="8435280" cy="3744416"/>
          </a:xfrm>
          <a:scene3d>
            <a:camera prst="perspectiveContrastingRightFacing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1.  Игра - загадки «Экскурсия  - угадайка»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   2</a:t>
            </a:r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Игра на логику   и развитие связной речи «Найди в Казани»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3.Игра на внимание «Найди пять отличий»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ru-RU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Игра на создание по образцу «Казанские сувениры.  Собери бусы»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434BF-11D9-42A6-A5A1-C33EBE8D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45413-5CDB-425F-9E7D-36A051E0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7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9B1C05-8ED7-455D-A9C4-DBF841AA58FE}"/>
              </a:ext>
            </a:extLst>
          </p:cNvPr>
          <p:cNvSpPr/>
          <p:nvPr/>
        </p:nvSpPr>
        <p:spPr>
          <a:xfrm>
            <a:off x="755576" y="1859340"/>
            <a:ext cx="73049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</a:t>
            </a:r>
          </a:p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«Экскурсия - угадайка»</a:t>
            </a:r>
          </a:p>
        </p:txBody>
      </p:sp>
    </p:spTree>
    <p:extLst>
      <p:ext uri="{BB962C8B-B14F-4D97-AF65-F5344CB8AC3E}">
        <p14:creationId xmlns:p14="http://schemas.microsoft.com/office/powerpoint/2010/main" val="5883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Казанский Кремль</a:t>
            </a:r>
          </a:p>
        </p:txBody>
      </p:sp>
      <p:pic>
        <p:nvPicPr>
          <p:cNvPr id="3" name="Рисунок 2" descr="Kremlin_Kazan_Spasski_Tower_-_c_Untif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808820"/>
            <a:ext cx="6096000" cy="3906180"/>
          </a:xfrm>
          <a:prstGeom prst="rect">
            <a:avLst/>
          </a:prstGeom>
        </p:spPr>
      </p:pic>
      <p:pic>
        <p:nvPicPr>
          <p:cNvPr id="6" name="Рисунок 5" descr="Kremlin_Kazan_Spasski_Tower_-_c_Untifler.jpg">
            <a:extLst>
              <a:ext uri="{FF2B5EF4-FFF2-40B4-BE49-F238E27FC236}">
                <a16:creationId xmlns:a16="http://schemas.microsoft.com/office/drawing/2014/main" id="{E70A46C0-E51F-4047-BCFD-A175E0AE8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0461"/>
          <a:stretch/>
        </p:blipFill>
        <p:spPr>
          <a:xfrm>
            <a:off x="1524000" y="1808820"/>
            <a:ext cx="2410326" cy="3906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0864A-42B8-4811-8634-EE538B8E4FDF}"/>
              </a:ext>
            </a:extLst>
          </p:cNvPr>
          <p:cNvSpPr txBox="1"/>
          <p:nvPr/>
        </p:nvSpPr>
        <p:spPr>
          <a:xfrm>
            <a:off x="132348" y="2121121"/>
            <a:ext cx="12633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2060"/>
                </a:solidFill>
                <a:latin typeface="Calibri"/>
              </a:rPr>
              <a:t>Эту белую крепость в Казани, вы, друзья отгадаете, сразу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Национальный музей Республики Татарстан</a:t>
            </a:r>
          </a:p>
        </p:txBody>
      </p:sp>
      <p:pic>
        <p:nvPicPr>
          <p:cNvPr id="3" name="Рисунок 2" descr="P8130064.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271" y="1776100"/>
            <a:ext cx="6593171" cy="3874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2C490-6267-4FC6-BABD-F8B022145BFB}"/>
              </a:ext>
            </a:extLst>
          </p:cNvPr>
          <p:cNvSpPr txBox="1"/>
          <p:nvPr/>
        </p:nvSpPr>
        <p:spPr>
          <a:xfrm>
            <a:off x="84221" y="3429000"/>
            <a:ext cx="1492049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В нем предметы старины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До сих пор сохранены,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Любознательный народ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Поглазеть на них идет.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Если ты не ротозей,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inherit"/>
              </a:rPr>
              <a:t>То иди скорей в...</a:t>
            </a:r>
          </a:p>
        </p:txBody>
      </p:sp>
      <p:pic>
        <p:nvPicPr>
          <p:cNvPr id="6" name="Рисунок 5" descr="P8130064.preview.JPG">
            <a:extLst>
              <a:ext uri="{FF2B5EF4-FFF2-40B4-BE49-F238E27FC236}">
                <a16:creationId xmlns:a16="http://schemas.microsoft.com/office/drawing/2014/main" id="{73612F62-3B87-4766-BB86-6086BC0CAB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7446"/>
          <a:stretch/>
        </p:blipFill>
        <p:spPr>
          <a:xfrm>
            <a:off x="1576271" y="1776100"/>
            <a:ext cx="3464961" cy="3874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Театр кукол «</a:t>
            </a:r>
            <a:r>
              <a:rPr lang="ru-RU" b="1" dirty="0" err="1">
                <a:solidFill>
                  <a:srgbClr val="002060"/>
                </a:solidFill>
              </a:rPr>
              <a:t>Экият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3" name="Рисунок 2" descr="1_jpg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3632" y="1916832"/>
            <a:ext cx="6858000" cy="4083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8AA31-9E2F-47F4-8F92-DB44525A3923}"/>
              </a:ext>
            </a:extLst>
          </p:cNvPr>
          <p:cNvSpPr txBox="1"/>
          <p:nvPr/>
        </p:nvSpPr>
        <p:spPr>
          <a:xfrm>
            <a:off x="114300" y="4479027"/>
            <a:ext cx="8963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&amp;quot"/>
              </a:rPr>
              <a:t>Артист на сцене - кукловод,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&amp;quot"/>
              </a:rPr>
              <a:t>А зритель в зале там - народ.</a:t>
            </a:r>
          </a:p>
        </p:txBody>
      </p:sp>
      <p:pic>
        <p:nvPicPr>
          <p:cNvPr id="7" name="Рисунок 6" descr="1_jpg(3).jpg">
            <a:extLst>
              <a:ext uri="{FF2B5EF4-FFF2-40B4-BE49-F238E27FC236}">
                <a16:creationId xmlns:a16="http://schemas.microsoft.com/office/drawing/2014/main" id="{28D00065-8B6A-4810-8180-3791C3A7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2105"/>
          <a:stretch/>
        </p:blipFill>
        <p:spPr>
          <a:xfrm>
            <a:off x="1383632" y="1916832"/>
            <a:ext cx="1913021" cy="4083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Мечеть « </a:t>
            </a:r>
            <a:r>
              <a:rPr lang="ru-RU" b="1" dirty="0" err="1">
                <a:solidFill>
                  <a:srgbClr val="0070C0"/>
                </a:solidFill>
              </a:rPr>
              <a:t>Кул</a:t>
            </a:r>
            <a:r>
              <a:rPr lang="ru-RU" b="1" dirty="0">
                <a:solidFill>
                  <a:srgbClr val="0070C0"/>
                </a:solidFill>
              </a:rPr>
              <a:t> Шариф»</a:t>
            </a:r>
          </a:p>
        </p:txBody>
      </p:sp>
      <p:pic>
        <p:nvPicPr>
          <p:cNvPr id="3" name="Рисунок 2" descr="364adf9487d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722" y="1815738"/>
            <a:ext cx="4005470" cy="3785116"/>
          </a:xfrm>
          <a:prstGeom prst="rect">
            <a:avLst/>
          </a:prstGeom>
        </p:spPr>
      </p:pic>
      <p:pic>
        <p:nvPicPr>
          <p:cNvPr id="5" name="Рисунок 4" descr="364adf9487d0.jpg">
            <a:extLst>
              <a:ext uri="{FF2B5EF4-FFF2-40B4-BE49-F238E27FC236}">
                <a16:creationId xmlns:a16="http://schemas.microsoft.com/office/drawing/2014/main" id="{9BCFD158-6850-4086-85E6-E2D586383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3949"/>
          <a:stretch/>
        </p:blipFill>
        <p:spPr>
          <a:xfrm>
            <a:off x="2494722" y="1815738"/>
            <a:ext cx="4005470" cy="2121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Казанский Цирк</a:t>
            </a:r>
          </a:p>
        </p:txBody>
      </p:sp>
      <p:pic>
        <p:nvPicPr>
          <p:cNvPr id="3" name="Рисунок 2" descr="cy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221" y="1710854"/>
            <a:ext cx="6858000" cy="4083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B240C-4EB1-456D-8D7B-E7A7C679A55C}"/>
              </a:ext>
            </a:extLst>
          </p:cNvPr>
          <p:cNvSpPr txBox="1"/>
          <p:nvPr/>
        </p:nvSpPr>
        <p:spPr>
          <a:xfrm>
            <a:off x="162428" y="4036254"/>
            <a:ext cx="89635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111111"/>
                </a:solidFill>
                <a:latin typeface="Arial" panose="020B0604020202020204" pitchFamily="34" charset="0"/>
              </a:rPr>
              <a:t>В этом «театре» шум и гам, Звери, люди вместе там!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endParaRPr lang="ru-RU" sz="1350" dirty="0">
              <a:solidFill>
                <a:srgbClr val="92D050"/>
              </a:solidFill>
              <a:latin typeface="Calibri"/>
            </a:endParaRPr>
          </a:p>
        </p:txBody>
      </p:sp>
      <p:pic>
        <p:nvPicPr>
          <p:cNvPr id="7" name="Рисунок 6" descr="cyrk.jpg">
            <a:extLst>
              <a:ext uri="{FF2B5EF4-FFF2-40B4-BE49-F238E27FC236}">
                <a16:creationId xmlns:a16="http://schemas.microsoft.com/office/drawing/2014/main" id="{B328A02F-EBCA-48FB-944A-E243EFF50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8772"/>
          <a:stretch/>
        </p:blipFill>
        <p:spPr>
          <a:xfrm>
            <a:off x="1143001" y="1710854"/>
            <a:ext cx="3513221" cy="4083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Стадион « Казань Арена»</a:t>
            </a:r>
          </a:p>
        </p:txBody>
      </p:sp>
      <p:pic>
        <p:nvPicPr>
          <p:cNvPr id="3" name="Рисунок 2" descr="files_works_images_b_stadion_v_kazani12882147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4415" y="1761711"/>
            <a:ext cx="6706463" cy="394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A559A0-6CFE-4886-8B1B-B9634888D232}"/>
              </a:ext>
            </a:extLst>
          </p:cNvPr>
          <p:cNvSpPr txBox="1"/>
          <p:nvPr/>
        </p:nvSpPr>
        <p:spPr>
          <a:xfrm>
            <a:off x="99570" y="2529853"/>
            <a:ext cx="1214846" cy="362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333333"/>
                </a:solidFill>
                <a:latin typeface="Helvetica Neue"/>
              </a:rPr>
              <a:t>У обоих у ворот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Нет совсем-совсем забора.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Но зато спортсмены скоро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Выйдут во поле гулять,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Мяч один на всех гонять.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Зрители со всех сторон!</a:t>
            </a:r>
            <a:br>
              <a:rPr lang="ru-RU" sz="1350" dirty="0">
                <a:solidFill>
                  <a:srgbClr val="92D050"/>
                </a:solidFill>
                <a:latin typeface="Calibri"/>
              </a:rPr>
            </a:br>
            <a:r>
              <a:rPr lang="ru-RU" sz="1350" dirty="0">
                <a:solidFill>
                  <a:srgbClr val="333333"/>
                </a:solidFill>
                <a:latin typeface="Helvetica Neue"/>
              </a:rPr>
              <a:t>Что за поле? … </a:t>
            </a:r>
            <a:br>
              <a:rPr lang="ru-RU" sz="1350" dirty="0">
                <a:solidFill>
                  <a:srgbClr val="92D050"/>
                </a:solidFill>
                <a:latin typeface="&amp;quot"/>
              </a:rPr>
            </a:br>
            <a:endParaRPr lang="ru-RU" sz="1350" dirty="0">
              <a:solidFill>
                <a:srgbClr val="92D050"/>
              </a:solidFill>
              <a:latin typeface="Calibri"/>
            </a:endParaRPr>
          </a:p>
        </p:txBody>
      </p:sp>
      <p:pic>
        <p:nvPicPr>
          <p:cNvPr id="9" name="Рисунок 8" descr="files_works_images_b_stadion_v_kazani12882147092.jpg">
            <a:extLst>
              <a:ext uri="{FF2B5EF4-FFF2-40B4-BE49-F238E27FC236}">
                <a16:creationId xmlns:a16="http://schemas.microsoft.com/office/drawing/2014/main" id="{A2334056-5164-432A-A0D6-C7616A851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9089"/>
          <a:stretch/>
        </p:blipFill>
        <p:spPr>
          <a:xfrm>
            <a:off x="1314071" y="1761710"/>
            <a:ext cx="3414339" cy="3940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Другая татарстан">
      <a:dk1>
        <a:srgbClr val="92D050"/>
      </a:dk1>
      <a:lt1>
        <a:srgbClr val="00B0F0"/>
      </a:lt1>
      <a:dk2>
        <a:srgbClr val="FFFF00"/>
      </a:dk2>
      <a:lt2>
        <a:srgbClr val="92D050"/>
      </a:lt2>
      <a:accent1>
        <a:srgbClr val="00B0F0"/>
      </a:accent1>
      <a:accent2>
        <a:srgbClr val="FFFF00"/>
      </a:accent2>
      <a:accent3>
        <a:srgbClr val="92D050"/>
      </a:accent3>
      <a:accent4>
        <a:srgbClr val="00B0F0"/>
      </a:accent4>
      <a:accent5>
        <a:srgbClr val="FFFF00"/>
      </a:accent5>
      <a:accent6>
        <a:srgbClr val="92D050"/>
      </a:accent6>
      <a:hlink>
        <a:srgbClr val="00B0F0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305</Words>
  <Application>Microsoft Office PowerPoint</Application>
  <PresentationFormat>Экран (4:3)</PresentationFormat>
  <Paragraphs>46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&amp;quot</vt:lpstr>
      <vt:lpstr>a_BodoniOrtoTitul</vt:lpstr>
      <vt:lpstr>Arial</vt:lpstr>
      <vt:lpstr>Calibri</vt:lpstr>
      <vt:lpstr>Helvetica Neue</vt:lpstr>
      <vt:lpstr>inherit</vt:lpstr>
      <vt:lpstr>Times New Roman</vt:lpstr>
      <vt:lpstr>Wingdings</vt:lpstr>
      <vt:lpstr>1_Оформление по умолчанию</vt:lpstr>
      <vt:lpstr>1_Тема Office</vt:lpstr>
      <vt:lpstr>2_Тема Office</vt:lpstr>
      <vt:lpstr>Интерактивное пособие  по познавательному развитию  для детей старшего дошкольного возраста «Моя Казань»</vt:lpstr>
      <vt:lpstr>Содержание :</vt:lpstr>
      <vt:lpstr>Презентация PowerPoint</vt:lpstr>
      <vt:lpstr>Казанский Кремль</vt:lpstr>
      <vt:lpstr>Национальный музей Республики Татарстан</vt:lpstr>
      <vt:lpstr>Театр кукол «Экият»</vt:lpstr>
      <vt:lpstr>Мечеть « Кул Шариф»</vt:lpstr>
      <vt:lpstr>Казанский Цирк</vt:lpstr>
      <vt:lpstr>Стадион « Казань Арена»</vt:lpstr>
      <vt:lpstr>Аквапарк « Ривьера»</vt:lpstr>
      <vt:lpstr>Парк Победы</vt:lpstr>
      <vt:lpstr>Башня Сююмбике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414 Детский Сад</cp:lastModifiedBy>
  <cp:revision>70</cp:revision>
  <dcterms:created xsi:type="dcterms:W3CDTF">2010-04-23T03:00:43Z</dcterms:created>
  <dcterms:modified xsi:type="dcterms:W3CDTF">2021-02-16T21:18:43Z</dcterms:modified>
</cp:coreProperties>
</file>