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72D-5429-4C2B-B91D-EB9C658102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0886F-EA90-4FE1-B22F-1B33AB8533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72D-5429-4C2B-B91D-EB9C658102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886F-EA90-4FE1-B22F-1B33AB8533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00886F-EA90-4FE1-B22F-1B33AB85339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72D-5429-4C2B-B91D-EB9C658102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72D-5429-4C2B-B91D-EB9C658102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00886F-EA90-4FE1-B22F-1B33AB8533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72D-5429-4C2B-B91D-EB9C658102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0886F-EA90-4FE1-B22F-1B33AB8533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2D9E72D-5429-4C2B-B91D-EB9C658102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886F-EA90-4FE1-B22F-1B33AB8533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72D-5429-4C2B-B91D-EB9C658102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00886F-EA90-4FE1-B22F-1B33AB85339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72D-5429-4C2B-B91D-EB9C658102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00886F-EA90-4FE1-B22F-1B33AB853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72D-5429-4C2B-B91D-EB9C658102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00886F-EA90-4FE1-B22F-1B33AB853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0886F-EA90-4FE1-B22F-1B33AB85339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72D-5429-4C2B-B91D-EB9C658102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00886F-EA90-4FE1-B22F-1B33AB8533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2D9E72D-5429-4C2B-B91D-EB9C658102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2D9E72D-5429-4C2B-B91D-EB9C658102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0886F-EA90-4FE1-B22F-1B33AB85339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d.ru/articles/11071-oblachnye-tehnologi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714620"/>
            <a:ext cx="6843738" cy="17526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Жизненный цикл ИТ- ПРОЕКТА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61954"/>
            <a:ext cx="8929718" cy="17526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ФЕДЕРАЛЬНОЕ ГОСУДАРСТВЕННОЕ БЮДЖЕТНОЕ ОБРАЗОВАТЕЛЬНОЕ УЧРЕЖДЕНИЕ ВЫСШЕГО ОБРАЗОВАНИЯ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ДОНСКОЙ ГОСУДАРСТВЕННЫЙ ТЕХНИЧЕСКИЙ УНИВЕРСИТЕТ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cdn.elec.ru/_thumb/1200x900/i/a5/bf/a5bf66dabe415f74c2a76ecb32232509b1e917c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0"/>
            <a:ext cx="1605262" cy="15981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57950" y="4643446"/>
            <a:ext cx="2438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Выполнила:</a:t>
            </a:r>
          </a:p>
          <a:p>
            <a:r>
              <a:rPr lang="ru-RU" sz="2000" dirty="0" smtClean="0"/>
              <a:t>студентка 2 курса</a:t>
            </a:r>
          </a:p>
          <a:p>
            <a:r>
              <a:rPr lang="ru-RU" sz="2000" dirty="0"/>
              <a:t>г</a:t>
            </a:r>
            <a:r>
              <a:rPr lang="ru-RU" sz="2000" dirty="0" smtClean="0"/>
              <a:t>руппы МЗБИ21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5929330"/>
            <a:ext cx="2438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г.Ростов-на-Дону</a:t>
            </a:r>
          </a:p>
          <a:p>
            <a:pPr algn="ctr"/>
            <a:r>
              <a:rPr lang="ru-RU" sz="1400" dirty="0" smtClean="0"/>
              <a:t>2021 год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Сервис - ориентированная архитектура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dirty="0" err="1" smtClean="0"/>
              <a:t>Сервис-ориентированная</a:t>
            </a:r>
            <a:r>
              <a:rPr lang="ru-RU" sz="2000" dirty="0" smtClean="0"/>
              <a:t> архитектура— </a:t>
            </a:r>
            <a:r>
              <a:rPr lang="ru-RU" sz="2000" dirty="0" smtClean="0"/>
              <a:t>модульный подход к разработке программного обеспечения, основанный на использовании сервисов (служб) со стандартизированными интерфейсами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r>
              <a:rPr lang="ru-RU" sz="2000" dirty="0" smtClean="0"/>
              <a:t>		В </a:t>
            </a:r>
            <a:r>
              <a:rPr lang="ru-RU" sz="2000" dirty="0" smtClean="0"/>
              <a:t>основе SOA лежат принципы многократного использования функциональных элементов ИТ, ликвидации дублирования функциональности в ПО, унификации типовых операционных процессов, обеспечения перевода операционной модели компании на централизованные процессы и функциональную организацию на основе промышленной платформы интеграции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r>
              <a:rPr lang="ru-RU" sz="2000" dirty="0" smtClean="0"/>
              <a:t>Причины </a:t>
            </a:r>
            <a:r>
              <a:rPr lang="ru-RU" sz="2000" dirty="0" smtClean="0"/>
              <a:t>возникновения </a:t>
            </a:r>
            <a:r>
              <a:rPr lang="ru-RU" sz="2000" dirty="0" err="1" smtClean="0"/>
              <a:t>сервис-ориентированной</a:t>
            </a:r>
            <a:r>
              <a:rPr lang="ru-RU" sz="2000" dirty="0" smtClean="0"/>
              <a:t> </a:t>
            </a:r>
            <a:r>
              <a:rPr lang="ru-RU" sz="2000" dirty="0" smtClean="0"/>
              <a:t>архитектуры:</a:t>
            </a:r>
          </a:p>
          <a:p>
            <a:r>
              <a:rPr lang="ru-RU" sz="2000" dirty="0" smtClean="0"/>
              <a:t>неудовлетворенный </a:t>
            </a:r>
            <a:r>
              <a:rPr lang="ru-RU" sz="2000" dirty="0" smtClean="0"/>
              <a:t>спрос потребителей на корпоративные приложения </a:t>
            </a:r>
            <a:r>
              <a:rPr lang="ru-RU" sz="2000" dirty="0" smtClean="0"/>
              <a:t>обладающие достойным </a:t>
            </a:r>
            <a:r>
              <a:rPr lang="ru-RU" sz="2000" dirty="0" smtClean="0"/>
              <a:t>уровнем безопасности и надежности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чрезмерная жесткость и косность информационных систем.(сложность)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потребность </a:t>
            </a:r>
            <a:r>
              <a:rPr lang="ru-RU" sz="2000" dirty="0" smtClean="0"/>
              <a:t>в новой маркетинговой концепции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Облачные технологии в </a:t>
            </a:r>
            <a:r>
              <a:rPr lang="ru-RU" b="1" dirty="0" smtClean="0">
                <a:solidFill>
                  <a:srgbClr val="002060"/>
                </a:solidFill>
              </a:rPr>
              <a:t>бизнесе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83051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	</a:t>
            </a:r>
            <a:r>
              <a:rPr lang="ru-RU" sz="1800" dirty="0" smtClean="0"/>
              <a:t>Облачные технологии или попросту «облако» – это технология обработки данных, при которой компьютерные ресурсы предоставляются пользователям посредством быстрого и удобного сетевого доступа.</a:t>
            </a:r>
          </a:p>
          <a:p>
            <a:pPr algn="just">
              <a:buNone/>
            </a:pPr>
            <a:r>
              <a:rPr lang="ru-RU" sz="1800" dirty="0" smtClean="0"/>
              <a:t>		Облачные технологии активно применяют в бизнесе. В облачном сервисе выделяют следующие модели обслуживания бизнеса:</a:t>
            </a: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357562"/>
            <a:ext cx="8001024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SaaS</a:t>
            </a:r>
            <a:r>
              <a:rPr lang="ru-RU" dirty="0"/>
              <a:t> (</a:t>
            </a:r>
            <a:r>
              <a:rPr lang="ru-RU" dirty="0" err="1"/>
              <a:t>Software-as-a-Service</a:t>
            </a:r>
            <a:r>
              <a:rPr lang="ru-RU" dirty="0"/>
              <a:t>, программное обеспечение как услуга): провайдер предоставляет клиенту возможность пользоваться ПО на своем сервере – через браузер. </a:t>
            </a:r>
            <a:r>
              <a:rPr lang="ru-RU" dirty="0" err="1"/>
              <a:t>SaaS</a:t>
            </a:r>
            <a:r>
              <a:rPr lang="ru-RU" dirty="0"/>
              <a:t> – это когда вместо установки платной и «тяжелой» программы, которая будет использоваться лишь изредка, клиент пользуется ее </a:t>
            </a:r>
            <a:r>
              <a:rPr lang="ru-RU" dirty="0" err="1"/>
              <a:t>онлайн-версией</a:t>
            </a:r>
            <a:r>
              <a:rPr lang="ru-RU" dirty="0"/>
              <a:t>. Провайдер сам заботится о работоспособности приложения, устанавливает необходимые обновления, оказывает техническую поддержку пользователям. Клиент платит по факту за доступ к хранилищу и целому комплексу </a:t>
            </a:r>
            <a:r>
              <a:rPr lang="ru-RU" dirty="0" smtClean="0"/>
              <a:t>ПО.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Облачные технологии в </a:t>
            </a:r>
            <a:r>
              <a:rPr lang="ru-RU" b="1" dirty="0" smtClean="0">
                <a:solidFill>
                  <a:srgbClr val="002060"/>
                </a:solidFill>
              </a:rPr>
              <a:t>бизнесе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03920" cy="183051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	</a:t>
            </a:r>
            <a:r>
              <a:rPr lang="ru-RU" sz="1800" dirty="0" smtClean="0"/>
              <a:t> </a:t>
            </a:r>
            <a:r>
              <a:rPr lang="ru-RU" sz="1800" dirty="0" err="1" smtClean="0"/>
              <a:t>IaaS</a:t>
            </a:r>
            <a:r>
              <a:rPr lang="ru-RU" sz="1800" dirty="0" smtClean="0"/>
              <a:t> (</a:t>
            </a:r>
            <a:r>
              <a:rPr lang="ru-RU" sz="1800" dirty="0" err="1" smtClean="0"/>
              <a:t>Infrastructure-as-a-Service</a:t>
            </a:r>
            <a:r>
              <a:rPr lang="ru-RU" sz="1800" dirty="0" smtClean="0"/>
              <a:t>, инфраструктура как услуга): клиент получает пустые виртуальные платформы, связанные в сеть, с уникальным IP-адресом и программным интерфейсом (API). Платформы клиент использует по своему усмотрению: устанавливает там программы, запускает собственные приложения. Клиент платит лишь за услуги доступа к </a:t>
            </a:r>
            <a:r>
              <a:rPr lang="ru-RU" sz="1800" dirty="0" smtClean="0"/>
              <a:t>сервису.</a:t>
            </a: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929066"/>
            <a:ext cx="8429684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 err="1" smtClean="0"/>
              <a:t>PaaS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Platform-as-a-Service</a:t>
            </a:r>
            <a:r>
              <a:rPr lang="ru-RU" dirty="0"/>
              <a:t>, платформа как услуга): клиент использует облачные технологии как готовую виртуальную платформу для размещения своего программного обеспечения. На самой платформе есть операционная система, инструменты для создания, тестирования и обеспечения функционирования программ. Клиент платит за ресурсы и за доступ к </a:t>
            </a:r>
            <a:r>
              <a:rPr lang="ru-RU" dirty="0" smtClean="0"/>
              <a:t>ПО.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Сети и облачные технологии: преимущества и </a:t>
            </a:r>
            <a:r>
              <a:rPr lang="ru-RU" b="1" dirty="0" smtClean="0">
                <a:solidFill>
                  <a:srgbClr val="002060"/>
                </a:solidFill>
              </a:rPr>
              <a:t>недостатки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76" y="1643046"/>
          <a:ext cx="8929718" cy="4777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464859"/>
              </a:tblGrid>
              <a:tr h="388700">
                <a:tc>
                  <a:txBody>
                    <a:bodyPr/>
                    <a:lstStyle/>
                    <a:p>
                      <a:r>
                        <a:rPr lang="ru-RU" dirty="0" smtClean="0"/>
                        <a:t>Плюсы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Минусы</a:t>
                      </a:r>
                      <a:endParaRPr lang="ru-RU" dirty="0"/>
                    </a:p>
                  </a:txBody>
                  <a:tcPr/>
                </a:tc>
              </a:tr>
              <a:tr h="388700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Невысокая стоимость. Оплата только за фактическое использование (за минуту/час работы или за единицу хранимой информации).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коммерческой или личной информации получает доступ провайдер.</a:t>
                      </a:r>
                      <a:endParaRPr lang="ru-RU" sz="1400" dirty="0"/>
                    </a:p>
                  </a:txBody>
                  <a:tcPr/>
                </a:tc>
              </a:tr>
              <a:tr h="388700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Короткие сроки внедрения, минимизация затрат на создание IT-инфраструктуры.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Приложения не работают при перебоях и отсутствии интернета. Требуется  подключение высокого качества.</a:t>
                      </a:r>
                      <a:endParaRPr lang="ru-RU" sz="1400" dirty="0"/>
                    </a:p>
                  </a:txBody>
                  <a:tcPr/>
                </a:tc>
              </a:tr>
              <a:tr h="388700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Техобслуживанием, устранением неполадок, занимается провайдер. Не нужно следить за обновлениями.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Риски утечки информации, хакерской атаки и кражи данных.</a:t>
                      </a:r>
                      <a:endParaRPr lang="ru-RU" sz="1400" dirty="0"/>
                    </a:p>
                  </a:txBody>
                  <a:tcPr/>
                </a:tc>
              </a:tr>
              <a:tr h="388700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Мобильность, удаленный доступ из любой точки планеты, с любого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девайса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неполадках у провайдера вы рискуете потерять все свои данные.</a:t>
                      </a:r>
                      <a:endParaRPr lang="ru-RU" sz="1400" dirty="0"/>
                    </a:p>
                  </a:txBody>
                  <a:tcPr/>
                </a:tc>
              </a:tr>
              <a:tr h="388700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Можно создать полностью виртуальный офис с удаленными рабочими местами, не тратясь на аренду помещений.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Невозможность настроить ПО и его интерфейс под собственные нужды.</a:t>
                      </a:r>
                      <a:endParaRPr lang="ru-RU" sz="1400" dirty="0"/>
                    </a:p>
                  </a:txBody>
                  <a:tcPr/>
                </a:tc>
              </a:tr>
              <a:tr h="388700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Низкие требования к мощности компьютера, операционной системе; возможность использовать сервисы и программы, недоступные при его технических характеристиках.  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долгосрочном использовании «облака» могут обойтись дороже, чем создание собственной сети.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55536"/>
            <a:ext cx="8534400" cy="758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Критерии выбора </a:t>
            </a:r>
            <a:r>
              <a:rPr lang="ru-RU" sz="3600" b="1" dirty="0" smtClean="0">
                <a:solidFill>
                  <a:srgbClr val="002060"/>
                </a:solidFill>
              </a:rPr>
              <a:t>стратегии автоматизации предприятия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just" fontAlgn="base">
              <a:buNone/>
            </a:pPr>
            <a:r>
              <a:rPr lang="ru-RU" sz="2900" dirty="0" smtClean="0"/>
              <a:t>	Критериев </a:t>
            </a:r>
            <a:r>
              <a:rPr lang="ru-RU" sz="2900" dirty="0" smtClean="0"/>
              <a:t>выбора систем автоматизации, как и многих других достаточно сложных и дорогих товаров (например, автомобилей), существует, конечно же, много. Какие-то из них крайне важны, какие-то могут отражать очень индивидуальные потребности. В подобных ситуациях следует во многом ориентироваться на “здравый смысл”, а также иметь в виду некоторые ключевые моменты, носящие специальный характер.</a:t>
            </a:r>
          </a:p>
          <a:p>
            <a:pPr algn="just" fontAlgn="base">
              <a:buNone/>
            </a:pPr>
            <a:r>
              <a:rPr lang="ru-RU" sz="2900" dirty="0" smtClean="0"/>
              <a:t>	Выбирая </a:t>
            </a:r>
            <a:r>
              <a:rPr lang="ru-RU" sz="2900" dirty="0" smtClean="0"/>
              <a:t>систему автоматизации, стоит обратить внимание на следующее:</a:t>
            </a:r>
          </a:p>
          <a:p>
            <a:pPr algn="just" fontAlgn="base"/>
            <a:r>
              <a:rPr lang="ru-RU" sz="2900" b="1" dirty="0" smtClean="0"/>
              <a:t>Что система автоматизации может делать</a:t>
            </a:r>
            <a:r>
              <a:rPr lang="ru-RU" sz="2900" dirty="0" smtClean="0"/>
              <a:t>, или какова ее </a:t>
            </a:r>
            <a:r>
              <a:rPr lang="ru-RU" sz="2900" b="1" dirty="0" smtClean="0"/>
              <a:t>функциональность</a:t>
            </a:r>
            <a:r>
              <a:rPr lang="ru-RU" sz="2900" dirty="0" smtClean="0"/>
              <a:t>.</a:t>
            </a:r>
          </a:p>
          <a:p>
            <a:pPr algn="just" fontAlgn="base"/>
            <a:r>
              <a:rPr lang="ru-RU" sz="2900" b="1" dirty="0" smtClean="0"/>
              <a:t>Во что обойдется</a:t>
            </a:r>
            <a:r>
              <a:rPr lang="ru-RU" sz="2900" dirty="0" smtClean="0"/>
              <a:t> приобретение системы, запуск ее в эксплуатацию и поддержание в рабочем состоянии, т.е. какова ее </a:t>
            </a:r>
            <a:r>
              <a:rPr lang="ru-RU" sz="2900" b="1" dirty="0" smtClean="0"/>
              <a:t>совокупная стоимость владени</a:t>
            </a:r>
            <a:r>
              <a:rPr lang="ru-RU" sz="2900" dirty="0" smtClean="0"/>
              <a:t>я (крайне важно знать именно общую стоимость, а не просто цену программного обеспечения).</a:t>
            </a:r>
          </a:p>
          <a:p>
            <a:pPr algn="just" fontAlgn="base"/>
            <a:r>
              <a:rPr lang="ru-RU" sz="2900" dirty="0" smtClean="0"/>
              <a:t>Есть ли </a:t>
            </a:r>
            <a:r>
              <a:rPr lang="ru-RU" sz="2900" b="1" dirty="0" smtClean="0"/>
              <a:t>гарантии успешного завершения проекта</a:t>
            </a:r>
            <a:r>
              <a:rPr lang="ru-RU" sz="2900" dirty="0" smtClean="0"/>
              <a:t> внедрения и полноценного </a:t>
            </a:r>
            <a:r>
              <a:rPr lang="ru-RU" sz="2900" b="1" dirty="0" smtClean="0"/>
              <a:t>ввода системы в эксплуатацию</a:t>
            </a:r>
            <a:r>
              <a:rPr lang="ru-RU" sz="2900" dirty="0" smtClean="0"/>
              <a:t>(ведь система автоматизации – это целый комплекс сложных работ, а не просто коробка с программами на лазерных дисках!).</a:t>
            </a:r>
          </a:p>
          <a:p>
            <a:pPr algn="just" fontAlgn="base"/>
            <a:r>
              <a:rPr lang="ru-RU" sz="2900" dirty="0" smtClean="0"/>
              <a:t>Что у </a:t>
            </a:r>
            <a:r>
              <a:rPr lang="ru-RU" sz="2900" b="1" dirty="0" smtClean="0"/>
              <a:t>системы “внутри” </a:t>
            </a:r>
            <a:r>
              <a:rPr lang="ru-RU" sz="2900" b="1" dirty="0" err="1" smtClean="0"/>
              <a:t>и,</a:t>
            </a:r>
            <a:r>
              <a:rPr lang="ru-RU" sz="2900" dirty="0" err="1" smtClean="0"/>
              <a:t>следовательно</a:t>
            </a:r>
            <a:r>
              <a:rPr lang="ru-RU" sz="2900" dirty="0" smtClean="0"/>
              <a:t>, насколько она </a:t>
            </a:r>
            <a:r>
              <a:rPr lang="ru-RU" sz="2900" b="1" dirty="0" smtClean="0"/>
              <a:t>надежна, долговечна, </a:t>
            </a:r>
            <a:r>
              <a:rPr lang="ru-RU" sz="2900" b="1" dirty="0" err="1" smtClean="0"/>
              <a:t>производительна,</a:t>
            </a:r>
            <a:r>
              <a:rPr lang="ru-RU" sz="2900" dirty="0" err="1" smtClean="0"/>
              <a:t>в</a:t>
            </a:r>
            <a:r>
              <a:rPr lang="ru-RU" sz="2900" dirty="0" smtClean="0"/>
              <a:t> конце концов, </a:t>
            </a:r>
            <a:r>
              <a:rPr lang="ru-RU" sz="2900" b="1" dirty="0" smtClean="0"/>
              <a:t>современна</a:t>
            </a:r>
            <a:r>
              <a:rPr lang="ru-RU" sz="2900" dirty="0" smtClean="0"/>
              <a:t>.</a:t>
            </a:r>
          </a:p>
          <a:p>
            <a:pPr algn="just" fontAlgn="base"/>
            <a:r>
              <a:rPr lang="ru-RU" sz="2900" dirty="0" smtClean="0"/>
              <a:t>Какова </a:t>
            </a:r>
            <a:r>
              <a:rPr lang="ru-RU" sz="2900" b="1" dirty="0" smtClean="0"/>
              <a:t>эффективность</a:t>
            </a:r>
            <a:r>
              <a:rPr lang="ru-RU" sz="2900" dirty="0" smtClean="0"/>
              <a:t> и возможные </a:t>
            </a:r>
            <a:r>
              <a:rPr lang="ru-RU" sz="2900" b="1" dirty="0" smtClean="0"/>
              <a:t>сроки </a:t>
            </a:r>
            <a:r>
              <a:rPr lang="ru-RU" sz="2900" b="1" dirty="0" err="1" smtClean="0"/>
              <a:t>окупаемости</a:t>
            </a:r>
            <a:r>
              <a:rPr lang="ru-RU" sz="2900" dirty="0" err="1" smtClean="0"/>
              <a:t>системы.Далеко</a:t>
            </a:r>
            <a:r>
              <a:rPr lang="ru-RU" sz="2900" dirty="0" smtClean="0"/>
              <a:t> не последнее значение имеют также</a:t>
            </a:r>
          </a:p>
          <a:p>
            <a:pPr algn="just" fontAlgn="base"/>
            <a:r>
              <a:rPr lang="ru-RU" sz="2900" dirty="0" smtClean="0"/>
              <a:t>У</a:t>
            </a:r>
            <a:r>
              <a:rPr lang="ru-RU" sz="2900" b="1" dirty="0" smtClean="0"/>
              <a:t>ровень и качество сервиса в послепродажный период</a:t>
            </a:r>
            <a:r>
              <a:rPr lang="ru-RU" sz="2900" dirty="0" smtClean="0"/>
              <a:t>.</a:t>
            </a:r>
          </a:p>
          <a:p>
            <a:pPr algn="just" fontAlgn="base"/>
            <a:r>
              <a:rPr lang="ru-RU" sz="2900" dirty="0" smtClean="0"/>
              <a:t>Возможность </a:t>
            </a:r>
            <a:r>
              <a:rPr lang="ru-RU" sz="2900" b="1" dirty="0" smtClean="0"/>
              <a:t>сопровождать и развивать </a:t>
            </a:r>
            <a:r>
              <a:rPr lang="ru-RU" sz="2900" b="1" dirty="0" err="1" smtClean="0"/>
              <a:t>систему</a:t>
            </a:r>
            <a:r>
              <a:rPr lang="ru-RU" sz="2900" dirty="0" err="1" smtClean="0"/>
              <a:t>силами</a:t>
            </a:r>
            <a:r>
              <a:rPr lang="ru-RU" sz="2900" dirty="0" smtClean="0"/>
              <a:t> специалистов вашего </a:t>
            </a:r>
            <a:r>
              <a:rPr lang="ru-RU" sz="2900" dirty="0" err="1" smtClean="0"/>
              <a:t>предприятияНаконец</a:t>
            </a:r>
            <a:r>
              <a:rPr lang="ru-RU" sz="2900" dirty="0" smtClean="0"/>
              <a:t>, поскольку “жизнь” у системы автоматизации должна быть достаточно долгая, то –</a:t>
            </a:r>
          </a:p>
          <a:p>
            <a:pPr algn="just" fontAlgn="base"/>
            <a:r>
              <a:rPr lang="ru-RU" sz="2900" dirty="0" smtClean="0"/>
              <a:t>Каковы </a:t>
            </a:r>
            <a:r>
              <a:rPr lang="ru-RU" sz="2900" b="1" dirty="0" smtClean="0"/>
              <a:t>перспективы системы,</a:t>
            </a:r>
            <a:r>
              <a:rPr lang="ru-RU" sz="2900" dirty="0" smtClean="0"/>
              <a:t> будет ли она </a:t>
            </a:r>
            <a:r>
              <a:rPr lang="ru-RU" sz="2900" b="1" dirty="0" smtClean="0"/>
              <a:t>развиваться и поддерживаться поставщиком в будущем</a:t>
            </a:r>
            <a:r>
              <a:rPr lang="ru-RU" sz="2900" dirty="0" smtClean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Список использованных источников и литературы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Грекул В.И., </a:t>
            </a:r>
            <a:r>
              <a:rPr lang="ru-RU" sz="2000" dirty="0" err="1" smtClean="0"/>
              <a:t>Денищенко</a:t>
            </a:r>
            <a:r>
              <a:rPr lang="ru-RU" sz="2000" dirty="0" smtClean="0"/>
              <a:t> Г.Н., </a:t>
            </a:r>
            <a:r>
              <a:rPr lang="ru-RU" sz="2000" dirty="0" err="1" smtClean="0"/>
              <a:t>Коровкина</a:t>
            </a:r>
            <a:r>
              <a:rPr lang="ru-RU" sz="2000" dirty="0" smtClean="0"/>
              <a:t> Н.Л. Проектирование информационных систем. Курс лекций. Учебное пособие для студентов вузов, обучающихся по специальностям в области информационных технологий.  – М.: Интернет ун-т </a:t>
            </a:r>
            <a:r>
              <a:rPr lang="ru-RU" sz="2000" dirty="0" err="1" smtClean="0"/>
              <a:t>Информ</a:t>
            </a:r>
            <a:r>
              <a:rPr lang="ru-RU" sz="2000" dirty="0" smtClean="0"/>
              <a:t>. Технологий, </a:t>
            </a:r>
            <a:r>
              <a:rPr lang="ru-RU" sz="2000" dirty="0" smtClean="0"/>
              <a:t>2018. </a:t>
            </a:r>
            <a:r>
              <a:rPr lang="ru-RU" sz="2000" dirty="0" smtClean="0"/>
              <a:t>– 304 с., ил.</a:t>
            </a:r>
          </a:p>
          <a:p>
            <a:pPr algn="just"/>
            <a:r>
              <a:rPr lang="ru-RU" sz="2000" dirty="0" err="1" smtClean="0"/>
              <a:t>Зараменских</a:t>
            </a:r>
            <a:r>
              <a:rPr lang="ru-RU" sz="2000" dirty="0" smtClean="0"/>
              <a:t> </a:t>
            </a:r>
            <a:r>
              <a:rPr lang="ru-RU" sz="2000" dirty="0" smtClean="0"/>
              <a:t>Е.П. Управление жизненным циклом информационных систем: Монография – Новосибирск: Издательство ЦРНС, </a:t>
            </a:r>
            <a:r>
              <a:rPr lang="ru-RU" sz="2000" dirty="0" smtClean="0"/>
              <a:t>2019. </a:t>
            </a:r>
            <a:r>
              <a:rPr lang="ru-RU" sz="2000" dirty="0" smtClean="0"/>
              <a:t>– 270 с</a:t>
            </a:r>
            <a:r>
              <a:rPr lang="ru-RU" sz="2000" dirty="0" smtClean="0"/>
              <a:t>.</a:t>
            </a:r>
          </a:p>
          <a:p>
            <a:r>
              <a:rPr lang="en-US" sz="2000" u="sng" dirty="0" smtClean="0">
                <a:hlinkClick r:id="rId2"/>
              </a:rPr>
              <a:t>https</a:t>
            </a:r>
            <a:r>
              <a:rPr lang="en-US" sz="2000" u="sng" dirty="0" smtClean="0">
                <a:hlinkClick r:id="rId2"/>
              </a:rPr>
              <a:t>://</a:t>
            </a:r>
            <a:r>
              <a:rPr lang="en-US" sz="2000" u="sng" dirty="0" smtClean="0">
                <a:hlinkClick r:id="rId2"/>
              </a:rPr>
              <a:t>www.gd.ru/articles/11071-oblachnye-tehnologii</a:t>
            </a:r>
            <a:endParaRPr lang="ru-RU" sz="2000" u="sng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 algn="just"/>
            <a:endParaRPr lang="ru-RU" sz="2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86742" cy="500066"/>
          </a:xfrm>
        </p:spPr>
        <p:txBody>
          <a:bodyPr lIns="88340" tIns="44170" rIns="88340" bIns="44170"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Жизненный цикл </a:t>
            </a:r>
            <a:r>
              <a:rPr lang="ru-RU" sz="3600" b="1" dirty="0" err="1" smtClean="0">
                <a:solidFill>
                  <a:srgbClr val="002060"/>
                </a:solidFill>
              </a:rPr>
              <a:t>ИТ-проекта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643998" cy="4857784"/>
          </a:xfrm>
        </p:spPr>
        <p:txBody>
          <a:bodyPr lIns="88340" tIns="44170" rIns="88340" bIns="44170"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900" dirty="0" smtClean="0"/>
              <a:t>Э</a:t>
            </a:r>
            <a:r>
              <a:rPr lang="ru-RU" sz="2900" dirty="0" smtClean="0"/>
              <a:t>то </a:t>
            </a:r>
            <a:r>
              <a:rPr lang="ru-RU" sz="2900" dirty="0" smtClean="0"/>
              <a:t>период </a:t>
            </a:r>
            <a:r>
              <a:rPr lang="ru-RU" sz="2900" dirty="0"/>
              <a:t>времени, который начинается с момента принятия решения о необходимости создания информационной системы и заканчивается в момент ее полного изъятия из эксплуатации</a:t>
            </a:r>
            <a:r>
              <a:rPr lang="ru-RU" sz="2900" dirty="0" smtClean="0"/>
              <a:t>.</a:t>
            </a:r>
          </a:p>
          <a:p>
            <a:pPr marL="0" indent="0" algn="just">
              <a:buNone/>
            </a:pP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Полный жизненный цикл информационной системы включает в </a:t>
            </a:r>
            <a:r>
              <a:rPr lang="ru-RU" sz="2900" dirty="0" smtClean="0"/>
              <a:t>себя</a:t>
            </a:r>
            <a:r>
              <a:rPr lang="ru-RU" sz="2900" dirty="0" smtClean="0"/>
              <a:t>:</a:t>
            </a:r>
          </a:p>
          <a:p>
            <a:r>
              <a:rPr lang="ru-RU" sz="2900" dirty="0" smtClean="0"/>
              <a:t>стратегическое планирование </a:t>
            </a:r>
          </a:p>
          <a:p>
            <a:r>
              <a:rPr lang="ru-RU" sz="2900" dirty="0" smtClean="0"/>
              <a:t>анализ </a:t>
            </a:r>
          </a:p>
          <a:p>
            <a:r>
              <a:rPr lang="ru-RU" sz="2900" dirty="0" smtClean="0"/>
              <a:t>проектирование</a:t>
            </a:r>
            <a:endParaRPr lang="ru-RU" sz="2900" dirty="0" smtClean="0"/>
          </a:p>
          <a:p>
            <a:r>
              <a:rPr lang="ru-RU" sz="2900" dirty="0" smtClean="0"/>
              <a:t>реализацию</a:t>
            </a:r>
            <a:endParaRPr lang="ru-RU" sz="2900" dirty="0" smtClean="0"/>
          </a:p>
          <a:p>
            <a:r>
              <a:rPr lang="ru-RU" sz="2900" dirty="0" smtClean="0"/>
              <a:t>внедрение</a:t>
            </a:r>
            <a:endParaRPr lang="ru-RU" sz="2900" dirty="0" smtClean="0"/>
          </a:p>
          <a:p>
            <a:r>
              <a:rPr lang="ru-RU" sz="2900" dirty="0" smtClean="0"/>
              <a:t>эксплуатацию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3272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Стандарты и модели жизненного цикла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47345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800" b="1" dirty="0" smtClean="0"/>
              <a:t>Стандарты:</a:t>
            </a:r>
          </a:p>
          <a:p>
            <a:pPr algn="just"/>
            <a:r>
              <a:rPr lang="ru-RU" sz="1800" b="1" dirty="0" smtClean="0"/>
              <a:t>Международный </a:t>
            </a:r>
            <a:r>
              <a:rPr lang="ru-RU" sz="1800" b="1" dirty="0" smtClean="0"/>
              <a:t>стандарт: ISO/IEC 12207:2008 </a:t>
            </a:r>
            <a:r>
              <a:rPr lang="ru-RU" sz="1800" b="1" dirty="0" err="1" smtClean="0"/>
              <a:t>Information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technology</a:t>
            </a:r>
            <a:r>
              <a:rPr lang="ru-RU" sz="1800" b="1" dirty="0" smtClean="0"/>
              <a:t> – </a:t>
            </a:r>
            <a:r>
              <a:rPr lang="ru-RU" sz="1800" b="1" dirty="0" err="1" smtClean="0"/>
              <a:t>Software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life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cycle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processes</a:t>
            </a:r>
            <a:r>
              <a:rPr lang="ru-RU" sz="1800" b="1" dirty="0" smtClean="0"/>
              <a:t> (Информационные технологии. Процессы жизненного цикла программного обеспечения</a:t>
            </a:r>
            <a:r>
              <a:rPr lang="ru-RU" sz="1800" b="1" dirty="0" smtClean="0"/>
              <a:t>).</a:t>
            </a:r>
            <a:endParaRPr lang="ru-RU" sz="1800" dirty="0" smtClean="0"/>
          </a:p>
          <a:p>
            <a:pPr algn="just"/>
            <a:r>
              <a:rPr lang="ru-RU" sz="1800" b="1" dirty="0" smtClean="0"/>
              <a:t>Российский аналог: ГОСТ Р ИСО/МЭК 12207-2010 «Информационная технология. Системная и программная инженерия. Процессы жизненного цикла программных средств».</a:t>
            </a:r>
            <a:endParaRPr lang="ru-RU" sz="1800" dirty="0" smtClean="0"/>
          </a:p>
          <a:p>
            <a:endParaRPr lang="ru-RU" dirty="0"/>
          </a:p>
        </p:txBody>
      </p:sp>
      <p:pic>
        <p:nvPicPr>
          <p:cNvPr id="4" name="Picture 2" descr="https://www.sites.google.com/site/anisimovkhv/_/rsrc/1605338515568/learning/pris/lecture/tema3/ModelsGZ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071942"/>
            <a:ext cx="9001156" cy="2300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AutoShape 4" descr="https://www.sites.google.com/site/anisimovkhv/_/rsrc/1605409202682/learning/pris/lecture/tema3/ModelGZCasca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https://www.sites.google.com/site/anisimovkhv/_/rsrc/1605409202682/learning/pris/lecture/tema3/ModelGZCasca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2" name="AutoShape 8" descr="https://www.sites.google.com/site/anisimovkhv/_/rsrc/1605409202682/learning/pris/lecture/tema3/ModelGZCasca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3" name="Picture 9" descr="C:\Users\user\Desktop\ModelGZCascad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47ABC6"/>
              </a:clrFrom>
              <a:clrTo>
                <a:srgbClr val="47ABC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01222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786058"/>
            <a:ext cx="36433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Каскадная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стратегия (однократный проход, водопадная или классическая модель) подразумевает линейную последовательность выполнения стадий создания информационной системы. Другими словами, переход с одной стадии на следующую происходит только после того, как будет полностью завершена работа на текущей.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1357298"/>
            <a:ext cx="469278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КАСКАДНАЯ СТРАТЕГИЯ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Каскадная модель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2900" dirty="0" smtClean="0"/>
              <a:t>Данная </a:t>
            </a:r>
            <a:r>
              <a:rPr lang="ru-RU" sz="2900" dirty="0" smtClean="0"/>
              <a:t>модель применяется при разработке информационных систем, для которых в самом начале разработки можно достаточно точно и полно сформулировать все требования.</a:t>
            </a:r>
          </a:p>
          <a:p>
            <a:pPr algn="just"/>
            <a:r>
              <a:rPr lang="ru-RU" sz="2900" b="1" dirty="0" smtClean="0"/>
              <a:t>Достоинства модели:</a:t>
            </a:r>
            <a:endParaRPr lang="ru-RU" sz="2900" dirty="0" smtClean="0"/>
          </a:p>
          <a:p>
            <a:pPr algn="just"/>
            <a:r>
              <a:rPr lang="ru-RU" sz="2900" dirty="0" smtClean="0"/>
              <a:t>- на каждой стадии формируется законченный набор документации, программного и аппаратного обеспечения, отвечающий критериям полноты и согласованности;</a:t>
            </a:r>
          </a:p>
          <a:p>
            <a:pPr algn="just"/>
            <a:r>
              <a:rPr lang="ru-RU" sz="2900" dirty="0" smtClean="0"/>
              <a:t>- выполняемые в четкой последовательности стадии позволяют уверенно планировать сроки выполнения работ и соответствующие ресурсы (денежные, материальные и людские).</a:t>
            </a:r>
          </a:p>
          <a:p>
            <a:pPr algn="just"/>
            <a:r>
              <a:rPr lang="ru-RU" sz="2900" b="1" dirty="0" smtClean="0"/>
              <a:t>Недостатки модели:</a:t>
            </a:r>
            <a:endParaRPr lang="ru-RU" sz="2900" dirty="0" smtClean="0"/>
          </a:p>
          <a:p>
            <a:pPr algn="just"/>
            <a:r>
              <a:rPr lang="ru-RU" sz="2900" dirty="0" smtClean="0"/>
              <a:t>- реальный процесс разработки информационной системы редко полностью укладывается в такую жесткую схему. Особенно это относится к разработке нетиповых и новаторских систем;</a:t>
            </a:r>
          </a:p>
          <a:p>
            <a:pPr algn="just"/>
            <a:r>
              <a:rPr lang="ru-RU" sz="2900" dirty="0" smtClean="0"/>
              <a:t>- основана на точной формулировке исходных требований к информационной системе. Реально в начале проекта требования заказчика определены лишь частично;</a:t>
            </a:r>
          </a:p>
          <a:p>
            <a:pPr algn="just"/>
            <a:r>
              <a:rPr lang="ru-RU" sz="2900" dirty="0" smtClean="0"/>
              <a:t>- основной недостаток – результаты разработки доступны заказчику только в конце проекта. В случае неточного изложения требований или их изменения в течение длительного периода создания ИС заказчик получает систему, не удовлетворяющую его потребностям.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85728"/>
            <a:ext cx="5073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Инкрементная стратегия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857232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Инкрементная стратегия </a:t>
            </a:r>
            <a:r>
              <a:rPr lang="ru-RU" sz="1600" dirty="0" smtClean="0"/>
              <a:t>подразумевает </a:t>
            </a:r>
            <a:r>
              <a:rPr lang="ru-RU" sz="1600" dirty="0"/>
              <a:t>разработку информационной системы с линейной последовательностью стадий, но в несколько инкрементов (версий), т. е. с запланированным улучшением продукта.</a:t>
            </a:r>
          </a:p>
        </p:txBody>
      </p:sp>
      <p:pic>
        <p:nvPicPr>
          <p:cNvPr id="41986" name="Picture 2" descr="https://www.sites.google.com/site/anisimovkhv/_/rsrc/1605409206241/learning/pris/lecture/tema3/ModelGZIncrem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3" y="1785926"/>
            <a:ext cx="9039021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Инкрементная</a:t>
            </a:r>
            <a:r>
              <a:rPr lang="ru-RU" b="1" dirty="0" smtClean="0">
                <a:solidFill>
                  <a:srgbClr val="002060"/>
                </a:solidFill>
              </a:rPr>
              <a:t> модель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600" dirty="0" smtClean="0"/>
              <a:t>В начале работы над проектом определяются все основные требования к системе, после чего выполняется ее разработка в виде последовательности версий. При этом каждая версия является законченным и работоспособным продуктом. Первая версия реализует часть запланированных возможностей, следующая версия реализует дополнительные возможности и т. д., пока не будет получена полная система.</a:t>
            </a:r>
          </a:p>
          <a:p>
            <a:pPr algn="just"/>
            <a:r>
              <a:rPr lang="ru-RU" sz="1600" dirty="0" smtClean="0"/>
              <a:t>Данная </a:t>
            </a:r>
            <a:r>
              <a:rPr lang="ru-RU" sz="1600" dirty="0" smtClean="0"/>
              <a:t>модель жизненного цикла характерна при разработке сложных и комплексных систем, для которых имеется четкое видение (как со стороны заказчика, так и со стороны разработчика) того, что собой должен представлять конечный результат (информационная система). Разработка версиями ведется в силу разного рода причин:</a:t>
            </a:r>
          </a:p>
          <a:p>
            <a:pPr algn="just"/>
            <a:r>
              <a:rPr lang="ru-RU" sz="1600" dirty="0" smtClean="0"/>
              <a:t>- отсутствия у заказчика возможности сразу профинансировать весь дорогостоящий проект;</a:t>
            </a:r>
          </a:p>
          <a:p>
            <a:pPr algn="just"/>
            <a:r>
              <a:rPr lang="ru-RU" sz="1600" dirty="0" smtClean="0"/>
              <a:t>- отсутствия у разработчика необходимых ресурсов для реализации сложного проекта в сжатые сроки;</a:t>
            </a:r>
          </a:p>
          <a:p>
            <a:pPr algn="just"/>
            <a:r>
              <a:rPr lang="ru-RU" sz="1600" dirty="0" smtClean="0"/>
              <a:t>- требований поэтапного внедрения и освоения продукта конечными пользователями. Внедрение всей системы сразу может вызвать у ее пользователей неприятие и только «затормозить» процесс перехода на новые технологии. Образно говоря, они могут просто «не переварить большой кусок, поэтому его надо измельчить и давать по частям</a:t>
            </a:r>
            <a:r>
              <a:rPr lang="ru-RU" sz="1600" dirty="0" smtClean="0"/>
              <a:t>».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s://www.sites.google.com/site/anisimovkhv/_/rsrc/1605488916930/learning/pris/lecture/tema3/ModelGZSpir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42" y="0"/>
            <a:ext cx="7143758" cy="51707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06" y="714356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Спиральная модель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5072074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Спиральная стратегия (эволюционная или итерационная модель, автор </a:t>
            </a:r>
            <a:r>
              <a:rPr lang="ru-RU" dirty="0" err="1"/>
              <a:t>Барри</a:t>
            </a:r>
            <a:r>
              <a:rPr lang="ru-RU" dirty="0"/>
              <a:t> Боэм, 1986-88 гг.) </a:t>
            </a:r>
            <a:r>
              <a:rPr lang="ru-RU" dirty="0" smtClean="0"/>
              <a:t> </a:t>
            </a:r>
            <a:r>
              <a:rPr lang="ru-RU" dirty="0"/>
              <a:t>подразумевает разработку в виде последовательности версий, но в начале проекта определены не все требования. Требования уточняются в результате разработки версий.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Спиральная модель</a:t>
            </a:r>
            <a:endParaRPr lang="ru-RU" sz="3600" b="1" dirty="0" smtClean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503920" cy="5143536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 smtClean="0"/>
              <a:t>Достоинства </a:t>
            </a:r>
            <a:r>
              <a:rPr lang="ru-RU" sz="1400" b="1" dirty="0" smtClean="0"/>
              <a:t>модели:</a:t>
            </a:r>
            <a:endParaRPr lang="ru-RU" sz="1400" dirty="0" smtClean="0"/>
          </a:p>
          <a:p>
            <a:pPr algn="just"/>
            <a:r>
              <a:rPr lang="ru-RU" sz="1400" dirty="0" smtClean="0"/>
              <a:t>- позволяет быстрее показать пользователям системы работоспособный продукт, тем самым, активизируя процесс уточнения и дополнения требований;</a:t>
            </a:r>
          </a:p>
          <a:p>
            <a:pPr algn="just"/>
            <a:r>
              <a:rPr lang="ru-RU" sz="1400" dirty="0" smtClean="0"/>
              <a:t>- допускает изменение требований при разработке информационной системы, что характерно для большинства разработок, в том числе и типовых;</a:t>
            </a:r>
          </a:p>
          <a:p>
            <a:pPr algn="just"/>
            <a:r>
              <a:rPr lang="ru-RU" sz="1400" dirty="0" smtClean="0"/>
              <a:t>- обеспечивает большую гибкость в управлении проектом;</a:t>
            </a:r>
          </a:p>
          <a:p>
            <a:pPr algn="just"/>
            <a:r>
              <a:rPr lang="ru-RU" sz="1400" dirty="0" smtClean="0"/>
              <a:t>- позволяет получить более надежную и устойчивую систему. По мере развития системы ошибки и слабые места обнаруживаются и исправляются на каждой итерации;</a:t>
            </a:r>
          </a:p>
          <a:p>
            <a:pPr algn="just"/>
            <a:r>
              <a:rPr lang="ru-RU" sz="1400" dirty="0" smtClean="0"/>
              <a:t>- позволяет совершенствовать процесс разработки – анализ, проводимый в каждой итерации, позволяет проводить оценку того, что должно быть изменено в организации разработки, и улучшить ее на следующей итерации;</a:t>
            </a:r>
          </a:p>
          <a:p>
            <a:pPr algn="just"/>
            <a:r>
              <a:rPr lang="ru-RU" sz="1400" dirty="0" smtClean="0"/>
              <a:t>- уменьшаются риски заказчика. Заказчик может с минимальными для себя финансовыми потерями завершить развитие неперспективного проекта.</a:t>
            </a:r>
          </a:p>
          <a:p>
            <a:pPr algn="just"/>
            <a:r>
              <a:rPr lang="ru-RU" sz="1400" b="1" dirty="0" smtClean="0"/>
              <a:t>Недостатки модели:</a:t>
            </a:r>
            <a:endParaRPr lang="ru-RU" sz="1400" dirty="0" smtClean="0"/>
          </a:p>
          <a:p>
            <a:pPr algn="just"/>
            <a:r>
              <a:rPr lang="ru-RU" sz="1400" dirty="0" smtClean="0"/>
              <a:t>- увеличивается неопределенность у разработчика в перспективах развития проекта. Этот недостаток вытекает из предыдущего достоинства модели;</a:t>
            </a:r>
          </a:p>
          <a:p>
            <a:pPr algn="just"/>
            <a:r>
              <a:rPr lang="ru-RU" sz="1400" dirty="0" smtClean="0"/>
              <a:t>- затруднены операции временного и ресурсного планирования всего проекта в целом. Для решения этой проблемы необходимо ввести временные ограничения на каждую из стадий жизненного цикла. Переход осуществляется в соответствии с планом, даже если не вся запланированная работа выполнена. План составляется на основе статистических данных, полученных в предыдущих проектах и личного опыта разработчиков.</a:t>
            </a:r>
          </a:p>
          <a:p>
            <a:pPr algn="just">
              <a:buNone/>
            </a:pPr>
            <a:endParaRPr lang="ru-RU" sz="1400" dirty="0" smtClean="0"/>
          </a:p>
          <a:p>
            <a:pPr algn="just"/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164</TotalTime>
  <Words>578</Words>
  <Application>Microsoft Office PowerPoint</Application>
  <PresentationFormat>Экран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ФЕДЕРАЛЬНОЕ ГОСУДАРСТВЕННОЕ БЮДЖЕТНОЕ ОБРАЗОВАТЕЛЬНОЕ УЧРЕЖДЕНИЕ ВЫСШЕГО ОБРАЗОВАНИЯ  ДОНСКОЙ ГОСУДАРСТВЕННЫЙ ТЕХНИЧЕСКИЙ УНИВЕРСИТЕТ </vt:lpstr>
      <vt:lpstr>Жизненный цикл ИТ-проекта </vt:lpstr>
      <vt:lpstr>Стандарты и модели жизненного цикла </vt:lpstr>
      <vt:lpstr>КАСКАДНАЯ СТРАТЕГИЯ</vt:lpstr>
      <vt:lpstr>Каскадная модель</vt:lpstr>
      <vt:lpstr>Слайд 6</vt:lpstr>
      <vt:lpstr>Инкрементная модель</vt:lpstr>
      <vt:lpstr>Слайд 8</vt:lpstr>
      <vt:lpstr>Спиральная модель</vt:lpstr>
      <vt:lpstr>Сервис - ориентированная архитектура</vt:lpstr>
      <vt:lpstr>Облачные технологии в бизнесе  </vt:lpstr>
      <vt:lpstr>Облачные технологии в бизнесе  </vt:lpstr>
      <vt:lpstr>Сети и облачные технологии: преимущества и недостатки  </vt:lpstr>
      <vt:lpstr>Критерии выбора стратегии автоматизации предприятия </vt:lpstr>
      <vt:lpstr>Список использованных источников и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 ГОСУДАРСТВЕННОЕ БЮДЖЕТНОЕ ОБРАЗОВАТЕЛЬНОЕ УЧРЕЖДЕНИЕ ВЫСШЕГО ОБРАЗОВАНИЯ  ДОНСКОЙ ГОСУДАРСТВЕННЫЙ ТЕХНИЧЕСКИЙ УНИВЕРСИТЕТ</dc:title>
  <dc:creator>user</dc:creator>
  <cp:lastModifiedBy>user</cp:lastModifiedBy>
  <cp:revision>17</cp:revision>
  <dcterms:created xsi:type="dcterms:W3CDTF">2021-01-27T10:55:58Z</dcterms:created>
  <dcterms:modified xsi:type="dcterms:W3CDTF">2021-01-27T13:40:33Z</dcterms:modified>
</cp:coreProperties>
</file>