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8" r:id="rId6"/>
    <p:sldId id="274" r:id="rId7"/>
    <p:sldId id="266" r:id="rId8"/>
    <p:sldId id="270" r:id="rId9"/>
    <p:sldId id="271" r:id="rId10"/>
    <p:sldId id="263" r:id="rId11"/>
    <p:sldId id="273" r:id="rId12"/>
    <p:sldId id="269" r:id="rId13"/>
    <p:sldId id="272"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38" d="100"/>
          <a:sy n="38" d="100"/>
        </p:scale>
        <p:origin x="66" y="15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302846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29441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210177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141884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399583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112876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283576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205509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90545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14022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7805E70-0468-4472-9708-7D6B437D3594}" type="datetimeFigureOut">
              <a:rPr lang="ru-RU" smtClean="0"/>
              <a:pPr/>
              <a:t>22.10.2019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160312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5E70-0468-4472-9708-7D6B437D3594}" type="datetimeFigureOut">
              <a:rPr lang="ru-RU" smtClean="0"/>
              <a:pPr/>
              <a:t>22.10.2019</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240A6-52DB-46AF-B040-348020D1E8A1}" type="slidenum">
              <a:rPr lang="ru-RU" smtClean="0"/>
              <a:pPr/>
              <a:t>‹#›</a:t>
            </a:fld>
            <a:endParaRPr lang="ru-RU" dirty="0"/>
          </a:p>
        </p:txBody>
      </p:sp>
    </p:spTree>
    <p:extLst>
      <p:ext uri="{BB962C8B-B14F-4D97-AF65-F5344CB8AC3E}">
        <p14:creationId xmlns:p14="http://schemas.microsoft.com/office/powerpoint/2010/main" val="208452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050" name="Picture 2" descr="ÐÐ°ÑÑÐ¸Ð½ÐºÐ¸ Ð¿Ð¾ Ð·Ð°Ð¿ÑÐ¾ÑÑ ÑÐ¾Ð½ Ð´Ð»Ñ Ð¿ÑÐµÐ·ÐµÐ½ÑÐ°ÑÐ¸Ð¸ ÑÐ¾Ð»Ð½ÐµÑÐ½ÑÐ¹"/>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134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0125" y="2077151"/>
            <a:ext cx="11032671" cy="2862322"/>
          </a:xfrm>
          <a:prstGeom prst="rect">
            <a:avLst/>
          </a:prstGeom>
          <a:noFill/>
        </p:spPr>
        <p:txBody>
          <a:bodyPr wrap="square" lIns="91440" tIns="45720" rIns="91440" bIns="45720">
            <a:spAutoFit/>
          </a:bodyPr>
          <a:lstStyle/>
          <a:p>
            <a:pPr algn="ctr"/>
            <a:r>
              <a:rPr lang="ru-RU" sz="3600" b="1" cap="none" spc="0" dirty="0" smtClean="0">
                <a:ln w="22225">
                  <a:solidFill>
                    <a:schemeClr val="accent2"/>
                  </a:solidFill>
                  <a:prstDash val="solid"/>
                </a:ln>
                <a:solidFill>
                  <a:srgbClr val="E44D34"/>
                </a:solidFill>
                <a:effectLst/>
              </a:rPr>
              <a:t>Многофункциональное игровое пособие </a:t>
            </a:r>
          </a:p>
          <a:p>
            <a:pPr algn="ctr"/>
            <a:r>
              <a:rPr lang="ru-RU" sz="3600" b="1" cap="none" spc="0" dirty="0" smtClean="0">
                <a:ln w="22225">
                  <a:solidFill>
                    <a:schemeClr val="accent2"/>
                  </a:solidFill>
                  <a:prstDash val="solid"/>
                </a:ln>
                <a:solidFill>
                  <a:srgbClr val="E44D34"/>
                </a:solidFill>
                <a:effectLst/>
              </a:rPr>
              <a:t>«Азбука солнечного настроения » как метод формирования эмоционального благополучия</a:t>
            </a:r>
          </a:p>
          <a:p>
            <a:pPr algn="ctr"/>
            <a:r>
              <a:rPr lang="ru-RU" sz="3600" b="1" cap="none" spc="0" dirty="0" smtClean="0">
                <a:ln w="22225">
                  <a:solidFill>
                    <a:schemeClr val="accent2"/>
                  </a:solidFill>
                  <a:prstDash val="solid"/>
                </a:ln>
                <a:solidFill>
                  <a:srgbClr val="E44D34"/>
                </a:solidFill>
                <a:effectLst/>
              </a:rPr>
              <a:t> детей дошкольного возраста </a:t>
            </a:r>
          </a:p>
          <a:p>
            <a:pPr algn="ctr"/>
            <a:r>
              <a:rPr lang="ru-RU" sz="3600" b="1" cap="none" spc="0" dirty="0" smtClean="0">
                <a:ln w="22225">
                  <a:solidFill>
                    <a:schemeClr val="accent2"/>
                  </a:solidFill>
                  <a:prstDash val="solid"/>
                </a:ln>
                <a:solidFill>
                  <a:srgbClr val="E44D34"/>
                </a:solidFill>
                <a:effectLst/>
              </a:rPr>
              <a:t>через игровую деятельность </a:t>
            </a:r>
            <a:endParaRPr lang="ru-RU" sz="3600" b="1" cap="none" spc="0" dirty="0">
              <a:ln w="22225">
                <a:solidFill>
                  <a:schemeClr val="accent2"/>
                </a:solidFill>
                <a:prstDash val="solid"/>
              </a:ln>
              <a:solidFill>
                <a:srgbClr val="E44D34"/>
              </a:solidFill>
              <a:effectLst/>
            </a:endParaRPr>
          </a:p>
        </p:txBody>
      </p:sp>
      <p:sp>
        <p:nvSpPr>
          <p:cNvPr id="6" name="Прямоугольник 5"/>
          <p:cNvSpPr/>
          <p:nvPr/>
        </p:nvSpPr>
        <p:spPr>
          <a:xfrm>
            <a:off x="2005743" y="240558"/>
            <a:ext cx="7859383" cy="1015663"/>
          </a:xfrm>
          <a:prstGeom prst="rect">
            <a:avLst/>
          </a:prstGeom>
        </p:spPr>
        <p:txBody>
          <a:bodyPr wrap="square">
            <a:spAutoFit/>
          </a:bodyPr>
          <a:lstStyle/>
          <a:p>
            <a:pPr lvl="0" algn="ctr" defTabSz="914400">
              <a:buClr>
                <a:srgbClr val="0563C1"/>
              </a:buClr>
              <a:defRPr/>
            </a:pPr>
            <a:r>
              <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rPr>
              <a:t>МУНИЦИПАЛЬНОЕ АВТОНОМНОЕ </a:t>
            </a:r>
          </a:p>
          <a:p>
            <a:pPr lvl="0" algn="ctr" defTabSz="914400">
              <a:buClr>
                <a:srgbClr val="0563C1"/>
              </a:buClr>
              <a:defRPr/>
            </a:pPr>
            <a:r>
              <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rPr>
              <a:t>ДОШКОЛЬНОЕ ОБРАЗОВАТЕЛЬНОЕ УЧРЕЖДЕНИЕ </a:t>
            </a:r>
          </a:p>
          <a:p>
            <a:pPr lvl="0" algn="ctr" defTabSz="914400">
              <a:buClr>
                <a:srgbClr val="0563C1"/>
              </a:buClr>
              <a:defRPr/>
            </a:pPr>
            <a:r>
              <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rPr>
              <a:t>«ДЕТСКИЙ САД № 414 КОМБИНИРОВАННОГО ВИДА»</a:t>
            </a:r>
          </a:p>
        </p:txBody>
      </p:sp>
      <p:sp>
        <p:nvSpPr>
          <p:cNvPr id="7" name="Прямоугольник 6"/>
          <p:cNvSpPr/>
          <p:nvPr/>
        </p:nvSpPr>
        <p:spPr>
          <a:xfrm>
            <a:off x="6096000" y="4968429"/>
            <a:ext cx="5265419" cy="830997"/>
          </a:xfrm>
          <a:prstGeom prst="rect">
            <a:avLst/>
          </a:prstGeom>
        </p:spPr>
        <p:txBody>
          <a:bodyPr wrap="square">
            <a:spAutoFit/>
          </a:bodyPr>
          <a:lstStyle/>
          <a:p>
            <a:r>
              <a:rPr lang="ru-RU" sz="2400" b="1" dirty="0" smtClean="0">
                <a:solidFill>
                  <a:schemeClr val="accent2">
                    <a:lumMod val="75000"/>
                  </a:schemeClr>
                </a:solidFill>
                <a:latin typeface="Times New Roman" pitchFamily="18" charset="0"/>
                <a:cs typeface="Times New Roman" pitchFamily="18" charset="0"/>
              </a:rPr>
              <a:t>Выполнили : </a:t>
            </a:r>
            <a:r>
              <a:rPr lang="ru-RU" sz="2400" b="1" dirty="0" err="1" smtClean="0">
                <a:solidFill>
                  <a:schemeClr val="accent2">
                    <a:lumMod val="75000"/>
                  </a:schemeClr>
                </a:solidFill>
                <a:latin typeface="Times New Roman" pitchFamily="18" charset="0"/>
                <a:cs typeface="Times New Roman" pitchFamily="18" charset="0"/>
              </a:rPr>
              <a:t>Буянцева</a:t>
            </a:r>
            <a:r>
              <a:rPr lang="ru-RU" sz="2400" b="1" dirty="0" smtClean="0">
                <a:solidFill>
                  <a:schemeClr val="accent2">
                    <a:lumMod val="75000"/>
                  </a:schemeClr>
                </a:solidFill>
                <a:latin typeface="Times New Roman" pitchFamily="18" charset="0"/>
                <a:cs typeface="Times New Roman" pitchFamily="18" charset="0"/>
              </a:rPr>
              <a:t> Л. В.</a:t>
            </a:r>
          </a:p>
          <a:p>
            <a:r>
              <a:rPr lang="ru-RU" sz="2400" b="1" dirty="0" smtClean="0">
                <a:solidFill>
                  <a:schemeClr val="accent2">
                    <a:lumMod val="75000"/>
                  </a:schemeClr>
                </a:solidFill>
                <a:latin typeface="Times New Roman" pitchFamily="18" charset="0"/>
                <a:cs typeface="Times New Roman" pitchFamily="18" charset="0"/>
              </a:rPr>
              <a:t>                         </a:t>
            </a:r>
            <a:r>
              <a:rPr lang="ru-RU" sz="2400" b="1" dirty="0" err="1" smtClean="0">
                <a:solidFill>
                  <a:schemeClr val="accent2">
                    <a:lumMod val="75000"/>
                  </a:schemeClr>
                </a:solidFill>
                <a:latin typeface="Times New Roman" pitchFamily="18" charset="0"/>
                <a:cs typeface="Times New Roman" pitchFamily="18" charset="0"/>
              </a:rPr>
              <a:t>Фугина</a:t>
            </a:r>
            <a:r>
              <a:rPr lang="ru-RU" sz="2400" b="1" dirty="0" smtClean="0">
                <a:solidFill>
                  <a:schemeClr val="accent2">
                    <a:lumMod val="75000"/>
                  </a:schemeClr>
                </a:solidFill>
                <a:latin typeface="Times New Roman" pitchFamily="18" charset="0"/>
                <a:cs typeface="Times New Roman" pitchFamily="18" charset="0"/>
              </a:rPr>
              <a:t> Л. А. </a:t>
            </a:r>
            <a:endParaRPr lang="ru-RU" sz="2400" b="1" dirty="0">
              <a:solidFill>
                <a:schemeClr val="accent2">
                  <a:lumMod val="75000"/>
                </a:schemeClr>
              </a:solidFill>
              <a:latin typeface="Times New Roman" pitchFamily="18" charset="0"/>
              <a:cs typeface="Times New Roman" pitchFamily="18" charset="0"/>
            </a:endParaRPr>
          </a:p>
        </p:txBody>
      </p:sp>
      <p:pic>
        <p:nvPicPr>
          <p:cNvPr id="2058" name="Picture 10" descr="ÐÐ°ÑÑÐ¸Ð½ÐºÐ¸ Ð¿Ð¾ Ð·Ð°Ð¿ÑÐ¾ÑÑ ÑÐ¾Ð»Ð½ÑÐµ"/>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67093" y="59234"/>
            <a:ext cx="2105807" cy="193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 name="Объект 8"/>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15077" y="1825625"/>
            <a:ext cx="776184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8" name="Прямоугольник 7"/>
          <p:cNvSpPr/>
          <p:nvPr/>
        </p:nvSpPr>
        <p:spPr>
          <a:xfrm>
            <a:off x="337376" y="976114"/>
            <a:ext cx="7578326" cy="6986528"/>
          </a:xfrm>
          <a:prstGeom prst="rect">
            <a:avLst/>
          </a:prstGeom>
        </p:spPr>
        <p:txBody>
          <a:bodyPr wrap="square">
            <a:spAutoFit/>
          </a:bodyPr>
          <a:lstStyle/>
          <a:p>
            <a:r>
              <a:rPr lang="ru-RU" sz="2800" b="1" dirty="0" smtClean="0">
                <a:solidFill>
                  <a:schemeClr val="accent2">
                    <a:lumMod val="75000"/>
                  </a:schemeClr>
                </a:solidFill>
                <a:latin typeface="Times New Roman" pitchFamily="18" charset="0"/>
                <a:cs typeface="Times New Roman" pitchFamily="18" charset="0"/>
              </a:rPr>
              <a:t>Для достижения максимального эффекта игра на развитие эмоциональной сферы детей подбирается исходя из психологических особенностей конкретного ребенка.</a:t>
            </a:r>
          </a:p>
          <a:p>
            <a:r>
              <a:rPr lang="ru-RU" sz="2800" b="1" dirty="0" smtClean="0">
                <a:solidFill>
                  <a:schemeClr val="accent2">
                    <a:lumMod val="75000"/>
                  </a:schemeClr>
                </a:solidFill>
                <a:latin typeface="Times New Roman" pitchFamily="18" charset="0"/>
                <a:cs typeface="Times New Roman" pitchFamily="18" charset="0"/>
              </a:rPr>
              <a:t>Подвижные и малоподвижные  игры ориентированы на развитие эмоций для активного ребенка.</a:t>
            </a:r>
          </a:p>
          <a:p>
            <a:r>
              <a:rPr lang="ru-RU" sz="2800" b="1" dirty="0" smtClean="0">
                <a:solidFill>
                  <a:schemeClr val="accent2">
                    <a:lumMod val="75000"/>
                  </a:schemeClr>
                </a:solidFill>
                <a:latin typeface="Times New Roman" pitchFamily="18" charset="0"/>
                <a:cs typeface="Times New Roman" pitchFamily="18" charset="0"/>
              </a:rPr>
              <a:t>Общая характерная черта таких игр – выражение эмоций через движение, действие. Больше всего они придутся по вкусу детям, которые от природы обладают особой гибкостью и ловкостью тела, любят движение и физические упражнения. </a:t>
            </a:r>
          </a:p>
          <a:p>
            <a:endParaRPr lang="ru-RU" sz="2800" b="1" dirty="0" smtClean="0">
              <a:solidFill>
                <a:schemeClr val="accent2">
                  <a:lumMod val="75000"/>
                </a:schemeClr>
              </a:solidFill>
              <a:latin typeface="Times New Roman" pitchFamily="18" charset="0"/>
              <a:cs typeface="Times New Roman" pitchFamily="18" charset="0"/>
            </a:endParaRPr>
          </a:p>
          <a:p>
            <a:endParaRPr lang="ru-RU" sz="2800" b="1" dirty="0" smtClean="0">
              <a:solidFill>
                <a:schemeClr val="accent2">
                  <a:lumMod val="75000"/>
                </a:schemeClr>
              </a:solidFill>
              <a:latin typeface="Times New Roman" pitchFamily="18" charset="0"/>
              <a:cs typeface="Times New Roman" pitchFamily="18" charset="0"/>
            </a:endParaRPr>
          </a:p>
          <a:p>
            <a:endParaRPr lang="ru-RU" sz="2800" dirty="0"/>
          </a:p>
        </p:txBody>
      </p:sp>
      <p:sp>
        <p:nvSpPr>
          <p:cNvPr id="11" name="Прямоугольник 10"/>
          <p:cNvSpPr/>
          <p:nvPr/>
        </p:nvSpPr>
        <p:spPr>
          <a:xfrm>
            <a:off x="564839" y="120328"/>
            <a:ext cx="10194471" cy="646331"/>
          </a:xfrm>
          <a:prstGeom prst="rect">
            <a:avLst/>
          </a:prstGeom>
          <a:noFill/>
        </p:spPr>
        <p:txBody>
          <a:bodyPr wrap="square" lIns="91440" tIns="45720" rIns="91440" bIns="45720">
            <a:spAutoFit/>
          </a:bodyPr>
          <a:lstStyle/>
          <a:p>
            <a:r>
              <a:rPr lang="ru-RU" sz="3600" b="1" cap="none" spc="0" dirty="0" smtClean="0">
                <a:ln w="22225">
                  <a:solidFill>
                    <a:schemeClr val="accent2"/>
                  </a:solidFill>
                  <a:prstDash val="solid"/>
                </a:ln>
                <a:solidFill>
                  <a:srgbClr val="C00000"/>
                </a:solidFill>
                <a:effectLst/>
              </a:rPr>
              <a:t>Подвижные и малоподвижные   игры </a:t>
            </a:r>
          </a:p>
        </p:txBody>
      </p:sp>
      <p:pic>
        <p:nvPicPr>
          <p:cNvPr id="10" name="Рисунок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8300918" y="1339165"/>
            <a:ext cx="3594749" cy="3699529"/>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229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 name="Объект 8"/>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15077" y="1825625"/>
            <a:ext cx="776184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8" name="Прямоугольник 7"/>
          <p:cNvSpPr/>
          <p:nvPr/>
        </p:nvSpPr>
        <p:spPr>
          <a:xfrm>
            <a:off x="130545" y="240558"/>
            <a:ext cx="8697443" cy="6740307"/>
          </a:xfrm>
          <a:prstGeom prst="rect">
            <a:avLst/>
          </a:prstGeom>
        </p:spPr>
        <p:txBody>
          <a:bodyPr wrap="square">
            <a:spAutoFit/>
          </a:bodyPr>
          <a:lstStyle/>
          <a:p>
            <a:r>
              <a:rPr lang="ru-RU" b="1" u="sng" dirty="0" smtClean="0">
                <a:solidFill>
                  <a:schemeClr val="accent2">
                    <a:lumMod val="75000"/>
                  </a:schemeClr>
                </a:solidFill>
                <a:latin typeface="Times New Roman" pitchFamily="18" charset="0"/>
                <a:cs typeface="Times New Roman" pitchFamily="18" charset="0"/>
              </a:rPr>
              <a:t>Малоподвижная речевая игра « Весёлые ладошки»</a:t>
            </a:r>
          </a:p>
          <a:p>
            <a:r>
              <a:rPr lang="ru-RU" b="1" i="1" dirty="0" smtClean="0">
                <a:solidFill>
                  <a:schemeClr val="accent2">
                    <a:lumMod val="75000"/>
                  </a:schemeClr>
                </a:solidFill>
                <a:latin typeface="Times New Roman" pitchFamily="18" charset="0"/>
                <a:cs typeface="Times New Roman" pitchFamily="18" charset="0"/>
              </a:rPr>
              <a:t>Цель: </a:t>
            </a:r>
            <a:r>
              <a:rPr lang="ru-RU" b="1" dirty="0" smtClean="0">
                <a:solidFill>
                  <a:schemeClr val="accent2">
                    <a:lumMod val="75000"/>
                  </a:schemeClr>
                </a:solidFill>
                <a:latin typeface="Times New Roman" pitchFamily="18" charset="0"/>
                <a:cs typeface="Times New Roman" pitchFamily="18" charset="0"/>
              </a:rPr>
              <a:t>учить выражать эмоции через движение в сочетании с речевой активностью.</a:t>
            </a:r>
          </a:p>
          <a:p>
            <a:r>
              <a:rPr lang="ru-RU" b="1" u="sng" dirty="0" smtClean="0">
                <a:solidFill>
                  <a:schemeClr val="accent2">
                    <a:lumMod val="75000"/>
                  </a:schemeClr>
                </a:solidFill>
                <a:latin typeface="Times New Roman" pitchFamily="18" charset="0"/>
                <a:cs typeface="Times New Roman" pitchFamily="18" charset="0"/>
              </a:rPr>
              <a:t>Малоподвижная игра «Радуга настроения». </a:t>
            </a:r>
            <a:r>
              <a:rPr lang="ru-RU" b="1" i="1" dirty="0" smtClean="0">
                <a:solidFill>
                  <a:schemeClr val="accent2">
                    <a:lumMod val="75000"/>
                  </a:schemeClr>
                </a:solidFill>
                <a:latin typeface="Times New Roman" pitchFamily="18" charset="0"/>
                <a:cs typeface="Times New Roman" pitchFamily="18" charset="0"/>
              </a:rPr>
              <a:t>Цель</a:t>
            </a:r>
            <a:r>
              <a:rPr lang="ru-RU" b="1" dirty="0" smtClean="0">
                <a:solidFill>
                  <a:schemeClr val="accent2">
                    <a:lumMod val="75000"/>
                  </a:schemeClr>
                </a:solidFill>
                <a:latin typeface="Times New Roman" pitchFamily="18" charset="0"/>
                <a:cs typeface="Times New Roman" pitchFamily="18" charset="0"/>
              </a:rPr>
              <a:t>–формирование положительного эмоционального настроя. Дети выбирают шарфик того цвета, который выражает их настроение, объясняют свой выбор. Затем встают в круг, (Радуга настроения)соединяя концы шарфов и ведут хоровод.</a:t>
            </a:r>
          </a:p>
          <a:p>
            <a:r>
              <a:rPr lang="ru-RU" b="1" u="sng" dirty="0" smtClean="0">
                <a:solidFill>
                  <a:schemeClr val="accent2">
                    <a:lumMod val="75000"/>
                  </a:schemeClr>
                </a:solidFill>
                <a:latin typeface="Times New Roman" pitchFamily="18" charset="0"/>
                <a:cs typeface="Times New Roman" pitchFamily="18" charset="0"/>
              </a:rPr>
              <a:t>Подвижные игры. </a:t>
            </a:r>
            <a:r>
              <a:rPr lang="ru-RU" b="1" i="1" dirty="0" smtClean="0">
                <a:solidFill>
                  <a:schemeClr val="accent2">
                    <a:lumMod val="75000"/>
                  </a:schemeClr>
                </a:solidFill>
                <a:latin typeface="Times New Roman" pitchFamily="18" charset="0"/>
                <a:cs typeface="Times New Roman" pitchFamily="18" charset="0"/>
              </a:rPr>
              <a:t>Цель</a:t>
            </a:r>
            <a:r>
              <a:rPr lang="ru-RU" b="1" dirty="0" smtClean="0">
                <a:solidFill>
                  <a:schemeClr val="accent2">
                    <a:lumMod val="75000"/>
                  </a:schemeClr>
                </a:solidFill>
                <a:latin typeface="Times New Roman" pitchFamily="18" charset="0"/>
                <a:cs typeface="Times New Roman" pitchFamily="18" charset="0"/>
              </a:rPr>
              <a:t>  – распознавание эмоций, их выражение через движения. </a:t>
            </a:r>
          </a:p>
          <a:p>
            <a:r>
              <a:rPr lang="ru-RU" b="1" dirty="0" smtClean="0">
                <a:solidFill>
                  <a:schemeClr val="accent2">
                    <a:lumMod val="75000"/>
                  </a:schemeClr>
                </a:solidFill>
                <a:latin typeface="Times New Roman" pitchFamily="18" charset="0"/>
                <a:cs typeface="Times New Roman" pitchFamily="18" charset="0"/>
              </a:rPr>
              <a:t>1. </a:t>
            </a:r>
            <a:r>
              <a:rPr lang="ru-RU" b="1" u="sng" dirty="0" smtClean="0">
                <a:solidFill>
                  <a:schemeClr val="accent2">
                    <a:lumMod val="75000"/>
                  </a:schemeClr>
                </a:solidFill>
                <a:latin typeface="Times New Roman" pitchFamily="18" charset="0"/>
                <a:cs typeface="Times New Roman" pitchFamily="18" charset="0"/>
              </a:rPr>
              <a:t>Подвижная игра для детей  «Цветные ладошки»</a:t>
            </a:r>
          </a:p>
          <a:p>
            <a:r>
              <a:rPr lang="ru-RU" b="1" dirty="0" smtClean="0">
                <a:solidFill>
                  <a:schemeClr val="accent2">
                    <a:lumMod val="75000"/>
                  </a:schemeClr>
                </a:solidFill>
                <a:latin typeface="Times New Roman" pitchFamily="18" charset="0"/>
                <a:cs typeface="Times New Roman" pitchFamily="18" charset="0"/>
              </a:rPr>
              <a:t>Воспитатель показывает детям разноцветные ладошки и рассказывает , что это сигналы настроений. Когда он поднимет зеленую ладонь, можно бегать, кричать, сильно шуметь; желтая ладонь означает, что можно тихо передвигаться и шептаться, на сигнал красной ладони дети должны замереть на месте, молчать и не шевелиться. Вариантов может быть множество.</a:t>
            </a:r>
          </a:p>
          <a:p>
            <a:r>
              <a:rPr lang="ru-RU" b="1" dirty="0" smtClean="0">
                <a:solidFill>
                  <a:schemeClr val="accent2">
                    <a:lumMod val="75000"/>
                  </a:schemeClr>
                </a:solidFill>
                <a:latin typeface="Times New Roman" pitchFamily="18" charset="0"/>
                <a:cs typeface="Times New Roman" pitchFamily="18" charset="0"/>
              </a:rPr>
              <a:t>Заканчивать игру следует красной ладонью.</a:t>
            </a:r>
          </a:p>
          <a:p>
            <a:pPr marL="342900" indent="-342900">
              <a:buAutoNum type="arabicPeriod" startAt="2"/>
            </a:pPr>
            <a:r>
              <a:rPr lang="ru-RU" b="1" u="sng" dirty="0" smtClean="0">
                <a:solidFill>
                  <a:schemeClr val="accent2">
                    <a:lumMod val="75000"/>
                  </a:schemeClr>
                </a:solidFill>
                <a:latin typeface="Times New Roman" pitchFamily="18" charset="0"/>
                <a:cs typeface="Times New Roman" pitchFamily="18" charset="0"/>
              </a:rPr>
              <a:t>«Человек и отражение»</a:t>
            </a:r>
            <a:r>
              <a:rPr lang="ru-RU" b="1" dirty="0" smtClean="0">
                <a:solidFill>
                  <a:schemeClr val="accent2">
                    <a:lumMod val="75000"/>
                  </a:schemeClr>
                </a:solidFill>
                <a:latin typeface="Times New Roman" pitchFamily="18" charset="0"/>
                <a:cs typeface="Times New Roman" pitchFamily="18" charset="0"/>
              </a:rPr>
              <a:t>. Один из участников демонстрирует эмоции в игре, активно двигаясь (играет роль «человек»). Другой становится «отражением», в точности повторяя действия первого. Если детей много, их можно разбить на пары. По команде «Стоп» пары останавливаются. Тот, кто играл роль «отражения», должен назвать чувства и эмоции ребенка «человека». Затем участники меняются ролями </a:t>
            </a:r>
          </a:p>
          <a:p>
            <a:endParaRPr lang="ru-RU" b="1" dirty="0" smtClean="0">
              <a:solidFill>
                <a:schemeClr val="accent2">
                  <a:lumMod val="75000"/>
                </a:schemeClr>
              </a:solidFill>
              <a:latin typeface="Times New Roman" pitchFamily="18" charset="0"/>
              <a:cs typeface="Times New Roman" pitchFamily="18" charset="0"/>
            </a:endParaRPr>
          </a:p>
          <a:p>
            <a:endParaRPr lang="ru-RU" b="1" dirty="0" smtClean="0">
              <a:solidFill>
                <a:schemeClr val="accent2">
                  <a:lumMod val="75000"/>
                </a:schemeClr>
              </a:solidFill>
              <a:latin typeface="Times New Roman" pitchFamily="18" charset="0"/>
              <a:cs typeface="Times New Roman" pitchFamily="18" charset="0"/>
            </a:endParaRPr>
          </a:p>
          <a:p>
            <a:endParaRPr lang="ru-RU" dirty="0"/>
          </a:p>
        </p:txBody>
      </p:sp>
      <p:pic>
        <p:nvPicPr>
          <p:cNvPr id="7"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36682" y="375782"/>
            <a:ext cx="3276872" cy="2538867"/>
          </a:xfrm>
          <a:prstGeom prst="rect">
            <a:avLst/>
          </a:prstGeom>
          <a:solidFill>
            <a:srgbClr val="FFFFFF">
              <a:shade val="85000"/>
            </a:srgbClr>
          </a:solidFill>
          <a:ln w="190500" cap="rnd">
            <a:solidFill>
              <a:schemeClr val="accent1">
                <a:lumMod val="60000"/>
                <a:lumOff val="4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12905" y="3295650"/>
            <a:ext cx="3274295" cy="2743200"/>
          </a:xfrm>
          <a:prstGeom prst="rect">
            <a:avLst/>
          </a:prstGeom>
          <a:solidFill>
            <a:srgbClr val="FFFFFF">
              <a:shade val="85000"/>
            </a:srgbClr>
          </a:solidFill>
          <a:ln w="190500" cap="rnd">
            <a:solidFill>
              <a:schemeClr val="accent6">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6052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050" name="Picture 2" descr="ÐÐ°ÑÑÐ¸Ð½ÐºÐ¸ Ð¿Ð¾ Ð·Ð°Ð¿ÑÐ¾ÑÑ ÑÐ¾Ð½ Ð´Ð»Ñ Ð¿ÑÐµÐ·ÐµÐ½ÑÐ°ÑÐ¸Ð¸ ÑÐ¾Ð»Ð½ÐµÑÐ½ÑÐ¹"/>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1939" y="117523"/>
            <a:ext cx="10194471" cy="837473"/>
          </a:xfrm>
          <a:prstGeom prst="rect">
            <a:avLst/>
          </a:prstGeom>
          <a:noFill/>
        </p:spPr>
        <p:txBody>
          <a:bodyPr wrap="square" lIns="91440" tIns="45720" rIns="91440" bIns="45720">
            <a:spAutoFit/>
          </a:bodyPr>
          <a:lstStyle/>
          <a:p>
            <a:pPr algn="ctr">
              <a:lnSpc>
                <a:spcPct val="150000"/>
              </a:lnSpc>
            </a:pPr>
            <a:r>
              <a:rPr lang="ru-RU" sz="3600" b="1" cap="none" spc="0" dirty="0" smtClean="0">
                <a:ln w="22225">
                  <a:solidFill>
                    <a:schemeClr val="accent2"/>
                  </a:solidFill>
                  <a:prstDash val="solid"/>
                </a:ln>
                <a:solidFill>
                  <a:srgbClr val="C00000"/>
                </a:solidFill>
                <a:effectLst/>
              </a:rPr>
              <a:t>Заключение</a:t>
            </a:r>
          </a:p>
        </p:txBody>
      </p:sp>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pic>
        <p:nvPicPr>
          <p:cNvPr id="2058" name="Picture 10" descr="ÐÐ°ÑÑÐ¸Ð½ÐºÐ¸ Ð¿Ð¾ Ð·Ð°Ð¿ÑÐ¾ÑÑ ÑÐ¾Ð»Ð½ÑÐµ"/>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97563" y="145820"/>
            <a:ext cx="2105807" cy="193734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87772" y="1027906"/>
            <a:ext cx="9429433" cy="6124754"/>
          </a:xfrm>
          <a:prstGeom prst="rect">
            <a:avLst/>
          </a:prstGeom>
        </p:spPr>
        <p:txBody>
          <a:bodyPr wrap="square">
            <a:spAutoFit/>
          </a:bodyPr>
          <a:lstStyle/>
          <a:p>
            <a:r>
              <a:rPr lang="ru-RU" sz="2800" b="1" dirty="0" smtClean="0">
                <a:solidFill>
                  <a:schemeClr val="accent2">
                    <a:lumMod val="75000"/>
                  </a:schemeClr>
                </a:solidFill>
                <a:latin typeface="Times New Roman" pitchFamily="18" charset="0"/>
                <a:cs typeface="Times New Roman" pitchFamily="18" charset="0"/>
              </a:rPr>
              <a:t>Организованная педагогическая  работа может  обогатить эмоциональный опыт детей и значительно смягчить или даже полностью устранить недостатки в их личностном развитии. </a:t>
            </a:r>
          </a:p>
          <a:p>
            <a:r>
              <a:rPr lang="ru-RU" sz="2800" b="1" dirty="0" smtClean="0">
                <a:solidFill>
                  <a:schemeClr val="accent2">
                    <a:lumMod val="75000"/>
                  </a:schemeClr>
                </a:solidFill>
                <a:latin typeface="Times New Roman" pitchFamily="18" charset="0"/>
                <a:cs typeface="Times New Roman" pitchFamily="18" charset="0"/>
              </a:rPr>
              <a:t>В группе детского сада собираются малыши с самыми разными психологическими комбинациями. Поэтому для развития эмоций детей можно чередовать различные игры. Подвижные и малоподвижные, интерактивные и ролевые, головоломки и музыкальные упражнения. Главное – учитывать психологические особенности детей, давать задачу, которая соответствует их свойствам. Именно это и прослеживается на страницах «азбуки эмоций» - </a:t>
            </a:r>
            <a:r>
              <a:rPr lang="ru-RU" sz="2800" b="1" dirty="0" smtClean="0">
                <a:solidFill>
                  <a:srgbClr val="C00000"/>
                </a:solidFill>
                <a:latin typeface="Times New Roman" pitchFamily="18" charset="0"/>
                <a:cs typeface="Times New Roman" pitchFamily="18" charset="0"/>
              </a:rPr>
              <a:t>«Азбуки солнечного настроения».</a:t>
            </a:r>
            <a:endParaRPr lang="ru-RU" sz="2800" b="1" dirty="0">
              <a:solidFill>
                <a:srgbClr val="C00000"/>
              </a:solidFill>
              <a:latin typeface="Times New Roman" pitchFamily="18" charset="0"/>
              <a:cs typeface="Times New Roman" pitchFamily="18" charset="0"/>
            </a:endParaRPr>
          </a:p>
          <a:p>
            <a:endParaRPr lang="ru-RU" sz="2800" b="1" dirty="0" smtClean="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5330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050" name="Picture 2" descr="ÐÐ°ÑÑÐ¸Ð½ÐºÐ¸ Ð¿Ð¾ Ð·Ð°Ð¿ÑÐ¾ÑÑ ÑÐ¾Ð½ Ð´Ð»Ñ Ð¿ÑÐµÐ·ÐµÐ½ÑÐ°ÑÐ¸Ð¸ ÑÐ¾Ð»Ð½ÐµÑÐ½ÑÐ¹"/>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3915"/>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5" name="Прямоугольник 4"/>
          <p:cNvSpPr/>
          <p:nvPr/>
        </p:nvSpPr>
        <p:spPr>
          <a:xfrm>
            <a:off x="1970958" y="1161454"/>
            <a:ext cx="8833399" cy="2278216"/>
          </a:xfrm>
          <a:prstGeom prst="rect">
            <a:avLst/>
          </a:prstGeom>
          <a:noFill/>
        </p:spPr>
        <p:txBody>
          <a:bodyPr wrap="none" lIns="91440" tIns="45720" rIns="91440" bIns="45720">
            <a:prstTxWarp prst="textArchUp">
              <a:avLst>
                <a:gd name="adj" fmla="val 10711068"/>
              </a:avLst>
            </a:prstTxWarp>
            <a:spAutoFit/>
          </a:bodyPr>
          <a:lstStyle/>
          <a:p>
            <a:pPr algn="ctr"/>
            <a:r>
              <a:rPr lang="ru-RU" sz="8000" b="1" dirty="0" smtClean="0">
                <a:ln w="6600">
                  <a:solidFill>
                    <a:schemeClr val="accent2"/>
                  </a:solidFill>
                  <a:prstDash val="solid"/>
                </a:ln>
                <a:solidFill>
                  <a:schemeClr val="accent2">
                    <a:lumMod val="40000"/>
                    <a:lumOff val="60000"/>
                  </a:schemeClr>
                </a:solidFill>
                <a:effectLst>
                  <a:outerShdw dist="38100" dir="2700000" algn="tl" rotWithShape="0">
                    <a:schemeClr val="accent2"/>
                  </a:outerShdw>
                </a:effectLst>
              </a:rPr>
              <a:t>Спасибо за внимание!</a:t>
            </a:r>
            <a:endParaRPr lang="ru-RU" sz="8000" b="1" dirty="0">
              <a:ln w="6600">
                <a:solidFill>
                  <a:schemeClr val="accent2"/>
                </a:solidFill>
                <a:prstDash val="solid"/>
              </a:ln>
              <a:solidFill>
                <a:schemeClr val="accent2">
                  <a:lumMod val="40000"/>
                  <a:lumOff val="60000"/>
                </a:schemeClr>
              </a:solidFill>
              <a:effectLst>
                <a:outerShdw dist="38100" dir="2700000" algn="tl" rotWithShape="0">
                  <a:schemeClr val="accent2"/>
                </a:outerShdw>
              </a:effectLst>
            </a:endParaRPr>
          </a:p>
        </p:txBody>
      </p:sp>
      <p:pic>
        <p:nvPicPr>
          <p:cNvPr id="3074" name="Picture 2" descr="G:\эмоции\IMG-20181108-WA002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4289" y="1977188"/>
            <a:ext cx="6983664" cy="3928311"/>
          </a:xfrm>
          <a:prstGeom prst="ellipse">
            <a:avLst/>
          </a:prstGeom>
          <a:ln w="190500" cap="rnd">
            <a:solidFill>
              <a:schemeClr val="accent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5241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ÐÐ°ÑÑÐ¸Ð½ÐºÐ¸ Ð¿Ð¾ Ð·Ð°Ð¿ÑÐ¾ÑÑ ÑÐ¾Ð½ Ð´Ð»Ñ Ð¿ÑÐµÐ·ÐµÐ½ÑÐ°ÑÐ¸Ð¸ ÑÐ¾Ð»Ð½ÐµÑÐ½ÑÐ¹"/>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134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2363" y="145820"/>
            <a:ext cx="10194471" cy="837473"/>
          </a:xfrm>
          <a:prstGeom prst="rect">
            <a:avLst/>
          </a:prstGeom>
          <a:noFill/>
        </p:spPr>
        <p:txBody>
          <a:bodyPr wrap="square" lIns="91440" tIns="45720" rIns="91440" bIns="45720">
            <a:spAutoFit/>
          </a:bodyPr>
          <a:lstStyle/>
          <a:p>
            <a:pPr algn="ctr">
              <a:lnSpc>
                <a:spcPct val="150000"/>
              </a:lnSpc>
            </a:pPr>
            <a:r>
              <a:rPr lang="ru-RU" sz="3600" b="1" cap="none" spc="0" dirty="0" smtClean="0">
                <a:ln w="22225">
                  <a:solidFill>
                    <a:schemeClr val="accent2"/>
                  </a:solidFill>
                  <a:prstDash val="solid"/>
                </a:ln>
                <a:solidFill>
                  <a:srgbClr val="C00000"/>
                </a:solidFill>
                <a:effectLst/>
              </a:rPr>
              <a:t>Актуальность</a:t>
            </a:r>
          </a:p>
        </p:txBody>
      </p:sp>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7" name="Прямоугольник 6"/>
          <p:cNvSpPr/>
          <p:nvPr/>
        </p:nvSpPr>
        <p:spPr>
          <a:xfrm>
            <a:off x="981999" y="1222976"/>
            <a:ext cx="8533062" cy="4401205"/>
          </a:xfrm>
          <a:prstGeom prst="rect">
            <a:avLst/>
          </a:prstGeom>
        </p:spPr>
        <p:txBody>
          <a:bodyPr wrap="square">
            <a:spAutoFit/>
          </a:bodyPr>
          <a:lstStyle/>
          <a:p>
            <a:r>
              <a:rPr lang="ru-RU" sz="2800" b="1" dirty="0" smtClean="0">
                <a:solidFill>
                  <a:schemeClr val="accent2">
                    <a:lumMod val="75000"/>
                  </a:schemeClr>
                </a:solidFill>
                <a:latin typeface="Times New Roman" pitchFamily="18" charset="0"/>
                <a:cs typeface="Times New Roman" pitchFamily="18" charset="0"/>
              </a:rPr>
              <a:t>Эмоции играют важную роль в жизни детей, помогая воспринимать действительность и реагировать на нее. </a:t>
            </a:r>
          </a:p>
          <a:p>
            <a:r>
              <a:rPr lang="ru-RU" sz="2800" b="1" dirty="0" smtClean="0">
                <a:solidFill>
                  <a:schemeClr val="accent2">
                    <a:lumMod val="75000"/>
                  </a:schemeClr>
                </a:solidFill>
                <a:latin typeface="Times New Roman" pitchFamily="18" charset="0"/>
                <a:cs typeface="Times New Roman" pitchFamily="18" charset="0"/>
              </a:rPr>
              <a:t>Эмоции ребенка – это послание окружающим о его состоянии. Эмоции играют важную роль в жизни детей. Проявляясь в поведении, они информируют взрослого о том, что ребенку нравится, что сердит, что огорчает. По мере того, как ребенок растет, его эмоциональный мир становится богаче и разнообразнее.</a:t>
            </a:r>
          </a:p>
        </p:txBody>
      </p:sp>
      <p:pic>
        <p:nvPicPr>
          <p:cNvPr id="2058" name="Picture 10" descr="ÐÐ°ÑÑÐ¸Ð½ÐºÐ¸ Ð¿Ð¾ Ð·Ð°Ð¿ÑÐ¾ÑÑ ÑÐ¾Ð»Ð½ÑÐµ"/>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97563" y="145820"/>
            <a:ext cx="2105807" cy="193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9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ÐÐ°ÑÑÐ¸Ð½ÐºÐ¸ Ð¿Ð¾ Ð·Ð°Ð¿ÑÐ¾ÑÑ ÑÐ¾Ð½ Ð´Ð»Ñ Ð¿ÑÐµÐ·ÐµÐ½ÑÐ°ÑÐ¸Ð¸ ÑÐ¾Ð»Ð½ÐµÑÐ½ÑÐ¹"/>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0436" y="137582"/>
            <a:ext cx="10194471" cy="1200329"/>
          </a:xfrm>
          <a:prstGeom prst="rect">
            <a:avLst/>
          </a:prstGeom>
          <a:noFill/>
        </p:spPr>
        <p:txBody>
          <a:bodyPr wrap="square" lIns="91440" tIns="45720" rIns="91440" bIns="45720">
            <a:spAutoFit/>
          </a:bodyPr>
          <a:lstStyle/>
          <a:p>
            <a:pPr algn="ctr"/>
            <a:r>
              <a:rPr lang="ru-RU" sz="3600" b="1" cap="none" spc="0" dirty="0" smtClean="0">
                <a:ln w="22225">
                  <a:solidFill>
                    <a:schemeClr val="accent2"/>
                  </a:solidFill>
                  <a:prstDash val="solid"/>
                </a:ln>
                <a:solidFill>
                  <a:srgbClr val="C00000"/>
                </a:solidFill>
                <a:effectLst/>
              </a:rPr>
              <a:t>Эмоциональная азбука </a:t>
            </a:r>
          </a:p>
          <a:p>
            <a:pPr algn="ctr"/>
            <a:r>
              <a:rPr lang="ru-RU" sz="3600" b="1" cap="none" spc="0" dirty="0" smtClean="0">
                <a:ln w="22225">
                  <a:solidFill>
                    <a:schemeClr val="accent2"/>
                  </a:solidFill>
                  <a:prstDash val="solid"/>
                </a:ln>
                <a:solidFill>
                  <a:srgbClr val="C00000"/>
                </a:solidFill>
                <a:effectLst/>
              </a:rPr>
              <a:t>как метод игровой деятельности</a:t>
            </a:r>
          </a:p>
        </p:txBody>
      </p:sp>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7" name="Прямоугольник 6"/>
          <p:cNvSpPr/>
          <p:nvPr/>
        </p:nvSpPr>
        <p:spPr>
          <a:xfrm>
            <a:off x="233587" y="1369804"/>
            <a:ext cx="8945136" cy="5262979"/>
          </a:xfrm>
          <a:prstGeom prst="rect">
            <a:avLst/>
          </a:prstGeom>
        </p:spPr>
        <p:txBody>
          <a:bodyPr wrap="square">
            <a:spAutoFit/>
          </a:bodyPr>
          <a:lstStyle/>
          <a:p>
            <a:r>
              <a:rPr lang="ru-RU" sz="2800" b="1" dirty="0" smtClean="0">
                <a:solidFill>
                  <a:schemeClr val="accent2">
                    <a:lumMod val="75000"/>
                  </a:schemeClr>
                </a:solidFill>
                <a:latin typeface="Times New Roman" pitchFamily="18" charset="0"/>
                <a:cs typeface="Times New Roman" pitchFamily="18" charset="0"/>
              </a:rPr>
              <a:t>Дошкольный возраст – благодатный период для организации педагогической работы по эмоциональному развитию детей. </a:t>
            </a:r>
          </a:p>
          <a:p>
            <a:r>
              <a:rPr lang="ru-RU" sz="2800" b="1" dirty="0" smtClean="0">
                <a:solidFill>
                  <a:schemeClr val="accent2">
                    <a:lumMod val="75000"/>
                  </a:schemeClr>
                </a:solidFill>
                <a:latin typeface="Times New Roman" pitchFamily="18" charset="0"/>
                <a:cs typeface="Times New Roman" pitchFamily="18" charset="0"/>
              </a:rPr>
              <a:t>Основная задача такой работы заключается не в том, чтобы подавлять и искоренять эмоции, а в том, чтобы надлежащим образом их направлять. Педагогу важно специально знакомить детей со своеобразным </a:t>
            </a:r>
            <a:r>
              <a:rPr lang="ru-RU" sz="2800" b="1" dirty="0" smtClean="0">
                <a:solidFill>
                  <a:srgbClr val="C00000"/>
                </a:solidFill>
                <a:latin typeface="Times New Roman" pitchFamily="18" charset="0"/>
                <a:cs typeface="Times New Roman" pitchFamily="18" charset="0"/>
              </a:rPr>
              <a:t>эмоциональным букварем,</a:t>
            </a:r>
            <a:r>
              <a:rPr lang="ru-RU" sz="2800" b="1" dirty="0" smtClean="0">
                <a:solidFill>
                  <a:schemeClr val="accent2">
                    <a:lumMod val="75000"/>
                  </a:schemeClr>
                </a:solidFill>
                <a:latin typeface="Times New Roman" pitchFamily="18" charset="0"/>
                <a:cs typeface="Times New Roman" pitchFamily="18" charset="0"/>
              </a:rPr>
              <a:t> учить пользоваться языком эмоций для выражения собственных чувств и переживаний и для лучшего понимания состояния других людей, анализировать  причины различных настроений.</a:t>
            </a:r>
          </a:p>
        </p:txBody>
      </p:sp>
      <p:pic>
        <p:nvPicPr>
          <p:cNvPr id="2058" name="Picture 10" descr="ÐÐ°ÑÑÐ¸Ð½ÐºÐ¸ Ð¿Ð¾ Ð·Ð°Ð¿ÑÐ¾ÑÑ ÑÐ¾Ð»Ð½ÑÐµ"/>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58526" y="97602"/>
            <a:ext cx="2105807" cy="193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2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15077" y="1825625"/>
            <a:ext cx="776184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0566"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7" name="Прямоугольник 6"/>
          <p:cNvSpPr/>
          <p:nvPr/>
        </p:nvSpPr>
        <p:spPr>
          <a:xfrm>
            <a:off x="184910" y="455910"/>
            <a:ext cx="6870983" cy="6124754"/>
          </a:xfrm>
          <a:prstGeom prst="rect">
            <a:avLst/>
          </a:prstGeom>
        </p:spPr>
        <p:txBody>
          <a:bodyPr wrap="square">
            <a:spAutoFit/>
          </a:bodyPr>
          <a:lstStyle/>
          <a:p>
            <a:r>
              <a:rPr lang="ru-RU" sz="2400" b="1" dirty="0" smtClean="0">
                <a:solidFill>
                  <a:schemeClr val="accent2">
                    <a:lumMod val="75000"/>
                  </a:schemeClr>
                </a:solidFill>
                <a:latin typeface="Times New Roman" pitchFamily="18" charset="0"/>
                <a:cs typeface="Times New Roman" pitchFamily="18" charset="0"/>
              </a:rPr>
              <a:t>Вашему вниманию предлагается психологическая  «азбука эмоций» - </a:t>
            </a:r>
          </a:p>
          <a:p>
            <a:r>
              <a:rPr lang="ru-RU" sz="3200" b="1" dirty="0" smtClean="0">
                <a:solidFill>
                  <a:srgbClr val="C00000"/>
                </a:solidFill>
                <a:latin typeface="Times New Roman" pitchFamily="18" charset="0"/>
                <a:cs typeface="Times New Roman" pitchFamily="18" charset="0"/>
              </a:rPr>
              <a:t>«Азбука солнечного настроения». </a:t>
            </a:r>
          </a:p>
          <a:p>
            <a:r>
              <a:rPr lang="ru-RU" sz="2400" b="1" dirty="0" smtClean="0">
                <a:solidFill>
                  <a:schemeClr val="accent2">
                    <a:lumMod val="75000"/>
                  </a:schemeClr>
                </a:solidFill>
                <a:latin typeface="Times New Roman" pitchFamily="18" charset="0"/>
                <a:cs typeface="Times New Roman" pitchFamily="18" charset="0"/>
              </a:rPr>
              <a:t>В ней собраны  некоторые упражнения, игры, которые могут использовать воспитатели для развития эмоциональной сферы детей дошкольного возраста во время занятий в детском саду, а родители, играя со своими детьми дома или во время прогулки. </a:t>
            </a:r>
          </a:p>
          <a:p>
            <a:r>
              <a:rPr lang="ru-RU" sz="2400" b="1" dirty="0" smtClean="0">
                <a:solidFill>
                  <a:schemeClr val="accent2">
                    <a:lumMod val="75000"/>
                  </a:schemeClr>
                </a:solidFill>
                <a:latin typeface="Times New Roman" pitchFamily="18" charset="0"/>
                <a:cs typeface="Times New Roman" pitchFamily="18" charset="0"/>
              </a:rPr>
              <a:t> </a:t>
            </a:r>
          </a:p>
          <a:p>
            <a:r>
              <a:rPr lang="ru-RU" sz="2400" b="1" i="1" dirty="0" smtClean="0">
                <a:solidFill>
                  <a:schemeClr val="accent2">
                    <a:lumMod val="75000"/>
                  </a:schemeClr>
                </a:solidFill>
                <a:latin typeface="Times New Roman" pitchFamily="18" charset="0"/>
                <a:cs typeface="Times New Roman" pitchFamily="18" charset="0"/>
              </a:rPr>
              <a:t>Цели:</a:t>
            </a:r>
            <a:r>
              <a:rPr lang="ru-RU" sz="2400" b="1" dirty="0" smtClean="0">
                <a:solidFill>
                  <a:schemeClr val="accent2">
                    <a:lumMod val="75000"/>
                  </a:schemeClr>
                </a:solidFill>
                <a:latin typeface="Times New Roman" pitchFamily="18" charset="0"/>
                <a:cs typeface="Times New Roman" pitchFamily="18" charset="0"/>
              </a:rPr>
              <a:t> знакомство с эмоциями человека, осознания своих эмоций, а также на распознавание эмоциональных реакций других детей и развитие умения адекватно выражать свои эмоции. </a:t>
            </a:r>
          </a:p>
          <a:p>
            <a:endParaRPr lang="ru-RU" sz="2400" b="1" dirty="0" smtClean="0">
              <a:solidFill>
                <a:schemeClr val="accent2">
                  <a:lumMod val="75000"/>
                </a:schemeClr>
              </a:solidFill>
              <a:latin typeface="Times New Roman" pitchFamily="18" charset="0"/>
              <a:cs typeface="Times New Roman" pitchFamily="18" charset="0"/>
            </a:endParaRPr>
          </a:p>
        </p:txBody>
      </p:sp>
      <p:pic>
        <p:nvPicPr>
          <p:cNvPr id="8" name="Рисунок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7207837" y="1262464"/>
            <a:ext cx="4551107" cy="4148924"/>
          </a:xfrm>
          <a:prstGeom prst="rect">
            <a:avLst/>
          </a:prstGeom>
          <a:ln w="127000" cap="rnd">
            <a:solidFill>
              <a:srgbClr val="00B05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9252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76307" y="1825625"/>
            <a:ext cx="243938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42001"/>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48" y="22848"/>
            <a:ext cx="10194471" cy="837473"/>
          </a:xfrm>
          <a:prstGeom prst="rect">
            <a:avLst/>
          </a:prstGeom>
          <a:noFill/>
        </p:spPr>
        <p:txBody>
          <a:bodyPr wrap="square" lIns="91440" tIns="45720" rIns="91440" bIns="45720">
            <a:spAutoFit/>
          </a:bodyPr>
          <a:lstStyle/>
          <a:p>
            <a:pPr algn="ctr">
              <a:lnSpc>
                <a:spcPct val="150000"/>
              </a:lnSpc>
            </a:pPr>
            <a:r>
              <a:rPr lang="ru-RU" sz="3600" b="1" cap="none" spc="0" dirty="0" smtClean="0">
                <a:ln w="22225">
                  <a:solidFill>
                    <a:schemeClr val="accent2"/>
                  </a:solidFill>
                  <a:prstDash val="solid"/>
                </a:ln>
                <a:solidFill>
                  <a:srgbClr val="C00000"/>
                </a:solidFill>
                <a:effectLst/>
              </a:rPr>
              <a:t>Дидактические игры </a:t>
            </a:r>
          </a:p>
        </p:txBody>
      </p:sp>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8" name="Прямоугольник 7"/>
          <p:cNvSpPr/>
          <p:nvPr/>
        </p:nvSpPr>
        <p:spPr>
          <a:xfrm>
            <a:off x="240873" y="1027906"/>
            <a:ext cx="8488090" cy="5632311"/>
          </a:xfrm>
          <a:prstGeom prst="rect">
            <a:avLst/>
          </a:prstGeom>
        </p:spPr>
        <p:txBody>
          <a:bodyPr wrap="square">
            <a:spAutoFit/>
          </a:bodyPr>
          <a:lstStyle/>
          <a:p>
            <a:r>
              <a:rPr lang="ru-RU" sz="2000" b="1" dirty="0" smtClean="0">
                <a:solidFill>
                  <a:schemeClr val="accent2">
                    <a:lumMod val="75000"/>
                  </a:schemeClr>
                </a:solidFill>
                <a:latin typeface="Times New Roman" pitchFamily="18" charset="0"/>
                <a:cs typeface="Times New Roman" pitchFamily="18" charset="0"/>
              </a:rPr>
              <a:t>Дидактические пособия и настольные игры на развитие эмоций для усидчивого ребенка</a:t>
            </a:r>
          </a:p>
          <a:p>
            <a:r>
              <a:rPr lang="ru-RU" sz="2000" b="1" dirty="0" smtClean="0">
                <a:solidFill>
                  <a:schemeClr val="accent2">
                    <a:lumMod val="75000"/>
                  </a:schemeClr>
                </a:solidFill>
                <a:latin typeface="Times New Roman" pitchFamily="18" charset="0"/>
                <a:cs typeface="Times New Roman" pitchFamily="18" charset="0"/>
              </a:rPr>
              <a:t>– спокойные, проводятся сидя за столом, ведь далеко не каждый ребенок в восторге от беготни. В настольных играх ребенок сможет прекрасно проявить себя. Он внимательный, подмечает малейшие детали, анализирует информацию тщательно и вдумчиво.</a:t>
            </a:r>
          </a:p>
          <a:p>
            <a:endParaRPr lang="ru-RU" sz="2000" b="1" dirty="0" smtClean="0">
              <a:solidFill>
                <a:schemeClr val="accent2">
                  <a:lumMod val="75000"/>
                </a:schemeClr>
              </a:solidFill>
              <a:latin typeface="Times New Roman" pitchFamily="18" charset="0"/>
              <a:cs typeface="Times New Roman" pitchFamily="18" charset="0"/>
            </a:endParaRPr>
          </a:p>
          <a:p>
            <a:r>
              <a:rPr lang="ru-RU" sz="2000" b="1" u="sng" dirty="0" smtClean="0">
                <a:solidFill>
                  <a:schemeClr val="accent2">
                    <a:lumMod val="75000"/>
                  </a:schemeClr>
                </a:solidFill>
                <a:latin typeface="Times New Roman" pitchFamily="18" charset="0"/>
                <a:cs typeface="Times New Roman" pitchFamily="18" charset="0"/>
              </a:rPr>
              <a:t>Дидактическая игра «Путешествие в мир эмоций»</a:t>
            </a:r>
          </a:p>
          <a:p>
            <a:r>
              <a:rPr lang="ru-RU" sz="2000" b="1" i="1" dirty="0" smtClean="0">
                <a:solidFill>
                  <a:schemeClr val="accent2">
                    <a:lumMod val="75000"/>
                  </a:schemeClr>
                </a:solidFill>
                <a:latin typeface="Times New Roman" pitchFamily="18" charset="0"/>
                <a:cs typeface="Times New Roman" pitchFamily="18" charset="0"/>
              </a:rPr>
              <a:t>Цель: </a:t>
            </a:r>
            <a:r>
              <a:rPr lang="ru-RU" sz="2000" b="1" dirty="0" smtClean="0">
                <a:solidFill>
                  <a:schemeClr val="accent2">
                    <a:lumMod val="75000"/>
                  </a:schemeClr>
                </a:solidFill>
                <a:latin typeface="Times New Roman" pitchFamily="18" charset="0"/>
                <a:cs typeface="Times New Roman" pitchFamily="18" charset="0"/>
              </a:rPr>
              <a:t>знакомство с эмоциями человека. </a:t>
            </a:r>
          </a:p>
          <a:p>
            <a:r>
              <a:rPr lang="ru-RU" sz="2000" b="1" dirty="0" smtClean="0">
                <a:solidFill>
                  <a:schemeClr val="accent2">
                    <a:lumMod val="75000"/>
                  </a:schemeClr>
                </a:solidFill>
                <a:latin typeface="Times New Roman" pitchFamily="18" charset="0"/>
                <a:cs typeface="Times New Roman" pitchFamily="18" charset="0"/>
              </a:rPr>
              <a:t>	</a:t>
            </a:r>
            <a:r>
              <a:rPr lang="ru-RU" sz="2000" b="1" i="1" dirty="0" smtClean="0">
                <a:solidFill>
                  <a:schemeClr val="accent2">
                    <a:lumMod val="75000"/>
                  </a:schemeClr>
                </a:solidFill>
                <a:latin typeface="Times New Roman" pitchFamily="18" charset="0"/>
                <a:cs typeface="Times New Roman" pitchFamily="18" charset="0"/>
              </a:rPr>
              <a:t>«Угадай пару». </a:t>
            </a:r>
            <a:r>
              <a:rPr lang="ru-RU" sz="2000" b="1" dirty="0" smtClean="0">
                <a:solidFill>
                  <a:schemeClr val="accent2">
                    <a:lumMod val="75000"/>
                  </a:schemeClr>
                </a:solidFill>
                <a:latin typeface="Times New Roman" pitchFamily="18" charset="0"/>
                <a:cs typeface="Times New Roman" pitchFamily="18" charset="0"/>
              </a:rPr>
              <a:t>Карточки представляют собой пары. Каждая пара выражает определенные чувства, эмоции. Ребенок подбирает пару к своей карточке (находит такую, на которой чувства героя такие же).</a:t>
            </a:r>
          </a:p>
          <a:p>
            <a:r>
              <a:rPr lang="ru-RU" sz="2000" b="1" dirty="0" smtClean="0">
                <a:solidFill>
                  <a:schemeClr val="accent2">
                    <a:lumMod val="75000"/>
                  </a:schemeClr>
                </a:solidFill>
                <a:latin typeface="Times New Roman" pitchFamily="18" charset="0"/>
                <a:cs typeface="Times New Roman" pitchFamily="18" charset="0"/>
              </a:rPr>
              <a:t>	</a:t>
            </a:r>
            <a:r>
              <a:rPr lang="ru-RU" sz="2000" b="1" i="1" dirty="0" smtClean="0">
                <a:solidFill>
                  <a:schemeClr val="accent2">
                    <a:lumMod val="75000"/>
                  </a:schemeClr>
                </a:solidFill>
                <a:latin typeface="Times New Roman" pitchFamily="18" charset="0"/>
                <a:cs typeface="Times New Roman" pitchFamily="18" charset="0"/>
              </a:rPr>
              <a:t>«Сюжетные картинки». </a:t>
            </a:r>
            <a:r>
              <a:rPr lang="ru-RU" sz="2000" b="1" dirty="0" smtClean="0">
                <a:solidFill>
                  <a:schemeClr val="accent2">
                    <a:lumMod val="75000"/>
                  </a:schemeClr>
                </a:solidFill>
                <a:latin typeface="Times New Roman" pitchFamily="18" charset="0"/>
                <a:cs typeface="Times New Roman" pitchFamily="18" charset="0"/>
              </a:rPr>
              <a:t>Детям раздают картинки, общая последовательность которых представляет единый сюжет. Каждая картинка выражает определенные эмоции ребенка – главного героя. Взрослый рассказывает историю, а дети должны из рассказа угадать, какая картинка первая, какая вторая и т. д. Во время игры обсуждают эмоции и чувства главного героя, причины перемен в его настроении. </a:t>
            </a:r>
          </a:p>
        </p:txBody>
      </p:sp>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9121327" y="365125"/>
            <a:ext cx="2097392" cy="216159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G:\эмоции\IMG-20181108-WA004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10650" y="3093078"/>
            <a:ext cx="2381250" cy="3206763"/>
          </a:xfrm>
          <a:prstGeom prst="rect">
            <a:avLst/>
          </a:prstGeom>
          <a:solidFill>
            <a:srgbClr val="FFFFFF">
              <a:shade val="85000"/>
            </a:srgbClr>
          </a:solidFill>
          <a:ln w="190500" cap="rnd">
            <a:solidFill>
              <a:srgbClr val="00B05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2274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76307" y="1825625"/>
            <a:ext cx="243938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53924" y="-145267"/>
            <a:ext cx="10194471" cy="837473"/>
          </a:xfrm>
          <a:prstGeom prst="rect">
            <a:avLst/>
          </a:prstGeom>
          <a:noFill/>
        </p:spPr>
        <p:txBody>
          <a:bodyPr wrap="square" lIns="91440" tIns="45720" rIns="91440" bIns="45720">
            <a:spAutoFit/>
          </a:bodyPr>
          <a:lstStyle/>
          <a:p>
            <a:pPr algn="ctr">
              <a:lnSpc>
                <a:spcPct val="150000"/>
              </a:lnSpc>
            </a:pPr>
            <a:r>
              <a:rPr lang="ru-RU" sz="3600" b="1" cap="none" spc="0" dirty="0" smtClean="0">
                <a:ln w="22225">
                  <a:solidFill>
                    <a:schemeClr val="accent2"/>
                  </a:solidFill>
                  <a:prstDash val="solid"/>
                </a:ln>
                <a:solidFill>
                  <a:srgbClr val="C00000"/>
                </a:solidFill>
                <a:effectLst/>
              </a:rPr>
              <a:t>Театрализованные игры</a:t>
            </a:r>
          </a:p>
        </p:txBody>
      </p:sp>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8" name="Прямоугольник 7"/>
          <p:cNvSpPr/>
          <p:nvPr/>
        </p:nvSpPr>
        <p:spPr>
          <a:xfrm>
            <a:off x="0" y="687469"/>
            <a:ext cx="8547085" cy="6740307"/>
          </a:xfrm>
          <a:prstGeom prst="rect">
            <a:avLst/>
          </a:prstGeom>
        </p:spPr>
        <p:txBody>
          <a:bodyPr wrap="square">
            <a:spAutoFit/>
          </a:bodyPr>
          <a:lstStyle/>
          <a:p>
            <a:r>
              <a:rPr lang="ru-RU" b="1" dirty="0" smtClean="0">
                <a:solidFill>
                  <a:schemeClr val="accent2">
                    <a:lumMod val="75000"/>
                  </a:schemeClr>
                </a:solidFill>
                <a:latin typeface="Times New Roman" pitchFamily="18" charset="0"/>
                <a:cs typeface="Times New Roman" pitchFamily="18" charset="0"/>
              </a:rPr>
              <a:t>Театрализованные игры направлены  на развитие эмоций для чувствительного ребенка.</a:t>
            </a:r>
          </a:p>
          <a:p>
            <a:r>
              <a:rPr lang="ru-RU" b="1" dirty="0" smtClean="0">
                <a:solidFill>
                  <a:schemeClr val="accent2">
                    <a:lumMod val="75000"/>
                  </a:schemeClr>
                </a:solidFill>
                <a:latin typeface="Times New Roman" pitchFamily="18" charset="0"/>
                <a:cs typeface="Times New Roman" pitchFamily="18" charset="0"/>
              </a:rPr>
              <a:t>В отличие от подвижных и настольных игр на развитие эмоциональной сферы, театрализация требует максимального проживания чувств героя, психологической способности ребенка прочувствовать и точно передать его состояние. Точнее всего это удается детям, которых природа наделила особой чувственностью. </a:t>
            </a:r>
          </a:p>
          <a:p>
            <a:endParaRPr lang="ru-RU" b="1" dirty="0">
              <a:solidFill>
                <a:schemeClr val="accent2">
                  <a:lumMod val="75000"/>
                </a:schemeClr>
              </a:solidFill>
              <a:latin typeface="Times New Roman" pitchFamily="18" charset="0"/>
              <a:cs typeface="Times New Roman" pitchFamily="18" charset="0"/>
            </a:endParaRPr>
          </a:p>
          <a:p>
            <a:pPr marL="342900" indent="-342900">
              <a:buAutoNum type="arabicPeriod"/>
            </a:pPr>
            <a:r>
              <a:rPr lang="ru-RU" b="1" u="sng" dirty="0" smtClean="0">
                <a:solidFill>
                  <a:schemeClr val="accent2">
                    <a:lumMod val="75000"/>
                  </a:schemeClr>
                </a:solidFill>
                <a:latin typeface="Times New Roman" pitchFamily="18" charset="0"/>
                <a:cs typeface="Times New Roman" pitchFamily="18" charset="0"/>
              </a:rPr>
              <a:t>« Как меня зовут» </a:t>
            </a:r>
            <a:r>
              <a:rPr lang="ru-RU" b="1" dirty="0" smtClean="0">
                <a:solidFill>
                  <a:schemeClr val="accent2">
                    <a:lumMod val="75000"/>
                  </a:schemeClr>
                </a:solidFill>
                <a:latin typeface="Times New Roman" pitchFamily="18" charset="0"/>
                <a:cs typeface="Times New Roman" pitchFamily="18" charset="0"/>
              </a:rPr>
              <a:t>Дети выбирают цветок по цвету своего настроения. Подбирают и наклеивают  на лепестки картинки, названия которых совпадают с теми словами, какими называет их мама. Затем предлагается передать жестами, мимикой, звуками один из образов. Остальные отгадывают показанный участником образ.</a:t>
            </a:r>
          </a:p>
          <a:p>
            <a:pPr marL="342900" indent="-342900">
              <a:buAutoNum type="arabicPeriod" startAt="2"/>
            </a:pPr>
            <a:r>
              <a:rPr lang="ru-RU" b="1" dirty="0" smtClean="0">
                <a:solidFill>
                  <a:schemeClr val="accent2">
                    <a:lumMod val="75000"/>
                  </a:schemeClr>
                </a:solidFill>
                <a:latin typeface="Times New Roman" pitchFamily="18" charset="0"/>
                <a:cs typeface="Times New Roman" pitchFamily="18" charset="0"/>
              </a:rPr>
              <a:t>«</a:t>
            </a:r>
            <a:r>
              <a:rPr lang="ru-RU" b="1" u="sng" dirty="0" smtClean="0">
                <a:solidFill>
                  <a:schemeClr val="accent2">
                    <a:lumMod val="75000"/>
                  </a:schemeClr>
                </a:solidFill>
                <a:latin typeface="Times New Roman" pitchFamily="18" charset="0"/>
                <a:cs typeface="Times New Roman" pitchFamily="18" charset="0"/>
              </a:rPr>
              <a:t>Что случилось в детском саду». </a:t>
            </a:r>
            <a:r>
              <a:rPr lang="ru-RU" b="1" dirty="0" smtClean="0">
                <a:solidFill>
                  <a:schemeClr val="accent2">
                    <a:lumMod val="75000"/>
                  </a:schemeClr>
                </a:solidFill>
                <a:latin typeface="Times New Roman" pitchFamily="18" charset="0"/>
                <a:cs typeface="Times New Roman" pitchFamily="18" charset="0"/>
              </a:rPr>
              <a:t>Ребенок разыгрывает «сценку». В ней    </a:t>
            </a:r>
          </a:p>
          <a:p>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требуется передать состояние малыша, которого мама забирает из детского </a:t>
            </a:r>
          </a:p>
          <a:p>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сада. Он чем-то расстроен? А может, испуган? Или обиделся на кого-то из   </a:t>
            </a:r>
          </a:p>
          <a:p>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товарищей? Зрители должны угадать и назвать эмоции, которые  </a:t>
            </a:r>
          </a:p>
          <a:p>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переживает герой.</a:t>
            </a:r>
          </a:p>
          <a:p>
            <a:pPr marL="342900" indent="-342900">
              <a:buAutoNum type="arabicPeriod" startAt="3"/>
            </a:pPr>
            <a:r>
              <a:rPr lang="ru-RU" b="1" u="sng" dirty="0" smtClean="0">
                <a:solidFill>
                  <a:schemeClr val="accent2">
                    <a:lumMod val="75000"/>
                  </a:schemeClr>
                </a:solidFill>
                <a:latin typeface="Times New Roman" pitchFamily="18" charset="0"/>
                <a:cs typeface="Times New Roman" pitchFamily="18" charset="0"/>
              </a:rPr>
              <a:t>«Подскажи и помоги». </a:t>
            </a:r>
            <a:r>
              <a:rPr lang="ru-RU" b="1" dirty="0" smtClean="0">
                <a:solidFill>
                  <a:schemeClr val="accent2">
                    <a:lumMod val="75000"/>
                  </a:schemeClr>
                </a:solidFill>
                <a:latin typeface="Times New Roman" pitchFamily="18" charset="0"/>
                <a:cs typeface="Times New Roman" pitchFamily="18" charset="0"/>
              </a:rPr>
              <a:t>Ребенок разыгрывает определенные эмоции.  </a:t>
            </a:r>
          </a:p>
          <a:p>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Остальные дети помогают советами. Например, человека с таким </a:t>
            </a:r>
          </a:p>
          <a:p>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настроением надо отвести к врачу: видно, что у него что-то болит. В другом </a:t>
            </a:r>
          </a:p>
          <a:p>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случае он просто чем-то расстроен – его надо утешить и т. д.</a:t>
            </a:r>
          </a:p>
          <a:p>
            <a:endParaRPr lang="ru-RU" b="1" dirty="0" smtClean="0">
              <a:solidFill>
                <a:schemeClr val="accent2">
                  <a:lumMod val="75000"/>
                </a:schemeClr>
              </a:solidFill>
              <a:latin typeface="Times New Roman" pitchFamily="18" charset="0"/>
              <a:cs typeface="Times New Roman" pitchFamily="18" charset="0"/>
            </a:endParaRPr>
          </a:p>
          <a:p>
            <a:endParaRPr lang="ru-RU" b="1" dirty="0" smtClean="0">
              <a:solidFill>
                <a:schemeClr val="accent2">
                  <a:lumMod val="75000"/>
                </a:schemeClr>
              </a:solidFill>
              <a:latin typeface="Times New Roman" pitchFamily="18" charset="0"/>
              <a:cs typeface="Times New Roman" pitchFamily="18" charset="0"/>
            </a:endParaRPr>
          </a:p>
        </p:txBody>
      </p:sp>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9182099" y="346561"/>
            <a:ext cx="2265947" cy="214766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G:\эмоции\IMG-20181108-WA004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48090" y="3030955"/>
            <a:ext cx="2711250" cy="3152274"/>
          </a:xfrm>
          <a:prstGeom prst="rect">
            <a:avLst/>
          </a:prstGeom>
          <a:solidFill>
            <a:srgbClr val="FFFFFF">
              <a:shade val="85000"/>
            </a:srgbClr>
          </a:solidFill>
          <a:ln w="190500" cap="rnd">
            <a:solidFill>
              <a:srgbClr val="00B05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2670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15077" y="1825625"/>
            <a:ext cx="776184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7446" y="118113"/>
            <a:ext cx="10194471" cy="837473"/>
          </a:xfrm>
          <a:prstGeom prst="rect">
            <a:avLst/>
          </a:prstGeom>
          <a:noFill/>
        </p:spPr>
        <p:txBody>
          <a:bodyPr wrap="square" lIns="91440" tIns="45720" rIns="91440" bIns="45720">
            <a:spAutoFit/>
          </a:bodyPr>
          <a:lstStyle/>
          <a:p>
            <a:pPr algn="ctr">
              <a:lnSpc>
                <a:spcPct val="150000"/>
              </a:lnSpc>
            </a:pPr>
            <a:r>
              <a:rPr lang="ru-RU" sz="3600" b="1" cap="none" spc="0" dirty="0" smtClean="0">
                <a:ln w="22225">
                  <a:solidFill>
                    <a:schemeClr val="accent2"/>
                  </a:solidFill>
                  <a:prstDash val="solid"/>
                </a:ln>
                <a:solidFill>
                  <a:srgbClr val="C00000"/>
                </a:solidFill>
                <a:effectLst/>
              </a:rPr>
              <a:t>Музыкально-дидактические игры</a:t>
            </a:r>
          </a:p>
        </p:txBody>
      </p:sp>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8" name="Прямоугольник 7"/>
          <p:cNvSpPr/>
          <p:nvPr/>
        </p:nvSpPr>
        <p:spPr>
          <a:xfrm>
            <a:off x="360506" y="1108413"/>
            <a:ext cx="9138335" cy="4893647"/>
          </a:xfrm>
          <a:prstGeom prst="rect">
            <a:avLst/>
          </a:prstGeom>
        </p:spPr>
        <p:txBody>
          <a:bodyPr wrap="square">
            <a:spAutoFit/>
          </a:bodyPr>
          <a:lstStyle/>
          <a:p>
            <a:r>
              <a:rPr lang="ru-RU" sz="2400" b="1" dirty="0" smtClean="0">
                <a:solidFill>
                  <a:schemeClr val="accent2">
                    <a:lumMod val="75000"/>
                  </a:schemeClr>
                </a:solidFill>
                <a:latin typeface="Times New Roman" pitchFamily="18" charset="0"/>
                <a:cs typeface="Times New Roman" pitchFamily="18" charset="0"/>
              </a:rPr>
              <a:t>Музыка в играх на эмоциональное развитие для маленького мыслителя. </a:t>
            </a:r>
            <a:r>
              <a:rPr lang="ru-RU" sz="2400" b="1" i="1" dirty="0" smtClean="0">
                <a:solidFill>
                  <a:schemeClr val="accent2">
                    <a:lumMod val="75000"/>
                  </a:schemeClr>
                </a:solidFill>
                <a:latin typeface="Times New Roman" pitchFamily="18" charset="0"/>
                <a:cs typeface="Times New Roman" pitchFamily="18" charset="0"/>
              </a:rPr>
              <a:t>Распознание эмоций </a:t>
            </a:r>
            <a:r>
              <a:rPr lang="ru-RU" sz="2400" b="1" dirty="0" smtClean="0">
                <a:solidFill>
                  <a:schemeClr val="accent2">
                    <a:lumMod val="75000"/>
                  </a:schemeClr>
                </a:solidFill>
                <a:latin typeface="Times New Roman" pitchFamily="18" charset="0"/>
                <a:cs typeface="Times New Roman" pitchFamily="18" charset="0"/>
              </a:rPr>
              <a:t>через музыку имеет положительный эффект для всех малышей. </a:t>
            </a:r>
          </a:p>
          <a:p>
            <a:r>
              <a:rPr lang="ru-RU" sz="2400" b="1" dirty="0" smtClean="0">
                <a:solidFill>
                  <a:schemeClr val="accent2">
                    <a:lumMod val="75000"/>
                  </a:schemeClr>
                </a:solidFill>
                <a:latin typeface="Times New Roman" pitchFamily="18" charset="0"/>
                <a:cs typeface="Times New Roman" pitchFamily="18" charset="0"/>
              </a:rPr>
              <a:t>1.	</a:t>
            </a:r>
            <a:r>
              <a:rPr lang="ru-RU" sz="2400" b="1" u="sng" dirty="0" smtClean="0">
                <a:solidFill>
                  <a:schemeClr val="accent2">
                    <a:lumMod val="75000"/>
                  </a:schemeClr>
                </a:solidFill>
                <a:latin typeface="Times New Roman" pitchFamily="18" charset="0"/>
                <a:cs typeface="Times New Roman" pitchFamily="18" charset="0"/>
              </a:rPr>
              <a:t>«Весело – грустно». </a:t>
            </a:r>
            <a:r>
              <a:rPr lang="ru-RU" sz="2400" b="1" dirty="0" smtClean="0">
                <a:solidFill>
                  <a:schemeClr val="accent2">
                    <a:lumMod val="75000"/>
                  </a:schemeClr>
                </a:solidFill>
                <a:latin typeface="Times New Roman" pitchFamily="18" charset="0"/>
                <a:cs typeface="Times New Roman" pitchFamily="18" charset="0"/>
              </a:rPr>
              <a:t>Поочередно звучит то грустная, то веселая музыка. У каждого ребенка в руках игрушка. Под веселую музыку игрушки «танцуют». Под грустную игрушку нужно покачать или погладить (успокоить). </a:t>
            </a:r>
          </a:p>
          <a:p>
            <a:r>
              <a:rPr lang="ru-RU" sz="2400" b="1" dirty="0" smtClean="0">
                <a:solidFill>
                  <a:schemeClr val="accent2">
                    <a:lumMod val="75000"/>
                  </a:schemeClr>
                </a:solidFill>
                <a:latin typeface="Times New Roman" pitchFamily="18" charset="0"/>
                <a:cs typeface="Times New Roman" pitchFamily="18" charset="0"/>
              </a:rPr>
              <a:t>2.	</a:t>
            </a:r>
            <a:r>
              <a:rPr lang="ru-RU" sz="2400" b="1" u="sng" dirty="0" smtClean="0">
                <a:solidFill>
                  <a:schemeClr val="accent2">
                    <a:lumMod val="75000"/>
                  </a:schemeClr>
                </a:solidFill>
                <a:latin typeface="Times New Roman" pitchFamily="18" charset="0"/>
                <a:cs typeface="Times New Roman" pitchFamily="18" charset="0"/>
              </a:rPr>
              <a:t>«Подбери картинку». </a:t>
            </a:r>
            <a:r>
              <a:rPr lang="ru-RU" sz="2400" b="1" dirty="0" smtClean="0">
                <a:solidFill>
                  <a:schemeClr val="accent2">
                    <a:lumMod val="75000"/>
                  </a:schemeClr>
                </a:solidFill>
                <a:latin typeface="Times New Roman" pitchFamily="18" charset="0"/>
                <a:cs typeface="Times New Roman" pitchFamily="18" charset="0"/>
              </a:rPr>
              <a:t>Детям раздают картинки с различным настроением героев. Задача – подобрать подходящую картинку под ту музыку, которая звучит. Предпочтительно использовать классические произведения. Например, «Детский альбом» Чайковского.</a:t>
            </a:r>
          </a:p>
          <a:p>
            <a:r>
              <a:rPr lang="ru-RU" sz="2400" b="1" dirty="0" smtClean="0">
                <a:solidFill>
                  <a:schemeClr val="accent2">
                    <a:lumMod val="75000"/>
                  </a:schemeClr>
                </a:solidFill>
                <a:latin typeface="Times New Roman" pitchFamily="18" charset="0"/>
                <a:cs typeface="Times New Roman" pitchFamily="18" charset="0"/>
              </a:rPr>
              <a:t>	</a:t>
            </a:r>
          </a:p>
        </p:txBody>
      </p:sp>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9124245" y="1404281"/>
            <a:ext cx="2782297" cy="278414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784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15077" y="1825625"/>
            <a:ext cx="776184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8" name="Прямоугольник 7"/>
          <p:cNvSpPr/>
          <p:nvPr/>
        </p:nvSpPr>
        <p:spPr>
          <a:xfrm>
            <a:off x="163772" y="756043"/>
            <a:ext cx="8523027" cy="6247864"/>
          </a:xfrm>
          <a:prstGeom prst="rect">
            <a:avLst/>
          </a:prstGeom>
        </p:spPr>
        <p:txBody>
          <a:bodyPr wrap="square">
            <a:spAutoFit/>
          </a:bodyPr>
          <a:lstStyle/>
          <a:p>
            <a:r>
              <a:rPr lang="ru-RU" sz="2000" b="1" i="1" dirty="0" smtClean="0">
                <a:solidFill>
                  <a:schemeClr val="accent2">
                    <a:lumMod val="75000"/>
                  </a:schemeClr>
                </a:solidFill>
                <a:latin typeface="Times New Roman" pitchFamily="18" charset="0"/>
                <a:cs typeface="Times New Roman" pitchFamily="18" charset="0"/>
              </a:rPr>
              <a:t>Цель:</a:t>
            </a:r>
            <a:r>
              <a:rPr lang="ru-RU" sz="2000" b="1" dirty="0" smtClean="0">
                <a:solidFill>
                  <a:schemeClr val="accent2">
                    <a:lumMod val="75000"/>
                  </a:schemeClr>
                </a:solidFill>
                <a:latin typeface="Times New Roman" pitchFamily="18" charset="0"/>
                <a:cs typeface="Times New Roman" pitchFamily="18" charset="0"/>
              </a:rPr>
              <a:t> выражение эмоции  через рисунок., настрой на положительные эмоции.</a:t>
            </a:r>
          </a:p>
          <a:p>
            <a:endParaRPr lang="ru-RU" sz="2000" b="1" u="sng" dirty="0">
              <a:solidFill>
                <a:schemeClr val="accent2">
                  <a:lumMod val="75000"/>
                </a:schemeClr>
              </a:solidFill>
              <a:latin typeface="Times New Roman" pitchFamily="18" charset="0"/>
              <a:cs typeface="Times New Roman" pitchFamily="18" charset="0"/>
            </a:endParaRPr>
          </a:p>
          <a:p>
            <a:r>
              <a:rPr lang="ru-RU" sz="2000" b="1" u="sng" dirty="0" smtClean="0">
                <a:solidFill>
                  <a:schemeClr val="accent2">
                    <a:lumMod val="75000"/>
                  </a:schemeClr>
                </a:solidFill>
                <a:latin typeface="Times New Roman" pitchFamily="18" charset="0"/>
                <a:cs typeface="Times New Roman" pitchFamily="18" charset="0"/>
              </a:rPr>
              <a:t>«Нарисуй настроение». </a:t>
            </a:r>
          </a:p>
          <a:p>
            <a:r>
              <a:rPr lang="ru-RU" sz="2000" b="1" dirty="0" smtClean="0">
                <a:solidFill>
                  <a:schemeClr val="accent2">
                    <a:lumMod val="75000"/>
                  </a:schemeClr>
                </a:solidFill>
                <a:latin typeface="Times New Roman" pitchFamily="18" charset="0"/>
                <a:cs typeface="Times New Roman" pitchFamily="18" charset="0"/>
              </a:rPr>
              <a:t>Звучит музыка, выражающая определенное настроение. Ребенок рисует картину, которая передает эмоциональное содержание музыки. </a:t>
            </a:r>
          </a:p>
          <a:p>
            <a:endParaRPr lang="ru-RU" sz="2000" b="1" dirty="0" smtClean="0">
              <a:solidFill>
                <a:schemeClr val="accent2">
                  <a:lumMod val="75000"/>
                </a:schemeClr>
              </a:solidFill>
              <a:latin typeface="Times New Roman" pitchFamily="18" charset="0"/>
              <a:cs typeface="Times New Roman" pitchFamily="18" charset="0"/>
            </a:endParaRPr>
          </a:p>
          <a:p>
            <a:r>
              <a:rPr lang="ru-RU" sz="2000" b="1" u="sng" dirty="0" smtClean="0">
                <a:solidFill>
                  <a:schemeClr val="accent2">
                    <a:lumMod val="75000"/>
                  </a:schemeClr>
                </a:solidFill>
                <a:latin typeface="Times New Roman" pitchFamily="18" charset="0"/>
                <a:cs typeface="Times New Roman" pitchFamily="18" charset="0"/>
              </a:rPr>
              <a:t>Игра «На полянке». </a:t>
            </a:r>
          </a:p>
          <a:p>
            <a:r>
              <a:rPr lang="ru-RU" sz="2000" b="1" dirty="0" smtClean="0">
                <a:solidFill>
                  <a:schemeClr val="accent2">
                    <a:lumMod val="75000"/>
                  </a:schemeClr>
                </a:solidFill>
                <a:latin typeface="Times New Roman" pitchFamily="18" charset="0"/>
                <a:cs typeface="Times New Roman" pitchFamily="18" charset="0"/>
              </a:rPr>
              <a:t>Звучит музыкальное сопровождение.</a:t>
            </a:r>
          </a:p>
          <a:p>
            <a:r>
              <a:rPr lang="ru-RU" sz="2000" b="1" dirty="0" smtClean="0">
                <a:solidFill>
                  <a:schemeClr val="accent2">
                    <a:lumMod val="75000"/>
                  </a:schemeClr>
                </a:solidFill>
                <a:latin typeface="Times New Roman" pitchFamily="18" charset="0"/>
                <a:cs typeface="Times New Roman" pitchFamily="18" charset="0"/>
              </a:rPr>
              <a:t>Педагог: «Давайте сядем на ковер, закроем глаза и представим, что мы находимся в лесу на полянке. Ласково светит солнышко, поют птички, нежно шелестят деревья. Наши тела расслаблены. Нам тепло и уютно. Рассмотрите цветы вокруг себя. Какой цветок вызывает у вас чувство радости? Какого он цвета?».</a:t>
            </a:r>
          </a:p>
          <a:p>
            <a:r>
              <a:rPr lang="ru-RU" sz="2000" b="1" dirty="0" smtClean="0">
                <a:solidFill>
                  <a:schemeClr val="accent2">
                    <a:lumMod val="75000"/>
                  </a:schemeClr>
                </a:solidFill>
                <a:latin typeface="Times New Roman" pitchFamily="18" charset="0"/>
                <a:cs typeface="Times New Roman" pitchFamily="18" charset="0"/>
              </a:rPr>
              <a:t>После небольшой паузы педагог предлагает детям открыть глаза и рассказать, удалось ли им представить полянку, солнышко, пение птиц, как они себя чувствовали во время проведения этого упражнения. Увидели ли они цветок? Какой он был? Детям предлагается нарисовать то, что они увидели.</a:t>
            </a:r>
          </a:p>
          <a:p>
            <a:endParaRPr lang="ru-RU" sz="2000" b="1" dirty="0" smtClean="0">
              <a:solidFill>
                <a:schemeClr val="accent2">
                  <a:lumMod val="75000"/>
                </a:schemeClr>
              </a:solidFill>
              <a:latin typeface="Times New Roman" pitchFamily="18" charset="0"/>
              <a:cs typeface="Times New Roman" pitchFamily="18" charset="0"/>
            </a:endParaRPr>
          </a:p>
        </p:txBody>
      </p:sp>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8524390" y="1677604"/>
            <a:ext cx="3659221" cy="290126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506359" y="118113"/>
            <a:ext cx="7842236" cy="646331"/>
          </a:xfrm>
          <a:prstGeom prst="rect">
            <a:avLst/>
          </a:prstGeom>
          <a:noFill/>
        </p:spPr>
        <p:txBody>
          <a:bodyPr wrap="square" lIns="91440" tIns="45720" rIns="91440" bIns="45720">
            <a:spAutoFit/>
          </a:bodyPr>
          <a:lstStyle/>
          <a:p>
            <a:pPr algn="ctr"/>
            <a:r>
              <a:rPr lang="ru-RU" sz="3600" b="1" cap="none" spc="0" dirty="0" smtClean="0">
                <a:ln w="22225">
                  <a:solidFill>
                    <a:schemeClr val="accent2"/>
                  </a:solidFill>
                  <a:prstDash val="solid"/>
                </a:ln>
                <a:solidFill>
                  <a:srgbClr val="C00000"/>
                </a:solidFill>
                <a:effectLst/>
              </a:rPr>
              <a:t>Музыкально - изобразительные игры</a:t>
            </a:r>
          </a:p>
        </p:txBody>
      </p:sp>
    </p:spTree>
    <p:extLst>
      <p:ext uri="{BB962C8B-B14F-4D97-AF65-F5344CB8AC3E}">
        <p14:creationId xmlns:p14="http://schemas.microsoft.com/office/powerpoint/2010/main" val="338708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15077" y="1825625"/>
            <a:ext cx="7761846" cy="4351338"/>
          </a:xfrm>
        </p:spPr>
      </p:pic>
      <p:pic>
        <p:nvPicPr>
          <p:cNvPr id="2050" name="Picture 2" descr="ÐÐ°ÑÑÐ¸Ð½ÐºÐ¸ Ð¿Ð¾ Ð·Ð°Ð¿ÑÐ¾ÑÑ ÑÐ¾Ð½ Ð´Ð»Ñ Ð¿ÑÐµÐ·ÐµÐ½ÑÐ°ÑÐ¸Ð¸ ÑÐ¾Ð»Ð½ÐµÑÐ½ÑÐ¹"/>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845" y="0"/>
            <a:ext cx="12192000" cy="68793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1671" y="0"/>
            <a:ext cx="9076524" cy="923330"/>
          </a:xfrm>
          <a:prstGeom prst="rect">
            <a:avLst/>
          </a:prstGeom>
          <a:noFill/>
        </p:spPr>
        <p:txBody>
          <a:bodyPr wrap="square" lIns="91440" tIns="45720" rIns="91440" bIns="45720">
            <a:spAutoFit/>
          </a:bodyPr>
          <a:lstStyle/>
          <a:p>
            <a:pPr algn="ctr">
              <a:lnSpc>
                <a:spcPct val="150000"/>
              </a:lnSpc>
            </a:pPr>
            <a:r>
              <a:rPr lang="ru-RU" sz="3600" b="1" cap="none" spc="0" dirty="0" smtClean="0">
                <a:ln w="22225">
                  <a:solidFill>
                    <a:schemeClr val="accent2"/>
                  </a:solidFill>
                  <a:prstDash val="solid"/>
                </a:ln>
                <a:solidFill>
                  <a:srgbClr val="E44D34"/>
                </a:solidFill>
                <a:effectLst/>
              </a:rPr>
              <a:t>Устное народное творчество в игре  </a:t>
            </a:r>
          </a:p>
        </p:txBody>
      </p:sp>
      <p:sp>
        <p:nvSpPr>
          <p:cNvPr id="6" name="Прямоугольник 5"/>
          <p:cNvSpPr/>
          <p:nvPr/>
        </p:nvSpPr>
        <p:spPr>
          <a:xfrm>
            <a:off x="2005743" y="240558"/>
            <a:ext cx="7859383" cy="400110"/>
          </a:xfrm>
          <a:prstGeom prst="rect">
            <a:avLst/>
          </a:prstGeom>
        </p:spPr>
        <p:txBody>
          <a:bodyPr wrap="square">
            <a:spAutoFit/>
          </a:bodyPr>
          <a:lstStyle/>
          <a:p>
            <a:pPr lvl="0" algn="ctr" defTabSz="914400">
              <a:buClr>
                <a:srgbClr val="0563C1"/>
              </a:buClr>
              <a:defRPr/>
            </a:pPr>
            <a:endParaRPr lang="ru-RU" sz="2000" b="1" dirty="0">
              <a:ln w="1905"/>
              <a:solidFill>
                <a:schemeClr val="accent2">
                  <a:lumMod val="75000"/>
                </a:schemeClr>
              </a:solidFill>
              <a:effectLst>
                <a:innerShdw blurRad="69850" dist="43180" dir="5400000">
                  <a:srgbClr val="000000">
                    <a:alpha val="65000"/>
                  </a:srgbClr>
                </a:innerShdw>
              </a:effectLst>
              <a:latin typeface="Calibri" panose="020F0502020204030204"/>
            </a:endParaRPr>
          </a:p>
        </p:txBody>
      </p:sp>
      <p:sp>
        <p:nvSpPr>
          <p:cNvPr id="8" name="Прямоугольник 7"/>
          <p:cNvSpPr/>
          <p:nvPr/>
        </p:nvSpPr>
        <p:spPr>
          <a:xfrm>
            <a:off x="309426" y="746869"/>
            <a:ext cx="8865092" cy="5940088"/>
          </a:xfrm>
          <a:prstGeom prst="rect">
            <a:avLst/>
          </a:prstGeom>
        </p:spPr>
        <p:txBody>
          <a:bodyPr wrap="square">
            <a:spAutoFit/>
          </a:bodyPr>
          <a:lstStyle/>
          <a:p>
            <a:r>
              <a:rPr lang="ru-RU" sz="2000" b="1" dirty="0" smtClean="0">
                <a:solidFill>
                  <a:schemeClr val="accent2">
                    <a:lumMod val="75000"/>
                  </a:schemeClr>
                </a:solidFill>
                <a:latin typeface="Times New Roman" pitchFamily="18" charset="0"/>
                <a:cs typeface="Times New Roman" pitchFamily="18" charset="0"/>
              </a:rPr>
              <a:t>Для адекватного развития эмоций одних игр ребенку будет недостаточно. Дошкольникам  требуется особое воспитание чувств – через чтение литературы на сопереживание и сострадание. Сочетание игры и художественного слова даёт максимально положительный эффект в развитии эмоциональной сферы дошкольников. </a:t>
            </a:r>
          </a:p>
          <a:p>
            <a:r>
              <a:rPr lang="ru-RU" sz="2000" b="1" u="sng" dirty="0" smtClean="0">
                <a:solidFill>
                  <a:schemeClr val="accent2">
                    <a:lumMod val="75000"/>
                  </a:schemeClr>
                </a:solidFill>
                <a:latin typeface="Times New Roman" pitchFamily="18" charset="0"/>
                <a:cs typeface="Times New Roman" pitchFamily="18" charset="0"/>
              </a:rPr>
              <a:t>Игра «Выражение эмоций»</a:t>
            </a:r>
          </a:p>
          <a:p>
            <a:r>
              <a:rPr lang="ru-RU" sz="2000" b="1" i="1" dirty="0" smtClean="0">
                <a:solidFill>
                  <a:schemeClr val="accent2">
                    <a:lumMod val="75000"/>
                  </a:schemeClr>
                </a:solidFill>
                <a:latin typeface="Times New Roman" pitchFamily="18" charset="0"/>
                <a:cs typeface="Times New Roman" pitchFamily="18" charset="0"/>
              </a:rPr>
              <a:t>Цель: </a:t>
            </a:r>
            <a:r>
              <a:rPr lang="ru-RU" sz="2000" b="1" dirty="0" smtClean="0">
                <a:solidFill>
                  <a:schemeClr val="accent2">
                    <a:lumMod val="75000"/>
                  </a:schemeClr>
                </a:solidFill>
                <a:latin typeface="Times New Roman" pitchFamily="18" charset="0"/>
                <a:cs typeface="Times New Roman" pitchFamily="18" charset="0"/>
              </a:rPr>
              <a:t>Развивать умение выразить мимикой лица удивление, восторг, испуг, радость, грусть. Закрепить знание русских народных сказок. Вызвать у детей положительные эмоции.</a:t>
            </a:r>
          </a:p>
          <a:p>
            <a:r>
              <a:rPr lang="ru-RU" sz="2000" b="1" dirty="0" smtClean="0">
                <a:solidFill>
                  <a:schemeClr val="accent2">
                    <a:lumMod val="75000"/>
                  </a:schemeClr>
                </a:solidFill>
                <a:latin typeface="Times New Roman" pitchFamily="18" charset="0"/>
                <a:cs typeface="Times New Roman" pitchFamily="18" charset="0"/>
              </a:rPr>
              <a:t>Педагог читает отрывки из русских народных сказок. Дети выражают мимикой лица различные эмоции.</a:t>
            </a:r>
          </a:p>
          <a:p>
            <a:r>
              <a:rPr lang="ru-RU" sz="2000" b="1" dirty="0" smtClean="0">
                <a:solidFill>
                  <a:schemeClr val="accent2">
                    <a:lumMod val="75000"/>
                  </a:schemeClr>
                </a:solidFill>
                <a:latin typeface="Times New Roman" pitchFamily="18" charset="0"/>
                <a:cs typeface="Times New Roman" pitchFamily="18" charset="0"/>
              </a:rPr>
              <a:t>В конце игры отметить тех детей, которые были более эмоциональными.</a:t>
            </a:r>
          </a:p>
          <a:p>
            <a:r>
              <a:rPr lang="ru-RU" sz="2000" b="1" u="sng" dirty="0" smtClean="0">
                <a:solidFill>
                  <a:schemeClr val="accent2">
                    <a:lumMod val="75000"/>
                  </a:schemeClr>
                </a:solidFill>
                <a:latin typeface="Times New Roman" pitchFamily="18" charset="0"/>
                <a:cs typeface="Times New Roman" pitchFamily="18" charset="0"/>
              </a:rPr>
              <a:t>Игра « Семья».  </a:t>
            </a:r>
            <a:r>
              <a:rPr lang="ru-RU" sz="2000" b="1" dirty="0" smtClean="0">
                <a:solidFill>
                  <a:schemeClr val="accent2">
                    <a:lumMod val="75000"/>
                  </a:schemeClr>
                </a:solidFill>
                <a:latin typeface="Times New Roman" pitchFamily="18" charset="0"/>
                <a:cs typeface="Times New Roman" pitchFamily="18" charset="0"/>
              </a:rPr>
              <a:t>Дети делятся на подгруппы. Воспитатель зачитывает им первую часть  пословицы о семье. Каждой даётся задание договорить по смыслу и изобразить пословицу. </a:t>
            </a:r>
          </a:p>
          <a:p>
            <a:r>
              <a:rPr lang="ru-RU" sz="2000" b="1" i="1" dirty="0" smtClean="0">
                <a:solidFill>
                  <a:schemeClr val="accent2">
                    <a:lumMod val="75000"/>
                  </a:schemeClr>
                </a:solidFill>
                <a:latin typeface="Times New Roman" pitchFamily="18" charset="0"/>
                <a:cs typeface="Times New Roman" pitchFamily="18" charset="0"/>
              </a:rPr>
              <a:t>Семья в куче - не страшна и туча.</a:t>
            </a:r>
          </a:p>
          <a:p>
            <a:r>
              <a:rPr lang="ru-RU" sz="2000" b="1" i="1" dirty="0" smtClean="0">
                <a:solidFill>
                  <a:schemeClr val="accent2">
                    <a:lumMod val="75000"/>
                  </a:schemeClr>
                </a:solidFill>
                <a:latin typeface="Times New Roman" pitchFamily="18" charset="0"/>
                <a:cs typeface="Times New Roman" pitchFamily="18" charset="0"/>
              </a:rPr>
              <a:t>В семье дружат - живут не тужат.</a:t>
            </a:r>
          </a:p>
          <a:p>
            <a:r>
              <a:rPr lang="ru-RU" sz="2000" b="1" i="1" dirty="0" smtClean="0">
                <a:solidFill>
                  <a:schemeClr val="accent2">
                    <a:lumMod val="75000"/>
                  </a:schemeClr>
                </a:solidFill>
                <a:latin typeface="Times New Roman" pitchFamily="18" charset="0"/>
                <a:cs typeface="Times New Roman" pitchFamily="18" charset="0"/>
              </a:rPr>
              <a:t>Семья сильна, когда над ней крыша одна.</a:t>
            </a:r>
          </a:p>
          <a:p>
            <a:endParaRPr lang="ru-RU" sz="2000" b="1" dirty="0" smtClean="0">
              <a:solidFill>
                <a:schemeClr val="accent2">
                  <a:lumMod val="75000"/>
                </a:schemeClr>
              </a:solidFill>
              <a:latin typeface="Times New Roman" pitchFamily="18" charset="0"/>
              <a:cs typeface="Times New Roman" pitchFamily="18" charset="0"/>
            </a:endParaRPr>
          </a:p>
        </p:txBody>
      </p:sp>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9153302" y="1185105"/>
            <a:ext cx="2798244" cy="2755811"/>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94664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TotalTime>
  <Words>1276</Words>
  <Application>Microsoft Office PowerPoint</Application>
  <PresentationFormat>Широкоэкранный</PresentationFormat>
  <Paragraphs>86</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Гульнара Гараева</cp:lastModifiedBy>
  <cp:revision>38</cp:revision>
  <dcterms:created xsi:type="dcterms:W3CDTF">2018-11-07T19:11:17Z</dcterms:created>
  <dcterms:modified xsi:type="dcterms:W3CDTF">2019-10-22T19:18:21Z</dcterms:modified>
</cp:coreProperties>
</file>