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1" r:id="rId4"/>
    <p:sldId id="260" r:id="rId5"/>
    <p:sldId id="258" r:id="rId6"/>
    <p:sldId id="259" r:id="rId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96"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D9A08-AD37-41D8-9D8F-8B7CF1AAC841}" type="datetimeFigureOut">
              <a:rPr lang="ru-RU" smtClean="0"/>
              <a:pPr/>
              <a:t>03.12.2020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FE2E9-FF65-47A2-B919-A854514D6F0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DD1C1C-8F68-447B-ABA9-53944AD6CB46}" type="datetime1">
              <a:rPr lang="en-US" smtClean="0"/>
              <a:pPr/>
              <a:t>12/3/2020</a:t>
            </a:fld>
            <a:endParaRPr lang="en-US"/>
          </a:p>
        </p:txBody>
      </p:sp>
      <p:sp>
        <p:nvSpPr>
          <p:cNvPr id="5" name="Footer Placeholder 4"/>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3D604-F0D5-44D7-852B-3F1972FF1629}" type="datetime1">
              <a:rPr lang="en-US" smtClean="0"/>
              <a:pPr/>
              <a:t>12/3/2020</a:t>
            </a:fld>
            <a:endParaRPr lang="en-US"/>
          </a:p>
        </p:txBody>
      </p:sp>
      <p:sp>
        <p:nvSpPr>
          <p:cNvPr id="5" name="Footer Placeholder 4"/>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8E68EE-2FFD-4AC9-8D3F-D06417991F7B}" type="datetime1">
              <a:rPr lang="en-US" smtClean="0"/>
              <a:pPr/>
              <a:t>12/3/2020</a:t>
            </a:fld>
            <a:endParaRPr lang="en-US"/>
          </a:p>
        </p:txBody>
      </p:sp>
      <p:sp>
        <p:nvSpPr>
          <p:cNvPr id="5" name="Footer Placeholder 4"/>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413A6-FF8D-45AB-8F00-8A4D533B991D}" type="datetime1">
              <a:rPr lang="en-US" smtClean="0"/>
              <a:pPr/>
              <a:t>12/3/2020</a:t>
            </a:fld>
            <a:endParaRPr lang="en-US"/>
          </a:p>
        </p:txBody>
      </p:sp>
      <p:sp>
        <p:nvSpPr>
          <p:cNvPr id="5" name="Footer Placeholder 4"/>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8BDC2-78ED-4D6A-B89F-42A7D7150F98}" type="datetime1">
              <a:rPr lang="en-US" smtClean="0"/>
              <a:pPr/>
              <a:t>12/3/2020</a:t>
            </a:fld>
            <a:endParaRPr lang="en-US"/>
          </a:p>
        </p:txBody>
      </p:sp>
      <p:sp>
        <p:nvSpPr>
          <p:cNvPr id="5" name="Footer Placeholder 4"/>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E95B1-DCAA-4125-A153-1272C05FEADE}" type="datetime1">
              <a:rPr lang="en-US" smtClean="0"/>
              <a:pPr/>
              <a:t>12/3/2020</a:t>
            </a:fld>
            <a:endParaRPr lang="en-US"/>
          </a:p>
        </p:txBody>
      </p:sp>
      <p:sp>
        <p:nvSpPr>
          <p:cNvPr id="6" name="Footer Placeholder 5"/>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06677-0E6D-4EDC-8E5A-8C5F729C773D}" type="datetime1">
              <a:rPr lang="en-US" smtClean="0"/>
              <a:pPr/>
              <a:t>12/3/2020</a:t>
            </a:fld>
            <a:endParaRPr lang="en-US"/>
          </a:p>
        </p:txBody>
      </p:sp>
      <p:sp>
        <p:nvSpPr>
          <p:cNvPr id="8" name="Footer Placeholder 7"/>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692FD3-08A9-4D54-9E28-84CA086FD62A}" type="datetime1">
              <a:rPr lang="en-US" smtClean="0"/>
              <a:pPr/>
              <a:t>12/3/2020</a:t>
            </a:fld>
            <a:endParaRPr lang="en-US"/>
          </a:p>
        </p:txBody>
      </p:sp>
      <p:sp>
        <p:nvSpPr>
          <p:cNvPr id="4" name="Footer Placeholder 3"/>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4524AA-A9CA-4EC4-AD4D-67EF9119ABD3}" type="datetime1">
              <a:rPr lang="en-US" smtClean="0"/>
              <a:pPr/>
              <a:t>12/3/2020</a:t>
            </a:fld>
            <a:endParaRPr lang="en-US"/>
          </a:p>
        </p:txBody>
      </p:sp>
      <p:sp>
        <p:nvSpPr>
          <p:cNvPr id="3" name="Footer Placeholder 2"/>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FEF20-3BF4-4EBE-8F48-CEF82A3F221E}" type="datetime1">
              <a:rPr lang="en-US" smtClean="0"/>
              <a:pPr/>
              <a:t>12/3/2020</a:t>
            </a:fld>
            <a:endParaRPr lang="en-US"/>
          </a:p>
        </p:txBody>
      </p:sp>
      <p:sp>
        <p:nvSpPr>
          <p:cNvPr id="6" name="Footer Placeholder 5"/>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F542D-F402-44C4-83D4-4BC930A0249F}" type="datetime1">
              <a:rPr lang="en-US" smtClean="0"/>
              <a:pPr/>
              <a:t>12/3/2020</a:t>
            </a:fld>
            <a:endParaRPr lang="en-US"/>
          </a:p>
        </p:txBody>
      </p:sp>
      <p:sp>
        <p:nvSpPr>
          <p:cNvPr id="6" name="Footer Placeholder 5"/>
          <p:cNvSpPr>
            <a:spLocks noGrp="1"/>
          </p:cNvSpPr>
          <p:nvPr>
            <p:ph type="ftr" sz="quarter" idx="11"/>
          </p:nvPr>
        </p:nvSpPr>
        <p:spPr/>
        <p:txBody>
          <a:bodyPr/>
          <a:lstStyle/>
          <a:p>
            <a:r>
              <a:rPr lang="ru-RU" smtClean="0"/>
              <a:t>Жарбулова Сауле Траровна/Кызылорда/2020 г</a:t>
            </a:r>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DAD5-F278-4B03-A7DD-F276EC9366BD}" type="datetime1">
              <a:rPr lang="en-US" smtClean="0"/>
              <a:pPr/>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Жарбулова Сауле Траровна/Кызылорда/2020 г</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p:cNvPicPr>
            <a:picLocks noChangeAspect="1" noChangeArrowheads="1"/>
          </p:cNvPicPr>
          <p:nvPr/>
        </p:nvPicPr>
        <p:blipFill>
          <a:blip r:embed="rId2" cstate="print"/>
          <a:srcRect l="8125" r="8125"/>
          <a:stretch>
            <a:fillRect/>
          </a:stretch>
        </p:blipFill>
        <p:spPr bwMode="auto">
          <a:xfrm>
            <a:off x="-45721" y="0"/>
            <a:ext cx="9189721" cy="6858000"/>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l="1667" t="4444" r="37500" b="10000"/>
          <a:stretch>
            <a:fillRect/>
          </a:stretch>
        </p:blipFill>
        <p:spPr bwMode="auto">
          <a:xfrm>
            <a:off x="2895600" y="2362200"/>
            <a:ext cx="3395353" cy="3581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1219200" y="914400"/>
            <a:ext cx="6934535" cy="1015663"/>
          </a:xfrm>
          <a:prstGeom prst="rect">
            <a:avLst/>
          </a:prstGeom>
          <a:noFill/>
        </p:spPr>
        <p:txBody>
          <a:bodyPr wrap="square" rtlCol="0">
            <a:spAutoFit/>
          </a:bodyPr>
          <a:lstStyle/>
          <a:p>
            <a:pPr algn="ctr"/>
            <a:r>
              <a:rPr lang="kk-KZ" sz="2000" dirty="0" smtClean="0">
                <a:solidFill>
                  <a:schemeClr val="bg1"/>
                </a:solidFill>
                <a:latin typeface="Times New Roman" pitchFamily="18" charset="0"/>
                <a:cs typeface="Times New Roman" pitchFamily="18" charset="0"/>
              </a:rPr>
              <a:t>Третье декабря</a:t>
            </a:r>
          </a:p>
          <a:p>
            <a:pPr algn="ctr"/>
            <a:endParaRPr lang="kk-KZ" sz="2000" dirty="0" smtClean="0">
              <a:solidFill>
                <a:schemeClr val="bg1"/>
              </a:solidFill>
              <a:latin typeface="Times New Roman" pitchFamily="18" charset="0"/>
              <a:cs typeface="Times New Roman" pitchFamily="18" charset="0"/>
            </a:endParaRPr>
          </a:p>
          <a:p>
            <a:pPr algn="ctr"/>
            <a:r>
              <a:rPr lang="kk-KZ" sz="2000" dirty="0" smtClean="0">
                <a:solidFill>
                  <a:schemeClr val="bg1"/>
                </a:solidFill>
                <a:latin typeface="Times New Roman" pitchFamily="18" charset="0"/>
                <a:cs typeface="Times New Roman" pitchFamily="18" charset="0"/>
              </a:rPr>
              <a:t>Урок 37-38. Сочинение по картине Е.Н.Широкова “Друзья”</a:t>
            </a:r>
            <a:endParaRPr lang="ru-RU" sz="2000" dirty="0">
              <a:solidFill>
                <a:schemeClr val="bg1"/>
              </a:solidFill>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A483448D-3A78-4528-A469-B745A65DA480}" type="slidenum">
              <a:rPr lang="en-US" smtClean="0"/>
              <a:pPr/>
              <a:t>1</a:t>
            </a:fld>
            <a:endParaRPr lang="en-US"/>
          </a:p>
        </p:txBody>
      </p:sp>
      <p:sp>
        <p:nvSpPr>
          <p:cNvPr id="8" name="Нижний колонтитул 7"/>
          <p:cNvSpPr>
            <a:spLocks noGrp="1"/>
          </p:cNvSpPr>
          <p:nvPr>
            <p:ph type="ftr" sz="quarter" idx="11"/>
          </p:nvPr>
        </p:nvSpPr>
        <p:spPr/>
        <p:txBody>
          <a:bodyPr/>
          <a:lstStyle/>
          <a:p>
            <a:r>
              <a:rPr lang="ru-RU" smtClean="0"/>
              <a:t>Жарбулова Сауле Траровна/Кызылорда/2020 г</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srcRect l="8125" r="8125"/>
          <a:stretch>
            <a:fillRect/>
          </a:stretch>
        </p:blipFill>
        <p:spPr bwMode="auto">
          <a:xfrm>
            <a:off x="-45721" y="0"/>
            <a:ext cx="9189721" cy="6858000"/>
          </a:xfrm>
          <a:prstGeom prst="rect">
            <a:avLst/>
          </a:prstGeom>
          <a:noFill/>
          <a:ln w="9525">
            <a:noFill/>
            <a:miter lim="800000"/>
            <a:headEnd/>
            <a:tailEnd/>
          </a:ln>
        </p:spPr>
      </p:pic>
      <p:sp>
        <p:nvSpPr>
          <p:cNvPr id="5" name="Прямоугольник 4"/>
          <p:cNvSpPr/>
          <p:nvPr/>
        </p:nvSpPr>
        <p:spPr>
          <a:xfrm>
            <a:off x="4114800" y="990600"/>
            <a:ext cx="4495800" cy="3970318"/>
          </a:xfrm>
          <a:prstGeom prst="rect">
            <a:avLst/>
          </a:prstGeom>
        </p:spPr>
        <p:txBody>
          <a:bodyPr wrap="square">
            <a:spAutoFit/>
          </a:bodyPr>
          <a:lstStyle/>
          <a:p>
            <a:pPr algn="just"/>
            <a:endParaRPr lang="ru-RU" dirty="0" smtClean="0">
              <a:solidFill>
                <a:schemeClr val="bg1"/>
              </a:solidFill>
              <a:latin typeface="Times New Roman" pitchFamily="18" charset="0"/>
              <a:cs typeface="Times New Roman" pitchFamily="18" charset="0"/>
            </a:endParaRPr>
          </a:p>
          <a:p>
            <a:pPr algn="just"/>
            <a:endParaRPr lang="ru-RU" dirty="0" smtClean="0">
              <a:solidFill>
                <a:schemeClr val="bg1"/>
              </a:solidFill>
              <a:latin typeface="Times New Roman" pitchFamily="18" charset="0"/>
              <a:cs typeface="Times New Roman" pitchFamily="18" charset="0"/>
            </a:endParaRPr>
          </a:p>
          <a:p>
            <a:pPr algn="just"/>
            <a:endParaRPr lang="ru-RU" dirty="0" smtClean="0">
              <a:solidFill>
                <a:schemeClr val="bg1"/>
              </a:solidFill>
              <a:latin typeface="Times New Roman" pitchFamily="18" charset="0"/>
              <a:cs typeface="Times New Roman" pitchFamily="18" charset="0"/>
            </a:endParaRPr>
          </a:p>
          <a:p>
            <a:pPr algn="just"/>
            <a:r>
              <a:rPr lang="ru-RU" dirty="0" smtClean="0">
                <a:solidFill>
                  <a:schemeClr val="bg1"/>
                </a:solidFill>
                <a:latin typeface="Times New Roman" pitchFamily="18" charset="0"/>
                <a:cs typeface="Times New Roman" pitchFamily="18" charset="0"/>
              </a:rPr>
              <a:t>Автором картины «Друзья» является известный российский художник Евгений Николаевич Широков (1931-2017). На счету Народного художника немало замечательных работ, которые сегодня находятся в крупнейших музеях России. Картина «Друзья» стала наиболее известной. Спустя несколько десятилетий после её написания, в школе по картине пишут рассказы и сочинения.</a:t>
            </a:r>
          </a:p>
          <a:p>
            <a:pPr algn="just"/>
            <a:r>
              <a:rPr lang="ru-RU" dirty="0" smtClean="0">
                <a:solidFill>
                  <a:schemeClr val="bg1"/>
                </a:solidFill>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pic>
        <p:nvPicPr>
          <p:cNvPr id="5123" name="Picture 3" descr="https://dhsh2.perm.muzkult.ru/media/2018/12/02/1208407382/image_image_5159282.jpg"/>
          <p:cNvPicPr>
            <a:picLocks noChangeAspect="1" noChangeArrowheads="1"/>
          </p:cNvPicPr>
          <p:nvPr/>
        </p:nvPicPr>
        <p:blipFill>
          <a:blip r:embed="rId3" cstate="print"/>
          <a:srcRect/>
          <a:stretch>
            <a:fillRect/>
          </a:stretch>
        </p:blipFill>
        <p:spPr bwMode="auto">
          <a:xfrm>
            <a:off x="1066800" y="1295400"/>
            <a:ext cx="2743200" cy="32521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762000" y="4876800"/>
            <a:ext cx="26670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solidFill>
                  <a:schemeClr val="tx1"/>
                </a:solidFill>
              </a:rPr>
              <a:t>ШИРОКОВ</a:t>
            </a:r>
            <a:r>
              <a:rPr lang="ru-RU" sz="1200" dirty="0" smtClean="0">
                <a:solidFill>
                  <a:schemeClr val="tx1"/>
                </a:solidFill>
              </a:rPr>
              <a:t> ЕВГЕНИЙ НИКОЛАЕВИЧ </a:t>
            </a:r>
          </a:p>
          <a:p>
            <a:pPr algn="ctr"/>
            <a:r>
              <a:rPr lang="ru-RU" sz="1200" dirty="0" smtClean="0">
                <a:solidFill>
                  <a:schemeClr val="tx1"/>
                </a:solidFill>
              </a:rPr>
              <a:t>Народный </a:t>
            </a:r>
            <a:r>
              <a:rPr lang="ru-RU" sz="1200" b="1" dirty="0" smtClean="0">
                <a:solidFill>
                  <a:schemeClr val="tx1"/>
                </a:solidFill>
              </a:rPr>
              <a:t>художник</a:t>
            </a:r>
            <a:r>
              <a:rPr lang="ru-RU" sz="1200" dirty="0" smtClean="0">
                <a:solidFill>
                  <a:schemeClr val="tx1"/>
                </a:solidFill>
              </a:rPr>
              <a:t> РСФСР </a:t>
            </a:r>
          </a:p>
          <a:p>
            <a:pPr algn="ctr"/>
            <a:r>
              <a:rPr lang="ru-RU" sz="1200" dirty="0" smtClean="0">
                <a:solidFill>
                  <a:schemeClr val="tx1"/>
                </a:solidFill>
              </a:rPr>
              <a:t>портретист, монументалист, </a:t>
            </a:r>
          </a:p>
          <a:p>
            <a:pPr algn="ctr"/>
            <a:r>
              <a:rPr lang="ru-RU" sz="1200" dirty="0" smtClean="0">
                <a:solidFill>
                  <a:schemeClr val="tx1"/>
                </a:solidFill>
              </a:rPr>
              <a:t>исторический </a:t>
            </a:r>
            <a:r>
              <a:rPr lang="ru-RU" sz="1200" b="1" dirty="0" smtClean="0">
                <a:solidFill>
                  <a:schemeClr val="tx1"/>
                </a:solidFill>
              </a:rPr>
              <a:t>живописец</a:t>
            </a:r>
            <a:r>
              <a:rPr lang="ru-RU" sz="1200" dirty="0" smtClean="0">
                <a:solidFill>
                  <a:schemeClr val="tx1"/>
                </a:solidFill>
              </a:rPr>
              <a:t>, педагог. </a:t>
            </a:r>
            <a:endParaRPr lang="ru-RU" sz="1200" dirty="0">
              <a:solidFill>
                <a:schemeClr val="tx1"/>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pPr/>
              <a:t>2</a:t>
            </a:fld>
            <a:endParaRPr lang="en-US"/>
          </a:p>
        </p:txBody>
      </p:sp>
      <p:sp>
        <p:nvSpPr>
          <p:cNvPr id="10" name="Нижний колонтитул 9"/>
          <p:cNvSpPr>
            <a:spLocks noGrp="1"/>
          </p:cNvSpPr>
          <p:nvPr>
            <p:ph type="ftr" sz="quarter" idx="11"/>
          </p:nvPr>
        </p:nvSpPr>
        <p:spPr/>
        <p:txBody>
          <a:bodyPr/>
          <a:lstStyle/>
          <a:p>
            <a:r>
              <a:rPr lang="ru-RU" smtClean="0"/>
              <a:t>Жарбулова Сауле Траровна/Кызылорда/2020 г</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1026" name="AutoShape 2" descr="https://s1.slide-share.ru/s_slide/3a69b232a0ace313f37eef46195e6dd3/65b8c839-d971-4551-899d-e552ffd6ee0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s1.slide-share.ru/s_slide/3a69b232a0ace313f37eef46195e6dd3/65b8c839-d971-4551-899d-e552ffd6ee0e.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A483448D-3A78-4528-A469-B745A65DA480}" type="slidenum">
              <a:rPr lang="en-US" smtClean="0"/>
              <a:pPr/>
              <a:t>3</a:t>
            </a:fld>
            <a:endParaRPr lang="en-US"/>
          </a:p>
        </p:txBody>
      </p:sp>
      <p:sp>
        <p:nvSpPr>
          <p:cNvPr id="8" name="Нижний колонтитул 7"/>
          <p:cNvSpPr>
            <a:spLocks noGrp="1"/>
          </p:cNvSpPr>
          <p:nvPr>
            <p:ph type="ftr" sz="quarter" idx="11"/>
          </p:nvPr>
        </p:nvSpPr>
        <p:spPr/>
        <p:txBody>
          <a:bodyPr/>
          <a:lstStyle/>
          <a:p>
            <a:r>
              <a:rPr lang="ru-RU" smtClean="0"/>
              <a:t>Жарбулова Сауле Траровна/Кызылорда/2020 г</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152400"/>
            <a:ext cx="8610600" cy="6771084"/>
          </a:xfrm>
          <a:prstGeom prst="rect">
            <a:avLst/>
          </a:prstGeom>
        </p:spPr>
        <p:txBody>
          <a:bodyPr wrap="square">
            <a:spAutoFit/>
          </a:bodyPr>
          <a:lstStyle/>
          <a:p>
            <a:pPr algn="just" fontAlgn="base"/>
            <a:r>
              <a:rPr lang="ru-RU" sz="1400" b="1" dirty="0" smtClean="0">
                <a:latin typeface="Times New Roman" pitchFamily="18" charset="0"/>
                <a:cs typeface="Times New Roman" pitchFamily="18" charset="0"/>
              </a:rPr>
              <a:t>Сочинение по картине Широкова  «Друзья»</a:t>
            </a:r>
          </a:p>
          <a:p>
            <a:pPr fontAlgn="base"/>
            <a:r>
              <a:rPr lang="ru-RU" sz="1400" dirty="0" smtClean="0">
                <a:latin typeface="Times New Roman" pitchFamily="18" charset="0"/>
                <a:cs typeface="Times New Roman" pitchFamily="18" charset="0"/>
              </a:rPr>
              <a:t> План:</a:t>
            </a:r>
          </a:p>
          <a:p>
            <a:pPr marL="342900" indent="-342900" fontAlgn="base">
              <a:buFont typeface="+mj-lt"/>
              <a:buAutoNum type="arabicPeriod"/>
            </a:pPr>
            <a:r>
              <a:rPr lang="ru-RU" sz="1400" dirty="0" smtClean="0">
                <a:latin typeface="Times New Roman" pitchFamily="18" charset="0"/>
                <a:cs typeface="Times New Roman" pitchFamily="18" charset="0"/>
              </a:rPr>
              <a:t>Автор картины</a:t>
            </a:r>
          </a:p>
          <a:p>
            <a:pPr marL="342900" indent="-342900" fontAlgn="base">
              <a:buFont typeface="+mj-lt"/>
              <a:buAutoNum type="arabicPeriod"/>
            </a:pPr>
            <a:r>
              <a:rPr lang="ru-RU" sz="1400" dirty="0" smtClean="0">
                <a:latin typeface="Times New Roman" pitchFamily="18" charset="0"/>
                <a:cs typeface="Times New Roman" pitchFamily="18" charset="0"/>
              </a:rPr>
              <a:t>Сюжет</a:t>
            </a:r>
          </a:p>
          <a:p>
            <a:pPr marL="342900" indent="-342900" fontAlgn="base">
              <a:buFont typeface="+mj-lt"/>
              <a:buAutoNum type="arabicPeriod"/>
            </a:pPr>
            <a:r>
              <a:rPr lang="ru-RU" sz="1400" dirty="0" smtClean="0">
                <a:latin typeface="Times New Roman" pitchFamily="18" charset="0"/>
                <a:cs typeface="Times New Roman" pitchFamily="18" charset="0"/>
              </a:rPr>
              <a:t>Мальчик</a:t>
            </a:r>
          </a:p>
          <a:p>
            <a:pPr marL="342900" indent="-342900" fontAlgn="base">
              <a:buFont typeface="+mj-lt"/>
              <a:buAutoNum type="arabicPeriod"/>
            </a:pPr>
            <a:r>
              <a:rPr lang="ru-RU" sz="1400" dirty="0" smtClean="0">
                <a:latin typeface="Times New Roman" pitchFamily="18" charset="0"/>
                <a:cs typeface="Times New Roman" pitchFamily="18" charset="0"/>
              </a:rPr>
              <a:t>Собака</a:t>
            </a:r>
          </a:p>
          <a:p>
            <a:pPr marL="342900" indent="-342900" fontAlgn="base">
              <a:buFont typeface="+mj-lt"/>
              <a:buAutoNum type="arabicPeriod"/>
            </a:pPr>
            <a:r>
              <a:rPr lang="ru-RU" sz="1400" dirty="0" smtClean="0">
                <a:latin typeface="Times New Roman" pitchFamily="18" charset="0"/>
                <a:cs typeface="Times New Roman" pitchFamily="18" charset="0"/>
              </a:rPr>
              <a:t>Атмосфера картины</a:t>
            </a:r>
          </a:p>
          <a:p>
            <a:pPr marL="342900" indent="-342900" fontAlgn="base">
              <a:buFont typeface="+mj-lt"/>
              <a:buAutoNum type="arabicPeriod"/>
            </a:pPr>
            <a:r>
              <a:rPr lang="ru-RU" sz="1400" dirty="0" smtClean="0">
                <a:latin typeface="Times New Roman" pitchFamily="18" charset="0"/>
                <a:cs typeface="Times New Roman" pitchFamily="18" charset="0"/>
              </a:rPr>
              <a:t>Мои впечатления</a:t>
            </a:r>
          </a:p>
          <a:p>
            <a:pPr algn="just" fontAlgn="base"/>
            <a:r>
              <a:rPr lang="ru-RU" sz="1400" dirty="0" smtClean="0">
                <a:latin typeface="Times New Roman" pitchFamily="18" charset="0"/>
                <a:cs typeface="Times New Roman" pitchFamily="18" charset="0"/>
              </a:rPr>
              <a:t> Автором картины «Друзья» является известный российский художник Евгений Николаевич Широков. Картина была написана в 1979 году. В настоящее время находится в Пермской художественной галерее.</a:t>
            </a:r>
          </a:p>
          <a:p>
            <a:pPr algn="just" fontAlgn="base"/>
            <a:r>
              <a:rPr lang="ru-RU" sz="1400" dirty="0" smtClean="0">
                <a:latin typeface="Times New Roman" pitchFamily="18" charset="0"/>
                <a:cs typeface="Times New Roman" pitchFamily="18" charset="0"/>
              </a:rPr>
              <a:t>    В центре сюжета картины находятся только два действующих и основных лица — мальчик и собака. Художник постарался не прибегать к изображению лишних предметов в формате картины, чтобы не отвлекать внимание зрителя от основного действия, которое задаёт характер и атмосферу картины. Зритель должен сосредоточиться только на отношениях между собакой и её хозяином — мальчиком.</a:t>
            </a:r>
          </a:p>
          <a:p>
            <a:pPr algn="just" fontAlgn="base"/>
            <a:r>
              <a:rPr lang="ru-RU" sz="1400" dirty="0" smtClean="0">
                <a:latin typeface="Times New Roman" pitchFamily="18" charset="0"/>
                <a:cs typeface="Times New Roman" pitchFamily="18" charset="0"/>
              </a:rPr>
              <a:t>    Действующие лица располагаются на скомканном покрывале, которое придаёт разнообразия фону картины. Позади — серая стена.</a:t>
            </a:r>
          </a:p>
          <a:p>
            <a:pPr algn="just" fontAlgn="base"/>
            <a:r>
              <a:rPr lang="ru-RU" sz="1400" dirty="0" smtClean="0">
                <a:latin typeface="Times New Roman" pitchFamily="18" charset="0"/>
                <a:cs typeface="Times New Roman" pitchFamily="18" charset="0"/>
              </a:rPr>
              <a:t>    На покрывале сидит мальчик. На нём синяя футболка, штаны, шлёпанцы. Мальчик выглядит расстроенным. Скорее всего, у него проблемы в школе. Он пришёл к своему другу — домашнему псу, чтобы тот помог ему преодолеть все сложности. Одной рукой он облокотился о пол, второй рукой гладит собаку.</a:t>
            </a:r>
          </a:p>
          <a:p>
            <a:pPr algn="just" fontAlgn="base"/>
            <a:r>
              <a:rPr lang="ru-RU" sz="1400" dirty="0" smtClean="0">
                <a:latin typeface="Times New Roman" pitchFamily="18" charset="0"/>
                <a:cs typeface="Times New Roman" pitchFamily="18" charset="0"/>
              </a:rPr>
              <a:t>    Одно ухо чёрного пса навострилось, будто он готов услышать все жалобы своего хозяина, понять его, поддержать, чем только может поддержать своего любимого хозяина собака. Даже во взгляде пса читается сочувствие, желание помочь, пускай даже если они просто будут находиться рядом друг с другом.</a:t>
            </a:r>
          </a:p>
          <a:p>
            <a:pPr algn="just" fontAlgn="base"/>
            <a:r>
              <a:rPr lang="ru-RU" sz="1400" dirty="0" smtClean="0">
                <a:latin typeface="Times New Roman" pitchFamily="18" charset="0"/>
                <a:cs typeface="Times New Roman" pitchFamily="18" charset="0"/>
              </a:rPr>
              <a:t>   Атмосфера картины одновременно грустная, но при этом позитивная. Здесь показана искренняя дружба и взаимопонимание между собакой и человеком. Мальчик всегда придёт к своему псу, когда ему нужна поддержка, так как собака никогда его не осудит, поддержит и поможет чем может. Между этими двумя есть особая связь. Пускай то будет двойка школе, ссора с родителями или просто день не задался, родная душа всегда поддержит, без слов посочувствует и порадует.</a:t>
            </a:r>
          </a:p>
          <a:p>
            <a:pPr algn="just" fontAlgn="base"/>
            <a:r>
              <a:rPr lang="ru-RU" sz="1400" dirty="0" smtClean="0">
                <a:latin typeface="Times New Roman" pitchFamily="18" charset="0"/>
                <a:cs typeface="Times New Roman" pitchFamily="18" charset="0"/>
              </a:rPr>
              <a:t>    Картина, несмотря на то, что выполнена в достаточно унылых тонах, произвела на меня особое впечатление и даже вызвала добрую улыбку. Также хочется отметить, что картина «Друзья» мне напомнила другую картину — «Опять двойка» Решетникова, где расстроенного двойкой школьника так непосредственно утешает вставшая на задние лапы домашняя собака.</a:t>
            </a:r>
            <a:endParaRPr lang="ru-RU" sz="14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A483448D-3A78-4528-A469-B745A65DA480}" type="slidenum">
              <a:rPr lang="en-US" smtClean="0"/>
              <a:pPr/>
              <a:t>4</a:t>
            </a:fld>
            <a:endParaRPr lang="en-US"/>
          </a:p>
        </p:txBody>
      </p:sp>
      <p:sp>
        <p:nvSpPr>
          <p:cNvPr id="5" name="Нижний колонтитул 4"/>
          <p:cNvSpPr>
            <a:spLocks noGrp="1"/>
          </p:cNvSpPr>
          <p:nvPr>
            <p:ph type="ftr" sz="quarter" idx="11"/>
          </p:nvPr>
        </p:nvSpPr>
        <p:spPr/>
        <p:txBody>
          <a:bodyPr/>
          <a:lstStyle/>
          <a:p>
            <a:r>
              <a:rPr lang="ru-RU" smtClean="0"/>
              <a:t>Жарбулова Сауле Траровна/Кызылорда/2020 г</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srcRect l="8125" r="8125"/>
          <a:stretch>
            <a:fillRect/>
          </a:stretch>
        </p:blipFill>
        <p:spPr bwMode="auto">
          <a:xfrm>
            <a:off x="-45721" y="0"/>
            <a:ext cx="9189721" cy="6858000"/>
          </a:xfrm>
          <a:prstGeom prst="rect">
            <a:avLst/>
          </a:prstGeom>
          <a:noFill/>
          <a:ln w="9525">
            <a:noFill/>
            <a:miter lim="800000"/>
            <a:headEnd/>
            <a:tailEnd/>
          </a:ln>
        </p:spPr>
      </p:pic>
      <p:sp>
        <p:nvSpPr>
          <p:cNvPr id="5" name="TextBox 4"/>
          <p:cNvSpPr txBox="1"/>
          <p:nvPr/>
        </p:nvSpPr>
        <p:spPr>
          <a:xfrm>
            <a:off x="457200" y="2209800"/>
            <a:ext cx="8829580" cy="1323439"/>
          </a:xfrm>
          <a:prstGeom prst="rect">
            <a:avLst/>
          </a:prstGeom>
          <a:noFill/>
        </p:spPr>
        <p:txBody>
          <a:bodyPr wrap="square" rtlCol="0">
            <a:spAutoFit/>
          </a:bodyPr>
          <a:lstStyle/>
          <a:p>
            <a:r>
              <a:rPr lang="kk-KZ" sz="1600" dirty="0" smtClean="0">
                <a:solidFill>
                  <a:schemeClr val="bg1"/>
                </a:solidFill>
                <a:latin typeface="Times New Roman" pitchFamily="18" charset="0"/>
                <a:cs typeface="Times New Roman" pitchFamily="18" charset="0"/>
              </a:rPr>
              <a:t>Упражнение 262. Рассмотрите картину “Друзья”, напишите ответы на вопросы</a:t>
            </a:r>
          </a:p>
          <a:p>
            <a:endParaRPr lang="kk-KZ" sz="1600" dirty="0" smtClean="0">
              <a:solidFill>
                <a:schemeClr val="bg1"/>
              </a:solidFill>
              <a:latin typeface="Times New Roman" pitchFamily="18" charset="0"/>
              <a:cs typeface="Times New Roman" pitchFamily="18" charset="0"/>
            </a:endParaRPr>
          </a:p>
          <a:p>
            <a:r>
              <a:rPr lang="kk-KZ" sz="1600" dirty="0" smtClean="0">
                <a:solidFill>
                  <a:schemeClr val="bg1"/>
                </a:solidFill>
                <a:latin typeface="Times New Roman" pitchFamily="18" charset="0"/>
                <a:cs typeface="Times New Roman" pitchFamily="18" charset="0"/>
              </a:rPr>
              <a:t>Упражнение 263. Дополните таблицу</a:t>
            </a:r>
          </a:p>
          <a:p>
            <a:endParaRPr lang="kk-KZ" sz="1600" dirty="0" smtClean="0">
              <a:solidFill>
                <a:schemeClr val="bg1"/>
              </a:solidFill>
              <a:latin typeface="Times New Roman" pitchFamily="18" charset="0"/>
              <a:cs typeface="Times New Roman" pitchFamily="18" charset="0"/>
            </a:endParaRPr>
          </a:p>
          <a:p>
            <a:r>
              <a:rPr lang="kk-KZ" sz="1600" dirty="0" smtClean="0">
                <a:solidFill>
                  <a:schemeClr val="bg1"/>
                </a:solidFill>
                <a:latin typeface="Times New Roman" pitchFamily="18" charset="0"/>
                <a:cs typeface="Times New Roman" pitchFamily="18" charset="0"/>
              </a:rPr>
              <a:t>Упражнение 264. Используя пословицы, напишите сочинение на тему “ Мой верный друг”</a:t>
            </a:r>
            <a:endParaRPr lang="ru-RU" sz="1600" dirty="0">
              <a:solidFill>
                <a:schemeClr val="bg1"/>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A483448D-3A78-4528-A469-B745A65DA480}" type="slidenum">
              <a:rPr lang="en-US" smtClean="0"/>
              <a:pPr/>
              <a:t>5</a:t>
            </a:fld>
            <a:endParaRPr lang="en-US"/>
          </a:p>
        </p:txBody>
      </p:sp>
      <p:sp>
        <p:nvSpPr>
          <p:cNvPr id="7" name="Нижний колонтитул 6"/>
          <p:cNvSpPr>
            <a:spLocks noGrp="1"/>
          </p:cNvSpPr>
          <p:nvPr>
            <p:ph type="ftr" sz="quarter" idx="11"/>
          </p:nvPr>
        </p:nvSpPr>
        <p:spPr/>
        <p:txBody>
          <a:bodyPr/>
          <a:lstStyle/>
          <a:p>
            <a:r>
              <a:rPr lang="ru-RU" smtClean="0"/>
              <a:t>Жарбулова Сауле Траровна/Кызылорда/2020 г</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srcRect l="8125" r="8125"/>
          <a:stretch>
            <a:fillRect/>
          </a:stretch>
        </p:blipFill>
        <p:spPr bwMode="auto">
          <a:xfrm>
            <a:off x="-45721" y="0"/>
            <a:ext cx="9189721" cy="6858000"/>
          </a:xfrm>
          <a:prstGeom prst="rect">
            <a:avLst/>
          </a:prstGeom>
          <a:noFill/>
          <a:ln w="9525">
            <a:noFill/>
            <a:miter lim="800000"/>
            <a:headEnd/>
            <a:tailEnd/>
          </a:ln>
        </p:spPr>
      </p:pic>
      <p:sp>
        <p:nvSpPr>
          <p:cNvPr id="5" name="Номер слайда 4"/>
          <p:cNvSpPr>
            <a:spLocks noGrp="1"/>
          </p:cNvSpPr>
          <p:nvPr>
            <p:ph type="sldNum" sz="quarter" idx="12"/>
          </p:nvPr>
        </p:nvSpPr>
        <p:spPr/>
        <p:txBody>
          <a:bodyPr/>
          <a:lstStyle/>
          <a:p>
            <a:fld id="{A483448D-3A78-4528-A469-B745A65DA480}" type="slidenum">
              <a:rPr lang="en-US" smtClean="0"/>
              <a:pPr/>
              <a:t>6</a:t>
            </a:fld>
            <a:endParaRPr lang="en-US"/>
          </a:p>
        </p:txBody>
      </p:sp>
      <p:sp>
        <p:nvSpPr>
          <p:cNvPr id="6" name="Нижний колонтитул 5"/>
          <p:cNvSpPr>
            <a:spLocks noGrp="1"/>
          </p:cNvSpPr>
          <p:nvPr>
            <p:ph type="ftr" sz="quarter" idx="11"/>
          </p:nvPr>
        </p:nvSpPr>
        <p:spPr/>
        <p:txBody>
          <a:bodyPr/>
          <a:lstStyle/>
          <a:p>
            <a:r>
              <a:rPr lang="ru-RU" smtClean="0"/>
              <a:t>Жарбулова Сауле Траровна/Кызылорда/2020 г</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507</Words>
  <Application>Microsoft Office PowerPoint</Application>
  <PresentationFormat>Экран (4:3)</PresentationFormat>
  <Paragraphs>44</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Office Theme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14</cp:revision>
  <dcterms:created xsi:type="dcterms:W3CDTF">2020-12-02T15:55:13Z</dcterms:created>
  <dcterms:modified xsi:type="dcterms:W3CDTF">2020-12-03T06:05:41Z</dcterms:modified>
</cp:coreProperties>
</file>