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345249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54795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4342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2131895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6744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3122219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2084450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315559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128855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EEC9741-E9F8-41F4-BC07-5B7A26C832CF}" type="datetimeFigureOut">
              <a:rPr lang="ru-RU" smtClean="0"/>
              <a:t>22.11.2020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1895117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EEC9741-E9F8-41F4-BC07-5B7A26C832CF}" type="datetimeFigureOut">
              <a:rPr lang="ru-RU" smtClean="0"/>
              <a:t>22.11.2020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1067073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EEC9741-E9F8-41F4-BC07-5B7A26C832CF}" type="datetimeFigureOut">
              <a:rPr lang="ru-RU" smtClean="0"/>
              <a:t>22.11.2020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2571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EEC9741-E9F8-41F4-BC07-5B7A26C832CF}" type="datetimeFigureOut">
              <a:rPr lang="ru-RU" smtClean="0"/>
              <a:t>22.11.2020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366645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EC9741-E9F8-41F4-BC07-5B7A26C832CF}" type="datetimeFigureOut">
              <a:rPr lang="ru-RU" smtClean="0"/>
              <a:t>22.11.2020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2002153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EC9741-E9F8-41F4-BC07-5B7A26C832CF}" type="datetimeFigureOut">
              <a:rPr lang="ru-RU" smtClean="0"/>
              <a:t>22.11.2020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1692184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EEC9741-E9F8-41F4-BC07-5B7A26C832CF}" type="datetimeFigureOut">
              <a:rPr lang="ru-RU" smtClean="0"/>
              <a:t>22.11.2020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5B526C-8E45-4464-86C8-7B73FA52845C}" type="slidenum">
              <a:rPr lang="ru-RU" smtClean="0"/>
              <a:t>‹#›</a:t>
            </a:fld>
            <a:endParaRPr lang="ru-RU"/>
          </a:p>
        </p:txBody>
      </p:sp>
    </p:spTree>
    <p:extLst>
      <p:ext uri="{BB962C8B-B14F-4D97-AF65-F5344CB8AC3E}">
        <p14:creationId xmlns:p14="http://schemas.microsoft.com/office/powerpoint/2010/main" val="488918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EC9741-E9F8-41F4-BC07-5B7A26C832CF}" type="datetimeFigureOut">
              <a:rPr lang="ru-RU" smtClean="0"/>
              <a:t>22.11.2020</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D5B526C-8E45-4464-86C8-7B73FA52845C}" type="slidenum">
              <a:rPr lang="ru-RU" smtClean="0"/>
              <a:t>‹#›</a:t>
            </a:fld>
            <a:endParaRPr lang="ru-RU"/>
          </a:p>
        </p:txBody>
      </p:sp>
    </p:spTree>
    <p:extLst>
      <p:ext uri="{BB962C8B-B14F-4D97-AF65-F5344CB8AC3E}">
        <p14:creationId xmlns:p14="http://schemas.microsoft.com/office/powerpoint/2010/main" val="303341817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4brain.ru/tvorcheskoe-myshlenie/teorii-kreativnosti.php"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5700" y="139700"/>
            <a:ext cx="8207203" cy="3633810"/>
          </a:xfrm>
          <a:solidFill>
            <a:schemeClr val="accent1">
              <a:lumMod val="20000"/>
              <a:lumOff val="80000"/>
            </a:schemeClr>
          </a:solidFill>
          <a:ln>
            <a:solidFill>
              <a:srgbClr val="FFFFFF"/>
            </a:solidFill>
          </a:ln>
        </p:spPr>
        <p:txBody>
          <a:bodyPr/>
          <a:lstStyle/>
          <a:p>
            <a:pPr algn="ctr"/>
            <a:r>
              <a:rPr lang="ru-RU" sz="2800" dirty="0" smtClean="0">
                <a:solidFill>
                  <a:schemeClr val="accent6">
                    <a:lumMod val="50000"/>
                  </a:schemeClr>
                </a:solidFill>
                <a:latin typeface="Times New Roman" panose="02020603050405020304" pitchFamily="18" charset="0"/>
                <a:cs typeface="Times New Roman" panose="02020603050405020304" pitchFamily="18" charset="0"/>
              </a:rPr>
              <a:t>Методическая разработка</a:t>
            </a:r>
            <a:r>
              <a:rPr lang="ru-RU" sz="4800" dirty="0" smtClean="0">
                <a:solidFill>
                  <a:schemeClr val="accent6">
                    <a:lumMod val="50000"/>
                  </a:schemeClr>
                </a:solidFill>
                <a:latin typeface="Times New Roman" panose="02020603050405020304" pitchFamily="18" charset="0"/>
                <a:cs typeface="Times New Roman" panose="02020603050405020304" pitchFamily="18" charset="0"/>
              </a:rPr>
              <a:t/>
            </a:r>
            <a:br>
              <a:rPr lang="ru-RU" sz="4800" dirty="0" smtClean="0">
                <a:solidFill>
                  <a:schemeClr val="accent6">
                    <a:lumMod val="50000"/>
                  </a:schemeClr>
                </a:solidFill>
                <a:latin typeface="Times New Roman" panose="02020603050405020304" pitchFamily="18" charset="0"/>
                <a:cs typeface="Times New Roman" panose="02020603050405020304" pitchFamily="18" charset="0"/>
              </a:rPr>
            </a:br>
            <a:r>
              <a:rPr lang="ru-RU" sz="4800" dirty="0" smtClean="0">
                <a:solidFill>
                  <a:schemeClr val="accent6">
                    <a:lumMod val="50000"/>
                  </a:schemeClr>
                </a:solidFill>
                <a:latin typeface="Times New Roman" panose="02020603050405020304" pitchFamily="18" charset="0"/>
                <a:cs typeface="Times New Roman" panose="02020603050405020304" pitchFamily="18" charset="0"/>
              </a:rPr>
              <a:t>«Интерактивные </a:t>
            </a:r>
            <a:r>
              <a:rPr lang="ru-RU" sz="4800" dirty="0" smtClean="0">
                <a:solidFill>
                  <a:schemeClr val="accent6">
                    <a:lumMod val="50000"/>
                  </a:schemeClr>
                </a:solidFill>
                <a:latin typeface="Times New Roman" panose="02020603050405020304" pitchFamily="18" charset="0"/>
                <a:cs typeface="Times New Roman" panose="02020603050405020304" pitchFamily="18" charset="0"/>
              </a:rPr>
              <a:t>методы обучения. </a:t>
            </a:r>
            <a:br>
              <a:rPr lang="ru-RU" sz="4800" dirty="0" smtClean="0">
                <a:solidFill>
                  <a:schemeClr val="accent6">
                    <a:lumMod val="50000"/>
                  </a:schemeClr>
                </a:solidFill>
                <a:latin typeface="Times New Roman" panose="02020603050405020304" pitchFamily="18" charset="0"/>
                <a:cs typeface="Times New Roman" panose="02020603050405020304" pitchFamily="18" charset="0"/>
              </a:rPr>
            </a:br>
            <a:r>
              <a:rPr lang="ru-RU" sz="4800" dirty="0" smtClean="0">
                <a:solidFill>
                  <a:schemeClr val="accent6">
                    <a:lumMod val="50000"/>
                  </a:schemeClr>
                </a:solidFill>
                <a:latin typeface="Times New Roman" panose="02020603050405020304" pitchFamily="18" charset="0"/>
                <a:cs typeface="Times New Roman" panose="02020603050405020304" pitchFamily="18" charset="0"/>
              </a:rPr>
              <a:t>Организация деловых игр для подростков».</a:t>
            </a:r>
            <a:endParaRPr lang="ru-RU" sz="48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155699" y="3940934"/>
            <a:ext cx="8207203" cy="2316231"/>
          </a:xfrm>
          <a:solidFill>
            <a:schemeClr val="accent1">
              <a:lumMod val="60000"/>
              <a:lumOff val="40000"/>
            </a:schemeClr>
          </a:solidFill>
        </p:spPr>
        <p:txBody>
          <a:bodyPr>
            <a:normAutofit fontScale="85000" lnSpcReduction="20000"/>
          </a:bodyPr>
          <a:lstStyle/>
          <a:p>
            <a:endParaRPr lang="ru-RU" sz="2400" dirty="0" smtClean="0">
              <a:solidFill>
                <a:schemeClr val="accent6">
                  <a:lumMod val="50000"/>
                </a:schemeClr>
              </a:solidFill>
              <a:latin typeface="Times New Roman" panose="02020603050405020304" pitchFamily="18" charset="0"/>
              <a:cs typeface="Times New Roman" panose="02020603050405020304" pitchFamily="18" charset="0"/>
            </a:endParaRPr>
          </a:p>
          <a:p>
            <a:r>
              <a:rPr lang="ru-RU" sz="2400" dirty="0" smtClean="0">
                <a:solidFill>
                  <a:schemeClr val="accent6">
                    <a:lumMod val="50000"/>
                  </a:schemeClr>
                </a:solidFill>
                <a:latin typeface="Times New Roman" panose="02020603050405020304" pitchFamily="18" charset="0"/>
                <a:cs typeface="Times New Roman" panose="02020603050405020304" pitchFamily="18" charset="0"/>
              </a:rPr>
              <a:t>Педагог дополнительного образования</a:t>
            </a:r>
          </a:p>
          <a:p>
            <a:r>
              <a:rPr lang="ru-RU" sz="2400" dirty="0" smtClean="0">
                <a:solidFill>
                  <a:schemeClr val="accent6">
                    <a:lumMod val="50000"/>
                  </a:schemeClr>
                </a:solidFill>
                <a:latin typeface="Times New Roman" panose="02020603050405020304" pitchFamily="18" charset="0"/>
                <a:cs typeface="Times New Roman" panose="02020603050405020304" pitchFamily="18" charset="0"/>
              </a:rPr>
              <a:t>ГБОУ ДО ЦТР и МЭО «Радость», г. Москва</a:t>
            </a:r>
          </a:p>
          <a:p>
            <a:r>
              <a:rPr lang="ru-RU" sz="2400" dirty="0" smtClean="0">
                <a:solidFill>
                  <a:schemeClr val="accent6">
                    <a:lumMod val="50000"/>
                  </a:schemeClr>
                </a:solidFill>
                <a:latin typeface="Times New Roman" panose="02020603050405020304" pitchFamily="18" charset="0"/>
                <a:cs typeface="Times New Roman" panose="02020603050405020304" pitchFamily="18" charset="0"/>
              </a:rPr>
              <a:t>высшей квалификационной категории</a:t>
            </a:r>
          </a:p>
          <a:p>
            <a:r>
              <a:rPr lang="ru-RU" sz="2400" b="1" dirty="0" smtClean="0">
                <a:solidFill>
                  <a:schemeClr val="accent6">
                    <a:lumMod val="50000"/>
                  </a:schemeClr>
                </a:solidFill>
                <a:latin typeface="Times New Roman" panose="02020603050405020304" pitchFamily="18" charset="0"/>
                <a:cs typeface="Times New Roman" panose="02020603050405020304" pitchFamily="18" charset="0"/>
              </a:rPr>
              <a:t>Красноперова Анна Васильевна</a:t>
            </a:r>
          </a:p>
          <a:p>
            <a:pPr algn="ctr"/>
            <a:r>
              <a:rPr lang="ru-RU" sz="2400" b="1" dirty="0" smtClean="0">
                <a:solidFill>
                  <a:schemeClr val="accent6">
                    <a:lumMod val="50000"/>
                  </a:schemeClr>
                </a:solidFill>
                <a:latin typeface="Times New Roman" panose="02020603050405020304" pitchFamily="18" charset="0"/>
                <a:cs typeface="Times New Roman" panose="02020603050405020304" pitchFamily="18" charset="0"/>
              </a:rPr>
              <a:t>  </a:t>
            </a:r>
            <a:endParaRPr lang="ru-RU" sz="2400" b="1" dirty="0">
              <a:solidFill>
                <a:schemeClr val="accent6">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8295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66700"/>
            <a:ext cx="8596668" cy="6350000"/>
          </a:xfrm>
          <a:solidFill>
            <a:schemeClr val="bg2"/>
          </a:solidFill>
        </p:spPr>
        <p:txBody>
          <a:bodyPr>
            <a:normAutofit fontScale="90000"/>
          </a:bodyPr>
          <a:lstStyle/>
          <a:p>
            <a:pPr algn="ctr"/>
            <a:r>
              <a:rPr lang="ru-RU" sz="2800" b="1" dirty="0"/>
              <a:t> </a:t>
            </a:r>
            <a:r>
              <a:rPr lang="ru-RU" sz="2800" b="1" dirty="0">
                <a:latin typeface="Times New Roman" panose="02020603050405020304" pitchFamily="18" charset="0"/>
                <a:cs typeface="Times New Roman" panose="02020603050405020304" pitchFamily="18" charset="0"/>
              </a:rPr>
              <a:t>Сбор и обработка информации по теме дебатов.</a:t>
            </a:r>
            <a:r>
              <a:rPr lang="ru-RU" sz="2800" dirty="0">
                <a:solidFill>
                  <a:schemeClr val="accent2">
                    <a:lumMod val="50000"/>
                  </a:schemeClr>
                </a:solidFill>
                <a:latin typeface="Times New Roman" panose="02020603050405020304" pitchFamily="18" charset="0"/>
                <a:cs typeface="Times New Roman" panose="02020603050405020304" pitchFamily="18" charset="0"/>
              </a:rPr>
              <a:t/>
            </a:r>
            <a:br>
              <a:rPr lang="ru-RU" sz="2800" dirty="0">
                <a:solidFill>
                  <a:schemeClr val="accent2">
                    <a:lumMod val="50000"/>
                  </a:schemeClr>
                </a:solidFill>
                <a:latin typeface="Times New Roman" panose="02020603050405020304" pitchFamily="18" charset="0"/>
                <a:cs typeface="Times New Roman" panose="02020603050405020304" pitchFamily="18" charset="0"/>
              </a:rPr>
            </a:br>
            <a:r>
              <a:rPr lang="ru-RU" sz="2800" dirty="0">
                <a:solidFill>
                  <a:schemeClr val="accent2">
                    <a:lumMod val="50000"/>
                  </a:schemeClr>
                </a:solidFill>
                <a:latin typeface="Times New Roman" panose="02020603050405020304" pitchFamily="18" charset="0"/>
                <a:cs typeface="Times New Roman" panose="02020603050405020304" pitchFamily="18" charset="0"/>
              </a:rPr>
              <a:t>При подготовке к дебатам важно уделить особое внимание сбору и организации информации по теме. Речи, производящие наибольшее впечатление, возникают в результате полноты знания. Необходим большой запас сведений, из которого можно отобрать самое нужное. Поэтому информационный поиск является очень важным этапом работы над темой.</a:t>
            </a:r>
            <a:br>
              <a:rPr lang="ru-RU" sz="2800" dirty="0">
                <a:solidFill>
                  <a:schemeClr val="accent2">
                    <a:lumMod val="50000"/>
                  </a:schemeClr>
                </a:solidFill>
                <a:latin typeface="Times New Roman" panose="02020603050405020304" pitchFamily="18" charset="0"/>
                <a:cs typeface="Times New Roman" panose="02020603050405020304" pitchFamily="18" charset="0"/>
              </a:rPr>
            </a:br>
            <a:r>
              <a:rPr lang="ru-RU" sz="2800" dirty="0">
                <a:solidFill>
                  <a:schemeClr val="accent2">
                    <a:lumMod val="50000"/>
                  </a:schemeClr>
                </a:solidFill>
                <a:latin typeface="Times New Roman" panose="02020603050405020304" pitchFamily="18" charset="0"/>
                <a:cs typeface="Times New Roman" panose="02020603050405020304" pitchFamily="18" charset="0"/>
              </a:rPr>
              <a:t>         Для сбора информации используйте библиотеки, компьютерную сеть, мнения специалистов, опросы общественного мнения и т.д. В качестве исследователя изучайте информацию, ищите данные, относящиеся к теме дебатов в разнообразных источниках, классифицируйте, анализируйте и затем организуйте все доказательства в логическую и четкую форму.</a:t>
            </a:r>
          </a:p>
        </p:txBody>
      </p:sp>
    </p:spTree>
    <p:extLst>
      <p:ext uri="{BB962C8B-B14F-4D97-AF65-F5344CB8AC3E}">
        <p14:creationId xmlns:p14="http://schemas.microsoft.com/office/powerpoint/2010/main" val="988941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90034" y="508000"/>
            <a:ext cx="8596668" cy="5626100"/>
          </a:xfrm>
          <a:solidFill>
            <a:schemeClr val="accent1">
              <a:lumMod val="60000"/>
              <a:lumOff val="40000"/>
            </a:schemeClr>
          </a:solidFill>
        </p:spPr>
        <p:txBody>
          <a:bodyPr/>
          <a:lstStyle/>
          <a:p>
            <a:pPr algn="ct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sz="6000" b="1" dirty="0" smtClean="0">
                <a:solidFill>
                  <a:schemeClr val="accent1">
                    <a:lumMod val="50000"/>
                  </a:schemeClr>
                </a:solidFill>
                <a:latin typeface="Times New Roman" panose="02020603050405020304" pitchFamily="18" charset="0"/>
                <a:cs typeface="Times New Roman" panose="02020603050405020304" pitchFamily="18" charset="0"/>
              </a:rPr>
              <a:t>МОЗГОВОЙ  ШТУРМ</a:t>
            </a:r>
            <a:endParaRPr lang="ru-RU" sz="6000" b="1"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38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04800"/>
            <a:ext cx="8596668" cy="6121400"/>
          </a:xfrm>
          <a:solidFill>
            <a:schemeClr val="bg2"/>
          </a:solidFill>
        </p:spPr>
        <p:txBody>
          <a:bodyPr>
            <a:normAutofit fontScale="90000"/>
          </a:bodyPr>
          <a:lstStyle/>
          <a:p>
            <a:pPr algn="ctr"/>
            <a:r>
              <a:rPr lang="ru-RU" sz="3200" b="1" dirty="0">
                <a:latin typeface="Times New Roman" panose="02020603050405020304" pitchFamily="18" charset="0"/>
                <a:cs typeface="Times New Roman" panose="02020603050405020304" pitchFamily="18" charset="0"/>
              </a:rPr>
              <a:t>Что такое метод мозгового штурма?</a:t>
            </a:r>
            <a:r>
              <a:rPr lang="ru-RU" b="1" i="1" dirty="0"/>
              <a:t/>
            </a:r>
            <a:br>
              <a:rPr lang="ru-RU" b="1" i="1" dirty="0"/>
            </a:br>
            <a:r>
              <a:rPr lang="ru-RU" sz="3100" dirty="0">
                <a:solidFill>
                  <a:schemeClr val="accent2">
                    <a:lumMod val="50000"/>
                  </a:schemeClr>
                </a:solidFill>
                <a:latin typeface="Times New Roman" panose="02020603050405020304" pitchFamily="18" charset="0"/>
                <a:cs typeface="Times New Roman" panose="02020603050405020304" pitchFamily="18" charset="0"/>
              </a:rPr>
              <a:t>Метод мозгового штурма был создан в 1941 году Алексом Осборном — сотрудником американского рекламного агентства суперпрофессионалов «BBD&amp;O». Метод служит для оперативного решения проблем и основывается на стимулировании </a:t>
            </a:r>
            <a:r>
              <a:rPr lang="ru-RU" sz="3100" b="1" u="sng" dirty="0">
                <a:latin typeface="Times New Roman" panose="02020603050405020304" pitchFamily="18" charset="0"/>
                <a:cs typeface="Times New Roman" panose="02020603050405020304" pitchFamily="18" charset="0"/>
                <a:hlinkClick r:id="rId2"/>
              </a:rPr>
              <a:t>творческой активности</a:t>
            </a:r>
            <a:r>
              <a:rPr lang="ru-RU" sz="3100" b="1" dirty="0">
                <a:latin typeface="Times New Roman" panose="02020603050405020304" pitchFamily="18" charset="0"/>
                <a:cs typeface="Times New Roman" panose="02020603050405020304" pitchFamily="18" charset="0"/>
              </a:rPr>
              <a:t> </a:t>
            </a:r>
            <a:r>
              <a:rPr lang="ru-RU" sz="3100" dirty="0">
                <a:solidFill>
                  <a:schemeClr val="accent2">
                    <a:lumMod val="50000"/>
                  </a:schemeClr>
                </a:solidFill>
                <a:latin typeface="Times New Roman" panose="02020603050405020304" pitchFamily="18" charset="0"/>
                <a:cs typeface="Times New Roman" panose="02020603050405020304" pitchFamily="18" charset="0"/>
              </a:rPr>
              <a:t>людей, принимающих в нём участие и предлагающих максимальное количество всевозможных вариантов решения. После того, как все варианты озвучены, выбираются те, которые более всего подходят для успешной реализации на практике. Обычно мозговой штурм состоит из трёх обязательных этапов, различных по организации и правилам проведения.</a:t>
            </a:r>
            <a:r>
              <a:rPr lang="ru-RU" dirty="0"/>
              <a:t/>
            </a:r>
            <a:br>
              <a:rPr lang="ru-RU" dirty="0"/>
            </a:br>
            <a:endParaRPr lang="ru-RU" dirty="0"/>
          </a:p>
        </p:txBody>
      </p:sp>
    </p:spTree>
    <p:extLst>
      <p:ext uri="{BB962C8B-B14F-4D97-AF65-F5344CB8AC3E}">
        <p14:creationId xmlns:p14="http://schemas.microsoft.com/office/powerpoint/2010/main" val="214808077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876300" y="228600"/>
            <a:ext cx="8397703" cy="1473200"/>
          </a:xfrm>
          <a:solidFill>
            <a:schemeClr val="bg2"/>
          </a:solidFill>
        </p:spPr>
        <p:txBody>
          <a:bodyPr/>
          <a:lstStyle/>
          <a:p>
            <a:pPr algn="ctr" fontAlgn="base"/>
            <a:r>
              <a:rPr lang="ru-RU" sz="2800" i="1" dirty="0"/>
              <a:t> </a:t>
            </a:r>
            <a:r>
              <a:rPr lang="ru-RU" sz="2800" b="1" i="1" dirty="0"/>
              <a:t/>
            </a:r>
            <a:br>
              <a:rPr lang="ru-RU" sz="2800" b="1" i="1" dirty="0"/>
            </a:br>
            <a:r>
              <a:rPr lang="ru-RU" sz="3200" b="1" dirty="0">
                <a:latin typeface="Times New Roman" panose="02020603050405020304" pitchFamily="18" charset="0"/>
                <a:cs typeface="Times New Roman" panose="02020603050405020304" pitchFamily="18" charset="0"/>
              </a:rPr>
              <a:t>Основные этапы мозгового штурма и правила его построения</a:t>
            </a:r>
            <a:r>
              <a:rPr lang="ru-RU" sz="2800" b="1" i="1" dirty="0"/>
              <a:t/>
            </a:r>
            <a:br>
              <a:rPr lang="ru-RU" sz="2800" b="1" i="1" dirty="0"/>
            </a:br>
            <a:endParaRPr lang="ru-RU" sz="2800" dirty="0"/>
          </a:p>
        </p:txBody>
      </p:sp>
      <p:sp>
        <p:nvSpPr>
          <p:cNvPr id="4" name="Подзаголовок 3"/>
          <p:cNvSpPr>
            <a:spLocks noGrp="1"/>
          </p:cNvSpPr>
          <p:nvPr>
            <p:ph type="subTitle" idx="1"/>
          </p:nvPr>
        </p:nvSpPr>
        <p:spPr>
          <a:xfrm>
            <a:off x="876300" y="1841500"/>
            <a:ext cx="8397703" cy="4737099"/>
          </a:xfrm>
          <a:solidFill>
            <a:schemeClr val="bg2"/>
          </a:solidFill>
        </p:spPr>
        <p:txBody>
          <a:bodyPr>
            <a:normAutofit/>
          </a:bodyPr>
          <a:lstStyle/>
          <a:p>
            <a:pPr algn="l" fontAlgn="base"/>
            <a:r>
              <a:rPr lang="ru-RU" sz="2800" b="1" dirty="0">
                <a:solidFill>
                  <a:schemeClr val="accent2">
                    <a:lumMod val="50000"/>
                  </a:schemeClr>
                </a:solidFill>
                <a:latin typeface="Times New Roman" panose="02020603050405020304" pitchFamily="18" charset="0"/>
                <a:cs typeface="Times New Roman" panose="02020603050405020304" pitchFamily="18" charset="0"/>
              </a:rPr>
              <a:t>1. Постановка проблемы</a:t>
            </a:r>
            <a:endParaRPr lang="ru-RU" sz="2800" dirty="0">
              <a:solidFill>
                <a:schemeClr val="accent2">
                  <a:lumMod val="50000"/>
                </a:schemeClr>
              </a:solidFill>
              <a:latin typeface="Times New Roman" panose="02020603050405020304" pitchFamily="18" charset="0"/>
              <a:cs typeface="Times New Roman" panose="02020603050405020304" pitchFamily="18" charset="0"/>
            </a:endParaRPr>
          </a:p>
          <a:p>
            <a:pPr algn="l" fontAlgn="base"/>
            <a:r>
              <a:rPr lang="ru-RU" sz="3200" dirty="0">
                <a:solidFill>
                  <a:schemeClr val="accent2">
                    <a:lumMod val="50000"/>
                  </a:schemeClr>
                </a:solidFill>
                <a:latin typeface="Times New Roman" panose="02020603050405020304" pitchFamily="18" charset="0"/>
                <a:cs typeface="Times New Roman" panose="02020603050405020304" pitchFamily="18" charset="0"/>
              </a:rPr>
              <a:t>Этот этап считается предварительным. Он подразумевает чёткую формулировку проблемы, отбор участников и распределение их ролей (ведущего, помощников и т.д.). Распределение, в свою очередь, зависит от специфики проблемы и формы, в которой будет проводиться штурм.</a:t>
            </a:r>
          </a:p>
          <a:p>
            <a:pPr algn="l"/>
            <a:endParaRPr lang="ru-RU" sz="2800" dirty="0"/>
          </a:p>
        </p:txBody>
      </p:sp>
    </p:spTree>
    <p:extLst>
      <p:ext uri="{BB962C8B-B14F-4D97-AF65-F5344CB8AC3E}">
        <p14:creationId xmlns:p14="http://schemas.microsoft.com/office/powerpoint/2010/main" val="21896446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77334" y="292100"/>
            <a:ext cx="8596668" cy="6299200"/>
          </a:xfrm>
          <a:solidFill>
            <a:schemeClr val="bg2"/>
          </a:solidFill>
        </p:spPr>
        <p:txBody>
          <a:bodyPr>
            <a:normAutofit fontScale="90000"/>
          </a:bodyPr>
          <a:lstStyle/>
          <a:p>
            <a:pPr fontAlgn="base"/>
            <a:r>
              <a:rPr lang="ru-RU" b="1" dirty="0" smtClean="0">
                <a:solidFill>
                  <a:schemeClr val="bg2">
                    <a:lumMod val="10000"/>
                  </a:schemeClr>
                </a:solidFill>
                <a:latin typeface="Times New Roman" panose="02020603050405020304" pitchFamily="18" charset="0"/>
                <a:cs typeface="Times New Roman" panose="02020603050405020304" pitchFamily="18" charset="0"/>
              </a:rPr>
              <a:t>2. </a:t>
            </a:r>
            <a:r>
              <a:rPr lang="ru-RU" b="1" dirty="0">
                <a:solidFill>
                  <a:schemeClr val="bg2">
                    <a:lumMod val="10000"/>
                  </a:schemeClr>
                </a:solidFill>
                <a:latin typeface="Times New Roman" panose="02020603050405020304" pitchFamily="18" charset="0"/>
                <a:cs typeface="Times New Roman" panose="02020603050405020304" pitchFamily="18" charset="0"/>
              </a:rPr>
              <a:t>Генерация </a:t>
            </a:r>
            <a:r>
              <a:rPr lang="ru-RU" b="1" dirty="0" smtClean="0">
                <a:solidFill>
                  <a:schemeClr val="bg2">
                    <a:lumMod val="10000"/>
                  </a:schemeClr>
                </a:solidFill>
                <a:latin typeface="Times New Roman" panose="02020603050405020304" pitchFamily="18" charset="0"/>
                <a:cs typeface="Times New Roman" panose="02020603050405020304" pitchFamily="18" charset="0"/>
              </a:rPr>
              <a:t>идей</a:t>
            </a:r>
            <a:r>
              <a:rPr lang="ru-RU" dirty="0">
                <a:solidFill>
                  <a:schemeClr val="accent2">
                    <a:lumMod val="75000"/>
                  </a:schemeClr>
                </a:solidFill>
                <a:latin typeface="Times New Roman" panose="02020603050405020304" pitchFamily="18" charset="0"/>
                <a:cs typeface="Times New Roman" panose="02020603050405020304" pitchFamily="18" charset="0"/>
              </a:rPr>
              <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a:solidFill>
                  <a:schemeClr val="accent2">
                    <a:lumMod val="75000"/>
                  </a:schemeClr>
                </a:solidFill>
                <a:latin typeface="Times New Roman" panose="02020603050405020304" pitchFamily="18" charset="0"/>
                <a:cs typeface="Times New Roman" panose="02020603050405020304" pitchFamily="18" charset="0"/>
              </a:rPr>
              <a:t>Это основной этап и именно от него зависит успех всего предприятия. По этой причине важно соблюдать следующие правила:</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Максимальное </a:t>
            </a:r>
            <a:r>
              <a:rPr lang="ru-RU" dirty="0">
                <a:solidFill>
                  <a:schemeClr val="accent2">
                    <a:lumMod val="75000"/>
                  </a:schemeClr>
                </a:solidFill>
                <a:latin typeface="Times New Roman" panose="02020603050405020304" pitchFamily="18" charset="0"/>
                <a:cs typeface="Times New Roman" panose="02020603050405020304" pitchFamily="18" charset="0"/>
              </a:rPr>
              <a:t>количество идей, без любых ограничений</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Принимаются </a:t>
            </a:r>
            <a:r>
              <a:rPr lang="ru-RU" dirty="0">
                <a:solidFill>
                  <a:schemeClr val="accent2">
                    <a:lumMod val="75000"/>
                  </a:schemeClr>
                </a:solidFill>
                <a:latin typeface="Times New Roman" panose="02020603050405020304" pitchFamily="18" charset="0"/>
                <a:cs typeface="Times New Roman" panose="02020603050405020304" pitchFamily="18" charset="0"/>
              </a:rPr>
              <a:t>даже фантастические, абсурдные и нестандартные идеи</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Идеи </a:t>
            </a:r>
            <a:r>
              <a:rPr lang="ru-RU" dirty="0">
                <a:solidFill>
                  <a:schemeClr val="accent2">
                    <a:lumMod val="75000"/>
                  </a:schemeClr>
                </a:solidFill>
                <a:latin typeface="Times New Roman" panose="02020603050405020304" pitchFamily="18" charset="0"/>
                <a:cs typeface="Times New Roman" panose="02020603050405020304" pitchFamily="18" charset="0"/>
              </a:rPr>
              <a:t>можно и нужно комбинировать и улучшать</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Не </a:t>
            </a:r>
            <a:r>
              <a:rPr lang="ru-RU" dirty="0">
                <a:solidFill>
                  <a:schemeClr val="accent2">
                    <a:lumMod val="75000"/>
                  </a:schemeClr>
                </a:solidFill>
                <a:latin typeface="Times New Roman" panose="02020603050405020304" pitchFamily="18" charset="0"/>
                <a:cs typeface="Times New Roman" panose="02020603050405020304" pitchFamily="18" charset="0"/>
              </a:rPr>
              <a:t>должно быть никакой критики или оценивания предлагаемых идей</a:t>
            </a:r>
          </a:p>
        </p:txBody>
      </p:sp>
    </p:spTree>
    <p:extLst>
      <p:ext uri="{BB962C8B-B14F-4D97-AF65-F5344CB8AC3E}">
        <p14:creationId xmlns:p14="http://schemas.microsoft.com/office/powerpoint/2010/main" val="41374449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92100"/>
            <a:ext cx="8596668" cy="6299200"/>
          </a:xfrm>
          <a:solidFill>
            <a:schemeClr val="bg2"/>
          </a:solidFill>
        </p:spPr>
        <p:txBody>
          <a:bodyPr>
            <a:normAutofit fontScale="90000"/>
          </a:bodyPr>
          <a:lstStyle/>
          <a:p>
            <a:pPr algn="ctr" fontAlgn="base"/>
            <a:r>
              <a:rPr lang="ru-RU" sz="3100" b="1" dirty="0">
                <a:solidFill>
                  <a:schemeClr val="bg2">
                    <a:lumMod val="10000"/>
                  </a:schemeClr>
                </a:solidFill>
                <a:latin typeface="Times New Roman" panose="02020603050405020304" pitchFamily="18" charset="0"/>
                <a:cs typeface="Times New Roman" panose="02020603050405020304" pitchFamily="18" charset="0"/>
              </a:rPr>
              <a:t>3. Отбор, систематизация и оценка идей</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dirty="0" smtClean="0">
                <a:solidFill>
                  <a:schemeClr val="accent1">
                    <a:lumMod val="50000"/>
                  </a:schemeClr>
                </a:solidFill>
                <a:latin typeface="Times New Roman" panose="02020603050405020304" pitchFamily="18" charset="0"/>
                <a:cs typeface="Times New Roman" panose="02020603050405020304" pitchFamily="18" charset="0"/>
              </a:rPr>
              <a:t>Заключительный</a:t>
            </a:r>
            <a:r>
              <a:rPr lang="ru-RU" sz="3100" dirty="0">
                <a:solidFill>
                  <a:schemeClr val="accent1">
                    <a:lumMod val="50000"/>
                  </a:schemeClr>
                </a:solidFill>
                <a:latin typeface="Times New Roman" panose="02020603050405020304" pitchFamily="18" charset="0"/>
                <a:cs typeface="Times New Roman" panose="02020603050405020304" pitchFamily="18" charset="0"/>
              </a:rPr>
              <a:t>, но не менее важный этап, который почему-то часто упускается из виду. Нужно понимать, что посредством этого этапа становится возможным выделить по-настоящему эффективные идеи и привести весь мозговой штурм к общему знаменателю. В противоположность второму этапу, оценка и критика приветствуются. А то, насколько данный этап пройдёт успешно, зависит от согласованности работы участников и общего направления их мнений относительно решаемой задачи и предлагаемых решений.</a:t>
            </a:r>
            <a:r>
              <a:rPr lang="ru-RU" sz="2800" dirty="0"/>
              <a:t/>
            </a:r>
            <a:br>
              <a:rPr lang="ru-RU" sz="2800" dirty="0"/>
            </a:br>
            <a:endParaRPr lang="ru-RU" sz="2800" dirty="0"/>
          </a:p>
        </p:txBody>
      </p:sp>
    </p:spTree>
    <p:extLst>
      <p:ext uri="{BB962C8B-B14F-4D97-AF65-F5344CB8AC3E}">
        <p14:creationId xmlns:p14="http://schemas.microsoft.com/office/powerpoint/2010/main" val="7154566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977900" y="190500"/>
            <a:ext cx="8296103" cy="1206500"/>
          </a:xfrm>
          <a:solidFill>
            <a:schemeClr val="bg2"/>
          </a:solidFill>
        </p:spPr>
        <p:txBody>
          <a:bodyPr/>
          <a:lstStyle/>
          <a:p>
            <a:pPr algn="ctr"/>
            <a:r>
              <a:rPr lang="ru-RU" sz="2800" b="1" i="1" dirty="0" smtClean="0"/>
              <a:t/>
            </a:r>
            <a:br>
              <a:rPr lang="ru-RU" sz="2800" b="1" i="1" dirty="0" smtClean="0"/>
            </a:br>
            <a:r>
              <a:rPr lang="ru-RU" sz="2800" b="1" i="1" dirty="0"/>
              <a:t/>
            </a:r>
            <a:br>
              <a:rPr lang="ru-RU" sz="2800" b="1" i="1" dirty="0"/>
            </a:br>
            <a:r>
              <a:rPr lang="ru-RU" sz="2800" b="1" dirty="0" smtClean="0">
                <a:latin typeface="Times New Roman" panose="02020603050405020304" pitchFamily="18" charset="0"/>
                <a:cs typeface="Times New Roman" panose="02020603050405020304" pitchFamily="18" charset="0"/>
              </a:rPr>
              <a:t/>
            </a:r>
            <a:br>
              <a:rPr lang="ru-RU" sz="2800" b="1" dirty="0" smtClean="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Главные </a:t>
            </a:r>
            <a:r>
              <a:rPr lang="ru-RU" sz="2800" b="1" dirty="0">
                <a:latin typeface="Times New Roman" panose="02020603050405020304" pitchFamily="18" charset="0"/>
                <a:cs typeface="Times New Roman" panose="02020603050405020304" pitchFamily="18" charset="0"/>
              </a:rPr>
              <a:t>плюсы метода мозгового </a:t>
            </a:r>
            <a:r>
              <a:rPr lang="ru-RU" sz="2800" b="1" dirty="0" smtClean="0">
                <a:latin typeface="Times New Roman" panose="02020603050405020304" pitchFamily="18" charset="0"/>
                <a:cs typeface="Times New Roman" panose="02020603050405020304" pitchFamily="18" charset="0"/>
              </a:rPr>
              <a:t>штурма</a:t>
            </a:r>
            <a:r>
              <a:rPr lang="ru-RU" sz="3200" b="1" dirty="0">
                <a:latin typeface="Times New Roman" panose="02020603050405020304" pitchFamily="18" charset="0"/>
                <a:cs typeface="Times New Roman" panose="02020603050405020304" pitchFamily="18" charset="0"/>
              </a:rPr>
              <a:t/>
            </a:r>
            <a:br>
              <a:rPr lang="ru-RU" sz="3200" b="1"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4" name="Подзаголовок 3"/>
          <p:cNvSpPr>
            <a:spLocks noGrp="1"/>
          </p:cNvSpPr>
          <p:nvPr>
            <p:ph type="subTitle" idx="1"/>
          </p:nvPr>
        </p:nvSpPr>
        <p:spPr>
          <a:xfrm>
            <a:off x="977900" y="1397000"/>
            <a:ext cx="8296103" cy="5283200"/>
          </a:xfrm>
          <a:solidFill>
            <a:schemeClr val="bg2"/>
          </a:solidFill>
        </p:spPr>
        <p:txBody>
          <a:bodyPr>
            <a:normAutofit lnSpcReduction="10000"/>
          </a:bodyPr>
          <a:lstStyle/>
          <a:p>
            <a:pPr marL="457200" indent="-457200" algn="l">
              <a:buFont typeface="Wingdings" panose="05000000000000000000" pitchFamily="2" charset="2"/>
              <a:buChar char="v"/>
            </a:pPr>
            <a:r>
              <a:rPr lang="ru-RU" sz="2800" b="1" dirty="0" smtClean="0">
                <a:solidFill>
                  <a:schemeClr val="accent1">
                    <a:lumMod val="50000"/>
                  </a:schemeClr>
                </a:solidFill>
                <a:latin typeface="Times New Roman" panose="02020603050405020304" pitchFamily="18" charset="0"/>
                <a:cs typeface="Times New Roman" panose="02020603050405020304" pitchFamily="18" charset="0"/>
              </a:rPr>
              <a:t>Во-первых,</a:t>
            </a:r>
            <a:r>
              <a:rPr lang="ru-RU" sz="2400" b="1" dirty="0" smtClean="0">
                <a:solidFill>
                  <a:schemeClr val="accent1">
                    <a:lumMod val="50000"/>
                  </a:schemeClr>
                </a:solidFill>
                <a:latin typeface="Times New Roman" panose="02020603050405020304" pitchFamily="18" charset="0"/>
                <a:cs typeface="Times New Roman" panose="02020603050405020304" pitchFamily="18" charset="0"/>
              </a:rPr>
              <a:t> </a:t>
            </a:r>
            <a:r>
              <a:rPr lang="ru-RU" sz="2400" dirty="0">
                <a:solidFill>
                  <a:schemeClr val="accent2">
                    <a:lumMod val="75000"/>
                  </a:schemeClr>
                </a:solidFill>
                <a:latin typeface="Times New Roman" panose="02020603050405020304" pitchFamily="18" charset="0"/>
                <a:cs typeface="Times New Roman" panose="02020603050405020304" pitchFamily="18" charset="0"/>
              </a:rPr>
              <a:t>совместная деятельность участников, каждый из которых имеет свой опыт, видение ситуации и знания, образует синергетический эффект, многократно усиливающий результат поиска решений.</a:t>
            </a:r>
            <a:endParaRPr lang="ru-RU" sz="2400" dirty="0" smtClean="0">
              <a:solidFill>
                <a:schemeClr val="accent2">
                  <a:lumMod val="75000"/>
                </a:schemeClr>
              </a:solidFill>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v"/>
            </a:pPr>
            <a:r>
              <a:rPr lang="ru-RU" sz="2800" b="1" dirty="0" smtClean="0">
                <a:solidFill>
                  <a:schemeClr val="accent1">
                    <a:lumMod val="50000"/>
                  </a:schemeClr>
                </a:solidFill>
                <a:latin typeface="Times New Roman" panose="02020603050405020304" pitchFamily="18" charset="0"/>
                <a:cs typeface="Times New Roman" panose="02020603050405020304" pitchFamily="18" charset="0"/>
              </a:rPr>
              <a:t>Во-вторых,</a:t>
            </a:r>
            <a:r>
              <a:rPr lang="ru-RU" sz="2800" dirty="0" smtClean="0">
                <a:solidFill>
                  <a:schemeClr val="accent2">
                    <a:lumMod val="75000"/>
                  </a:schemeClr>
                </a:solidFill>
                <a:latin typeface="Times New Roman" panose="02020603050405020304" pitchFamily="18" charset="0"/>
                <a:cs typeface="Times New Roman" panose="02020603050405020304" pitchFamily="18" charset="0"/>
              </a:rPr>
              <a:t> </a:t>
            </a:r>
            <a:r>
              <a:rPr lang="ru-RU" sz="2400" dirty="0">
                <a:solidFill>
                  <a:schemeClr val="accent2">
                    <a:lumMod val="75000"/>
                  </a:schemeClr>
                </a:solidFill>
                <a:latin typeface="Times New Roman" panose="02020603050405020304" pitchFamily="18" charset="0"/>
                <a:cs typeface="Times New Roman" panose="02020603050405020304" pitchFamily="18" charset="0"/>
              </a:rPr>
              <a:t>сам процесс мозгового штурма обладает особым творческим потенциалом, тем самым </a:t>
            </a:r>
            <a:r>
              <a:rPr lang="ru-RU" sz="2400" dirty="0" err="1">
                <a:solidFill>
                  <a:schemeClr val="accent2">
                    <a:lumMod val="75000"/>
                  </a:schemeClr>
                </a:solidFill>
                <a:latin typeface="Times New Roman" panose="02020603050405020304" pitchFamily="18" charset="0"/>
                <a:cs typeface="Times New Roman" panose="02020603050405020304" pitchFamily="18" charset="0"/>
              </a:rPr>
              <a:t>преобразуясь</a:t>
            </a:r>
            <a:r>
              <a:rPr lang="ru-RU" sz="2400" dirty="0">
                <a:solidFill>
                  <a:schemeClr val="accent2">
                    <a:lumMod val="75000"/>
                  </a:schemeClr>
                </a:solidFill>
                <a:latin typeface="Times New Roman" panose="02020603050405020304" pitchFamily="18" charset="0"/>
                <a:cs typeface="Times New Roman" panose="02020603050405020304" pitchFamily="18" charset="0"/>
              </a:rPr>
              <a:t> в увлекательную коллективную и даже игровую деятельность.</a:t>
            </a:r>
            <a:endParaRPr lang="ru-RU" sz="2400" dirty="0" smtClean="0">
              <a:solidFill>
                <a:schemeClr val="accent2">
                  <a:lumMod val="75000"/>
                </a:schemeClr>
              </a:solidFill>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v"/>
            </a:pPr>
            <a:r>
              <a:rPr lang="ru-RU" sz="2800" b="1" dirty="0" smtClean="0">
                <a:solidFill>
                  <a:schemeClr val="accent1">
                    <a:lumMod val="50000"/>
                  </a:schemeClr>
                </a:solidFill>
                <a:latin typeface="Times New Roman" panose="02020603050405020304" pitchFamily="18" charset="0"/>
                <a:cs typeface="Times New Roman" panose="02020603050405020304" pitchFamily="18" charset="0"/>
              </a:rPr>
              <a:t>В-третьих</a:t>
            </a:r>
            <a:r>
              <a:rPr lang="ru-RU" sz="2200" b="1" dirty="0" smtClean="0">
                <a:solidFill>
                  <a:schemeClr val="accent1">
                    <a:lumMod val="50000"/>
                  </a:schemeClr>
                </a:solidFill>
                <a:latin typeface="Times New Roman" panose="02020603050405020304" pitchFamily="18" charset="0"/>
                <a:cs typeface="Times New Roman" panose="02020603050405020304" pitchFamily="18" charset="0"/>
              </a:rPr>
              <a:t>,</a:t>
            </a:r>
            <a:r>
              <a:rPr lang="ru-RU" sz="2200" b="1" dirty="0" smtClean="0">
                <a:latin typeface="Times New Roman" panose="02020603050405020304" pitchFamily="18" charset="0"/>
                <a:cs typeface="Times New Roman" panose="02020603050405020304" pitchFamily="18" charset="0"/>
              </a:rPr>
              <a:t> </a:t>
            </a:r>
            <a:r>
              <a:rPr lang="ru-RU" sz="2400" dirty="0">
                <a:solidFill>
                  <a:schemeClr val="accent2">
                    <a:lumMod val="75000"/>
                  </a:schemeClr>
                </a:solidFill>
                <a:latin typeface="Times New Roman" panose="02020603050405020304" pitchFamily="18" charset="0"/>
                <a:cs typeface="Times New Roman" panose="02020603050405020304" pitchFamily="18" charset="0"/>
              </a:rPr>
              <a:t>царящая во время мозгового штурма дружественная и позитивная обстановка позволяет его участникам не только конструктивно воспринимать любую критику, но и импровизировать и использовать максимум своего потенциала, а также служит усилению доверия и положительного настроя.</a:t>
            </a:r>
          </a:p>
        </p:txBody>
      </p:sp>
    </p:spTree>
    <p:extLst>
      <p:ext uri="{BB962C8B-B14F-4D97-AF65-F5344CB8AC3E}">
        <p14:creationId xmlns:p14="http://schemas.microsoft.com/office/powerpoint/2010/main" val="1020210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507067" y="114300"/>
            <a:ext cx="7766936" cy="914400"/>
          </a:xfrm>
        </p:spPr>
        <p:txBody>
          <a:bodyPr/>
          <a:lstStyle/>
          <a:p>
            <a:pPr algn="ctr"/>
            <a:r>
              <a:rPr lang="ru-RU" sz="6000" b="1" dirty="0" smtClean="0">
                <a:latin typeface="Times New Roman" panose="02020603050405020304" pitchFamily="18" charset="0"/>
                <a:cs typeface="Times New Roman" panose="02020603050405020304" pitchFamily="18" charset="0"/>
              </a:rPr>
              <a:t>В ы в о д</a:t>
            </a:r>
            <a:endParaRPr lang="ru-RU" sz="6000" b="1"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206500" y="1346200"/>
            <a:ext cx="8067503" cy="5283201"/>
          </a:xfrm>
          <a:solidFill>
            <a:schemeClr val="bg2"/>
          </a:solidFill>
        </p:spPr>
        <p:txBody>
          <a:bodyPr>
            <a:normAutofit/>
          </a:bodyPr>
          <a:lstStyle/>
          <a:p>
            <a:pPr algn="ctr"/>
            <a:r>
              <a:rPr lang="ru-RU" sz="3200" dirty="0">
                <a:solidFill>
                  <a:schemeClr val="accent2">
                    <a:lumMod val="75000"/>
                  </a:schemeClr>
                </a:solidFill>
                <a:latin typeface="Times New Roman" panose="02020603050405020304" pitchFamily="18" charset="0"/>
                <a:cs typeface="Times New Roman" panose="02020603050405020304" pitchFamily="18" charset="0"/>
              </a:rPr>
              <a:t>Применять метод мозгового штурма для решения проблем и выхода из сложных ситуаций можно везде: на работе, в бизнесе, в семье, в отношениях. Главное уметь правильно организовать процесс, постараться учесть все нюансы и особенности проблемы и следовать основным этапам и правилам мозгового штурма, указанным в этой статье. Тогда нужное вам решение найдётся непременно!</a:t>
            </a:r>
          </a:p>
          <a:p>
            <a:endParaRPr lang="ru-RU" dirty="0"/>
          </a:p>
        </p:txBody>
      </p:sp>
    </p:spTree>
    <p:extLst>
      <p:ext uri="{BB962C8B-B14F-4D97-AF65-F5344CB8AC3E}">
        <p14:creationId xmlns:p14="http://schemas.microsoft.com/office/powerpoint/2010/main" val="31318745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90034" y="508000"/>
            <a:ext cx="8596668" cy="5626100"/>
          </a:xfrm>
          <a:solidFill>
            <a:schemeClr val="accent1">
              <a:lumMod val="60000"/>
              <a:lumOff val="40000"/>
            </a:schemeClr>
          </a:solidFill>
        </p:spPr>
        <p:txBody>
          <a:bodyPr/>
          <a:lstStyle/>
          <a:p>
            <a:pPr algn="ct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sz="6600" b="1" dirty="0" smtClean="0">
                <a:solidFill>
                  <a:schemeClr val="accent2">
                    <a:lumMod val="75000"/>
                  </a:schemeClr>
                </a:solidFill>
                <a:latin typeface="Times New Roman" panose="02020603050405020304" pitchFamily="18" charset="0"/>
                <a:cs typeface="Times New Roman" panose="02020603050405020304" pitchFamily="18" charset="0"/>
              </a:rPr>
              <a:t>К Е Й С - М Е Т О Д</a:t>
            </a:r>
            <a:endParaRPr lang="ru-RU" sz="66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62314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8596668" cy="6261100"/>
          </a:xfrm>
          <a:solidFill>
            <a:schemeClr val="bg2"/>
          </a:solidFill>
        </p:spPr>
        <p:txBody>
          <a:bodyPr>
            <a:normAutofit fontScale="90000"/>
          </a:bodyPr>
          <a:lstStyle/>
          <a:p>
            <a:pPr algn="ctr"/>
            <a:r>
              <a:rPr lang="ru-RU" sz="4000" b="1" dirty="0">
                <a:solidFill>
                  <a:schemeClr val="accent2">
                    <a:lumMod val="75000"/>
                  </a:schemeClr>
                </a:solidFill>
                <a:latin typeface="Times New Roman" panose="02020603050405020304" pitchFamily="18" charset="0"/>
                <a:cs typeface="Times New Roman" panose="02020603050405020304" pitchFamily="18" charset="0"/>
              </a:rPr>
              <a:t>Кейс-метод</a:t>
            </a:r>
            <a:r>
              <a:rPr lang="ru-RU" sz="4000" dirty="0">
                <a:solidFill>
                  <a:schemeClr val="accent2">
                    <a:lumMod val="75000"/>
                  </a:schemeClr>
                </a:solidFill>
                <a:latin typeface="Times New Roman" panose="02020603050405020304" pitchFamily="18" charset="0"/>
                <a:cs typeface="Times New Roman" panose="02020603050405020304" pitchFamily="18" charset="0"/>
              </a:rPr>
              <a:t> </a:t>
            </a:r>
            <a:r>
              <a:rPr lang="ru-RU" sz="3200" dirty="0" smtClean="0">
                <a:solidFill>
                  <a:schemeClr val="accent2">
                    <a:lumMod val="75000"/>
                  </a:schemeClr>
                </a:solidFill>
                <a:latin typeface="Times New Roman" panose="02020603050405020304" pitchFamily="18" charset="0"/>
                <a:cs typeface="Times New Roman" panose="02020603050405020304" pitchFamily="18" charset="0"/>
              </a:rPr>
              <a:t/>
            </a:r>
            <a:br>
              <a:rPr lang="ru-RU" sz="3200" dirty="0" smtClean="0">
                <a:solidFill>
                  <a:schemeClr val="accent2">
                    <a:lumMod val="75000"/>
                  </a:schemeClr>
                </a:solidFill>
                <a:latin typeface="Times New Roman" panose="02020603050405020304" pitchFamily="18" charset="0"/>
                <a:cs typeface="Times New Roman" panose="02020603050405020304" pitchFamily="18" charset="0"/>
              </a:rPr>
            </a:br>
            <a:r>
              <a:rPr lang="ru-RU" sz="3200" dirty="0" smtClean="0">
                <a:solidFill>
                  <a:schemeClr val="accent2">
                    <a:lumMod val="75000"/>
                  </a:schemeClr>
                </a:solidFill>
                <a:latin typeface="Times New Roman" panose="02020603050405020304" pitchFamily="18" charset="0"/>
                <a:cs typeface="Times New Roman" panose="02020603050405020304" pitchFamily="18" charset="0"/>
              </a:rPr>
              <a:t/>
            </a:r>
            <a:br>
              <a:rPr lang="ru-RU" sz="3200" dirty="0" smtClean="0">
                <a:solidFill>
                  <a:schemeClr val="accent2">
                    <a:lumMod val="75000"/>
                  </a:schemeClr>
                </a:solidFill>
                <a:latin typeface="Times New Roman" panose="02020603050405020304" pitchFamily="18" charset="0"/>
                <a:cs typeface="Times New Roman" panose="02020603050405020304" pitchFamily="18" charset="0"/>
              </a:rPr>
            </a:br>
            <a:r>
              <a:rPr lang="ru-RU" sz="3200" dirty="0" smtClean="0">
                <a:solidFill>
                  <a:schemeClr val="accent2">
                    <a:lumMod val="75000"/>
                  </a:schemeClr>
                </a:solidFill>
                <a:latin typeface="Times New Roman" panose="02020603050405020304" pitchFamily="18" charset="0"/>
                <a:cs typeface="Times New Roman" panose="02020603050405020304" pitchFamily="18" charset="0"/>
              </a:rPr>
              <a:t>– </a:t>
            </a:r>
            <a:r>
              <a:rPr lang="ru-RU" sz="3200" dirty="0">
                <a:solidFill>
                  <a:schemeClr val="accent2">
                    <a:lumMod val="75000"/>
                  </a:schemeClr>
                </a:solidFill>
                <a:latin typeface="Times New Roman" panose="02020603050405020304" pitchFamily="18" charset="0"/>
                <a:cs typeface="Times New Roman" panose="02020603050405020304" pitchFamily="18" charset="0"/>
              </a:rPr>
              <a:t>(с англ. </a:t>
            </a:r>
            <a:r>
              <a:rPr lang="ru-RU" sz="3200" i="1" dirty="0" err="1">
                <a:solidFill>
                  <a:schemeClr val="accent2">
                    <a:lumMod val="75000"/>
                  </a:schemeClr>
                </a:solidFill>
                <a:latin typeface="Times New Roman" panose="02020603050405020304" pitchFamily="18" charset="0"/>
                <a:cs typeface="Times New Roman" panose="02020603050405020304" pitchFamily="18" charset="0"/>
              </a:rPr>
              <a:t>Case</a:t>
            </a:r>
            <a:r>
              <a:rPr lang="ru-RU" sz="3200" i="1" dirty="0">
                <a:solidFill>
                  <a:schemeClr val="accent2">
                    <a:lumMod val="75000"/>
                  </a:schemeClr>
                </a:solidFill>
                <a:latin typeface="Times New Roman" panose="02020603050405020304" pitchFamily="18" charset="0"/>
                <a:cs typeface="Times New Roman" panose="02020603050405020304" pitchFamily="18" charset="0"/>
              </a:rPr>
              <a:t> </a:t>
            </a:r>
            <a:r>
              <a:rPr lang="ru-RU" sz="3200" i="1" dirty="0" err="1">
                <a:solidFill>
                  <a:schemeClr val="accent2">
                    <a:lumMod val="75000"/>
                  </a:schemeClr>
                </a:solidFill>
                <a:latin typeface="Times New Roman" panose="02020603050405020304" pitchFamily="18" charset="0"/>
                <a:cs typeface="Times New Roman" panose="02020603050405020304" pitchFamily="18" charset="0"/>
              </a:rPr>
              <a:t>method</a:t>
            </a:r>
            <a:r>
              <a:rPr lang="ru-RU" sz="3200" dirty="0">
                <a:solidFill>
                  <a:schemeClr val="accent2">
                    <a:lumMod val="75000"/>
                  </a:schemeClr>
                </a:solidFill>
                <a:latin typeface="Times New Roman" panose="02020603050405020304" pitchFamily="18" charset="0"/>
                <a:cs typeface="Times New Roman" panose="02020603050405020304" pitchFamily="18" charset="0"/>
              </a:rPr>
              <a:t>, кейс-метод, метод конкретных ситуаций, метод ситуационного анализа) — оценочное средство, использующее описание и анализ реальных ситуаций или случаев из профессиональной практики. Обучающиеся должны исследовать ситуацию, разобраться в сути проблем, предложить возможные решения и выбрать лучшее из них. Кейсы основываются на реальном фактическом материале или же приближены к реальной ситуации. </a:t>
            </a:r>
            <a:r>
              <a:rPr lang="ru-RU" sz="3200" dirty="0"/>
              <a:t/>
            </a:r>
            <a:br>
              <a:rPr lang="ru-RU" sz="3200" dirty="0"/>
            </a:br>
            <a:endParaRPr lang="ru-RU" sz="3200" dirty="0"/>
          </a:p>
        </p:txBody>
      </p:sp>
    </p:spTree>
    <p:extLst>
      <p:ext uri="{BB962C8B-B14F-4D97-AF65-F5344CB8AC3E}">
        <p14:creationId xmlns:p14="http://schemas.microsoft.com/office/powerpoint/2010/main" val="41112966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90034" y="508000"/>
            <a:ext cx="8596668" cy="5626100"/>
          </a:xfrm>
          <a:solidFill>
            <a:schemeClr val="accent1">
              <a:lumMod val="60000"/>
              <a:lumOff val="40000"/>
            </a:schemeClr>
          </a:solidFill>
        </p:spPr>
        <p:txBody>
          <a:bodyPr/>
          <a:lstStyle/>
          <a:p>
            <a:pPr algn="ctr"/>
            <a:r>
              <a:rPr lang="ru-RU" dirty="0" smtClean="0"/>
              <a:t/>
            </a:r>
            <a:br>
              <a:rPr lang="ru-RU" dirty="0" smtClean="0"/>
            </a:br>
            <a:r>
              <a:rPr lang="ru-RU" dirty="0"/>
              <a:t/>
            </a:r>
            <a:br>
              <a:rPr lang="ru-RU" dirty="0"/>
            </a:br>
            <a:r>
              <a:rPr lang="ru-RU" dirty="0" smtClean="0"/>
              <a:t/>
            </a:r>
            <a:br>
              <a:rPr lang="ru-RU" dirty="0" smtClean="0"/>
            </a:br>
            <a:r>
              <a:rPr lang="ru-RU" dirty="0"/>
              <a:t/>
            </a:r>
            <a:br>
              <a:rPr lang="ru-RU" dirty="0"/>
            </a:br>
            <a:r>
              <a:rPr lang="ru-RU" sz="9600" b="1" dirty="0" smtClean="0">
                <a:solidFill>
                  <a:schemeClr val="accent2">
                    <a:lumMod val="75000"/>
                  </a:schemeClr>
                </a:solidFill>
                <a:latin typeface="Times New Roman" panose="02020603050405020304" pitchFamily="18" charset="0"/>
                <a:cs typeface="Times New Roman" panose="02020603050405020304" pitchFamily="18" charset="0"/>
              </a:rPr>
              <a:t>Д Е Б А Т Ы</a:t>
            </a:r>
            <a:endParaRPr lang="ru-RU" sz="96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087323"/>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39700"/>
            <a:ext cx="8596668" cy="6718300"/>
          </a:xfrm>
          <a:solidFill>
            <a:schemeClr val="bg2"/>
          </a:solidFill>
        </p:spPr>
        <p:txBody>
          <a:bodyPr>
            <a:normAutofit fontScale="90000"/>
          </a:bodyPr>
          <a:lstStyle/>
          <a:p>
            <a:pPr algn="ctr"/>
            <a:r>
              <a:rPr lang="ru-RU" sz="2700" b="1" dirty="0" smtClean="0">
                <a:solidFill>
                  <a:schemeClr val="accent2">
                    <a:lumMod val="75000"/>
                  </a:schemeClr>
                </a:solidFill>
                <a:latin typeface="Times New Roman" panose="02020603050405020304" pitchFamily="18" charset="0"/>
                <a:cs typeface="Times New Roman" panose="02020603050405020304" pitchFamily="18" charset="0"/>
              </a:rPr>
              <a:t>Преимущества</a:t>
            </a:r>
            <a:r>
              <a:rPr lang="ru-RU" sz="2700" dirty="0" smtClean="0">
                <a:solidFill>
                  <a:schemeClr val="accent2">
                    <a:lumMod val="75000"/>
                  </a:schemeClr>
                </a:solidFill>
                <a:latin typeface="Times New Roman" panose="02020603050405020304" pitchFamily="18" charset="0"/>
                <a:cs typeface="Times New Roman" panose="02020603050405020304" pitchFamily="18" charset="0"/>
              </a:rPr>
              <a:t>:</a:t>
            </a:r>
            <a:r>
              <a:rPr lang="ru-RU" sz="2700" dirty="0">
                <a:solidFill>
                  <a:schemeClr val="accent2">
                    <a:lumMod val="75000"/>
                  </a:schemeClr>
                </a:solidFill>
                <a:latin typeface="Times New Roman" panose="02020603050405020304" pitchFamily="18" charset="0"/>
                <a:cs typeface="Times New Roman" panose="02020603050405020304" pitchFamily="18" charset="0"/>
              </a:rPr>
              <a:t/>
            </a:r>
            <a:br>
              <a:rPr lang="ru-RU" sz="2700" dirty="0">
                <a:solidFill>
                  <a:schemeClr val="accent2">
                    <a:lumMod val="75000"/>
                  </a:schemeClr>
                </a:solidFill>
                <a:latin typeface="Times New Roman" panose="02020603050405020304" pitchFamily="18" charset="0"/>
                <a:cs typeface="Times New Roman" panose="02020603050405020304" pitchFamily="18" charset="0"/>
              </a:rPr>
            </a:br>
            <a:r>
              <a:rPr lang="x-none" sz="2700" b="1" i="1" dirty="0">
                <a:solidFill>
                  <a:schemeClr val="accent2">
                    <a:lumMod val="75000"/>
                  </a:schemeClr>
                </a:solidFill>
                <a:latin typeface="Times New Roman" panose="02020603050405020304" pitchFamily="18" charset="0"/>
                <a:cs typeface="Times New Roman" panose="02020603050405020304" pitchFamily="18" charset="0"/>
              </a:rPr>
              <a:t>Практическая направленность</a:t>
            </a:r>
            <a:r>
              <a:rPr lang="x-none" sz="2700" dirty="0">
                <a:solidFill>
                  <a:schemeClr val="accent2">
                    <a:lumMod val="75000"/>
                  </a:schemeClr>
                </a:solidFill>
                <a:latin typeface="Times New Roman" panose="02020603050405020304" pitchFamily="18" charset="0"/>
                <a:cs typeface="Times New Roman" panose="02020603050405020304" pitchFamily="18" charset="0"/>
              </a:rPr>
              <a:t>. Кейс-метод позволяет применить теоретические знания к решению практических задач. Такой подход компенсирует исключительно академическое образование и дает более широкое представление о бизнесе и процессах, нежели </a:t>
            </a:r>
            <a:r>
              <a:rPr lang="x-none" sz="2700" dirty="0" smtClean="0">
                <a:solidFill>
                  <a:schemeClr val="accent2">
                    <a:lumMod val="75000"/>
                  </a:schemeClr>
                </a:solidFill>
                <a:latin typeface="Times New Roman" panose="02020603050405020304" pitchFamily="18" charset="0"/>
                <a:cs typeface="Times New Roman" panose="02020603050405020304" pitchFamily="18" charset="0"/>
              </a:rPr>
              <a:t>лекции </a:t>
            </a:r>
            <a:r>
              <a:rPr lang="x-none" sz="2700" dirty="0">
                <a:solidFill>
                  <a:schemeClr val="accent2">
                    <a:lumMod val="75000"/>
                  </a:schemeClr>
                </a:solidFill>
                <a:latin typeface="Times New Roman" panose="02020603050405020304" pitchFamily="18" charset="0"/>
                <a:cs typeface="Times New Roman" panose="02020603050405020304" pitchFamily="18" charset="0"/>
              </a:rPr>
              <a:t>или практика на узком участке работ.</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r>
            <a:br>
              <a:rPr lang="ru-RU" sz="2700" b="1" dirty="0">
                <a:solidFill>
                  <a:schemeClr val="accent2">
                    <a:lumMod val="75000"/>
                  </a:schemeClr>
                </a:solidFill>
                <a:latin typeface="Times New Roman" panose="02020603050405020304" pitchFamily="18" charset="0"/>
                <a:cs typeface="Times New Roman" panose="02020603050405020304" pitchFamily="18" charset="0"/>
              </a:rPr>
            </a:br>
            <a:r>
              <a:rPr lang="x-none" sz="2700" b="1" i="1" dirty="0">
                <a:solidFill>
                  <a:schemeClr val="accent2">
                    <a:lumMod val="75000"/>
                  </a:schemeClr>
                </a:solidFill>
                <a:latin typeface="Times New Roman" panose="02020603050405020304" pitchFamily="18" charset="0"/>
                <a:cs typeface="Times New Roman" panose="02020603050405020304" pitchFamily="18" charset="0"/>
              </a:rPr>
              <a:t>Интерактивный формат</a:t>
            </a:r>
            <a:r>
              <a:rPr lang="x-none" sz="2700" b="1" dirty="0">
                <a:solidFill>
                  <a:schemeClr val="accent2">
                    <a:lumMod val="75000"/>
                  </a:schemeClr>
                </a:solidFill>
                <a:latin typeface="Times New Roman" panose="02020603050405020304" pitchFamily="18" charset="0"/>
                <a:cs typeface="Times New Roman" panose="02020603050405020304" pitchFamily="18" charset="0"/>
              </a:rPr>
              <a:t>. </a:t>
            </a:r>
            <a:r>
              <a:rPr lang="x-none" sz="2700" dirty="0">
                <a:solidFill>
                  <a:schemeClr val="accent2">
                    <a:lumMod val="75000"/>
                  </a:schemeClr>
                </a:solidFill>
                <a:latin typeface="Times New Roman" panose="02020603050405020304" pitchFamily="18" charset="0"/>
                <a:cs typeface="Times New Roman" panose="02020603050405020304" pitchFamily="18" charset="0"/>
              </a:rPr>
              <a:t>Кейс-метод обеспечивает более эффективное усвоение материала за счет высокой эмоциональной вовлеченности и активного участия обучаемых. Участники погружаются в ситуацию с головой: у кейса есть главный герой, на место которого ставит себя команда и решает проблему от его лица. Акцент при обучении делается не на овладевание готовым знанием, а на его выработку.</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r>
            <a:br>
              <a:rPr lang="ru-RU" sz="2700" b="1" dirty="0">
                <a:solidFill>
                  <a:schemeClr val="accent2">
                    <a:lumMod val="75000"/>
                  </a:schemeClr>
                </a:solidFill>
                <a:latin typeface="Times New Roman" panose="02020603050405020304" pitchFamily="18" charset="0"/>
                <a:cs typeface="Times New Roman" panose="02020603050405020304" pitchFamily="18" charset="0"/>
              </a:rPr>
            </a:br>
            <a:r>
              <a:rPr lang="x-none" sz="2700" b="1" i="1" dirty="0">
                <a:solidFill>
                  <a:schemeClr val="accent2">
                    <a:lumMod val="75000"/>
                  </a:schemeClr>
                </a:solidFill>
                <a:latin typeface="Times New Roman" panose="02020603050405020304" pitchFamily="18" charset="0"/>
                <a:cs typeface="Times New Roman" panose="02020603050405020304" pitchFamily="18" charset="0"/>
              </a:rPr>
              <a:t>Конкретные навыки</a:t>
            </a:r>
            <a:r>
              <a:rPr lang="x-none" sz="2700" b="1" dirty="0">
                <a:solidFill>
                  <a:schemeClr val="accent2">
                    <a:lumMod val="75000"/>
                  </a:schemeClr>
                </a:solidFill>
                <a:latin typeface="Times New Roman" panose="02020603050405020304" pitchFamily="18" charset="0"/>
                <a:cs typeface="Times New Roman" panose="02020603050405020304" pitchFamily="18" charset="0"/>
              </a:rPr>
              <a:t>. </a:t>
            </a:r>
            <a:r>
              <a:rPr lang="x-none" sz="2700" dirty="0">
                <a:solidFill>
                  <a:schemeClr val="accent2">
                    <a:lumMod val="75000"/>
                  </a:schemeClr>
                </a:solidFill>
                <a:latin typeface="Times New Roman" panose="02020603050405020304" pitchFamily="18" charset="0"/>
                <a:cs typeface="Times New Roman" panose="02020603050405020304" pitchFamily="18" charset="0"/>
              </a:rPr>
              <a:t>Кейс-метод позволяет совершенствовать «мягкие навыки» (soft skills), которым не учат в университете, но которые оказываются крайне необходимы в реальном рабочем процессе.</a:t>
            </a:r>
            <a:r>
              <a:rPr lang="ru-RU" sz="2800" b="1" dirty="0"/>
              <a:t/>
            </a:r>
            <a:br>
              <a:rPr lang="ru-RU" sz="2800" b="1" dirty="0"/>
            </a:br>
            <a:endParaRPr lang="ru-RU" sz="2800" dirty="0"/>
          </a:p>
        </p:txBody>
      </p:sp>
    </p:spTree>
    <p:extLst>
      <p:ext uri="{BB962C8B-B14F-4D97-AF65-F5344CB8AC3E}">
        <p14:creationId xmlns:p14="http://schemas.microsoft.com/office/powerpoint/2010/main" val="14660101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90500"/>
            <a:ext cx="8596668" cy="6464300"/>
          </a:xfrm>
          <a:solidFill>
            <a:schemeClr val="bg2"/>
          </a:solidFill>
        </p:spPr>
        <p:txBody>
          <a:bodyPr>
            <a:normAutofit fontScale="90000"/>
          </a:bodyPr>
          <a:lstStyle/>
          <a:p>
            <a:r>
              <a:rPr lang="ru-RU" sz="3100" b="1" dirty="0">
                <a:solidFill>
                  <a:schemeClr val="accent6">
                    <a:lumMod val="50000"/>
                  </a:schemeClr>
                </a:solidFill>
                <a:latin typeface="Times New Roman" panose="02020603050405020304" pitchFamily="18" charset="0"/>
                <a:cs typeface="Times New Roman" panose="02020603050405020304" pitchFamily="18" charset="0"/>
              </a:rPr>
              <a:t>Типы и жанры кейсов, способы их представления</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ru-RU" sz="3100" dirty="0">
                <a:solidFill>
                  <a:schemeClr val="accent2">
                    <a:lumMod val="75000"/>
                  </a:schemeClr>
                </a:solidFill>
                <a:latin typeface="Times New Roman" panose="02020603050405020304" pitchFamily="18" charset="0"/>
                <a:cs typeface="Times New Roman" panose="02020603050405020304" pitchFamily="18" charset="0"/>
              </a:rPr>
              <a:t>Классификация кейсов может производиться по различным признакам: </a:t>
            </a:r>
            <a:br>
              <a:rPr lang="ru-RU" sz="3100" dirty="0">
                <a:solidFill>
                  <a:schemeClr val="accent2">
                    <a:lumMod val="75000"/>
                  </a:schemeClr>
                </a:solidFill>
                <a:latin typeface="Times New Roman" panose="02020603050405020304" pitchFamily="18" charset="0"/>
                <a:cs typeface="Times New Roman" panose="02020603050405020304" pitchFamily="18" charset="0"/>
              </a:rPr>
            </a:br>
            <a:r>
              <a:rPr lang="ru-RU" sz="3100" b="1" u="sng" dirty="0">
                <a:solidFill>
                  <a:schemeClr val="accent2">
                    <a:lumMod val="75000"/>
                  </a:schemeClr>
                </a:solidFill>
                <a:latin typeface="Times New Roman" panose="02020603050405020304" pitchFamily="18" charset="0"/>
                <a:cs typeface="Times New Roman" panose="02020603050405020304" pitchFamily="18" charset="0"/>
              </a:rPr>
              <a:t>1. По степени сложности:</a:t>
            </a:r>
            <a:r>
              <a:rPr lang="ru-RU" sz="3100" dirty="0">
                <a:solidFill>
                  <a:schemeClr val="accent2">
                    <a:lumMod val="75000"/>
                  </a:schemeClr>
                </a:solidFill>
                <a:latin typeface="Times New Roman" panose="02020603050405020304" pitchFamily="18" charset="0"/>
                <a:cs typeface="Times New Roman" panose="02020603050405020304" pitchFamily="18" charset="0"/>
              </a:rPr>
              <a:t/>
            </a:r>
            <a:br>
              <a:rPr lang="ru-RU" sz="3100" dirty="0">
                <a:solidFill>
                  <a:schemeClr val="accent2">
                    <a:lumMod val="75000"/>
                  </a:schemeClr>
                </a:solidFill>
                <a:latin typeface="Times New Roman" panose="02020603050405020304" pitchFamily="18" charset="0"/>
                <a:cs typeface="Times New Roman" panose="02020603050405020304" pitchFamily="18" charset="0"/>
              </a:rPr>
            </a:br>
            <a:r>
              <a:rPr lang="ru-RU" sz="3100" dirty="0">
                <a:solidFill>
                  <a:schemeClr val="accent2">
                    <a:lumMod val="75000"/>
                  </a:schemeClr>
                </a:solidFill>
                <a:latin typeface="Times New Roman" panose="02020603050405020304" pitchFamily="18" charset="0"/>
                <a:cs typeface="Times New Roman" panose="02020603050405020304" pitchFamily="18" charset="0"/>
              </a:rPr>
              <a:t>иллюстративные учебные ситуации-кейсы, цель которых – на определенном практическом примере обучить студентов алгоритму принятия правильного решения в определенной ситуации;</a:t>
            </a:r>
            <a:br>
              <a:rPr lang="ru-RU" sz="3100" dirty="0">
                <a:solidFill>
                  <a:schemeClr val="accent2">
                    <a:lumMod val="75000"/>
                  </a:schemeClr>
                </a:solidFill>
                <a:latin typeface="Times New Roman" panose="02020603050405020304" pitchFamily="18" charset="0"/>
                <a:cs typeface="Times New Roman" panose="02020603050405020304" pitchFamily="18" charset="0"/>
              </a:rPr>
            </a:br>
            <a:r>
              <a:rPr lang="ru-RU" sz="3100" dirty="0">
                <a:solidFill>
                  <a:schemeClr val="accent2">
                    <a:lumMod val="75000"/>
                  </a:schemeClr>
                </a:solidFill>
                <a:latin typeface="Times New Roman" panose="02020603050405020304" pitchFamily="18" charset="0"/>
                <a:cs typeface="Times New Roman" panose="02020603050405020304" pitchFamily="18" charset="0"/>
              </a:rPr>
              <a:t>учебные ситуации-кейсы с формированием проблемы, в которых описывается ситуация в конкретный период времени, выявляются и четко формулируются проблемы; цель такого кейса – диагностирование ситуации и самостоятельное принятие решения по указанной проблеме;</a:t>
            </a:r>
            <a:r>
              <a:rPr lang="ru-RU" sz="2800" dirty="0"/>
              <a:t/>
            </a:r>
            <a:br>
              <a:rPr lang="ru-RU" sz="2800" dirty="0"/>
            </a:br>
            <a:endParaRPr lang="ru-RU" sz="2800" dirty="0"/>
          </a:p>
        </p:txBody>
      </p:sp>
    </p:spTree>
    <p:extLst>
      <p:ext uri="{BB962C8B-B14F-4D97-AF65-F5344CB8AC3E}">
        <p14:creationId xmlns:p14="http://schemas.microsoft.com/office/powerpoint/2010/main" val="39390076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6400" y="190500"/>
            <a:ext cx="8867602" cy="6540500"/>
          </a:xfrm>
          <a:solidFill>
            <a:schemeClr val="bg2"/>
          </a:solidFill>
        </p:spPr>
        <p:txBody>
          <a:bodyPr>
            <a:normAutofit fontScale="90000"/>
          </a:bodyPr>
          <a:lstStyle/>
          <a:p>
            <a:pPr lvl="0"/>
            <a:r>
              <a:rPr lang="ru-RU" sz="3100" b="1" dirty="0" smtClean="0">
                <a:latin typeface="Times New Roman" panose="02020603050405020304" pitchFamily="18" charset="0"/>
                <a:cs typeface="Times New Roman" panose="02020603050405020304" pitchFamily="18" charset="0"/>
              </a:rPr>
              <a:t/>
            </a:r>
            <a:br>
              <a:rPr lang="ru-RU" sz="3100" b="1" dirty="0" smtClean="0">
                <a:latin typeface="Times New Roman" panose="02020603050405020304" pitchFamily="18" charset="0"/>
                <a:cs typeface="Times New Roman" panose="02020603050405020304" pitchFamily="18" charset="0"/>
              </a:rPr>
            </a:br>
            <a:r>
              <a:rPr lang="ru-RU" sz="3100" b="1" dirty="0" smtClean="0">
                <a:solidFill>
                  <a:schemeClr val="accent2">
                    <a:lumMod val="75000"/>
                  </a:schemeClr>
                </a:solidFill>
                <a:latin typeface="Times New Roman" panose="02020603050405020304" pitchFamily="18" charset="0"/>
                <a:cs typeface="Times New Roman" panose="02020603050405020304" pitchFamily="18" charset="0"/>
              </a:rPr>
              <a:t>учебные </a:t>
            </a:r>
            <a:r>
              <a:rPr lang="ru-RU" sz="3100" b="1" dirty="0">
                <a:solidFill>
                  <a:schemeClr val="accent2">
                    <a:lumMod val="75000"/>
                  </a:schemeClr>
                </a:solidFill>
                <a:latin typeface="Times New Roman" panose="02020603050405020304" pitchFamily="18" charset="0"/>
                <a:cs typeface="Times New Roman" panose="02020603050405020304" pitchFamily="18" charset="0"/>
              </a:rPr>
              <a:t>ситуации-кейсы без формирования проблемы, </a:t>
            </a:r>
            <a:r>
              <a:rPr lang="ru-RU" sz="3100" dirty="0">
                <a:solidFill>
                  <a:schemeClr val="accent2">
                    <a:lumMod val="75000"/>
                  </a:schemeClr>
                </a:solidFill>
                <a:latin typeface="Times New Roman" panose="02020603050405020304" pitchFamily="18" charset="0"/>
                <a:cs typeface="Times New Roman" panose="02020603050405020304" pitchFamily="18" charset="0"/>
              </a:rPr>
              <a:t>в которых описывается более сложная, чем в предыдущем варианте ситуация, где проблема четко не выявлена, а представлена в статистических данных, оценках общественного мнения, органов власти и т.д.; цель такого кейса – самостоятельно выявить проблему, указать альтернативные пути ее решения с анализом наличных ресурсов;</a:t>
            </a:r>
            <a:br>
              <a:rPr lang="ru-RU" sz="3100" dirty="0">
                <a:solidFill>
                  <a:schemeClr val="accent2">
                    <a:lumMod val="75000"/>
                  </a:schemeClr>
                </a:solidFill>
                <a:latin typeface="Times New Roman" panose="02020603050405020304" pitchFamily="18" charset="0"/>
                <a:cs typeface="Times New Roman" panose="02020603050405020304" pitchFamily="18" charset="0"/>
              </a:rPr>
            </a:br>
            <a:r>
              <a:rPr lang="ru-RU" sz="3100" b="1" dirty="0">
                <a:solidFill>
                  <a:schemeClr val="accent2">
                    <a:lumMod val="75000"/>
                  </a:schemeClr>
                </a:solidFill>
                <a:latin typeface="Times New Roman" panose="02020603050405020304" pitchFamily="18" charset="0"/>
                <a:cs typeface="Times New Roman" panose="02020603050405020304" pitchFamily="18" charset="0"/>
              </a:rPr>
              <a:t>прикладные упражнения, в которых описывается конкретная сложившаяся ситуация, </a:t>
            </a:r>
            <a:r>
              <a:rPr lang="ru-RU" sz="3100" dirty="0">
                <a:solidFill>
                  <a:schemeClr val="accent2">
                    <a:lumMod val="75000"/>
                  </a:schemeClr>
                </a:solidFill>
                <a:latin typeface="Times New Roman" panose="02020603050405020304" pitchFamily="18" charset="0"/>
                <a:cs typeface="Times New Roman" panose="02020603050405020304" pitchFamily="18" charset="0"/>
              </a:rPr>
              <a:t>предлагается найти пути выхода из нее; цель такого кейса – поиск путей решения проблемы.</a:t>
            </a:r>
            <a:r>
              <a:rPr lang="ru-RU" dirty="0"/>
              <a:t/>
            </a:r>
            <a:br>
              <a:rPr lang="ru-RU" dirty="0"/>
            </a:br>
            <a:endParaRPr lang="ru-RU" dirty="0"/>
          </a:p>
        </p:txBody>
      </p:sp>
    </p:spTree>
    <p:extLst>
      <p:ext uri="{BB962C8B-B14F-4D97-AF65-F5344CB8AC3E}">
        <p14:creationId xmlns:p14="http://schemas.microsoft.com/office/powerpoint/2010/main" val="4282538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0334" y="431800"/>
            <a:ext cx="8596668" cy="5981700"/>
          </a:xfrm>
          <a:solidFill>
            <a:schemeClr val="bg2"/>
          </a:solidFill>
        </p:spPr>
        <p:txBody>
          <a:bodyPr>
            <a:normAutofit fontScale="90000"/>
          </a:bodyPr>
          <a:lstStyle/>
          <a:p>
            <a:pPr algn="ctr"/>
            <a:r>
              <a:rPr lang="ru-RU" sz="4000" b="1" u="sng" dirty="0">
                <a:latin typeface="Times New Roman" panose="02020603050405020304" pitchFamily="18" charset="0"/>
                <a:cs typeface="Times New Roman" panose="02020603050405020304" pitchFamily="18" charset="0"/>
              </a:rPr>
              <a:t>2. Исходя из целей и задач процесса обучения</a:t>
            </a:r>
            <a:r>
              <a:rPr lang="ru-RU" sz="4000" b="1" u="sng" dirty="0" smtClean="0">
                <a:latin typeface="Times New Roman" panose="02020603050405020304" pitchFamily="18" charset="0"/>
                <a:cs typeface="Times New Roman" panose="02020603050405020304" pitchFamily="18" charset="0"/>
              </a:rPr>
              <a:t>:</a:t>
            </a:r>
            <a:r>
              <a:rPr lang="ru-RU" u="sng" dirty="0" smtClean="0">
                <a:latin typeface="Times New Roman" panose="02020603050405020304" pitchFamily="18" charset="0"/>
                <a:cs typeface="Times New Roman" panose="02020603050405020304" pitchFamily="18" charset="0"/>
              </a:rPr>
              <a:t/>
            </a:r>
            <a:br>
              <a:rPr lang="ru-RU" u="sng"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обучающие </a:t>
            </a:r>
            <a:r>
              <a:rPr lang="ru-RU" dirty="0">
                <a:solidFill>
                  <a:schemeClr val="accent2">
                    <a:lumMod val="75000"/>
                  </a:schemeClr>
                </a:solidFill>
                <a:latin typeface="Times New Roman" panose="02020603050405020304" pitchFamily="18" charset="0"/>
                <a:cs typeface="Times New Roman" panose="02020603050405020304" pitchFamily="18" charset="0"/>
              </a:rPr>
              <a:t>анализу и оценке</a:t>
            </a:r>
            <a:r>
              <a:rPr lang="ru-RU" dirty="0" smtClean="0">
                <a:solidFill>
                  <a:schemeClr val="accent2">
                    <a:lumMod val="75000"/>
                  </a:schemeClr>
                </a:solidFill>
                <a:latin typeface="Times New Roman" panose="02020603050405020304" pitchFamily="18" charset="0"/>
                <a:cs typeface="Times New Roman" panose="02020603050405020304" pitchFamily="18" charset="0"/>
              </a:rPr>
              <a:t>;</a:t>
            </a:r>
            <a:br>
              <a:rPr lang="ru-RU" dirty="0" smtClean="0">
                <a:solidFill>
                  <a:schemeClr val="accent2">
                    <a:lumMod val="75000"/>
                  </a:schemeClr>
                </a:solidFill>
                <a:latin typeface="Times New Roman" panose="02020603050405020304" pitchFamily="18" charset="0"/>
                <a:cs typeface="Times New Roman" panose="02020603050405020304" pitchFamily="18" charset="0"/>
              </a:rPr>
            </a:br>
            <a:r>
              <a:rPr lang="ru-RU" dirty="0">
                <a:solidFill>
                  <a:schemeClr val="accent2">
                    <a:lumMod val="75000"/>
                  </a:schemeClr>
                </a:solidFill>
                <a:latin typeface="Times New Roman" panose="02020603050405020304" pitchFamily="18" charset="0"/>
                <a:cs typeface="Times New Roman" panose="02020603050405020304" pitchFamily="18" charset="0"/>
              </a:rPr>
              <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обучающие </a:t>
            </a:r>
            <a:r>
              <a:rPr lang="ru-RU" dirty="0">
                <a:solidFill>
                  <a:schemeClr val="accent2">
                    <a:lumMod val="75000"/>
                  </a:schemeClr>
                </a:solidFill>
                <a:latin typeface="Times New Roman" panose="02020603050405020304" pitchFamily="18" charset="0"/>
                <a:cs typeface="Times New Roman" panose="02020603050405020304" pitchFamily="18" charset="0"/>
              </a:rPr>
              <a:t>решению проблем и принятию решений</a:t>
            </a:r>
            <a:r>
              <a:rPr lang="ru-RU" dirty="0" smtClean="0">
                <a:solidFill>
                  <a:schemeClr val="accent2">
                    <a:lumMod val="75000"/>
                  </a:schemeClr>
                </a:solidFill>
                <a:latin typeface="Times New Roman" panose="02020603050405020304" pitchFamily="18" charset="0"/>
                <a:cs typeface="Times New Roman" panose="02020603050405020304" pitchFamily="18" charset="0"/>
              </a:rPr>
              <a:t>;</a:t>
            </a:r>
            <a:br>
              <a:rPr lang="ru-RU" dirty="0" smtClean="0">
                <a:solidFill>
                  <a:schemeClr val="accent2">
                    <a:lumMod val="75000"/>
                  </a:schemeClr>
                </a:solidFill>
                <a:latin typeface="Times New Roman" panose="02020603050405020304" pitchFamily="18" charset="0"/>
                <a:cs typeface="Times New Roman" panose="02020603050405020304" pitchFamily="18" charset="0"/>
              </a:rPr>
            </a:br>
            <a:r>
              <a:rPr lang="ru-RU" dirty="0">
                <a:solidFill>
                  <a:schemeClr val="accent2">
                    <a:lumMod val="75000"/>
                  </a:schemeClr>
                </a:solidFill>
                <a:latin typeface="Times New Roman" panose="02020603050405020304" pitchFamily="18" charset="0"/>
                <a:cs typeface="Times New Roman" panose="02020603050405020304" pitchFamily="18" charset="0"/>
              </a:rPr>
              <a:t/>
            </a:r>
            <a:br>
              <a:rPr lang="ru-RU" dirty="0">
                <a:solidFill>
                  <a:schemeClr val="accent2">
                    <a:lumMod val="75000"/>
                  </a:schemeClr>
                </a:solidFill>
                <a:latin typeface="Times New Roman" panose="02020603050405020304" pitchFamily="18" charset="0"/>
                <a:cs typeface="Times New Roman" panose="02020603050405020304" pitchFamily="18" charset="0"/>
              </a:rPr>
            </a:br>
            <a:r>
              <a:rPr lang="ru-RU" dirty="0" smtClean="0">
                <a:solidFill>
                  <a:schemeClr val="accent2">
                    <a:lumMod val="75000"/>
                  </a:schemeClr>
                </a:solidFill>
                <a:latin typeface="Times New Roman" panose="02020603050405020304" pitchFamily="18" charset="0"/>
                <a:cs typeface="Times New Roman" panose="02020603050405020304" pitchFamily="18" charset="0"/>
              </a:rPr>
              <a:t>- иллюстрирующие </a:t>
            </a:r>
            <a:r>
              <a:rPr lang="ru-RU" dirty="0">
                <a:solidFill>
                  <a:schemeClr val="accent2">
                    <a:lumMod val="75000"/>
                  </a:schemeClr>
                </a:solidFill>
                <a:latin typeface="Times New Roman" panose="02020603050405020304" pitchFamily="18" charset="0"/>
                <a:cs typeface="Times New Roman" panose="02020603050405020304" pitchFamily="18" charset="0"/>
              </a:rPr>
              <a:t>проблему, решение или концепцию в целом.</a:t>
            </a:r>
            <a:r>
              <a:rPr lang="ru-RU" dirty="0"/>
              <a:t/>
            </a:r>
            <a:br>
              <a:rPr lang="ru-RU" dirty="0"/>
            </a:br>
            <a:endParaRPr lang="ru-RU" dirty="0"/>
          </a:p>
        </p:txBody>
      </p:sp>
    </p:spTree>
    <p:extLst>
      <p:ext uri="{BB962C8B-B14F-4D97-AF65-F5344CB8AC3E}">
        <p14:creationId xmlns:p14="http://schemas.microsoft.com/office/powerpoint/2010/main" val="2070332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17500"/>
            <a:ext cx="8596668" cy="6388100"/>
          </a:xfrm>
          <a:solidFill>
            <a:schemeClr val="bg2"/>
          </a:solidFill>
        </p:spPr>
        <p:txBody>
          <a:bodyPr>
            <a:normAutofit fontScale="90000"/>
          </a:bodyPr>
          <a:lstStyle/>
          <a:p>
            <a:pPr fontAlgn="base"/>
            <a:r>
              <a:rPr lang="x-none" sz="3100" b="1" u="sng" dirty="0">
                <a:latin typeface="Times New Roman" panose="02020603050405020304" pitchFamily="18" charset="0"/>
                <a:cs typeface="Times New Roman" panose="02020603050405020304" pitchFamily="18" charset="0"/>
              </a:rPr>
              <a:t>3. По формату использования:</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x-none" sz="3100" b="1" i="1" dirty="0">
                <a:solidFill>
                  <a:schemeClr val="accent2">
                    <a:lumMod val="75000"/>
                  </a:schemeClr>
                </a:solidFill>
                <a:latin typeface="Times New Roman" panose="02020603050405020304" pitchFamily="18" charset="0"/>
                <a:cs typeface="Times New Roman" panose="02020603050405020304" pitchFamily="18" charset="0"/>
              </a:rPr>
              <a:t>Executive-кейсы</a:t>
            </a:r>
            <a:r>
              <a:rPr lang="x-none" sz="3100" i="1" dirty="0">
                <a:solidFill>
                  <a:schemeClr val="accent2">
                    <a:lumMod val="75000"/>
                  </a:schemeClr>
                </a:solidFill>
                <a:latin typeface="Times New Roman" panose="02020603050405020304" pitchFamily="18" charset="0"/>
                <a:cs typeface="Times New Roman" panose="02020603050405020304" pitchFamily="18" charset="0"/>
              </a:rPr>
              <a:t> (1–2 стр. и менее).</a:t>
            </a:r>
            <a:r>
              <a:rPr lang="x-none" sz="3100" dirty="0">
                <a:solidFill>
                  <a:schemeClr val="accent2">
                    <a:lumMod val="75000"/>
                  </a:schemeClr>
                </a:solidFill>
                <a:latin typeface="Times New Roman" panose="02020603050405020304" pitchFamily="18" charset="0"/>
                <a:cs typeface="Times New Roman" panose="02020603050405020304" pitchFamily="18" charset="0"/>
              </a:rPr>
              <a:t> Участники знакомятся с кейсом непосредственно на мероприятии и решают его индивидуально или в формате обсуждения с модератором. Такие кейсы используются в качестве иллюстрации теоретического материала или для проверки конкретных узких навыков.</a:t>
            </a:r>
            <a:r>
              <a:rPr lang="ru-RU" sz="3100" b="1" dirty="0">
                <a:solidFill>
                  <a:schemeClr val="accent2">
                    <a:lumMod val="75000"/>
                  </a:schemeClr>
                </a:solidFill>
                <a:latin typeface="Times New Roman" panose="02020603050405020304" pitchFamily="18" charset="0"/>
                <a:cs typeface="Times New Roman" panose="02020603050405020304" pitchFamily="18" charset="0"/>
              </a:rPr>
              <a:t/>
            </a:r>
            <a:br>
              <a:rPr lang="ru-RU" sz="3100" b="1" dirty="0">
                <a:solidFill>
                  <a:schemeClr val="accent2">
                    <a:lumMod val="75000"/>
                  </a:schemeClr>
                </a:solidFill>
                <a:latin typeface="Times New Roman" panose="02020603050405020304" pitchFamily="18" charset="0"/>
                <a:cs typeface="Times New Roman" panose="02020603050405020304" pitchFamily="18" charset="0"/>
              </a:rPr>
            </a:br>
            <a:r>
              <a:rPr lang="x-none" sz="3100" b="1" i="1" dirty="0">
                <a:solidFill>
                  <a:schemeClr val="accent2">
                    <a:lumMod val="75000"/>
                  </a:schemeClr>
                </a:solidFill>
                <a:latin typeface="Times New Roman" panose="02020603050405020304" pitchFamily="18" charset="0"/>
                <a:cs typeface="Times New Roman" panose="02020603050405020304" pitchFamily="18" charset="0"/>
              </a:rPr>
              <a:t>Тематические кейсы </a:t>
            </a:r>
            <a:r>
              <a:rPr lang="x-none" sz="3100" i="1" dirty="0">
                <a:solidFill>
                  <a:schemeClr val="accent2">
                    <a:lumMod val="75000"/>
                  </a:schemeClr>
                </a:solidFill>
                <a:latin typeface="Times New Roman" panose="02020603050405020304" pitchFamily="18" charset="0"/>
                <a:cs typeface="Times New Roman" panose="02020603050405020304" pitchFamily="18" charset="0"/>
              </a:rPr>
              <a:t>(3–5 стр.).</a:t>
            </a:r>
            <a:r>
              <a:rPr lang="x-none" sz="3100" dirty="0">
                <a:solidFill>
                  <a:schemeClr val="accent2">
                    <a:lumMod val="75000"/>
                  </a:schemeClr>
                </a:solidFill>
                <a:latin typeface="Times New Roman" panose="02020603050405020304" pitchFamily="18" charset="0"/>
                <a:cs typeface="Times New Roman" panose="02020603050405020304" pitchFamily="18" charset="0"/>
              </a:rPr>
              <a:t> Предназначены для разбора на учебном занятии и общей дискуссии, иногда предполагается краткая предварительная подготовка участников.</a:t>
            </a:r>
            <a:r>
              <a:rPr lang="ru-RU" sz="3100" b="1" dirty="0">
                <a:solidFill>
                  <a:schemeClr val="accent2">
                    <a:lumMod val="75000"/>
                  </a:schemeClr>
                </a:solidFill>
                <a:latin typeface="Times New Roman" panose="02020603050405020304" pitchFamily="18" charset="0"/>
                <a:cs typeface="Times New Roman" panose="02020603050405020304" pitchFamily="18" charset="0"/>
              </a:rPr>
              <a:t/>
            </a:r>
            <a:br>
              <a:rPr lang="ru-RU" sz="3100" b="1" dirty="0">
                <a:solidFill>
                  <a:schemeClr val="accent2">
                    <a:lumMod val="75000"/>
                  </a:schemeClr>
                </a:solidFill>
                <a:latin typeface="Times New Roman" panose="02020603050405020304" pitchFamily="18" charset="0"/>
                <a:cs typeface="Times New Roman" panose="02020603050405020304" pitchFamily="18" charset="0"/>
              </a:rPr>
            </a:br>
            <a:r>
              <a:rPr lang="x-none" sz="3100" b="1" i="1" dirty="0">
                <a:solidFill>
                  <a:schemeClr val="accent2">
                    <a:lumMod val="75000"/>
                  </a:schemeClr>
                </a:solidFill>
                <a:latin typeface="Times New Roman" panose="02020603050405020304" pitchFamily="18" charset="0"/>
                <a:cs typeface="Times New Roman" panose="02020603050405020304" pitchFamily="18" charset="0"/>
              </a:rPr>
              <a:t>Гарвардские кейсы </a:t>
            </a:r>
            <a:r>
              <a:rPr lang="x-none" sz="3100" i="1" dirty="0">
                <a:solidFill>
                  <a:schemeClr val="accent2">
                    <a:lumMod val="75000"/>
                  </a:schemeClr>
                </a:solidFill>
                <a:latin typeface="Times New Roman" panose="02020603050405020304" pitchFamily="18" charset="0"/>
                <a:cs typeface="Times New Roman" panose="02020603050405020304" pitchFamily="18" charset="0"/>
              </a:rPr>
              <a:t>(в среднем 20–25 стр.).</a:t>
            </a:r>
            <a:r>
              <a:rPr lang="x-none" sz="3100" dirty="0">
                <a:solidFill>
                  <a:schemeClr val="accent2">
                    <a:lumMod val="75000"/>
                  </a:schemeClr>
                </a:solidFill>
                <a:latin typeface="Times New Roman" panose="02020603050405020304" pitchFamily="18" charset="0"/>
                <a:cs typeface="Times New Roman" panose="02020603050405020304" pitchFamily="18" charset="0"/>
              </a:rPr>
              <a:t> Подразумевают самостоятельную командную работу в течение нескольких дней и презентацию решения.</a:t>
            </a:r>
            <a:r>
              <a:rPr lang="ru-RU" sz="2800" b="1" dirty="0"/>
              <a:t/>
            </a:r>
            <a:br>
              <a:rPr lang="ru-RU" sz="2800" b="1" dirty="0"/>
            </a:br>
            <a:endParaRPr lang="ru-RU" sz="2800" dirty="0"/>
          </a:p>
        </p:txBody>
      </p:sp>
    </p:spTree>
    <p:extLst>
      <p:ext uri="{BB962C8B-B14F-4D97-AF65-F5344CB8AC3E}">
        <p14:creationId xmlns:p14="http://schemas.microsoft.com/office/powerpoint/2010/main" val="29526615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702300"/>
          </a:xfrm>
          <a:solidFill>
            <a:schemeClr val="bg2"/>
          </a:solidFill>
        </p:spPr>
        <p:txBody>
          <a:bodyPr>
            <a:normAutofit/>
          </a:bodyPr>
          <a:lstStyle/>
          <a:p>
            <a:pPr algn="ctr" fontAlgn="base"/>
            <a:r>
              <a:rPr lang="x-none" sz="3200" b="1" u="sng" dirty="0">
                <a:latin typeface="Times New Roman" panose="02020603050405020304" pitchFamily="18" charset="0"/>
                <a:cs typeface="Times New Roman" panose="02020603050405020304" pitchFamily="18" charset="0"/>
              </a:rPr>
              <a:t>4. По форме представления кейсов: </a:t>
            </a:r>
            <a:r>
              <a:rPr lang="ru-RU" sz="3200" b="1" u="sng" dirty="0" smtClean="0">
                <a:latin typeface="Times New Roman" panose="02020603050405020304" pitchFamily="18" charset="0"/>
                <a:cs typeface="Times New Roman" panose="02020603050405020304" pitchFamily="18" charset="0"/>
              </a:rPr>
              <a:t/>
            </a:r>
            <a:br>
              <a:rPr lang="ru-RU" sz="3200" b="1" u="sng" dirty="0" smtClean="0">
                <a:latin typeface="Times New Roman" panose="02020603050405020304" pitchFamily="18" charset="0"/>
                <a:cs typeface="Times New Roman" panose="02020603050405020304" pitchFamily="18" charset="0"/>
              </a:rPr>
            </a:br>
            <a:r>
              <a:rPr lang="ru-RU" sz="3200" b="1" u="sng" dirty="0" smtClean="0">
                <a:latin typeface="Times New Roman" panose="02020603050405020304" pitchFamily="18" charset="0"/>
                <a:cs typeface="Times New Roman" panose="02020603050405020304" pitchFamily="18" charset="0"/>
              </a:rPr>
              <a:t/>
            </a:r>
            <a:br>
              <a:rPr lang="ru-RU" sz="3200" b="1" u="sng"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в </a:t>
            </a:r>
            <a:r>
              <a:rPr lang="ru-RU" sz="3200" dirty="0">
                <a:latin typeface="Times New Roman" panose="02020603050405020304" pitchFamily="18" charset="0"/>
                <a:cs typeface="Times New Roman" panose="02020603050405020304" pitchFamily="18" charset="0"/>
              </a:rPr>
              <a:t>печатном виде или на электронных носителях</a:t>
            </a:r>
            <a:r>
              <a:rPr lang="ru-RU" sz="3200" dirty="0" smtClean="0">
                <a:latin typeface="Times New Roman" panose="02020603050405020304" pitchFamily="18" charset="0"/>
                <a:cs typeface="Times New Roman" panose="02020603050405020304" pitchFamily="18" charset="0"/>
              </a:rPr>
              <a:t>;</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в </a:t>
            </a:r>
            <a:r>
              <a:rPr lang="ru-RU" sz="3200" dirty="0">
                <a:latin typeface="Times New Roman" panose="02020603050405020304" pitchFamily="18" charset="0"/>
                <a:cs typeface="Times New Roman" panose="02020603050405020304" pitchFamily="18" charset="0"/>
              </a:rPr>
              <a:t>аудио- или видео- вариантах; </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мультимедиа </a:t>
            </a:r>
            <a:r>
              <a:rPr lang="ru-RU" sz="3200" dirty="0">
                <a:latin typeface="Times New Roman" panose="02020603050405020304" pitchFamily="18" charset="0"/>
                <a:cs typeface="Times New Roman" panose="02020603050405020304" pitchFamily="18" charset="0"/>
              </a:rPr>
              <a:t>представление кейсов. </a:t>
            </a:r>
            <a:r>
              <a:rPr lang="ru-RU" sz="3200" dirty="0"/>
              <a:t/>
            </a:r>
            <a:br>
              <a:rPr lang="ru-RU" sz="3200" dirty="0"/>
            </a:br>
            <a:endParaRPr lang="ru-RU" sz="3200" dirty="0"/>
          </a:p>
        </p:txBody>
      </p:sp>
    </p:spTree>
    <p:extLst>
      <p:ext uri="{BB962C8B-B14F-4D97-AF65-F5344CB8AC3E}">
        <p14:creationId xmlns:p14="http://schemas.microsoft.com/office/powerpoint/2010/main" val="18260486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92100"/>
            <a:ext cx="8596668" cy="6375400"/>
          </a:xfrm>
          <a:solidFill>
            <a:schemeClr val="bg2"/>
          </a:solidFill>
        </p:spPr>
        <p:txBody>
          <a:bodyPr>
            <a:normAutofit fontScale="90000"/>
          </a:bodyPr>
          <a:lstStyle/>
          <a:p>
            <a:pPr algn="ctr"/>
            <a:r>
              <a:rPr lang="ru-RU" b="1" u="sng" dirty="0">
                <a:latin typeface="Times New Roman" panose="02020603050405020304" pitchFamily="18" charset="0"/>
                <a:cs typeface="Times New Roman" panose="02020603050405020304" pitchFamily="18" charset="0"/>
              </a:rPr>
              <a:t>5. По наличию сюжета</a:t>
            </a:r>
            <a:r>
              <a:rPr lang="ru-RU" b="1" u="sng" dirty="0" smtClean="0">
                <a:latin typeface="Times New Roman" panose="02020603050405020304" pitchFamily="18" charset="0"/>
                <a:cs typeface="Times New Roman" panose="02020603050405020304" pitchFamily="18" charset="0"/>
              </a:rPr>
              <a:t>:</a:t>
            </a:r>
            <a:r>
              <a:rPr lang="ru-RU" u="sng" dirty="0" smtClean="0">
                <a:latin typeface="Times New Roman" panose="02020603050405020304" pitchFamily="18" charset="0"/>
                <a:cs typeface="Times New Roman" panose="02020603050405020304" pitchFamily="18" charset="0"/>
              </a:rPr>
              <a:t/>
            </a:r>
            <a:br>
              <a:rPr lang="ru-RU" u="sng"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сюжетные </a:t>
            </a:r>
            <a:r>
              <a:rPr lang="ru-RU" b="1" i="1" dirty="0">
                <a:latin typeface="Times New Roman" panose="02020603050405020304" pitchFamily="18" charset="0"/>
                <a:cs typeface="Times New Roman" panose="02020603050405020304" pitchFamily="18" charset="0"/>
              </a:rPr>
              <a:t>кейсы </a:t>
            </a:r>
            <a:r>
              <a:rPr lang="ru-RU" dirty="0">
                <a:solidFill>
                  <a:schemeClr val="accent1">
                    <a:lumMod val="50000"/>
                  </a:schemeClr>
                </a:solidFill>
                <a:latin typeface="Times New Roman" panose="02020603050405020304" pitchFamily="18" charset="0"/>
                <a:cs typeface="Times New Roman" panose="02020603050405020304" pitchFamily="18" charset="0"/>
              </a:rPr>
              <a:t>обычно содержат рассказ о произошедших событиях, включают действия лиц и организаций;</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бессюжетные </a:t>
            </a:r>
            <a:r>
              <a:rPr lang="ru-RU" b="1" i="1" dirty="0">
                <a:latin typeface="Times New Roman" panose="02020603050405020304" pitchFamily="18" charset="0"/>
                <a:cs typeface="Times New Roman" panose="02020603050405020304" pitchFamily="18" charset="0"/>
              </a:rPr>
              <a:t>кейсы</a:t>
            </a:r>
            <a:r>
              <a:rPr lang="ru-RU" dirty="0">
                <a:latin typeface="Times New Roman" panose="02020603050405020304" pitchFamily="18" charset="0"/>
                <a:cs typeface="Times New Roman" panose="02020603050405020304" pitchFamily="18" charset="0"/>
              </a:rPr>
              <a:t>,</a:t>
            </a:r>
            <a:r>
              <a:rPr lang="ru-RU" dirty="0">
                <a:solidFill>
                  <a:schemeClr val="accent1">
                    <a:lumMod val="50000"/>
                  </a:schemeClr>
                </a:solidFill>
                <a:latin typeface="Times New Roman" panose="02020603050405020304" pitchFamily="18" charset="0"/>
                <a:cs typeface="Times New Roman" panose="02020603050405020304" pitchFamily="18" charset="0"/>
              </a:rPr>
              <a:t> как правило, прячут сюжет, потому что четкое изложение сюжета в значительной степени раскрывает решение. Внешне они представляют собой совокупность </a:t>
            </a:r>
            <a:r>
              <a:rPr lang="ru-RU" dirty="0" smtClean="0">
                <a:solidFill>
                  <a:schemeClr val="accent1">
                    <a:lumMod val="50000"/>
                  </a:schemeClr>
                </a:solidFill>
                <a:latin typeface="Times New Roman" panose="02020603050405020304" pitchFamily="18" charset="0"/>
                <a:cs typeface="Times New Roman" panose="02020603050405020304" pitchFamily="18" charset="0"/>
              </a:rPr>
              <a:t>статистических </a:t>
            </a:r>
            <a:r>
              <a:rPr lang="ru-RU" dirty="0">
                <a:solidFill>
                  <a:schemeClr val="accent1">
                    <a:lumMod val="50000"/>
                  </a:schemeClr>
                </a:solidFill>
                <a:latin typeface="Times New Roman" panose="02020603050405020304" pitchFamily="18" charset="0"/>
                <a:cs typeface="Times New Roman" panose="02020603050405020304" pitchFamily="18" charset="0"/>
              </a:rPr>
              <a:t>материалов, расчетов, выкладок, которые должны помочь диагностике ситуации, восстановлению сюжета.</a:t>
            </a:r>
            <a:r>
              <a:rPr lang="ru-RU" dirty="0"/>
              <a:t/>
            </a:r>
            <a:br>
              <a:rPr lang="ru-RU" dirty="0"/>
            </a:br>
            <a:endParaRPr lang="ru-RU" dirty="0"/>
          </a:p>
        </p:txBody>
      </p:sp>
    </p:spTree>
    <p:extLst>
      <p:ext uri="{BB962C8B-B14F-4D97-AF65-F5344CB8AC3E}">
        <p14:creationId xmlns:p14="http://schemas.microsoft.com/office/powerpoint/2010/main" val="28595779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4500" y="190500"/>
            <a:ext cx="8829502" cy="6413500"/>
          </a:xfrm>
          <a:solidFill>
            <a:schemeClr val="bg2"/>
          </a:solidFill>
        </p:spPr>
        <p:txBody>
          <a:bodyPr>
            <a:normAutofit fontScale="90000"/>
          </a:bodyPr>
          <a:lstStyle/>
          <a:p>
            <a:pPr algn="ctr"/>
            <a:r>
              <a:rPr lang="ru-RU" sz="3100" b="1" dirty="0">
                <a:latin typeface="Times New Roman" panose="02020603050405020304" pitchFamily="18" charset="0"/>
                <a:cs typeface="Times New Roman" panose="02020603050405020304" pitchFamily="18" charset="0"/>
              </a:rPr>
              <a:t>Этапы решения кейсов:</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ru-RU" sz="3100" b="1" i="1" dirty="0">
                <a:solidFill>
                  <a:schemeClr val="accent1">
                    <a:lumMod val="50000"/>
                  </a:schemeClr>
                </a:solidFill>
                <a:latin typeface="Times New Roman" panose="02020603050405020304" pitchFamily="18" charset="0"/>
                <a:cs typeface="Times New Roman" panose="02020603050405020304" pitchFamily="18" charset="0"/>
              </a:rPr>
              <a:t>Первый этап</a:t>
            </a:r>
            <a:r>
              <a:rPr lang="ru-RU" sz="3100" b="1" dirty="0">
                <a:solidFill>
                  <a:schemeClr val="accent1">
                    <a:lumMod val="50000"/>
                  </a:schemeClr>
                </a:solidFill>
                <a:latin typeface="Times New Roman" panose="02020603050405020304" pitchFamily="18" charset="0"/>
                <a:cs typeface="Times New Roman" panose="02020603050405020304" pitchFamily="18" charset="0"/>
              </a:rPr>
              <a:t> </a:t>
            </a:r>
            <a:r>
              <a:rPr lang="ru-RU" sz="3100" dirty="0">
                <a:solidFill>
                  <a:schemeClr val="accent1">
                    <a:lumMod val="50000"/>
                  </a:schemeClr>
                </a:solidFill>
                <a:latin typeface="Times New Roman" panose="02020603050405020304" pitchFamily="18" charset="0"/>
                <a:cs typeface="Times New Roman" panose="02020603050405020304" pitchFamily="18" charset="0"/>
              </a:rPr>
              <a:t>– знакомство с ситуацией, ее особенностями.</a:t>
            </a:r>
            <a:br>
              <a:rPr lang="ru-RU" sz="3100" dirty="0">
                <a:solidFill>
                  <a:schemeClr val="accent1">
                    <a:lumMod val="50000"/>
                  </a:schemeClr>
                </a:solidFill>
                <a:latin typeface="Times New Roman" panose="02020603050405020304" pitchFamily="18" charset="0"/>
                <a:cs typeface="Times New Roman" panose="02020603050405020304" pitchFamily="18" charset="0"/>
              </a:rPr>
            </a:br>
            <a:r>
              <a:rPr lang="ru-RU" sz="3100" b="1" i="1" dirty="0">
                <a:solidFill>
                  <a:schemeClr val="accent1">
                    <a:lumMod val="50000"/>
                  </a:schemeClr>
                </a:solidFill>
                <a:latin typeface="Times New Roman" panose="02020603050405020304" pitchFamily="18" charset="0"/>
                <a:cs typeface="Times New Roman" panose="02020603050405020304" pitchFamily="18" charset="0"/>
              </a:rPr>
              <a:t>Второй этап </a:t>
            </a:r>
            <a:r>
              <a:rPr lang="ru-RU" sz="3100" dirty="0">
                <a:solidFill>
                  <a:schemeClr val="accent1">
                    <a:lumMod val="50000"/>
                  </a:schemeClr>
                </a:solidFill>
                <a:latin typeface="Times New Roman" panose="02020603050405020304" pitchFamily="18" charset="0"/>
                <a:cs typeface="Times New Roman" panose="02020603050405020304" pitchFamily="18" charset="0"/>
              </a:rPr>
              <a:t>– выделение основной проблемы (основных проблем), выделение факторов и персоналий, которые могут реально воздействовать.</a:t>
            </a:r>
            <a:br>
              <a:rPr lang="ru-RU" sz="3100" dirty="0">
                <a:solidFill>
                  <a:schemeClr val="accent1">
                    <a:lumMod val="50000"/>
                  </a:schemeClr>
                </a:solidFill>
                <a:latin typeface="Times New Roman" panose="02020603050405020304" pitchFamily="18" charset="0"/>
                <a:cs typeface="Times New Roman" panose="02020603050405020304" pitchFamily="18" charset="0"/>
              </a:rPr>
            </a:br>
            <a:r>
              <a:rPr lang="ru-RU" sz="3100" b="1" i="1" dirty="0">
                <a:solidFill>
                  <a:schemeClr val="accent1">
                    <a:lumMod val="50000"/>
                  </a:schemeClr>
                </a:solidFill>
                <a:latin typeface="Times New Roman" panose="02020603050405020304" pitchFamily="18" charset="0"/>
                <a:cs typeface="Times New Roman" panose="02020603050405020304" pitchFamily="18" charset="0"/>
              </a:rPr>
              <a:t>Третий этап</a:t>
            </a:r>
            <a:r>
              <a:rPr lang="ru-RU" sz="3100" b="1" dirty="0">
                <a:solidFill>
                  <a:schemeClr val="accent1">
                    <a:lumMod val="50000"/>
                  </a:schemeClr>
                </a:solidFill>
                <a:latin typeface="Times New Roman" panose="02020603050405020304" pitchFamily="18" charset="0"/>
                <a:cs typeface="Times New Roman" panose="02020603050405020304" pitchFamily="18" charset="0"/>
              </a:rPr>
              <a:t> </a:t>
            </a:r>
            <a:r>
              <a:rPr lang="ru-RU" sz="3100" dirty="0">
                <a:solidFill>
                  <a:schemeClr val="accent1">
                    <a:lumMod val="50000"/>
                  </a:schemeClr>
                </a:solidFill>
                <a:latin typeface="Times New Roman" panose="02020603050405020304" pitchFamily="18" charset="0"/>
                <a:cs typeface="Times New Roman" panose="02020603050405020304" pitchFamily="18" charset="0"/>
              </a:rPr>
              <a:t>– предложение концепций или тем для «мозгового штурма».</a:t>
            </a:r>
            <a:br>
              <a:rPr lang="ru-RU" sz="3100" dirty="0">
                <a:solidFill>
                  <a:schemeClr val="accent1">
                    <a:lumMod val="50000"/>
                  </a:schemeClr>
                </a:solidFill>
                <a:latin typeface="Times New Roman" panose="02020603050405020304" pitchFamily="18" charset="0"/>
                <a:cs typeface="Times New Roman" panose="02020603050405020304" pitchFamily="18" charset="0"/>
              </a:rPr>
            </a:br>
            <a:r>
              <a:rPr lang="ru-RU" sz="3100" b="1" i="1" dirty="0">
                <a:solidFill>
                  <a:schemeClr val="accent1">
                    <a:lumMod val="50000"/>
                  </a:schemeClr>
                </a:solidFill>
                <a:latin typeface="Times New Roman" panose="02020603050405020304" pitchFamily="18" charset="0"/>
                <a:cs typeface="Times New Roman" panose="02020603050405020304" pitchFamily="18" charset="0"/>
              </a:rPr>
              <a:t>Четвертый этап</a:t>
            </a:r>
            <a:r>
              <a:rPr lang="ru-RU" sz="3100" b="1" dirty="0">
                <a:solidFill>
                  <a:schemeClr val="accent1">
                    <a:lumMod val="50000"/>
                  </a:schemeClr>
                </a:solidFill>
                <a:latin typeface="Times New Roman" panose="02020603050405020304" pitchFamily="18" charset="0"/>
                <a:cs typeface="Times New Roman" panose="02020603050405020304" pitchFamily="18" charset="0"/>
              </a:rPr>
              <a:t> </a:t>
            </a:r>
            <a:r>
              <a:rPr lang="ru-RU" sz="3100" dirty="0">
                <a:solidFill>
                  <a:schemeClr val="accent1">
                    <a:lumMod val="50000"/>
                  </a:schemeClr>
                </a:solidFill>
                <a:latin typeface="Times New Roman" panose="02020603050405020304" pitchFamily="18" charset="0"/>
                <a:cs typeface="Times New Roman" panose="02020603050405020304" pitchFamily="18" charset="0"/>
              </a:rPr>
              <a:t>– анализ последствий принятия того или иного решения.</a:t>
            </a:r>
            <a:br>
              <a:rPr lang="ru-RU" sz="3100" dirty="0">
                <a:solidFill>
                  <a:schemeClr val="accent1">
                    <a:lumMod val="50000"/>
                  </a:schemeClr>
                </a:solidFill>
                <a:latin typeface="Times New Roman" panose="02020603050405020304" pitchFamily="18" charset="0"/>
                <a:cs typeface="Times New Roman" panose="02020603050405020304" pitchFamily="18" charset="0"/>
              </a:rPr>
            </a:br>
            <a:r>
              <a:rPr lang="ru-RU" sz="3100" b="1" i="1" dirty="0">
                <a:solidFill>
                  <a:schemeClr val="accent1">
                    <a:lumMod val="50000"/>
                  </a:schemeClr>
                </a:solidFill>
                <a:latin typeface="Times New Roman" panose="02020603050405020304" pitchFamily="18" charset="0"/>
                <a:cs typeface="Times New Roman" panose="02020603050405020304" pitchFamily="18" charset="0"/>
              </a:rPr>
              <a:t>Пятый этап</a:t>
            </a:r>
            <a:r>
              <a:rPr lang="ru-RU" sz="3100" b="1" dirty="0">
                <a:solidFill>
                  <a:schemeClr val="accent1">
                    <a:lumMod val="50000"/>
                  </a:schemeClr>
                </a:solidFill>
                <a:latin typeface="Times New Roman" panose="02020603050405020304" pitchFamily="18" charset="0"/>
                <a:cs typeface="Times New Roman" panose="02020603050405020304" pitchFamily="18" charset="0"/>
              </a:rPr>
              <a:t> </a:t>
            </a:r>
            <a:r>
              <a:rPr lang="ru-RU" sz="3100" dirty="0">
                <a:solidFill>
                  <a:schemeClr val="accent1">
                    <a:lumMod val="50000"/>
                  </a:schemeClr>
                </a:solidFill>
                <a:latin typeface="Times New Roman" panose="02020603050405020304" pitchFamily="18" charset="0"/>
                <a:cs typeface="Times New Roman" panose="02020603050405020304" pitchFamily="18" charset="0"/>
              </a:rPr>
              <a:t>– решение кейса – предложение одного или нескольких вариантов (последовательности действий), указание на возможное возникновение проблем, механизмы их предотвращения и решения.</a:t>
            </a:r>
            <a:r>
              <a:rPr lang="ru-RU" dirty="0"/>
              <a:t/>
            </a:r>
            <a:br>
              <a:rPr lang="ru-RU" dirty="0"/>
            </a:br>
            <a:endParaRPr lang="ru-RU" dirty="0"/>
          </a:p>
        </p:txBody>
      </p:sp>
    </p:spTree>
    <p:extLst>
      <p:ext uri="{BB962C8B-B14F-4D97-AF65-F5344CB8AC3E}">
        <p14:creationId xmlns:p14="http://schemas.microsoft.com/office/powerpoint/2010/main" val="100982828"/>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5900"/>
            <a:ext cx="8596668" cy="6019800"/>
          </a:xfrm>
          <a:solidFill>
            <a:schemeClr val="bg2"/>
          </a:solidFill>
        </p:spPr>
        <p:txBody>
          <a:bodyPr>
            <a:normAutofit fontScale="90000"/>
          </a:bodyPr>
          <a:lstStyle/>
          <a:p>
            <a:pPr algn="ctr"/>
            <a:r>
              <a:rPr lang="ru-RU" sz="2700" b="1" dirty="0">
                <a:latin typeface="Times New Roman" panose="02020603050405020304" pitchFamily="18" charset="0"/>
                <a:cs typeface="Times New Roman" panose="02020603050405020304" pitchFamily="18" charset="0"/>
              </a:rPr>
              <a:t>Способы применения кейсов:</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solidFill>
                  <a:schemeClr val="accent2">
                    <a:lumMod val="75000"/>
                  </a:schemeClr>
                </a:solidFill>
                <a:latin typeface="Times New Roman" panose="02020603050405020304" pitchFamily="18" charset="0"/>
                <a:cs typeface="Times New Roman" panose="02020603050405020304" pitchFamily="18" charset="0"/>
              </a:rPr>
              <a:t>в процессе </a:t>
            </a:r>
            <a:r>
              <a:rPr lang="ru-RU" sz="2700" b="1" i="1" dirty="0">
                <a:solidFill>
                  <a:schemeClr val="accent2">
                    <a:lumMod val="75000"/>
                  </a:schemeClr>
                </a:solidFill>
                <a:latin typeface="Times New Roman" panose="02020603050405020304" pitchFamily="18" charset="0"/>
                <a:cs typeface="Times New Roman" panose="02020603050405020304" pitchFamily="18" charset="0"/>
              </a:rPr>
              <a:t>индивидуальной работы</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dirty="0">
                <a:solidFill>
                  <a:schemeClr val="accent2">
                    <a:lumMod val="75000"/>
                  </a:schemeClr>
                </a:solidFill>
                <a:latin typeface="Times New Roman" panose="02020603050405020304" pitchFamily="18" charset="0"/>
                <a:cs typeface="Times New Roman" panose="02020603050405020304" pitchFamily="18" charset="0"/>
              </a:rPr>
              <a:t>студенты знакомятся с материалами ситуации (задачей) и готовят свои документы по вопросам, представленным в схеме анализа; </a:t>
            </a:r>
            <a:br>
              <a:rPr lang="ru-RU" sz="2700" dirty="0">
                <a:solidFill>
                  <a:schemeClr val="accent2">
                    <a:lumMod val="75000"/>
                  </a:schemeClr>
                </a:solidFill>
                <a:latin typeface="Times New Roman" panose="02020603050405020304" pitchFamily="18" charset="0"/>
                <a:cs typeface="Times New Roman" panose="02020603050405020304" pitchFamily="18" charset="0"/>
              </a:rPr>
            </a:br>
            <a:r>
              <a:rPr lang="ru-RU" sz="2700" dirty="0">
                <a:solidFill>
                  <a:schemeClr val="accent2">
                    <a:lumMod val="75000"/>
                  </a:schemeClr>
                </a:solidFill>
                <a:latin typeface="Times New Roman" panose="02020603050405020304" pitchFamily="18" charset="0"/>
                <a:cs typeface="Times New Roman" panose="02020603050405020304" pitchFamily="18" charset="0"/>
              </a:rPr>
              <a:t>в ходе </a:t>
            </a:r>
            <a:r>
              <a:rPr lang="ru-RU" sz="2700" b="1" i="1" dirty="0">
                <a:solidFill>
                  <a:schemeClr val="accent2">
                    <a:lumMod val="75000"/>
                  </a:schemeClr>
                </a:solidFill>
                <a:latin typeface="Times New Roman" panose="02020603050405020304" pitchFamily="18" charset="0"/>
                <a:cs typeface="Times New Roman" panose="02020603050405020304" pitchFamily="18" charset="0"/>
              </a:rPr>
              <a:t>групповой работы</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dirty="0">
                <a:solidFill>
                  <a:schemeClr val="accent2">
                    <a:lumMod val="75000"/>
                  </a:schemeClr>
                </a:solidFill>
                <a:latin typeface="Times New Roman" panose="02020603050405020304" pitchFamily="18" charset="0"/>
                <a:cs typeface="Times New Roman" panose="02020603050405020304" pitchFamily="18" charset="0"/>
              </a:rPr>
              <a:t>(по 5-6 человек) происходит согласование различных представлений о ситуации, основных проблемах и путях их решения, нахождение взаимоприемлемого варианта решения, доработка и экспертиза предложений, оформление предложения в виде текста и плакатов для презентации на сессионном заседании; </a:t>
            </a:r>
            <a:br>
              <a:rPr lang="ru-RU" sz="2700" dirty="0">
                <a:solidFill>
                  <a:schemeClr val="accent2">
                    <a:lumMod val="75000"/>
                  </a:schemeClr>
                </a:solidFill>
                <a:latin typeface="Times New Roman" panose="02020603050405020304" pitchFamily="18" charset="0"/>
                <a:cs typeface="Times New Roman" panose="02020603050405020304" pitchFamily="18" charset="0"/>
              </a:rPr>
            </a:br>
            <a:r>
              <a:rPr lang="ru-RU" sz="2700" dirty="0">
                <a:solidFill>
                  <a:schemeClr val="accent2">
                    <a:lumMod val="75000"/>
                  </a:schemeClr>
                </a:solidFill>
                <a:latin typeface="Times New Roman" panose="02020603050405020304" pitchFamily="18" charset="0"/>
                <a:cs typeface="Times New Roman" panose="02020603050405020304" pitchFamily="18" charset="0"/>
              </a:rPr>
              <a:t>в процессе </a:t>
            </a:r>
            <a:r>
              <a:rPr lang="ru-RU" sz="2700" b="1" i="1" dirty="0">
                <a:solidFill>
                  <a:schemeClr val="accent2">
                    <a:lumMod val="75000"/>
                  </a:schemeClr>
                </a:solidFill>
                <a:latin typeface="Times New Roman" panose="02020603050405020304" pitchFamily="18" charset="0"/>
                <a:cs typeface="Times New Roman" panose="02020603050405020304" pitchFamily="18" charset="0"/>
              </a:rPr>
              <a:t>сессионной работы</a:t>
            </a:r>
            <a:r>
              <a:rPr lang="ru-RU" sz="2700" b="1" dirty="0">
                <a:solidFill>
                  <a:schemeClr val="accent2">
                    <a:lumMod val="75000"/>
                  </a:schemeClr>
                </a:solidFill>
                <a:latin typeface="Times New Roman" panose="02020603050405020304" pitchFamily="18" charset="0"/>
                <a:cs typeface="Times New Roman" panose="02020603050405020304" pitchFamily="18" charset="0"/>
              </a:rPr>
              <a:t> </a:t>
            </a:r>
            <a:r>
              <a:rPr lang="ru-RU" sz="2700" dirty="0">
                <a:solidFill>
                  <a:schemeClr val="accent2">
                    <a:lumMod val="75000"/>
                  </a:schemeClr>
                </a:solidFill>
                <a:latin typeface="Times New Roman" panose="02020603050405020304" pitchFamily="18" charset="0"/>
                <a:cs typeface="Times New Roman" panose="02020603050405020304" pitchFamily="18" charset="0"/>
              </a:rPr>
              <a:t>каждая из малых групп представляет собственный вариант решения ситуации (задачи), отвечает на вопросы участников других групп и уточняет свои предложения, а после окончания докладов дает оценку или выражает отношение к вариантам решения, предложенным другими группами. </a:t>
            </a:r>
            <a:r>
              <a:rPr lang="ru-RU" sz="2800" dirty="0"/>
              <a:t/>
            </a:r>
            <a:br>
              <a:rPr lang="ru-RU" sz="2800" dirty="0"/>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6663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19100"/>
            <a:ext cx="8596668" cy="6019800"/>
          </a:xfrm>
          <a:solidFill>
            <a:schemeClr val="bg2"/>
          </a:solidFill>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В Ы В О Д Ы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sz="3200" dirty="0" smtClean="0">
                <a:solidFill>
                  <a:schemeClr val="accent2">
                    <a:lumMod val="50000"/>
                  </a:schemeClr>
                </a:solidFill>
                <a:latin typeface="Times New Roman" panose="02020603050405020304" pitchFamily="18" charset="0"/>
                <a:cs typeface="Times New Roman" panose="02020603050405020304" pitchFamily="18" charset="0"/>
              </a:rPr>
              <a:t>Мы  рассмотрели 3 метода активного обучения в рамках игрового моделирования с подростками:</a:t>
            </a: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1. Дебаты</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2. Мозговой штурм</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3. Кейс-метод</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dirty="0" smtClean="0">
                <a:solidFill>
                  <a:schemeClr val="accent2">
                    <a:lumMod val="50000"/>
                  </a:schemeClr>
                </a:solidFill>
                <a:latin typeface="Times New Roman" panose="02020603050405020304" pitchFamily="18" charset="0"/>
                <a:cs typeface="Times New Roman" panose="02020603050405020304" pitchFamily="18" charset="0"/>
              </a:rPr>
              <a:t>У каждого метода есть свои плюсы и минусы, например дебаты и кейс-метод требуют подготовки, а мозговой штурм является импровизационным методом и не требует подготовки.</a:t>
            </a: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43683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850900" y="88900"/>
            <a:ext cx="8423103" cy="901700"/>
          </a:xfrm>
        </p:spPr>
        <p:txBody>
          <a:bodyPr/>
          <a:lstStyle/>
          <a:p>
            <a:pPr algn="ctr"/>
            <a:r>
              <a:rPr lang="ru-RU" sz="4000" b="1" dirty="0">
                <a:latin typeface="Times New Roman" panose="02020603050405020304" pitchFamily="18" charset="0"/>
                <a:cs typeface="Times New Roman" panose="02020603050405020304" pitchFamily="18" charset="0"/>
              </a:rPr>
              <a:t>Методика проведения дебатов</a:t>
            </a:r>
            <a:r>
              <a:rPr lang="ru-RU" sz="2000" dirty="0"/>
              <a:t/>
            </a:r>
            <a:br>
              <a:rPr lang="ru-RU" sz="2000" dirty="0"/>
            </a:br>
            <a:endParaRPr lang="ru-RU" sz="2000" dirty="0"/>
          </a:p>
        </p:txBody>
      </p:sp>
      <p:sp>
        <p:nvSpPr>
          <p:cNvPr id="4" name="Подзаголовок 3"/>
          <p:cNvSpPr>
            <a:spLocks noGrp="1"/>
          </p:cNvSpPr>
          <p:nvPr>
            <p:ph type="subTitle" idx="1"/>
          </p:nvPr>
        </p:nvSpPr>
        <p:spPr>
          <a:xfrm>
            <a:off x="850900" y="787400"/>
            <a:ext cx="8423103" cy="5587999"/>
          </a:xfrm>
          <a:solidFill>
            <a:schemeClr val="accent1">
              <a:lumMod val="20000"/>
              <a:lumOff val="80000"/>
            </a:schemeClr>
          </a:solidFill>
          <a:ln w="28575">
            <a:solidFill>
              <a:schemeClr val="accent1">
                <a:lumMod val="75000"/>
              </a:schemeClr>
            </a:solidFill>
          </a:ln>
        </p:spPr>
        <p:txBody>
          <a:bodyPr>
            <a:normAutofit/>
          </a:bodyPr>
          <a:lstStyle/>
          <a:p>
            <a:pPr algn="ctr"/>
            <a:r>
              <a:rPr lang="ru-RU" sz="2400" dirty="0"/>
              <a:t> </a:t>
            </a:r>
            <a:endParaRPr lang="ru-RU" sz="2400" dirty="0" smtClean="0"/>
          </a:p>
          <a:p>
            <a:pPr algn="ctr"/>
            <a:r>
              <a:rPr lang="ru-RU" sz="2800" b="1" dirty="0" smtClean="0">
                <a:solidFill>
                  <a:schemeClr val="bg2">
                    <a:lumMod val="10000"/>
                  </a:schemeClr>
                </a:solidFill>
                <a:latin typeface="Times New Roman" panose="02020603050405020304" pitchFamily="18" charset="0"/>
                <a:cs typeface="Times New Roman" panose="02020603050405020304" pitchFamily="18" charset="0"/>
              </a:rPr>
              <a:t>Дебаты</a:t>
            </a:r>
            <a:r>
              <a:rPr lang="ru-RU" sz="2800" dirty="0" smtClean="0">
                <a:solidFill>
                  <a:schemeClr val="bg2">
                    <a:lumMod val="10000"/>
                  </a:schemeClr>
                </a:solidFill>
                <a:latin typeface="Times New Roman" panose="02020603050405020304" pitchFamily="18" charset="0"/>
                <a:cs typeface="Times New Roman" panose="02020603050405020304" pitchFamily="18" charset="0"/>
              </a:rPr>
              <a:t> </a:t>
            </a:r>
            <a:r>
              <a:rPr lang="ru-RU" sz="2800" dirty="0">
                <a:solidFill>
                  <a:schemeClr val="bg2">
                    <a:lumMod val="10000"/>
                  </a:schemeClr>
                </a:solidFill>
                <a:latin typeface="Times New Roman" panose="02020603050405020304" pitchFamily="18" charset="0"/>
                <a:cs typeface="Times New Roman" panose="02020603050405020304" pitchFamily="18" charset="0"/>
              </a:rPr>
              <a:t>- интеллектуальная игра для старшеклассников, представляющая собой особую форму дискуссии, которая ведется по определенным правилам. Суть дебатов заключается в том, что две команды выдвигают свои аргументы и контраргументы по поводу предложенного тезиса, пытаясь убедить жюри в своей правоте. Образовательный смысл дебатов состоит в том, что принимающие в них участие учащиеся приобретают важнейшие способности: </a:t>
            </a:r>
          </a:p>
        </p:txBody>
      </p:sp>
    </p:spTree>
    <p:extLst>
      <p:ext uri="{BB962C8B-B14F-4D97-AF65-F5344CB8AC3E}">
        <p14:creationId xmlns:p14="http://schemas.microsoft.com/office/powerpoint/2010/main" val="39116415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90034" y="508000"/>
            <a:ext cx="8596668" cy="5626100"/>
          </a:xfrm>
          <a:solidFill>
            <a:schemeClr val="accent1">
              <a:lumMod val="60000"/>
              <a:lumOff val="40000"/>
            </a:schemeClr>
          </a:solidFill>
        </p:spPr>
        <p:txBody>
          <a:bodyPr/>
          <a:lstStyle/>
          <a:p>
            <a:pPr algn="ctr"/>
            <a:r>
              <a:rPr lang="ru-RU" dirty="0" smtClean="0"/>
              <a:t/>
            </a:r>
            <a:br>
              <a:rPr lang="ru-RU" dirty="0" smtClean="0"/>
            </a:br>
            <a:r>
              <a:rPr lang="ru-RU" dirty="0"/>
              <a:t/>
            </a:r>
            <a:br>
              <a:rPr lang="ru-RU" dirty="0"/>
            </a:br>
            <a:r>
              <a:rPr lang="ru-RU" dirty="0" smtClean="0"/>
              <a:t/>
            </a:r>
            <a:br>
              <a:rPr lang="ru-RU" dirty="0" smtClean="0"/>
            </a:br>
            <a:r>
              <a:rPr lang="ru-RU" dirty="0" smtClean="0"/>
              <a:t/>
            </a:r>
            <a:br>
              <a:rPr lang="ru-RU" dirty="0" smtClean="0"/>
            </a:br>
            <a:r>
              <a:rPr lang="ru-RU" sz="4800" b="1" dirty="0" smtClean="0">
                <a:solidFill>
                  <a:schemeClr val="accent2">
                    <a:lumMod val="75000"/>
                  </a:schemeClr>
                </a:solidFill>
                <a:latin typeface="Times New Roman" panose="02020603050405020304" pitchFamily="18" charset="0"/>
                <a:cs typeface="Times New Roman" panose="02020603050405020304" pitchFamily="18" charset="0"/>
              </a:rPr>
              <a:t>СПАСИБО ЗА ВНИМАНИЕ</a:t>
            </a:r>
            <a:endParaRPr lang="ru-RU" sz="48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30139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44500" y="279400"/>
            <a:ext cx="8829502" cy="6197600"/>
          </a:xfrm>
          <a:solidFill>
            <a:schemeClr val="bg2"/>
          </a:solidFill>
        </p:spPr>
        <p:txBody>
          <a:bodyPr>
            <a:normAutofit/>
          </a:bodyPr>
          <a:lstStyle/>
          <a:p>
            <a:pPr algn="ctr">
              <a:lnSpc>
                <a:spcPct val="150000"/>
              </a:lnSpc>
            </a:pPr>
            <a:r>
              <a:rPr lang="ru-RU" sz="2400" dirty="0" smtClean="0">
                <a:solidFill>
                  <a:schemeClr val="bg2">
                    <a:lumMod val="10000"/>
                  </a:schemeClr>
                </a:solidFill>
              </a:rPr>
              <a:t> </a:t>
            </a:r>
            <a:r>
              <a:rPr lang="ru-RU" sz="3200" dirty="0" smtClean="0">
                <a:solidFill>
                  <a:schemeClr val="bg2">
                    <a:lumMod val="10000"/>
                  </a:schemeClr>
                </a:solidFill>
                <a:latin typeface="Times New Roman" panose="02020603050405020304" pitchFamily="18" charset="0"/>
                <a:cs typeface="Times New Roman" panose="02020603050405020304" pitchFamily="18" charset="0"/>
              </a:rPr>
              <a:t>- обосновывать </a:t>
            </a:r>
            <a:r>
              <a:rPr lang="ru-RU" sz="3200" dirty="0">
                <a:solidFill>
                  <a:schemeClr val="bg2">
                    <a:lumMod val="10000"/>
                  </a:schemeClr>
                </a:solidFill>
                <a:latin typeface="Times New Roman" panose="02020603050405020304" pitchFamily="18" charset="0"/>
                <a:cs typeface="Times New Roman" panose="02020603050405020304" pitchFamily="18" charset="0"/>
              </a:rPr>
              <a:t>позицию, используя достоверную аргументацию</a:t>
            </a:r>
            <a:r>
              <a:rPr lang="ru-RU" sz="3200" dirty="0" smtClean="0">
                <a:solidFill>
                  <a:schemeClr val="bg2">
                    <a:lumMod val="10000"/>
                  </a:schemeClr>
                </a:solidFill>
                <a:latin typeface="Times New Roman" panose="02020603050405020304" pitchFamily="18" charset="0"/>
                <a:cs typeface="Times New Roman" panose="02020603050405020304" pitchFamily="18" charset="0"/>
              </a:rPr>
              <a:t>,</a:t>
            </a:r>
            <a:r>
              <a:rPr lang="ru-RU" sz="3200" dirty="0">
                <a:solidFill>
                  <a:schemeClr val="bg2">
                    <a:lumMod val="10000"/>
                  </a:schemeClr>
                </a:solidFill>
                <a:latin typeface="Times New Roman" panose="02020603050405020304" pitchFamily="18" charset="0"/>
                <a:cs typeface="Times New Roman" panose="02020603050405020304" pitchFamily="18" charset="0"/>
              </a:rPr>
              <a:t/>
            </a:r>
            <a:br>
              <a:rPr lang="ru-RU" sz="3200" dirty="0">
                <a:solidFill>
                  <a:schemeClr val="bg2">
                    <a:lumMod val="10000"/>
                  </a:schemeClr>
                </a:solidFill>
                <a:latin typeface="Times New Roman" panose="02020603050405020304" pitchFamily="18" charset="0"/>
                <a:cs typeface="Times New Roman" panose="02020603050405020304" pitchFamily="18" charset="0"/>
              </a:rPr>
            </a:br>
            <a:r>
              <a:rPr lang="ru-RU" sz="3200" dirty="0" smtClean="0">
                <a:solidFill>
                  <a:schemeClr val="bg2">
                    <a:lumMod val="10000"/>
                  </a:schemeClr>
                </a:solidFill>
                <a:latin typeface="Times New Roman" panose="02020603050405020304" pitchFamily="18" charset="0"/>
                <a:cs typeface="Times New Roman" panose="02020603050405020304" pitchFamily="18" charset="0"/>
              </a:rPr>
              <a:t> - анализировать </a:t>
            </a:r>
            <a:r>
              <a:rPr lang="ru-RU" sz="3200" dirty="0">
                <a:solidFill>
                  <a:schemeClr val="bg2">
                    <a:lumMod val="10000"/>
                  </a:schemeClr>
                </a:solidFill>
                <a:latin typeface="Times New Roman" panose="02020603050405020304" pitchFamily="18" charset="0"/>
                <a:cs typeface="Times New Roman" panose="02020603050405020304" pitchFamily="18" charset="0"/>
              </a:rPr>
              <a:t>полученную информацию и концентрироваться на сути проблемы,</a:t>
            </a:r>
            <a:br>
              <a:rPr lang="ru-RU" sz="3200" dirty="0">
                <a:solidFill>
                  <a:schemeClr val="bg2">
                    <a:lumMod val="10000"/>
                  </a:schemeClr>
                </a:solidFill>
                <a:latin typeface="Times New Roman" panose="02020603050405020304" pitchFamily="18" charset="0"/>
                <a:cs typeface="Times New Roman" panose="02020603050405020304" pitchFamily="18" charset="0"/>
              </a:rPr>
            </a:br>
            <a:r>
              <a:rPr lang="ru-RU" sz="3200" dirty="0">
                <a:solidFill>
                  <a:schemeClr val="bg2">
                    <a:lumMod val="10000"/>
                  </a:schemeClr>
                </a:solidFill>
                <a:latin typeface="Times New Roman" panose="02020603050405020304" pitchFamily="18" charset="0"/>
                <a:cs typeface="Times New Roman" panose="02020603050405020304" pitchFamily="18" charset="0"/>
              </a:rPr>
              <a:t> </a:t>
            </a:r>
            <a:r>
              <a:rPr lang="ru-RU" sz="3200" dirty="0" smtClean="0">
                <a:solidFill>
                  <a:schemeClr val="bg2">
                    <a:lumMod val="10000"/>
                  </a:schemeClr>
                </a:solidFill>
                <a:latin typeface="Times New Roman" panose="02020603050405020304" pitchFamily="18" charset="0"/>
                <a:cs typeface="Times New Roman" panose="02020603050405020304" pitchFamily="18" charset="0"/>
              </a:rPr>
              <a:t>- </a:t>
            </a:r>
            <a:r>
              <a:rPr lang="ru-RU" sz="3200" dirty="0">
                <a:solidFill>
                  <a:schemeClr val="bg2">
                    <a:lumMod val="10000"/>
                  </a:schemeClr>
                </a:solidFill>
                <a:latin typeface="Times New Roman" panose="02020603050405020304" pitchFamily="18" charset="0"/>
                <a:cs typeface="Times New Roman" panose="02020603050405020304" pitchFamily="18" charset="0"/>
              </a:rPr>
              <a:t>устанавливать логические связи между явлениями,</a:t>
            </a:r>
            <a:br>
              <a:rPr lang="ru-RU" sz="3200" dirty="0">
                <a:solidFill>
                  <a:schemeClr val="bg2">
                    <a:lumMod val="10000"/>
                  </a:schemeClr>
                </a:solidFill>
                <a:latin typeface="Times New Roman" panose="02020603050405020304" pitchFamily="18" charset="0"/>
                <a:cs typeface="Times New Roman" panose="02020603050405020304" pitchFamily="18" charset="0"/>
              </a:rPr>
            </a:br>
            <a:r>
              <a:rPr lang="ru-RU" sz="3200" dirty="0">
                <a:solidFill>
                  <a:schemeClr val="bg2">
                    <a:lumMod val="10000"/>
                  </a:schemeClr>
                </a:solidFill>
                <a:latin typeface="Times New Roman" panose="02020603050405020304" pitchFamily="18" charset="0"/>
                <a:cs typeface="Times New Roman" panose="02020603050405020304" pitchFamily="18" charset="0"/>
              </a:rPr>
              <a:t> </a:t>
            </a:r>
            <a:r>
              <a:rPr lang="ru-RU" sz="3200" dirty="0" smtClean="0">
                <a:solidFill>
                  <a:schemeClr val="bg2">
                    <a:lumMod val="10000"/>
                  </a:schemeClr>
                </a:solidFill>
                <a:latin typeface="Times New Roman" panose="02020603050405020304" pitchFamily="18" charset="0"/>
                <a:cs typeface="Times New Roman" panose="02020603050405020304" pitchFamily="18" charset="0"/>
              </a:rPr>
              <a:t>- различать </a:t>
            </a:r>
            <a:r>
              <a:rPr lang="ru-RU" sz="3200" dirty="0">
                <a:solidFill>
                  <a:schemeClr val="bg2">
                    <a:lumMod val="10000"/>
                  </a:schemeClr>
                </a:solidFill>
                <a:latin typeface="Times New Roman" panose="02020603050405020304" pitchFamily="18" charset="0"/>
                <a:cs typeface="Times New Roman" panose="02020603050405020304" pitchFamily="18" charset="0"/>
              </a:rPr>
              <a:t>факты и точки зрения, выявлять ошибки, фальсификации и стереотипы.</a:t>
            </a:r>
          </a:p>
        </p:txBody>
      </p:sp>
    </p:spTree>
    <p:extLst>
      <p:ext uri="{BB962C8B-B14F-4D97-AF65-F5344CB8AC3E}">
        <p14:creationId xmlns:p14="http://schemas.microsoft.com/office/powerpoint/2010/main" val="26406899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92100"/>
            <a:ext cx="8596668" cy="6248400"/>
          </a:xfrm>
          <a:solidFill>
            <a:schemeClr val="bg1">
              <a:lumMod val="95000"/>
            </a:schemeClr>
          </a:solidFill>
        </p:spPr>
        <p:txBody>
          <a:bodyPr>
            <a:normAutofit fontScale="90000"/>
          </a:bodyPr>
          <a:lstStyle/>
          <a:p>
            <a:pPr algn="ctr"/>
            <a:r>
              <a:rPr lang="ru-RU" sz="4400" b="1" dirty="0">
                <a:solidFill>
                  <a:schemeClr val="accent1">
                    <a:lumMod val="50000"/>
                  </a:schemeClr>
                </a:solidFill>
                <a:latin typeface="Times New Roman" panose="02020603050405020304" pitchFamily="18" charset="0"/>
                <a:cs typeface="Times New Roman" panose="02020603050405020304" pitchFamily="18" charset="0"/>
              </a:rPr>
              <a:t>Как играть в дебаты?</a:t>
            </a:r>
            <a:r>
              <a:rPr lang="ru-RU" sz="4400" dirty="0">
                <a:solidFill>
                  <a:schemeClr val="bg2">
                    <a:lumMod val="10000"/>
                  </a:schemeClr>
                </a:solidFill>
                <a:latin typeface="Times New Roman" panose="02020603050405020304" pitchFamily="18" charset="0"/>
                <a:cs typeface="Times New Roman" panose="02020603050405020304" pitchFamily="18" charset="0"/>
              </a:rPr>
              <a:t/>
            </a:r>
            <a:br>
              <a:rPr lang="ru-RU" sz="4400" dirty="0">
                <a:solidFill>
                  <a:schemeClr val="bg2">
                    <a:lumMod val="10000"/>
                  </a:schemeClr>
                </a:solidFill>
                <a:latin typeface="Times New Roman" panose="02020603050405020304" pitchFamily="18" charset="0"/>
                <a:cs typeface="Times New Roman" panose="02020603050405020304" pitchFamily="18" charset="0"/>
              </a:rPr>
            </a:br>
            <a:r>
              <a:rPr lang="ru-RU" sz="4400" b="1" dirty="0">
                <a:solidFill>
                  <a:schemeClr val="bg2">
                    <a:lumMod val="10000"/>
                  </a:schemeClr>
                </a:solidFill>
                <a:latin typeface="Times New Roman" panose="02020603050405020304" pitchFamily="18" charset="0"/>
                <a:cs typeface="Times New Roman" panose="02020603050405020304" pitchFamily="18" charset="0"/>
              </a:rPr>
              <a:t> </a:t>
            </a:r>
            <a:r>
              <a:rPr lang="ru-RU" sz="4400" dirty="0">
                <a:solidFill>
                  <a:schemeClr val="bg2">
                    <a:lumMod val="10000"/>
                  </a:schemeClr>
                </a:solidFill>
                <a:latin typeface="Times New Roman" panose="02020603050405020304" pitchFamily="18" charset="0"/>
                <a:cs typeface="Times New Roman" panose="02020603050405020304" pitchFamily="18" charset="0"/>
              </a:rPr>
              <a:t>Суть дебатов - убедить нейтральную третью сторону (судей) в том, что ваши аргументы лучше, чем аргументы вашего о</a:t>
            </a:r>
            <a:r>
              <a:rPr lang="ru-RU" sz="4400" dirty="0" smtClean="0">
                <a:solidFill>
                  <a:schemeClr val="bg2">
                    <a:lumMod val="10000"/>
                  </a:schemeClr>
                </a:solidFill>
                <a:latin typeface="Times New Roman" panose="02020603050405020304" pitchFamily="18" charset="0"/>
                <a:cs typeface="Times New Roman" panose="02020603050405020304" pitchFamily="18" charset="0"/>
              </a:rPr>
              <a:t>ппонента</a:t>
            </a:r>
            <a:r>
              <a:rPr lang="ru-RU" sz="4400" dirty="0">
                <a:solidFill>
                  <a:schemeClr val="bg2">
                    <a:lumMod val="10000"/>
                  </a:schemeClr>
                </a:solidFill>
                <a:latin typeface="Times New Roman" panose="02020603050405020304" pitchFamily="18" charset="0"/>
                <a:cs typeface="Times New Roman" panose="02020603050405020304" pitchFamily="18" charset="0"/>
              </a:rPr>
              <a:t>. Хотя суть проста, стратегии и техника, с помощью которой достигается желаемый результат, могут быть сложными.</a:t>
            </a:r>
            <a:r>
              <a:rPr lang="ru-RU" dirty="0"/>
              <a:t/>
            </a:r>
            <a:br>
              <a:rPr lang="ru-RU" dirty="0"/>
            </a:br>
            <a:endParaRPr lang="ru-RU" dirty="0"/>
          </a:p>
        </p:txBody>
      </p:sp>
    </p:spTree>
    <p:extLst>
      <p:ext uri="{BB962C8B-B14F-4D97-AF65-F5344CB8AC3E}">
        <p14:creationId xmlns:p14="http://schemas.microsoft.com/office/powerpoint/2010/main" val="145444049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304800"/>
            <a:ext cx="8778702" cy="6248400"/>
          </a:xfrm>
          <a:solidFill>
            <a:schemeClr val="bg1">
              <a:lumMod val="95000"/>
            </a:schemeClr>
          </a:solidFill>
        </p:spPr>
        <p:txBody>
          <a:bodyPr>
            <a:normAutofit fontScale="90000"/>
          </a:bodyPr>
          <a:lstStyle/>
          <a:p>
            <a:r>
              <a:rPr lang="ru-RU" b="1" dirty="0" smtClean="0">
                <a:latin typeface="Times New Roman" panose="02020603050405020304" pitchFamily="18" charset="0"/>
                <a:cs typeface="Times New Roman" panose="02020603050405020304" pitchFamily="18" charset="0"/>
              </a:rPr>
              <a:t>Основными </a:t>
            </a:r>
            <a:r>
              <a:rPr lang="ru-RU" b="1" dirty="0">
                <a:latin typeface="Times New Roman" panose="02020603050405020304" pitchFamily="18" charset="0"/>
                <a:cs typeface="Times New Roman" panose="02020603050405020304" pitchFamily="18" charset="0"/>
              </a:rPr>
              <a:t>элементами дебатов являются:</a:t>
            </a:r>
            <a:r>
              <a:rPr lang="ru-RU" dirty="0"/>
              <a:t/>
            </a:r>
            <a:br>
              <a:rPr lang="ru-RU" dirty="0"/>
            </a:br>
            <a:r>
              <a:rPr lang="ru-RU" dirty="0"/>
              <a:t>                     </a:t>
            </a:r>
            <a:br>
              <a:rPr lang="ru-RU" dirty="0"/>
            </a:br>
            <a:r>
              <a:rPr lang="ru-RU" sz="3100" dirty="0" smtClean="0">
                <a:solidFill>
                  <a:schemeClr val="bg2">
                    <a:lumMod val="10000"/>
                  </a:schemeClr>
                </a:solidFill>
                <a:latin typeface="Times New Roman" panose="02020603050405020304" pitchFamily="18" charset="0"/>
                <a:cs typeface="Times New Roman" panose="02020603050405020304" pitchFamily="18" charset="0"/>
              </a:rPr>
              <a:t> </a:t>
            </a:r>
            <a:r>
              <a:rPr lang="ru-RU" sz="3100" b="1" dirty="0">
                <a:solidFill>
                  <a:schemeClr val="tx1">
                    <a:lumMod val="95000"/>
                    <a:lumOff val="5000"/>
                  </a:schemeClr>
                </a:solidFill>
                <a:latin typeface="Times New Roman" panose="02020603050405020304" pitchFamily="18" charset="0"/>
                <a:cs typeface="Times New Roman" panose="02020603050405020304" pitchFamily="18" charset="0"/>
              </a:rPr>
              <a:t>Тема.</a:t>
            </a:r>
            <a:r>
              <a:rPr lang="ru-RU" sz="3100"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3100" dirty="0">
                <a:solidFill>
                  <a:schemeClr val="accent2">
                    <a:lumMod val="50000"/>
                  </a:schemeClr>
                </a:solidFill>
                <a:latin typeface="Times New Roman" panose="02020603050405020304" pitchFamily="18" charset="0"/>
                <a:cs typeface="Times New Roman" panose="02020603050405020304" pitchFamily="18" charset="0"/>
              </a:rPr>
              <a:t>В дебатах тема формулируется в виде утверждения (например, “Переговоры с террористами недопустимы”). </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b="1" dirty="0" smtClean="0">
                <a:solidFill>
                  <a:schemeClr val="bg2">
                    <a:lumMod val="10000"/>
                  </a:schemeClr>
                </a:solidFill>
                <a:latin typeface="Times New Roman" panose="02020603050405020304" pitchFamily="18" charset="0"/>
                <a:cs typeface="Times New Roman" panose="02020603050405020304" pitchFamily="18" charset="0"/>
              </a:rPr>
              <a:t>Утверждающая </a:t>
            </a:r>
            <a:r>
              <a:rPr lang="ru-RU" sz="3100" b="1" dirty="0">
                <a:solidFill>
                  <a:schemeClr val="bg2">
                    <a:lumMod val="10000"/>
                  </a:schemeClr>
                </a:solidFill>
                <a:latin typeface="Times New Roman" panose="02020603050405020304" pitchFamily="18" charset="0"/>
                <a:cs typeface="Times New Roman" panose="02020603050405020304" pitchFamily="18" charset="0"/>
              </a:rPr>
              <a:t>сторона.</a:t>
            </a:r>
            <a:r>
              <a:rPr lang="ru-RU" sz="3100" dirty="0">
                <a:solidFill>
                  <a:schemeClr val="accent2">
                    <a:lumMod val="50000"/>
                  </a:schemeClr>
                </a:solidFill>
                <a:latin typeface="Times New Roman" panose="02020603050405020304" pitchFamily="18" charset="0"/>
                <a:cs typeface="Times New Roman" panose="02020603050405020304" pitchFamily="18" charset="0"/>
              </a:rPr>
              <a:t> В дебатах спикеры утверждающей стороны пытаются убедить судей в правильности своих позиций. </a:t>
            </a:r>
            <a:r>
              <a:rPr lang="ru-RU" sz="3100" dirty="0" smtClean="0">
                <a:latin typeface="Times New Roman" panose="02020603050405020304" pitchFamily="18" charset="0"/>
                <a:cs typeface="Times New Roman" panose="02020603050405020304" pitchFamily="18" charset="0"/>
              </a:rPr>
              <a:t/>
            </a:r>
            <a:br>
              <a:rPr lang="ru-RU" sz="3100" dirty="0" smtClean="0">
                <a:latin typeface="Times New Roman" panose="02020603050405020304" pitchFamily="18" charset="0"/>
                <a:cs typeface="Times New Roman" panose="02020603050405020304" pitchFamily="18" charset="0"/>
              </a:rPr>
            </a:br>
            <a:r>
              <a:rPr lang="ru-RU" sz="3100" b="1" dirty="0" smtClean="0">
                <a:solidFill>
                  <a:schemeClr val="bg2">
                    <a:lumMod val="10000"/>
                  </a:schemeClr>
                </a:solidFill>
                <a:latin typeface="Times New Roman" panose="02020603050405020304" pitchFamily="18" charset="0"/>
                <a:cs typeface="Times New Roman" panose="02020603050405020304" pitchFamily="18" charset="0"/>
              </a:rPr>
              <a:t>Отрицающая </a:t>
            </a:r>
            <a:r>
              <a:rPr lang="ru-RU" sz="3100" b="1" dirty="0">
                <a:solidFill>
                  <a:schemeClr val="bg2">
                    <a:lumMod val="10000"/>
                  </a:schemeClr>
                </a:solidFill>
                <a:latin typeface="Times New Roman" panose="02020603050405020304" pitchFamily="18" charset="0"/>
                <a:cs typeface="Times New Roman" panose="02020603050405020304" pitchFamily="18" charset="0"/>
              </a:rPr>
              <a:t>сторона.</a:t>
            </a:r>
            <a:r>
              <a:rPr lang="ru-RU" sz="3100" dirty="0">
                <a:solidFill>
                  <a:schemeClr val="bg2">
                    <a:lumMod val="10000"/>
                  </a:schemeClr>
                </a:solidFill>
                <a:latin typeface="Times New Roman" panose="02020603050405020304" pitchFamily="18" charset="0"/>
                <a:cs typeface="Times New Roman" panose="02020603050405020304" pitchFamily="18" charset="0"/>
              </a:rPr>
              <a:t> </a:t>
            </a:r>
            <a:r>
              <a:rPr lang="ru-RU" sz="3100" dirty="0">
                <a:solidFill>
                  <a:schemeClr val="accent2">
                    <a:lumMod val="75000"/>
                  </a:schemeClr>
                </a:solidFill>
                <a:latin typeface="Times New Roman" panose="02020603050405020304" pitchFamily="18" charset="0"/>
                <a:cs typeface="Times New Roman" panose="02020603050405020304" pitchFamily="18" charset="0"/>
              </a:rPr>
              <a:t>Спикеры отрицающей стороны хотят доказать судье, что позиция утверждающей стороны неверна или что интерпретация темы и аргументация своей позиции спикерами утверждающей стороны имеет недостатки. </a:t>
            </a:r>
          </a:p>
        </p:txBody>
      </p:sp>
    </p:spTree>
    <p:extLst>
      <p:ext uri="{BB962C8B-B14F-4D97-AF65-F5344CB8AC3E}">
        <p14:creationId xmlns:p14="http://schemas.microsoft.com/office/powerpoint/2010/main" val="342119910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5900"/>
            <a:ext cx="8596668" cy="6375400"/>
          </a:xfrm>
          <a:solidFill>
            <a:schemeClr val="bg2"/>
          </a:solidFill>
        </p:spPr>
        <p:txBody>
          <a:bodyPr>
            <a:noAutofit/>
          </a:bodyPr>
          <a:lstStyle/>
          <a:p>
            <a:r>
              <a:rPr lang="ru-RU" sz="3200" b="1" dirty="0">
                <a:latin typeface="Times New Roman" panose="02020603050405020304" pitchFamily="18" charset="0"/>
                <a:cs typeface="Times New Roman" panose="02020603050405020304" pitchFamily="18" charset="0"/>
              </a:rPr>
              <a:t>Аргументы.</a:t>
            </a:r>
            <a:r>
              <a:rPr lang="ru-RU" sz="3200" dirty="0">
                <a:latin typeface="Times New Roman" panose="02020603050405020304" pitchFamily="18" charset="0"/>
                <a:cs typeface="Times New Roman" panose="02020603050405020304" pitchFamily="18" charset="0"/>
              </a:rPr>
              <a:t> </a:t>
            </a:r>
            <a:r>
              <a:rPr lang="ru-RU" sz="3200" dirty="0">
                <a:solidFill>
                  <a:schemeClr val="accent2">
                    <a:lumMod val="50000"/>
                  </a:schemeClr>
                </a:solidFill>
                <a:latin typeface="Times New Roman" panose="02020603050405020304" pitchFamily="18" charset="0"/>
                <a:cs typeface="Times New Roman" panose="02020603050405020304" pitchFamily="18" charset="0"/>
              </a:rPr>
              <a:t>– С помощью аргументации вы сможете убедить судью, что ваша позиция по поводу темы - наилучшая. То есть, вы дадите судье повод поверить, что ваша позиция правильная. Аргументы могут быть либо слабыми, либо сильными. Вы захотите представить наиболее сильные, убедительные аргументы, и убедить судью, что они - лучшие. Судьи настроены весьма скептично. Они захотят увидеть, что вы продумывали аргументы, принимая во внимание обе точки зрения на конкретную тему, и что ваши аргументы могут выдержать атаку оппонентов. </a:t>
            </a:r>
          </a:p>
        </p:txBody>
      </p:sp>
    </p:spTree>
    <p:extLst>
      <p:ext uri="{BB962C8B-B14F-4D97-AF65-F5344CB8AC3E}">
        <p14:creationId xmlns:p14="http://schemas.microsoft.com/office/powerpoint/2010/main" val="21117053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5900"/>
            <a:ext cx="8596668" cy="6261100"/>
          </a:xfrm>
          <a:solidFill>
            <a:schemeClr val="bg2"/>
          </a:solidFill>
        </p:spPr>
        <p:txBody>
          <a:bodyPr>
            <a:normAutofit fontScale="90000"/>
          </a:bodyPr>
          <a:lstStyle/>
          <a:p>
            <a:r>
              <a:rPr lang="ru-RU" sz="3200" dirty="0"/>
              <a:t> </a:t>
            </a:r>
            <a:r>
              <a:rPr lang="ru-RU" sz="3100" b="1" dirty="0">
                <a:latin typeface="Times New Roman" panose="02020603050405020304" pitchFamily="18" charset="0"/>
                <a:cs typeface="Times New Roman" panose="02020603050405020304" pitchFamily="18" charset="0"/>
              </a:rPr>
              <a:t>Поддержка и доказательства.</a:t>
            </a:r>
            <a:r>
              <a:rPr lang="ru-RU" sz="3100" dirty="0">
                <a:solidFill>
                  <a:schemeClr val="accent2">
                    <a:lumMod val="50000"/>
                  </a:schemeClr>
                </a:solidFill>
                <a:latin typeface="Times New Roman" panose="02020603050405020304" pitchFamily="18" charset="0"/>
                <a:cs typeface="Times New Roman" panose="02020603050405020304" pitchFamily="18" charset="0"/>
              </a:rPr>
              <a:t> Вместе с аргументами участники дебатов должны представить судье свидетельства (цитаты, факты, статистические данные), подтверждающие их позицию. Например, вы говорите маме, что опоздали в школу, потому что остановились помочь мотоциклисту поменять проколотую шину. Это хороший аргумент, оправдывающий опоздание. Для того чтобы доказать маме (судье в данном случае), что этим аргументам можно верить, вы показываете ей разорванные джинсы и грязные руки, как последствия проделанной работы. Физическое свидетельство сопровождает аргумент. В дебатах свидетельства добываются путем исследования. В основном это мнения экспертов. </a:t>
            </a:r>
          </a:p>
        </p:txBody>
      </p:sp>
    </p:spTree>
    <p:extLst>
      <p:ext uri="{BB962C8B-B14F-4D97-AF65-F5344CB8AC3E}">
        <p14:creationId xmlns:p14="http://schemas.microsoft.com/office/powerpoint/2010/main" val="207053272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77800"/>
            <a:ext cx="8596668" cy="6362700"/>
          </a:xfrm>
          <a:solidFill>
            <a:schemeClr val="bg2"/>
          </a:solidFill>
        </p:spPr>
        <p:txBody>
          <a:bodyPr>
            <a:noAutofit/>
          </a:bodyPr>
          <a:lstStyle/>
          <a:p>
            <a:r>
              <a:rPr lang="ru-RU" sz="2800" b="1" dirty="0">
                <a:latin typeface="Times New Roman" panose="02020603050405020304" pitchFamily="18" charset="0"/>
                <a:cs typeface="Times New Roman" panose="02020603050405020304" pitchFamily="18" charset="0"/>
              </a:rPr>
              <a:t>Вопросы.</a:t>
            </a:r>
            <a:r>
              <a:rPr lang="ru-RU" sz="2800" dirty="0">
                <a:latin typeface="Times New Roman" panose="02020603050405020304" pitchFamily="18" charset="0"/>
                <a:cs typeface="Times New Roman" panose="02020603050405020304" pitchFamily="18" charset="0"/>
              </a:rPr>
              <a:t> </a:t>
            </a:r>
            <a:r>
              <a:rPr lang="ru-RU" sz="2800" dirty="0">
                <a:solidFill>
                  <a:schemeClr val="accent2">
                    <a:lumMod val="50000"/>
                  </a:schemeClr>
                </a:solidFill>
                <a:latin typeface="Times New Roman" panose="02020603050405020304" pitchFamily="18" charset="0"/>
                <a:cs typeface="Times New Roman" panose="02020603050405020304" pitchFamily="18" charset="0"/>
              </a:rPr>
              <a:t>Раунд вопросов используется </a:t>
            </a:r>
            <a:r>
              <a:rPr lang="ru-RU" sz="2800" dirty="0" smtClean="0">
                <a:solidFill>
                  <a:schemeClr val="accent2">
                    <a:lumMod val="50000"/>
                  </a:schemeClr>
                </a:solidFill>
                <a:latin typeface="Times New Roman" panose="02020603050405020304" pitchFamily="18" charset="0"/>
                <a:cs typeface="Times New Roman" panose="02020603050405020304" pitchFamily="18" charset="0"/>
              </a:rPr>
              <a:t>как для </a:t>
            </a:r>
            <a:r>
              <a:rPr lang="ru-RU" sz="2800" dirty="0">
                <a:solidFill>
                  <a:schemeClr val="accent2">
                    <a:lumMod val="50000"/>
                  </a:schemeClr>
                </a:solidFill>
                <a:latin typeface="Times New Roman" panose="02020603050405020304" pitchFamily="18" charset="0"/>
                <a:cs typeface="Times New Roman" panose="02020603050405020304" pitchFamily="18" charset="0"/>
              </a:rPr>
              <a:t>разъяснения позиции, так и выявления потенциальных ошибок у противника. Полученная в ходе раунда вопросов информация может быть использована в выступлениях следующих спикеров.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b="1" dirty="0" smtClean="0">
                <a:latin typeface="Times New Roman" panose="02020603050405020304" pitchFamily="18" charset="0"/>
                <a:cs typeface="Times New Roman" panose="02020603050405020304" pitchFamily="18" charset="0"/>
              </a:rPr>
              <a:t>Решение </a:t>
            </a:r>
            <a:r>
              <a:rPr lang="ru-RU" sz="2800" b="1" dirty="0">
                <a:latin typeface="Times New Roman" panose="02020603050405020304" pitchFamily="18" charset="0"/>
                <a:cs typeface="Times New Roman" panose="02020603050405020304" pitchFamily="18" charset="0"/>
              </a:rPr>
              <a:t>судей.</a:t>
            </a:r>
            <a:r>
              <a:rPr lang="ru-RU" sz="2800" dirty="0">
                <a:latin typeface="Times New Roman" panose="02020603050405020304" pitchFamily="18" charset="0"/>
                <a:cs typeface="Times New Roman" panose="02020603050405020304" pitchFamily="18" charset="0"/>
              </a:rPr>
              <a:t> </a:t>
            </a:r>
            <a:r>
              <a:rPr lang="ru-RU" sz="2800" dirty="0">
                <a:solidFill>
                  <a:schemeClr val="accent2">
                    <a:lumMod val="50000"/>
                  </a:schemeClr>
                </a:solidFill>
                <a:latin typeface="Times New Roman" panose="02020603050405020304" pitchFamily="18" charset="0"/>
                <a:cs typeface="Times New Roman" panose="02020603050405020304" pitchFamily="18" charset="0"/>
              </a:rPr>
              <a:t>После того как судьи выслушают аргументы обеих сторон по поводу темы, они заполняют протоколы, в которых фиксируют решения о том, какой команде отдано предпочтение по результатам дебатов (аргументы и способ доказательства которой были более убедительными).  Тема задает дебатам определенные рамки. </a:t>
            </a:r>
          </a:p>
        </p:txBody>
      </p:sp>
    </p:spTree>
    <p:extLst>
      <p:ext uri="{BB962C8B-B14F-4D97-AF65-F5344CB8AC3E}">
        <p14:creationId xmlns:p14="http://schemas.microsoft.com/office/powerpoint/2010/main" val="15560069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201</TotalTime>
  <Words>619</Words>
  <Application>Microsoft Office PowerPoint</Application>
  <PresentationFormat>Широкоэкранный</PresentationFormat>
  <Paragraphs>44</Paragraphs>
  <Slides>30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30</vt:i4>
      </vt:variant>
    </vt:vector>
  </HeadingPairs>
  <TitlesOfParts>
    <vt:vector size="36" baseType="lpstr">
      <vt:lpstr>Arial</vt:lpstr>
      <vt:lpstr>Times New Roman</vt:lpstr>
      <vt:lpstr>Trebuchet MS</vt:lpstr>
      <vt:lpstr>Wingdings</vt:lpstr>
      <vt:lpstr>Wingdings 3</vt:lpstr>
      <vt:lpstr>Грань</vt:lpstr>
      <vt:lpstr>Методическая разработка «Интерактивные методы обучения.  Организация деловых игр для подростков».</vt:lpstr>
      <vt:lpstr>    Д Е Б А Т Ы</vt:lpstr>
      <vt:lpstr>Методика проведения дебатов </vt:lpstr>
      <vt:lpstr> - обосновывать позицию, используя достоверную аргументацию,  - анализировать полученную информацию и концентрироваться на сути проблемы,  - устанавливать логические связи между явлениями,  - различать факты и точки зрения, выявлять ошибки, фальсификации и стереотипы.</vt:lpstr>
      <vt:lpstr>Как играть в дебаты?  Суть дебатов - убедить нейтральную третью сторону (судей) в том, что ваши аргументы лучше, чем аргументы вашего оппонента. Хотя суть проста, стратегии и техника, с помощью которой достигается желаемый результат, могут быть сложными. </vt:lpstr>
      <vt:lpstr>Основными элементами дебатов являются:                        Тема. В дебатах тема формулируется в виде утверждения (например, “Переговоры с террористами недопустимы”).  Утверждающая сторона. В дебатах спикеры утверждающей стороны пытаются убедить судей в правильности своих позиций.  Отрицающая сторона. Спикеры отрицающей стороны хотят доказать судье, что позиция утверждающей стороны неверна или что интерпретация темы и аргументация своей позиции спикерами утверждающей стороны имеет недостатки. </vt:lpstr>
      <vt:lpstr>Аргументы. – С помощью аргументации вы сможете убедить судью, что ваша позиция по поводу темы - наилучшая. То есть, вы дадите судье повод поверить, что ваша позиция правильная. Аргументы могут быть либо слабыми, либо сильными. Вы захотите представить наиболее сильные, убедительные аргументы, и убедить судью, что они - лучшие. Судьи настроены весьма скептично. Они захотят увидеть, что вы продумывали аргументы, принимая во внимание обе точки зрения на конкретную тему, и что ваши аргументы могут выдержать атаку оппонентов. </vt:lpstr>
      <vt:lpstr> Поддержка и доказательства. Вместе с аргументами участники дебатов должны представить судье свидетельства (цитаты, факты, статистические данные), подтверждающие их позицию. Например, вы говорите маме, что опоздали в школу, потому что остановились помочь мотоциклисту поменять проколотую шину. Это хороший аргумент, оправдывающий опоздание. Для того чтобы доказать маме (судье в данном случае), что этим аргументам можно верить, вы показываете ей разорванные джинсы и грязные руки, как последствия проделанной работы. Физическое свидетельство сопровождает аргумент. В дебатах свидетельства добываются путем исследования. В основном это мнения экспертов. </vt:lpstr>
      <vt:lpstr>Вопросы. Раунд вопросов используется как для разъяснения позиции, так и выявления потенциальных ошибок у противника. Полученная в ходе раунда вопросов информация может быть использована в выступлениях следующих спикеров.   Решение судей. После того как судьи выслушают аргументы обеих сторон по поводу темы, они заполняют протоколы, в которых фиксируют решения о том, какой команде отдано предпочтение по результатам дебатов (аргументы и способ доказательства которой были более убедительными).  Тема задает дебатам определенные рамки. </vt:lpstr>
      <vt:lpstr> Сбор и обработка информации по теме дебатов. При подготовке к дебатам важно уделить особое внимание сбору и организации информации по теме. Речи, производящие наибольшее впечатление, возникают в результате полноты знания. Необходим большой запас сведений, из которого можно отобрать самое нужное. Поэтому информационный поиск является очень важным этапом работы над темой.          Для сбора информации используйте библиотеки, компьютерную сеть, мнения специалистов, опросы общественного мнения и т.д. В качестве исследователя изучайте информацию, ищите данные, относящиеся к теме дебатов в разнообразных источниках, классифицируйте, анализируйте и затем организуйте все доказательства в логическую и четкую форму.</vt:lpstr>
      <vt:lpstr>    МОЗГОВОЙ  ШТУРМ</vt:lpstr>
      <vt:lpstr>Что такое метод мозгового штурма? Метод мозгового штурма был создан в 1941 году Алексом Осборном — сотрудником американского рекламного агентства суперпрофессионалов «BBD&amp;O». Метод служит для оперативного решения проблем и основывается на стимулировании творческой активности людей, принимающих в нём участие и предлагающих максимальное количество всевозможных вариантов решения. После того, как все варианты озвучены, выбираются те, которые более всего подходят для успешной реализации на практике. Обычно мозговой штурм состоит из трёх обязательных этапов, различных по организации и правилам проведения. </vt:lpstr>
      <vt:lpstr>  Основные этапы мозгового штурма и правила его построения </vt:lpstr>
      <vt:lpstr>2. Генерация идей Это основной этап и именно от него зависит успех всего предприятия. По этой причине важно соблюдать следующие правила: - Максимальное количество идей, без любых ограничений - Принимаются даже фантастические, абсурдные и нестандартные идеи - Идеи можно и нужно комбинировать и улучшать - Не должно быть никакой критики или оценивания предлагаемых идей</vt:lpstr>
      <vt:lpstr>3. Отбор, систематизация и оценка идей  Заключительный, но не менее важный этап, который почему-то часто упускается из виду. Нужно понимать, что посредством этого этапа становится возможным выделить по-настоящему эффективные идеи и привести весь мозговой штурм к общему знаменателю. В противоположность второму этапу, оценка и критика приветствуются. А то, насколько данный этап пройдёт успешно, зависит от согласованности работы участников и общего направления их мнений относительно решаемой задачи и предлагаемых решений. </vt:lpstr>
      <vt:lpstr>   Главные плюсы метода мозгового штурма </vt:lpstr>
      <vt:lpstr>В ы в о д</vt:lpstr>
      <vt:lpstr>    К Е Й С - М Е Т О Д</vt:lpstr>
      <vt:lpstr>Кейс-метод   – (с англ. Case method, кейс-метод, метод конкретных ситуаций, метод ситуационного анализа) — оценочное средство, использующее описание и анализ реальных ситуаций или случаев из профессиональной практики. Обучающиеся должны исследовать ситуацию, разобраться в сути проблем, предложить возможные решения и выбрать лучшее из них. Кейсы основываются на реальном фактическом материале или же приближены к реальной ситуации.  </vt:lpstr>
      <vt:lpstr>Преимущества: Практическая направленность. Кейс-метод позволяет применить теоретические знания к решению практических задач. Такой подход компенсирует исключительно академическое образование и дает более широкое представление о бизнесе и процессах, нежели лекции или практика на узком участке работ. Интерактивный формат. Кейс-метод обеспечивает более эффективное усвоение материала за счет высокой эмоциональной вовлеченности и активного участия обучаемых. Участники погружаются в ситуацию с головой: у кейса есть главный герой, на место которого ставит себя команда и решает проблему от его лица. Акцент при обучении делается не на овладевание готовым знанием, а на его выработку. Конкретные навыки. Кейс-метод позволяет совершенствовать «мягкие навыки» (soft skills), которым не учат в университете, но которые оказываются крайне необходимы в реальном рабочем процессе. </vt:lpstr>
      <vt:lpstr>Типы и жанры кейсов, способы их представления Классификация кейсов может производиться по различным признакам:  1. По степени сложности: иллюстративные учебные ситуации-кейсы, цель которых – на определенном практическом примере обучить студентов алгоритму принятия правильного решения в определенной ситуации; учебные ситуации-кейсы с формированием проблемы, в которых описывается ситуация в конкретный период времени, выявляются и четко формулируются проблемы; цель такого кейса – диагностирование ситуации и самостоятельное принятие решения по указанной проблеме; </vt:lpstr>
      <vt:lpstr> учебные ситуации-кейсы без формирования проблемы, в которых описывается более сложная, чем в предыдущем варианте ситуация, где проблема четко не выявлена, а представлена в статистических данных, оценках общественного мнения, органов власти и т.д.; цель такого кейса – самостоятельно выявить проблему, указать альтернативные пути ее решения с анализом наличных ресурсов; прикладные упражнения, в которых описывается конкретная сложившаяся ситуация, предлагается найти пути выхода из нее; цель такого кейса – поиск путей решения проблемы. </vt:lpstr>
      <vt:lpstr>2. Исходя из целей и задач процесса обучения:  - обучающие анализу и оценке;  - обучающие решению проблем и принятию решений;  - иллюстрирующие проблему, решение или концепцию в целом. </vt:lpstr>
      <vt:lpstr>3. По формату использования: Executive-кейсы (1–2 стр. и менее). Участники знакомятся с кейсом непосредственно на мероприятии и решают его индивидуально или в формате обсуждения с модератором. Такие кейсы используются в качестве иллюстрации теоретического материала или для проверки конкретных узких навыков. Тематические кейсы (3–5 стр.). Предназначены для разбора на учебном занятии и общей дискуссии, иногда предполагается краткая предварительная подготовка участников. Гарвардские кейсы (в среднем 20–25 стр.). Подразумевают самостоятельную командную работу в течение нескольких дней и презентацию решения. </vt:lpstr>
      <vt:lpstr>4. По форме представления кейсов:    - в печатном виде или на электронных носителях;  - в аудио- или видео- вариантах;   - мультимедиа представление кейсов.  </vt:lpstr>
      <vt:lpstr>5. По наличию сюжета:  - сюжетные кейсы обычно содержат рассказ о произошедших событиях, включают действия лиц и организаций; - бессюжетные кейсы, как правило, прячут сюжет, потому что четкое изложение сюжета в значительной степени раскрывает решение. Внешне они представляют собой совокупность статистических материалов, расчетов, выкладок, которые должны помочь диагностике ситуации, восстановлению сюжета. </vt:lpstr>
      <vt:lpstr>Этапы решения кейсов: Первый этап – знакомство с ситуацией, ее особенностями. Второй этап – выделение основной проблемы (основных проблем), выделение факторов и персоналий, которые могут реально воздействовать. Третий этап – предложение концепций или тем для «мозгового штурма». Четвертый этап – анализ последствий принятия того или иного решения. Пятый этап – решение кейса – предложение одного или нескольких вариантов (последовательности действий), указание на возможное возникновение проблем, механизмы их предотвращения и решения. </vt:lpstr>
      <vt:lpstr>Способы применения кейсов: в процессе индивидуальной работы студенты знакомятся с материалами ситуации (задачей) и готовят свои документы по вопросам, представленным в схеме анализа;  в ходе групповой работы (по 5-6 человек) происходит согласование различных представлений о ситуации, основных проблемах и путях их решения, нахождение взаимоприемлемого варианта решения, доработка и экспертиза предложений, оформление предложения в виде текста и плакатов для презентации на сессионном заседании;  в процессе сессионной работы каждая из малых групп представляет собственный вариант решения ситуации (задачи), отвечает на вопросы участников других групп и уточняет свои предложения, а после окончания докладов дает оценку или выражает отношение к вариантам решения, предложенным другими группами.  </vt:lpstr>
      <vt:lpstr>В Ы В О Д Ы   Мы  рассмотрели 3 метода активного обучения в рамках игрового моделирования с подростками:  1. Дебаты 2. Мозговой штурм 3. Кейс-метод  У каждого метода есть свои плюсы и минусы, например дебаты и кейс-метод требуют подготовки, а мозговой штурм является импровизационным методом и не требует подготовки.    </vt:lpstr>
      <vt:lpstr>    СПАСИБО ЗА ВНИМАНИЕ</vt:lpstr>
    </vt:vector>
  </TitlesOfParts>
  <Company>МАОУ "Лицей №1"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Дискуссионные технологии, приемы и методы активного обучения в рамках игрового моделирования с подростками</dc:title>
  <dc:creator>Вахрушев Валерий</dc:creator>
  <cp:lastModifiedBy>Семья</cp:lastModifiedBy>
  <cp:revision>32</cp:revision>
  <dcterms:created xsi:type="dcterms:W3CDTF">2019-05-29T15:32:49Z</dcterms:created>
  <dcterms:modified xsi:type="dcterms:W3CDTF">2020-11-22T19:03:48Z</dcterms:modified>
</cp:coreProperties>
</file>