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294" r:id="rId2"/>
    <p:sldId id="276" r:id="rId3"/>
    <p:sldId id="297" r:id="rId4"/>
    <p:sldId id="277" r:id="rId5"/>
    <p:sldId id="296" r:id="rId6"/>
    <p:sldId id="256" r:id="rId7"/>
    <p:sldId id="278" r:id="rId8"/>
    <p:sldId id="279" r:id="rId9"/>
    <p:sldId id="280" r:id="rId10"/>
    <p:sldId id="257" r:id="rId11"/>
    <p:sldId id="281" r:id="rId12"/>
    <p:sldId id="282" r:id="rId13"/>
    <p:sldId id="283" r:id="rId14"/>
    <p:sldId id="284" r:id="rId15"/>
    <p:sldId id="286" r:id="rId16"/>
    <p:sldId id="287" r:id="rId17"/>
    <p:sldId id="275" r:id="rId18"/>
    <p:sldId id="289" r:id="rId19"/>
    <p:sldId id="288" r:id="rId20"/>
    <p:sldId id="264" r:id="rId21"/>
    <p:sldId id="285" r:id="rId22"/>
    <p:sldId id="290" r:id="rId23"/>
    <p:sldId id="291" r:id="rId24"/>
    <p:sldId id="266" r:id="rId25"/>
    <p:sldId id="273" r:id="rId26"/>
    <p:sldId id="272" r:id="rId27"/>
    <p:sldId id="292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79" autoAdjust="0"/>
  </p:normalViewPr>
  <p:slideViewPr>
    <p:cSldViewPr>
      <p:cViewPr varScale="1">
        <p:scale>
          <a:sx n="58" d="100"/>
          <a:sy n="58" d="100"/>
        </p:scale>
        <p:origin x="17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D696E-BC47-4CC3-825F-C876BF72DD1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FD02A-AB34-422B-86D9-17E8F634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5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D02A-AB34-422B-86D9-17E8F634E80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7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1B9B-2F93-4A27-B100-D0B1F201A9B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EA48-1720-4408-A3ED-56D115043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1B9B-2F93-4A27-B100-D0B1F201A9B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EA48-1720-4408-A3ED-56D115043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1B9B-2F93-4A27-B100-D0B1F201A9B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EA48-1720-4408-A3ED-56D115043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1B9B-2F93-4A27-B100-D0B1F201A9B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EA48-1720-4408-A3ED-56D115043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1B9B-2F93-4A27-B100-D0B1F201A9B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EA48-1720-4408-A3ED-56D115043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1B9B-2F93-4A27-B100-D0B1F201A9B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EA48-1720-4408-A3ED-56D115043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1B9B-2F93-4A27-B100-D0B1F201A9B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EA48-1720-4408-A3ED-56D115043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1B9B-2F93-4A27-B100-D0B1F201A9B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EA48-1720-4408-A3ED-56D115043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1B9B-2F93-4A27-B100-D0B1F201A9B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EA48-1720-4408-A3ED-56D115043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1B9B-2F93-4A27-B100-D0B1F201A9B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EA48-1720-4408-A3ED-56D115043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1B9B-2F93-4A27-B100-D0B1F201A9B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EA48-1720-4408-A3ED-56D115043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1B9B-2F93-4A27-B100-D0B1F201A9B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2EA48-1720-4408-A3ED-56D115043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Проверка домашнего задания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56984" cy="69556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6182" y="571480"/>
            <a:ext cx="4786314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496944" cy="27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Каким образом грекам удастся победить в этой войне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1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96" y="2051078"/>
            <a:ext cx="2016125" cy="34575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Picture 1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2276872"/>
            <a:ext cx="2103437" cy="34512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078135"/>
            <a:ext cx="163792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Греческий</a:t>
            </a:r>
          </a:p>
          <a:p>
            <a:pPr eaLnBrk="0" hangingPunct="0"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воин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078135"/>
            <a:ext cx="214198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Персидский</a:t>
            </a:r>
          </a:p>
          <a:p>
            <a:pPr eaLnBrk="0" hangingPunct="0"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 воин</a:t>
            </a:r>
          </a:p>
        </p:txBody>
      </p:sp>
    </p:spTree>
    <p:extLst>
      <p:ext uri="{BB962C8B-B14F-4D97-AF65-F5344CB8AC3E}">
        <p14:creationId xmlns:p14="http://schemas.microsoft.com/office/powerpoint/2010/main" val="5245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u="sng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Причины греко-персидских войн.</a:t>
            </a:r>
            <a:endParaRPr lang="ru-RU" sz="32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406"/>
            <a:ext cx="9144000" cy="63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1296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 </a:t>
            </a:r>
            <a:r>
              <a:rPr lang="ru-RU" sz="3600" b="1" i="1" u="sng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греко-персидских </a:t>
            </a:r>
            <a:r>
              <a:rPr lang="ru-RU" sz="3600" b="1" i="1" u="sng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войн</a:t>
            </a:r>
          </a:p>
          <a:p>
            <a:pPr lvl="0" algn="ctr"/>
            <a:r>
              <a:rPr lang="ru-RU" sz="4000" b="1" i="1" dirty="0" smtClean="0"/>
              <a:t>1. Подчинение </a:t>
            </a:r>
            <a:r>
              <a:rPr lang="ru-RU" sz="4000" b="1" i="1" dirty="0"/>
              <a:t>Персией греческих колоний в малой Азии</a:t>
            </a:r>
            <a:r>
              <a:rPr lang="ru-RU" sz="4000" b="1" i="1" dirty="0" smtClean="0"/>
              <a:t>.</a:t>
            </a:r>
          </a:p>
          <a:p>
            <a:pPr lvl="0" algn="ctr"/>
            <a:endParaRPr lang="ru-RU" sz="4000" b="1" i="1" dirty="0" smtClean="0"/>
          </a:p>
          <a:p>
            <a:pPr algn="ctr"/>
            <a:r>
              <a:rPr lang="ru-RU" sz="4000" b="1" i="1" dirty="0" smtClean="0"/>
              <a:t>2. Нарушение </a:t>
            </a:r>
            <a:r>
              <a:rPr lang="ru-RU" sz="4000" b="1" i="1" dirty="0"/>
              <a:t>торговых связей Греции</a:t>
            </a:r>
            <a:r>
              <a:rPr lang="ru-RU" sz="4000" b="1" i="1" dirty="0" smtClean="0"/>
              <a:t>.</a:t>
            </a:r>
          </a:p>
          <a:p>
            <a:pPr algn="ctr"/>
            <a:endParaRPr lang="ru-RU" sz="4000" b="1" i="1" dirty="0" smtClean="0"/>
          </a:p>
          <a:p>
            <a:pPr lvl="0" algn="ctr"/>
            <a:r>
              <a:rPr lang="ru-RU" sz="4000" b="1" i="1" dirty="0" smtClean="0"/>
              <a:t>3. Угроза </a:t>
            </a:r>
            <a:r>
              <a:rPr lang="ru-RU" sz="4000" b="1" i="1" dirty="0"/>
              <a:t>завоевания всей Греции</a:t>
            </a:r>
            <a:endParaRPr lang="ru-RU" sz="4000" dirty="0"/>
          </a:p>
          <a:p>
            <a:pPr algn="ctr"/>
            <a:endParaRPr lang="ru-RU" sz="4000" dirty="0"/>
          </a:p>
          <a:p>
            <a:pPr lvl="0" algn="ctr"/>
            <a:endParaRPr lang="ru-RU" sz="3600" dirty="0"/>
          </a:p>
          <a:p>
            <a:pPr algn="ctr">
              <a:spcAft>
                <a:spcPts val="0"/>
              </a:spcAft>
            </a:pPr>
            <a:endParaRPr lang="ru-RU" sz="3600" b="1" i="1" u="sng" dirty="0" smtClean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 algn="ctr">
              <a:spcAft>
                <a:spcPts val="0"/>
              </a:spcAft>
              <a:buAutoNum type="arabicPeriod"/>
            </a:pPr>
            <a:endParaRPr lang="ru-RU" sz="3600" dirty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42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события греко-персидских войн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Марафонская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битва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ряд – группа «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Афиняни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u="sng" dirty="0"/>
              <a:t> с.158-159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Битва при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Фермопилах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ряд – группа «Спартанцы»</a:t>
            </a:r>
            <a:r>
              <a:rPr lang="ru-RU" sz="3200" b="1" u="sng" dirty="0"/>
              <a:t> с.159-160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Саламинская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битва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ряд – группа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Милетяне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u="sng" dirty="0"/>
              <a:t> с. 160-161</a:t>
            </a: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064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события греко-персидских войн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71563"/>
              </p:ext>
            </p:extLst>
          </p:nvPr>
        </p:nvGraphicFramePr>
        <p:xfrm>
          <a:off x="457200" y="1600200"/>
          <a:ext cx="8291264" cy="4490497"/>
        </p:xfrm>
        <a:graphic>
          <a:graphicData uri="http://schemas.openxmlformats.org/drawingml/2006/table">
            <a:tbl>
              <a:tblPr/>
              <a:tblGrid>
                <a:gridCol w="222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Сражение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Результат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Сражения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83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ct val="50000"/>
                        </a:spcBef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E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894"/>
            <a:ext cx="5616624" cy="683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dirty="0">
                <a:solidFill>
                  <a:schemeClr val="bg1"/>
                </a:solidFill>
              </a:rPr>
              <a:t>МАРАФОНСКОЕ СРАЖЕНИЕ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dirty="0">
                <a:solidFill>
                  <a:schemeClr val="bg1"/>
                </a:solidFill>
              </a:rPr>
              <a:t>490 г. до н. э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</a:p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Защитников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Эллады возглавлял опытный военачальник стратег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Мильтиад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/>
              <a:t>« </a:t>
            </a:r>
            <a:r>
              <a:rPr lang="ru-RU" sz="2000" b="1" dirty="0"/>
              <a:t>В … г. до н.э. войско …………  пересекло на кораблях Эгейское море и высадилось на ………………  равнине в Аттике. Несмотря на то, что персов было ……………, чем греков, последние мужественно сражались и …………… . Один греческий воин побежал горными тропами с доброй вестью в Афины. Он преодолел без остановки ….. км, вбежал в город с вестью о победе и упал замертво. В честь этого события на Олимпийских играх греки установили  соревнование по бегу на …. км ….. м и назвали его ………………  …………  . Попытки захватить Грецию повторил сын Дария </a:t>
            </a:r>
            <a:r>
              <a:rPr lang="ru-RU" sz="2000" b="1" dirty="0" smtClean="0"/>
              <a:t>…………...»</a:t>
            </a:r>
          </a:p>
          <a:p>
            <a:pPr>
              <a:lnSpc>
                <a:spcPct val="80000"/>
              </a:lnSpc>
            </a:pPr>
            <a:endParaRPr lang="ru-RU" sz="2000" b="1" dirty="0"/>
          </a:p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Марафонской битвы греки воздвигли храм, остатки которого сохранились до наших дней</a:t>
            </a:r>
          </a:p>
          <a:p>
            <a:pPr>
              <a:lnSpc>
                <a:spcPct val="80000"/>
              </a:lnSpc>
            </a:pP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2069" y="2894"/>
            <a:ext cx="295193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ra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3057985"/>
            <a:ext cx="3347863" cy="373446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7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Марафонский хол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5329287" cy="3888655"/>
          </a:xfrm>
          <a:prstGeom prst="rect">
            <a:avLst/>
          </a:prstGeom>
          <a:noFill/>
          <a:ln w="57150" cmpd="thinThick">
            <a:solidFill>
              <a:srgbClr val="FFD3BD"/>
            </a:solidFill>
            <a:miter lim="800000"/>
            <a:headEnd/>
            <a:tailEnd/>
          </a:ln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250825" y="4422862"/>
            <a:ext cx="3749671" cy="224649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Arial" charset="0"/>
              </a:rPr>
              <a:t>Марафонский холм</a:t>
            </a:r>
          </a:p>
          <a:p>
            <a:pPr algn="ctr">
              <a:defRPr/>
            </a:pPr>
            <a:r>
              <a:rPr lang="ru-RU" sz="2400" b="1" dirty="0">
                <a:latin typeface="Arial" charset="0"/>
              </a:rPr>
              <a:t>и надпись на могилах</a:t>
            </a:r>
          </a:p>
          <a:p>
            <a:pPr algn="ctr">
              <a:defRPr/>
            </a:pPr>
            <a:r>
              <a:rPr lang="ru-RU" sz="2400" b="1" dirty="0">
                <a:latin typeface="Arial" charset="0"/>
              </a:rPr>
              <a:t> погибших греков</a:t>
            </a:r>
          </a:p>
        </p:txBody>
      </p:sp>
      <p:sp>
        <p:nvSpPr>
          <p:cNvPr id="4" name="Rectangle 19" descr="Белый мрамор"/>
          <p:cNvSpPr>
            <a:spLocks noChangeArrowheads="1"/>
          </p:cNvSpPr>
          <p:nvPr/>
        </p:nvSpPr>
        <p:spPr bwMode="auto">
          <a:xfrm>
            <a:off x="5580112" y="1000108"/>
            <a:ext cx="3563888" cy="47529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just">
              <a:lnSpc>
                <a:spcPct val="120000"/>
              </a:lnSpc>
              <a:defRPr/>
            </a:pPr>
            <a:r>
              <a:rPr lang="ru-RU" sz="2400" b="1" dirty="0"/>
              <a:t>Доблесть этих мужей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400" b="1" dirty="0"/>
              <a:t>Освещает бессмертная 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400" b="1" dirty="0"/>
              <a:t>слава.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400" b="1" dirty="0"/>
              <a:t>Здесь поразили они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400" b="1" dirty="0"/>
              <a:t>Гордые персов войска.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400" b="1" dirty="0"/>
              <a:t>Пешими поднялись 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400" b="1" dirty="0"/>
              <a:t>Против Азии 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400" b="1" dirty="0"/>
              <a:t>конницы сильной,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400" b="1" dirty="0"/>
              <a:t>Чтобы Эллады земли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400" b="1" dirty="0"/>
              <a:t>Рабского дня не узнали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1714480" y="142852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Марафонское сражение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Переправа Ксеркса через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Геллеспонт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weaponsandwarfare.files.wordpress.com/2018/07/xerxes-hellespont-480-bce-peter-conno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64796"/>
            <a:ext cx="9144000" cy="32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moya-planeta.ru/files/holder/05/fd/05fd5f39fe64771f52cac4b008aac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3" y="639852"/>
            <a:ext cx="465401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td0.mycdn.me/image?id=861091199272&amp;t=20&amp;plc=WEB&amp;tkn=*WLK9TeuNMJ9siRWTuj4T2X0ghl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9367"/>
            <a:ext cx="4932041" cy="294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"/>
            <a:ext cx="6516215" cy="718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БИТВА У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ФЕРМОПИЛ 480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до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н.э.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Войско спартанцев возглавил царь Леонид</a:t>
            </a:r>
          </a:p>
          <a:p>
            <a:pPr algn="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главе греческих полисов стала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 Персы уже завоевали Северную Грецию и приближались 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Греции.  Спартанский царь ……….. защищал со своими воинами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Фермопильский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перевал. Когда Ксеркс подступил к Фермопилам он направил к Леониду послов, чтобы запугать греков, потребовали сложить оружие, на что те ответили: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«………… и ………!»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посланец хотел запугать греков. Он сказал: «………»На что Леонид ответил «….» Несколько дней греки ……… перевал, но нашелся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показал тайную тропу и персы ударили грекам в спину. ….. спартанцев все до последнего погибли, защищая свою землю. Было это в …… г. до н.э. Прорвавшись через Фермопилы персы уничтожали все на своем пути. Когда было получено сообщение о поражении при Фермопилах все население Аттики и Афин было вывезено на ………. на остров …………..  .»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s://cnt-forum.plarium.com/file.bmp?url=https%3A%2F%2Fpp.userapi.com%2Fc841235%2Fv841235035%2F14571%2FEqISfl_SZ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84380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70567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Нолякио</a:t>
            </a:r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Илицо</a:t>
            </a:r>
            <a:endParaRPr lang="ru-RU" sz="7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Тепимолопя</a:t>
            </a:r>
            <a:r>
              <a:rPr lang="ru-R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411" y="476672"/>
            <a:ext cx="81260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Расшифруйте анаграммы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4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5288" y="4149080"/>
            <a:ext cx="8569200" cy="86409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павшим при Фермопилах</a:t>
            </a:r>
          </a:p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" name="Text Box 9" descr="Белый мрамор"/>
          <p:cNvSpPr txBox="1">
            <a:spLocks noChangeArrowheads="1"/>
          </p:cNvSpPr>
          <p:nvPr/>
        </p:nvSpPr>
        <p:spPr bwMode="auto">
          <a:xfrm>
            <a:off x="398788" y="5045830"/>
            <a:ext cx="8569200" cy="132343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Путник, пойди возвести нашим гражданам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Лакедемоне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Что, их заветы блюдя, здесь мы костьми полегли.</a:t>
            </a:r>
          </a:p>
          <a:p>
            <a:pPr algn="r">
              <a:spcBef>
                <a:spcPct val="50000"/>
              </a:spcBef>
            </a:pPr>
            <a:r>
              <a:rPr lang="ru-RU" sz="2000" i="1" dirty="0" smtClean="0"/>
              <a:t>Надпись на могилах павших при Фермопилах</a:t>
            </a:r>
            <a:endParaRPr lang="ru-RU" sz="2000" i="1" dirty="0"/>
          </a:p>
        </p:txBody>
      </p:sp>
      <p:pic>
        <p:nvPicPr>
          <p:cNvPr id="6" name="Picture 10" descr="Thermopyles"/>
          <p:cNvPicPr>
            <a:picLocks noChangeAspect="1" noChangeArrowheads="1"/>
          </p:cNvPicPr>
          <p:nvPr/>
        </p:nvPicPr>
        <p:blipFill>
          <a:blip r:embed="rId2"/>
          <a:srcRect b="12209"/>
          <a:stretch>
            <a:fillRect/>
          </a:stretch>
        </p:blipFill>
        <p:spPr bwMode="auto">
          <a:xfrm>
            <a:off x="395288" y="188640"/>
            <a:ext cx="8425183" cy="3888432"/>
          </a:xfrm>
          <a:prstGeom prst="rect">
            <a:avLst/>
          </a:prstGeom>
          <a:solidFill>
            <a:srgbClr val="FFF39B"/>
          </a:solidFill>
          <a:ln w="57150" cmpd="thinThick">
            <a:solidFill>
              <a:srgbClr val="FFF39B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56886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САЛАМИНСКОЕ СРАЖЕНИЕ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 год до н. э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Фемистокл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главнокомандующий</a:t>
            </a:r>
          </a:p>
          <a:p>
            <a:r>
              <a:rPr lang="ru-RU" sz="2400" dirty="0" smtClean="0"/>
              <a:t>«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десять лет греческим стратегом был избран …………… . Под его руководством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построен военный флот – около двухсот кораблей - ………….. . Греческий флот стоял между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Аттикой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островом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Саламин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Флот персов превосходил греческий на ……….. кораблей.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Фемистокл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предложил дать бой в узком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Саламинском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проливе, в котором было много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скал  и мелководий. Большие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персидские корабли разбивались о подводные ……………., застревали на ……... . Греческие триеры пробивали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вражеских кораблей своими острыми …………, ломали им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в сентябре ……… г. до н.э. персы потерпели поражение и потеряли почти весь свой ……….  .»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1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5868143" y="980728"/>
            <a:ext cx="3275857" cy="417646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276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489" y="404664"/>
            <a:ext cx="8112967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Триера – военный корабль греков</a:t>
            </a:r>
            <a:endParaRPr lang="ru-RU" sz="3600" b="1" dirty="0"/>
          </a:p>
        </p:txBody>
      </p:sp>
      <p:pic>
        <p:nvPicPr>
          <p:cNvPr id="11266" name="Picture 2" descr="http://900igr.net/up/datai/193256/0016-018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.ppt-online.org/files/slide/u/UG4SNQDx3OfRne2rj9MypgdWIvK17CVX8abkHq/slide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50165"/>
              </p:ext>
            </p:extLst>
          </p:nvPr>
        </p:nvGraphicFramePr>
        <p:xfrm>
          <a:off x="179513" y="1196753"/>
          <a:ext cx="8784976" cy="5753745"/>
        </p:xfrm>
        <a:graphic>
          <a:graphicData uri="http://schemas.openxmlformats.org/drawingml/2006/table">
            <a:tbl>
              <a:tblPr/>
              <a:tblGrid>
                <a:gridCol w="226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C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C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Сражение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C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C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Сражения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939">
                <a:tc>
                  <a:txBody>
                    <a:bodyPr/>
                    <a:lstStyle/>
                    <a:p>
                      <a:pPr algn="just"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ru-RU" sz="2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 г.</a:t>
                      </a:r>
                    </a:p>
                    <a:p>
                      <a:pPr algn="just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r>
                        <a:rPr lang="ru-RU" sz="2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н. э.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Bef>
                          <a:spcPct val="50000"/>
                        </a:spcBef>
                      </a:pPr>
                      <a:endParaRPr lang="ru-RU" sz="2400" b="1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Bef>
                          <a:spcPct val="50000"/>
                        </a:spcBef>
                      </a:pPr>
                      <a:r>
                        <a:rPr lang="ru-RU" sz="2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Марафонское сражение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2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греков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336">
                <a:tc>
                  <a:txBody>
                    <a:bodyPr/>
                    <a:lstStyle/>
                    <a:p>
                      <a:pPr algn="just"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ru-RU" sz="2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г.</a:t>
                      </a:r>
                    </a:p>
                    <a:p>
                      <a:pPr algn="just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r>
                        <a:rPr lang="ru-RU" sz="2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н. э.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Фермопильское</a:t>
                      </a:r>
                      <a:r>
                        <a:rPr lang="ru-RU" sz="2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сражение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персов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192">
                <a:tc>
                  <a:txBody>
                    <a:bodyPr/>
                    <a:lstStyle/>
                    <a:p>
                      <a:pPr algn="just"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ru-RU" sz="2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г.</a:t>
                      </a:r>
                    </a:p>
                    <a:p>
                      <a:pPr algn="just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r>
                        <a:rPr lang="ru-RU" sz="2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н. э.</a:t>
                      </a:r>
                    </a:p>
                    <a:p>
                      <a:pPr algn="just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240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Саламинское</a:t>
                      </a:r>
                      <a:r>
                        <a:rPr lang="ru-RU" sz="2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сражение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2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греков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502">
                <a:tc>
                  <a:txBody>
                    <a:bodyPr/>
                    <a:lstStyle/>
                    <a:p>
                      <a:pPr algn="just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 г. </a:t>
                      </a:r>
                    </a:p>
                    <a:p>
                      <a:pPr algn="just">
                        <a:lnSpc>
                          <a:spcPct val="40000"/>
                        </a:lnSpc>
                        <a:spcBef>
                          <a:spcPct val="50000"/>
                        </a:spcBef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н. э.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Битва при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Платеях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греков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5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 г. до н.э.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Афинский морской </a:t>
                      </a: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союз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</a:t>
                      </a:r>
                      <a:r>
                        <a:rPr lang="ru-RU" sz="24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Греции,подъем</a:t>
                      </a: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Афин.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65"/>
          <p:cNvSpPr>
            <a:spLocks noChangeArrowheads="1"/>
          </p:cNvSpPr>
          <p:nvPr/>
        </p:nvSpPr>
        <p:spPr bwMode="auto">
          <a:xfrm>
            <a:off x="611560" y="260648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Хронологическая таблица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428596" y="188639"/>
            <a:ext cx="8391524" cy="836881"/>
          </a:xfrm>
          <a:prstGeom prst="roundRect">
            <a:avLst>
              <a:gd name="adj" fmla="val 16667"/>
            </a:avLst>
          </a:prstGeom>
          <a:noFill/>
          <a:ln w="57150" cmpd="thickThin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победы  греков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28596" y="836712"/>
            <a:ext cx="85358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 и храбрость греческих воинов</a:t>
            </a:r>
          </a:p>
          <a:p>
            <a:pPr marL="457200" indent="-457200">
              <a:buAutoNum type="arabicPeriod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Талант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военачальников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Греки защищали свою Родину и свободу, и это придавало им силы </a:t>
            </a:r>
          </a:p>
          <a:p>
            <a:r>
              <a:rPr lang="ru-RU" sz="2400" i="1" dirty="0"/>
              <a:t> </a:t>
            </a:r>
            <a:endParaRPr lang="ru-RU" sz="2400" dirty="0"/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13314" name="Picture 2" descr="http://bigslide.ru/images/42/41120/960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2996952"/>
            <a:ext cx="54006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греко-персидских войн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Греция отстояла свою независимость</a:t>
            </a:r>
            <a:r>
              <a:rPr lang="ru-RU" dirty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Греки могли беспрепятственно плавать и торговать по Средиземному морю;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Греки захватили пленных, которых превратили в рабов;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4. Был создан Афинский морской союз для обороны и развития торговли Греции.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136904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я узнал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интересно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 удивило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я могу…</a:t>
            </a:r>
            <a:endParaRPr lang="ru-RU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historytime.ru/wp-content/uploads/2017/09/maraph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84" y="98541"/>
            <a:ext cx="4080603" cy="67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1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§34 читать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Отметка «3»- отвечать на вопросы с.163 (устно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Отметка «4»- подготовить сообщение или презентацию о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полководцах</a:t>
            </a:r>
          </a:p>
          <a:p>
            <a:pPr>
              <a:spcAft>
                <a:spcPts val="0"/>
              </a:spcAft>
            </a:pP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Отметка «5»- составить небольшой связанный текст по теме урока, включив пять ошибок.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616623"/>
          </a:xfrm>
        </p:spPr>
        <p:txBody>
          <a:bodyPr>
            <a:normAutofit/>
          </a:bodyPr>
          <a:lstStyle/>
          <a:p>
            <a:pPr algn="l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Колония</a:t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Лоции</a:t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Метрополия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77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3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карту, расскажите о греческой колонизации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rhivurokov.ru/multiurok/html/2017/09/17/s_59be9b13daa97/689829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08720"/>
            <a:ext cx="85725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7"/>
            <a:ext cx="8568952" cy="4104456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Тема урока: ГРЕКО-ПЕРСИДСКИЕ ВОЙНЫ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04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6132" y="276566"/>
            <a:ext cx="6089177" cy="4938384"/>
          </a:xfrm>
        </p:spPr>
        <p:txBody>
          <a:bodyPr>
            <a:normAutofit fontScale="90000"/>
          </a:bodyPr>
          <a:lstStyle/>
          <a:p>
            <a:r>
              <a:rPr lang="ru-RU" sz="60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Греко-персидские </a:t>
            </a:r>
            <a:br>
              <a:rPr lang="ru-RU" sz="60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60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войны</a:t>
            </a:r>
            <a:br>
              <a:rPr lang="ru-RU" sz="60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60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60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60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500-449 гг. до н.э.</a:t>
            </a:r>
            <a:r>
              <a:rPr lang="ru-RU" sz="6000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6000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F0EE"/>
                    </a:gs>
                    <a:gs pos="100000">
                      <a:srgbClr val="736F6E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F0EE"/>
                    </a:gs>
                    <a:gs pos="100000">
                      <a:srgbClr val="736F6E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-48668" y="0"/>
            <a:ext cx="2231926" cy="2952750"/>
            <a:chOff x="521" y="2614"/>
            <a:chExt cx="1261" cy="1452"/>
          </a:xfrm>
        </p:grpSpPr>
        <p:pic>
          <p:nvPicPr>
            <p:cNvPr id="4" name="Picture 9" descr="Рисунок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" y="2614"/>
              <a:ext cx="717" cy="908"/>
            </a:xfrm>
            <a:prstGeom prst="rect">
              <a:avLst/>
            </a:prstGeom>
            <a:noFill/>
          </p:spPr>
        </p:pic>
        <p:pic>
          <p:nvPicPr>
            <p:cNvPr id="5" name="Picture 10" descr="Рисунок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" y="2750"/>
              <a:ext cx="717" cy="908"/>
            </a:xfrm>
            <a:prstGeom prst="rect">
              <a:avLst/>
            </a:prstGeom>
            <a:noFill/>
          </p:spPr>
        </p:pic>
        <p:pic>
          <p:nvPicPr>
            <p:cNvPr id="6" name="Picture 11" descr="Рисунок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3" y="2886"/>
              <a:ext cx="717" cy="908"/>
            </a:xfrm>
            <a:prstGeom prst="rect">
              <a:avLst/>
            </a:prstGeom>
            <a:noFill/>
          </p:spPr>
        </p:pic>
        <p:pic>
          <p:nvPicPr>
            <p:cNvPr id="7" name="Picture 12" descr="Рисунок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9" y="3022"/>
              <a:ext cx="717" cy="908"/>
            </a:xfrm>
            <a:prstGeom prst="rect">
              <a:avLst/>
            </a:prstGeom>
            <a:noFill/>
          </p:spPr>
        </p:pic>
        <p:pic>
          <p:nvPicPr>
            <p:cNvPr id="8" name="Picture 13" descr="Рисунок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5" y="3158"/>
              <a:ext cx="717" cy="908"/>
            </a:xfrm>
            <a:prstGeom prst="rect">
              <a:avLst/>
            </a:prstGeom>
            <a:noFill/>
          </p:spPr>
        </p:pic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508178" y="3702694"/>
            <a:ext cx="2590800" cy="2811462"/>
            <a:chOff x="2064" y="2432"/>
            <a:chExt cx="1632" cy="1771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2064" y="2432"/>
              <a:ext cx="960" cy="1091"/>
              <a:chOff x="4422" y="3113"/>
              <a:chExt cx="960" cy="1091"/>
            </a:xfrm>
          </p:grpSpPr>
          <p:pic>
            <p:nvPicPr>
              <p:cNvPr id="26" name="Picture 16" descr="Рисунок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2" y="3113"/>
                <a:ext cx="960" cy="1091"/>
              </a:xfrm>
              <a:prstGeom prst="rect">
                <a:avLst/>
              </a:prstGeom>
              <a:noFill/>
            </p:spPr>
          </p:pic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4468" y="3248"/>
                <a:ext cx="816" cy="2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2200" y="2568"/>
              <a:ext cx="960" cy="1091"/>
              <a:chOff x="4422" y="3113"/>
              <a:chExt cx="960" cy="1091"/>
            </a:xfrm>
          </p:grpSpPr>
          <p:pic>
            <p:nvPicPr>
              <p:cNvPr id="24" name="Picture 19" descr="Рисунок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2" y="3113"/>
                <a:ext cx="960" cy="1091"/>
              </a:xfrm>
              <a:prstGeom prst="rect">
                <a:avLst/>
              </a:prstGeom>
              <a:noFill/>
            </p:spPr>
          </p:pic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4468" y="3248"/>
                <a:ext cx="816" cy="2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2336" y="2704"/>
              <a:ext cx="960" cy="1091"/>
              <a:chOff x="4422" y="3113"/>
              <a:chExt cx="960" cy="1091"/>
            </a:xfrm>
          </p:grpSpPr>
          <p:pic>
            <p:nvPicPr>
              <p:cNvPr id="22" name="Picture 22" descr="Рисунок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2" y="3113"/>
                <a:ext cx="960" cy="1091"/>
              </a:xfrm>
              <a:prstGeom prst="rect">
                <a:avLst/>
              </a:prstGeom>
              <a:noFill/>
            </p:spPr>
          </p:pic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>
                <a:off x="4468" y="3248"/>
                <a:ext cx="816" cy="2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2472" y="2840"/>
              <a:ext cx="960" cy="1091"/>
              <a:chOff x="4422" y="3113"/>
              <a:chExt cx="960" cy="1091"/>
            </a:xfrm>
          </p:grpSpPr>
          <p:pic>
            <p:nvPicPr>
              <p:cNvPr id="20" name="Picture 25" descr="Рисунок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2" y="3113"/>
                <a:ext cx="960" cy="1091"/>
              </a:xfrm>
              <a:prstGeom prst="rect">
                <a:avLst/>
              </a:prstGeom>
              <a:noFill/>
            </p:spPr>
          </p:pic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4468" y="3248"/>
                <a:ext cx="816" cy="2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2608" y="2976"/>
              <a:ext cx="960" cy="1091"/>
              <a:chOff x="4422" y="3113"/>
              <a:chExt cx="960" cy="1091"/>
            </a:xfrm>
          </p:grpSpPr>
          <p:pic>
            <p:nvPicPr>
              <p:cNvPr id="18" name="Picture 28" descr="Рисунок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2" y="3113"/>
                <a:ext cx="960" cy="1091"/>
              </a:xfrm>
              <a:prstGeom prst="rect">
                <a:avLst/>
              </a:prstGeom>
              <a:noFill/>
            </p:spPr>
          </p:pic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>
                <a:off x="4468" y="3248"/>
                <a:ext cx="816" cy="2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2736" y="3112"/>
              <a:ext cx="960" cy="1091"/>
              <a:chOff x="4422" y="3113"/>
              <a:chExt cx="960" cy="1091"/>
            </a:xfrm>
          </p:grpSpPr>
          <p:pic>
            <p:nvPicPr>
              <p:cNvPr id="16" name="Picture 31" descr="Рисунок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2" y="3113"/>
                <a:ext cx="960" cy="1091"/>
              </a:xfrm>
              <a:prstGeom prst="rect">
                <a:avLst/>
              </a:prstGeom>
              <a:noFill/>
            </p:spPr>
          </p:pic>
          <p:sp>
            <p:nvSpPr>
              <p:cNvPr id="17" name="Line 32"/>
              <p:cNvSpPr>
                <a:spLocks noChangeShapeType="1"/>
              </p:cNvSpPr>
              <p:nvPr/>
            </p:nvSpPr>
            <p:spPr bwMode="auto">
              <a:xfrm>
                <a:off x="4468" y="3248"/>
                <a:ext cx="816" cy="2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280920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слов "помощников" сформулируйте цели урока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Выясним…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Узнаем…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Установим …</a:t>
            </a:r>
            <a:endParaRPr lang="ru-RU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136904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Выясним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причины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греко-персидских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Узнаем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главные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битвы греко-персидских войн, их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</a:p>
          <a:p>
            <a:pPr marL="742950" lvl="0" indent="-742950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Установим значение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греко-персидских воин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греко-персидских войн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Основные события греко-персидских войн: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Марафонская битва;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Битва при Фермопилах;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Саламинская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битва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Афинский морской союз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534</Words>
  <Application>Microsoft Office PowerPoint</Application>
  <PresentationFormat>Экран (4:3)</PresentationFormat>
  <Paragraphs>152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Impact</vt:lpstr>
      <vt:lpstr>Symbol</vt:lpstr>
      <vt:lpstr>Times New Roman</vt:lpstr>
      <vt:lpstr>Тема Office</vt:lpstr>
      <vt:lpstr>Проверка домашнего задания</vt:lpstr>
      <vt:lpstr>Презентация PowerPoint</vt:lpstr>
      <vt:lpstr>1. Колония 2. Лоции 3. Метрополия</vt:lpstr>
      <vt:lpstr>Презентация PowerPoint</vt:lpstr>
      <vt:lpstr>Тема урока: ГРЕКО-ПЕРСИДСКИЕ ВОЙНЫ</vt:lpstr>
      <vt:lpstr>Греко-персидские  войны  500-449 гг. до н.э.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греко-персидских войн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Греко-персидские  войны</dc:title>
  <dc:creator>Acer</dc:creator>
  <cp:lastModifiedBy>Администратор</cp:lastModifiedBy>
  <cp:revision>98</cp:revision>
  <dcterms:created xsi:type="dcterms:W3CDTF">2010-11-14T03:35:12Z</dcterms:created>
  <dcterms:modified xsi:type="dcterms:W3CDTF">2020-11-14T15:50:55Z</dcterms:modified>
</cp:coreProperties>
</file>