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543800" cy="1072530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Открытый урок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988840"/>
            <a:ext cx="6172200" cy="6858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«Работа над музыкальным образом.    Подготовка к концертному выступлению»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12976"/>
            <a:ext cx="576064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79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836712"/>
            <a:ext cx="4320480" cy="5472608"/>
          </a:xfrm>
        </p:spPr>
        <p:txBody>
          <a:bodyPr/>
          <a:lstStyle/>
          <a:p>
            <a:pPr marL="18288" indent="0">
              <a:buNone/>
            </a:pPr>
            <a:r>
              <a:rPr lang="ru-RU" dirty="0"/>
              <a:t>Начало занятия </a:t>
            </a:r>
            <a:r>
              <a:rPr lang="ru-RU" dirty="0" smtClean="0"/>
              <a:t>–подготовка инструмента, нот, аппарата </a:t>
            </a:r>
            <a:r>
              <a:rPr lang="ru-RU" dirty="0"/>
              <a:t>и разыгрывание.</a:t>
            </a:r>
          </a:p>
          <a:p>
            <a:endParaRPr lang="ru-RU" dirty="0"/>
          </a:p>
          <a:p>
            <a:pPr marL="18288" indent="0">
              <a:buNone/>
            </a:pPr>
            <a:r>
              <a:rPr lang="ru-RU" dirty="0" smtClean="0"/>
              <a:t>Маша </a:t>
            </a:r>
            <a:r>
              <a:rPr lang="ru-RU" dirty="0"/>
              <a:t>играет </a:t>
            </a:r>
            <a:r>
              <a:rPr lang="ru-RU" dirty="0" smtClean="0"/>
              <a:t>гамму, </a:t>
            </a:r>
            <a:r>
              <a:rPr lang="ru-RU" dirty="0"/>
              <a:t>исполняя </a:t>
            </a:r>
            <a:r>
              <a:rPr lang="ru-RU" dirty="0" smtClean="0"/>
              <a:t>её в разных темпах.</a:t>
            </a:r>
            <a:endParaRPr lang="ru-RU" dirty="0"/>
          </a:p>
          <a:p>
            <a:endParaRPr lang="ru-RU" dirty="0"/>
          </a:p>
          <a:p>
            <a:pPr marL="18288" indent="0">
              <a:buNone/>
            </a:pPr>
            <a:r>
              <a:rPr lang="ru-RU" sz="2400" i="1" dirty="0"/>
              <a:t>Разыгрывание</a:t>
            </a:r>
            <a:r>
              <a:rPr lang="ru-RU" sz="2400" dirty="0"/>
              <a:t> </a:t>
            </a:r>
            <a:r>
              <a:rPr lang="ru-RU" dirty="0"/>
              <a:t>– очень важная часть занятия </a:t>
            </a:r>
            <a:r>
              <a:rPr lang="ru-RU" dirty="0" smtClean="0"/>
              <a:t>музыканта. </a:t>
            </a:r>
            <a:r>
              <a:rPr lang="ru-RU" dirty="0"/>
              <a:t>Для развития навыка интонирования играем гаммы, следим за точностью интонации.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867894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902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4824536" cy="4608512"/>
          </a:xfrm>
        </p:spPr>
        <p:txBody>
          <a:bodyPr>
            <a:normAutofit lnSpcReduction="10000"/>
          </a:bodyPr>
          <a:lstStyle/>
          <a:p>
            <a:pPr marL="384048" lvl="1" indent="0" algn="ctr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Перед нами ноты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«Клоунов» </a:t>
            </a:r>
            <a:r>
              <a:rPr lang="ru-RU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Д.Кабалевского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84048" lvl="1" indent="0">
              <a:buNone/>
            </a:pPr>
            <a:endParaRPr lang="ru-RU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 2" pitchFamily="18" charset="2"/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Сегодня 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мы  должны  изучить методы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приемы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работы над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образной составляющей пьесы,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развить умение мысленно охватить значительное построение, развить умение представить форму музыкального произведения в целом.</a:t>
            </a:r>
          </a:p>
          <a:p>
            <a:pPr marL="136525" indent="0">
              <a:buNone/>
            </a:pPr>
            <a:endParaRPr lang="ru-RU" sz="1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6525" indent="0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Для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того, чтобы исполнять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это   произведение, необходимо представлять построение фраз, выявлять характерные особенности отдельных образов, соблюдая единство построения.</a:t>
            </a:r>
            <a:endParaRPr lang="ru-RU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 2" pitchFamily="18" charset="2"/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412776"/>
            <a:ext cx="3379625" cy="4697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575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5400600" cy="4752528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Разбор построения  произведения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.</a:t>
            </a:r>
          </a:p>
          <a:p>
            <a:pPr marL="18288" indent="0">
              <a:buNone/>
            </a:pP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anose="03010101010201010101" pitchFamily="66" charset="0"/>
            </a:endParaRPr>
          </a:p>
          <a:p>
            <a:pPr marL="18288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Разбираем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как построена фраза, сколько она длится, какая происходит «игра» тональностей в ней, какой образ можно придумать в связи со сменой тональностей.</a:t>
            </a:r>
          </a:p>
          <a:p>
            <a:pPr marL="18288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Рассуждаем о названии пьесы.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88" indent="0">
              <a:buNone/>
            </a:pPr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88" indent="0"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Обращаем </a:t>
            </a: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 на построение 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всей пьесы:</a:t>
            </a:r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88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Первая часть, вторая часть, кульминация, реприза первой части с небольшим изменением.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3363838" cy="448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295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52736"/>
            <a:ext cx="4896544" cy="4968552"/>
          </a:xfrm>
        </p:spPr>
        <p:txBody>
          <a:bodyPr/>
          <a:lstStyle/>
          <a:p>
            <a:pPr marL="18288" indent="0">
              <a:buNone/>
            </a:pPr>
            <a:r>
              <a:rPr lang="ru-RU" sz="2400" dirty="0" smtClean="0"/>
              <a:t>Не мало важно поработать </a:t>
            </a:r>
            <a:r>
              <a:rPr lang="ru-RU" sz="2400" dirty="0"/>
              <a:t>над отдельными </a:t>
            </a:r>
            <a:r>
              <a:rPr lang="ru-RU" sz="2400" dirty="0" smtClean="0"/>
              <a:t>фразами, а также над произведением в целом. </a:t>
            </a:r>
            <a:r>
              <a:rPr lang="ru-RU" sz="2400" dirty="0"/>
              <a:t>Важно понять, как </a:t>
            </a:r>
            <a:r>
              <a:rPr lang="ru-RU" sz="2400" dirty="0" smtClean="0"/>
              <a:t>оно строится,  </a:t>
            </a:r>
            <a:r>
              <a:rPr lang="ru-RU" sz="2400" dirty="0"/>
              <a:t>где динамическое развитие</a:t>
            </a:r>
            <a:r>
              <a:rPr lang="ru-RU" sz="2400" dirty="0" smtClean="0"/>
              <a:t>.</a:t>
            </a:r>
          </a:p>
          <a:p>
            <a:pPr marL="18288" indent="0">
              <a:buNone/>
            </a:pPr>
            <a:endParaRPr lang="ru-RU" sz="2400" dirty="0"/>
          </a:p>
          <a:p>
            <a:pPr marL="18288" indent="0">
              <a:buNone/>
            </a:pPr>
            <a:r>
              <a:rPr lang="ru-RU" sz="2400" dirty="0"/>
              <a:t>Разбираются </a:t>
            </a:r>
            <a:r>
              <a:rPr lang="ru-RU" sz="2400" dirty="0" smtClean="0"/>
              <a:t>фразы, </a:t>
            </a:r>
            <a:r>
              <a:rPr lang="ru-RU" sz="2400" dirty="0"/>
              <a:t>их контрастность, единство, интенсивность развития.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3507854" cy="467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559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6096000" cy="3657599"/>
          </a:xfrm>
        </p:spPr>
        <p:txBody>
          <a:bodyPr/>
          <a:lstStyle/>
          <a:p>
            <a:pPr marL="13716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/>
              <a:t>В конце основной  </a:t>
            </a:r>
            <a:r>
              <a:rPr lang="ru-RU" sz="2400" spc="300" dirty="0"/>
              <a:t>части </a:t>
            </a:r>
            <a:r>
              <a:rPr lang="ru-RU" sz="2400" dirty="0"/>
              <a:t>учебного </a:t>
            </a:r>
            <a:r>
              <a:rPr lang="ru-RU" sz="2400" dirty="0" smtClean="0"/>
              <a:t> </a:t>
            </a:r>
            <a:r>
              <a:rPr lang="ru-RU" sz="2400" dirty="0"/>
              <a:t>занятия сделаем небольшую репетицию в концертном  зале  школы  и  исполним музыкальное  произведение  </a:t>
            </a:r>
            <a:r>
              <a:rPr lang="ru-RU" sz="2400" dirty="0" smtClean="0"/>
              <a:t>целиком.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05064"/>
            <a:ext cx="4385859" cy="2442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7448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85801"/>
            <a:ext cx="8496944" cy="5911551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3900" dirty="0">
                <a:latin typeface="Monotype Corsiva" panose="03010101010201010101" pitchFamily="66" charset="0"/>
              </a:rPr>
              <a:t>Заключительная часть учебного занятия</a:t>
            </a:r>
          </a:p>
          <a:p>
            <a:endParaRPr lang="ru-RU" dirty="0"/>
          </a:p>
          <a:p>
            <a:pPr marL="18288" indent="0">
              <a:buNone/>
            </a:pPr>
            <a:r>
              <a:rPr lang="ru-RU" dirty="0"/>
              <a:t>Репетиция в зале, </a:t>
            </a:r>
            <a:r>
              <a:rPr lang="ru-RU" dirty="0" smtClean="0"/>
              <a:t>исполняем произведение на сцене от начала до конца. Исполнив, </a:t>
            </a:r>
            <a:r>
              <a:rPr lang="ru-RU" dirty="0"/>
              <a:t>обсуждаем итоги нашего </a:t>
            </a:r>
            <a:r>
              <a:rPr lang="ru-RU" dirty="0" smtClean="0"/>
              <a:t>занятия. Проанализируем вначале замеченные достоинства исполнения, какие задачи удалось выполнить, что прозвучало хорошо, а потом обсудим над чем в исполнении нужно поработать, на что обратить внимание и как над этим поработать.</a:t>
            </a:r>
            <a:endParaRPr lang="ru-RU" dirty="0"/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r>
              <a:rPr lang="ru-RU" dirty="0"/>
              <a:t>Преподаватель составляет домашнее задание с участием обучающейся.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37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85801"/>
            <a:ext cx="8208912" cy="576753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>
                <a:solidFill>
                  <a:srgbClr val="FFC000"/>
                </a:solidFill>
                <a:effectLst/>
              </a:rPr>
              <a:t>Материально-техническое оснащение занятия:</a:t>
            </a:r>
          </a:p>
          <a:p>
            <a:endParaRPr lang="ru-RU" dirty="0"/>
          </a:p>
          <a:p>
            <a:pPr marL="18288" indent="0">
              <a:buNone/>
            </a:pPr>
            <a:r>
              <a:rPr lang="ru-RU" dirty="0"/>
              <a:t>Учебный класс 10 кв. м.</a:t>
            </a:r>
          </a:p>
          <a:p>
            <a:pPr marL="18288" indent="0">
              <a:buNone/>
            </a:pPr>
            <a:r>
              <a:rPr lang="ru-RU" dirty="0" smtClean="0"/>
              <a:t>Фортепиано</a:t>
            </a:r>
            <a:endParaRPr lang="ru-RU" dirty="0"/>
          </a:p>
          <a:p>
            <a:pPr marL="18288" indent="0">
              <a:buNone/>
            </a:pPr>
            <a:r>
              <a:rPr lang="ru-RU" dirty="0" smtClean="0"/>
              <a:t>Наглядный </a:t>
            </a:r>
            <a:r>
              <a:rPr lang="ru-RU" dirty="0"/>
              <a:t>материал: ноты</a:t>
            </a:r>
          </a:p>
          <a:p>
            <a:pPr marL="18288" indent="0">
              <a:buNone/>
            </a:pPr>
            <a:r>
              <a:rPr lang="ru-RU" dirty="0"/>
              <a:t>Технические средства</a:t>
            </a:r>
            <a:r>
              <a:rPr lang="ru-RU" dirty="0" smtClean="0"/>
              <a:t>: </a:t>
            </a:r>
            <a:r>
              <a:rPr lang="ru-RU" dirty="0"/>
              <a:t>планшет</a:t>
            </a:r>
          </a:p>
          <a:p>
            <a:pPr marL="18288" indent="0">
              <a:buNone/>
            </a:pPr>
            <a:r>
              <a:rPr lang="ru-RU" dirty="0"/>
              <a:t>Канцелярские принадлежности: указка, карандаш, ластик, авторучка.</a:t>
            </a:r>
          </a:p>
          <a:p>
            <a:endParaRPr lang="ru-RU" dirty="0"/>
          </a:p>
          <a:p>
            <a:pPr marL="18288" indent="0">
              <a:buNone/>
            </a:pPr>
            <a:r>
              <a:rPr lang="ru-RU" dirty="0"/>
              <a:t>Каждый обучающийся приносит на занятия:</a:t>
            </a:r>
          </a:p>
          <a:p>
            <a:pPr marL="18288" indent="0">
              <a:buNone/>
            </a:pPr>
            <a:r>
              <a:rPr lang="ru-RU" dirty="0"/>
              <a:t>П</a:t>
            </a:r>
            <a:r>
              <a:rPr lang="ru-RU" dirty="0" smtClean="0"/>
              <a:t>апку </a:t>
            </a:r>
            <a:r>
              <a:rPr lang="ru-RU" dirty="0"/>
              <a:t>с нотным материалом, </a:t>
            </a:r>
            <a:r>
              <a:rPr lang="ru-RU" dirty="0" smtClean="0"/>
              <a:t>дневник.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58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908720"/>
            <a:ext cx="7848872" cy="518457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/>
              <a:t>Литература, использованная преподавателем для подготовки учебного занятия:</a:t>
            </a:r>
          </a:p>
          <a:p>
            <a:pPr marL="18288" indent="0">
              <a:buNone/>
            </a:pPr>
            <a:r>
              <a:rPr lang="ru-RU" dirty="0" smtClean="0"/>
              <a:t>А. Артоболевская «Первая встреча с музыкой»</a:t>
            </a:r>
            <a:endParaRPr lang="ru-RU" dirty="0"/>
          </a:p>
          <a:p>
            <a:endParaRPr lang="ru-RU" dirty="0"/>
          </a:p>
          <a:p>
            <a:pPr marL="18288" indent="0">
              <a:buNone/>
            </a:pPr>
            <a:r>
              <a:rPr lang="ru-RU" dirty="0"/>
              <a:t>Нотные сборники:</a:t>
            </a:r>
          </a:p>
          <a:p>
            <a:pPr marL="18288" indent="0">
              <a:buNone/>
            </a:pPr>
            <a:r>
              <a:rPr lang="ru-RU" dirty="0"/>
              <a:t>Хрестоматия </a:t>
            </a:r>
            <a:r>
              <a:rPr lang="ru-RU" dirty="0" smtClean="0"/>
              <a:t>для фортепиано</a:t>
            </a:r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r>
              <a:rPr lang="ru-RU" dirty="0"/>
              <a:t>Хрестоматия педагогического репертуара для </a:t>
            </a:r>
            <a:r>
              <a:rPr lang="ru-RU" dirty="0" smtClean="0"/>
              <a:t>фортепиано.</a:t>
            </a:r>
          </a:p>
          <a:p>
            <a:pPr marL="18288" indent="0">
              <a:buNone/>
            </a:pPr>
            <a:r>
              <a:rPr lang="ru-RU" dirty="0" smtClean="0"/>
              <a:t>«В музыку с радостью» 1-3 класс ДМШ. Сост. </a:t>
            </a:r>
            <a:r>
              <a:rPr lang="ru-RU" dirty="0" err="1" smtClean="0"/>
              <a:t>Геталова</a:t>
            </a:r>
            <a:r>
              <a:rPr lang="ru-RU" dirty="0" smtClean="0"/>
              <a:t> О., </a:t>
            </a:r>
            <a:r>
              <a:rPr lang="ru-RU" dirty="0" err="1" smtClean="0"/>
              <a:t>Визная</a:t>
            </a:r>
            <a:r>
              <a:rPr lang="ru-RU" dirty="0" smtClean="0"/>
              <a:t> И. Изд. «Композитор. Санкт-Петербург», 2018</a:t>
            </a:r>
          </a:p>
        </p:txBody>
      </p:sp>
    </p:spTree>
    <p:extLst>
      <p:ext uri="{BB962C8B-B14F-4D97-AF65-F5344CB8AC3E}">
        <p14:creationId xmlns:p14="http://schemas.microsoft.com/office/powerpoint/2010/main" val="178640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1916832"/>
            <a:ext cx="6096000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800" dirty="0" smtClean="0"/>
              <a:t>Преподаватель </a:t>
            </a:r>
            <a:r>
              <a:rPr lang="ru-RU" sz="2800" dirty="0"/>
              <a:t>МБУ ДО «</a:t>
            </a:r>
            <a:r>
              <a:rPr lang="ru-RU" sz="2800" dirty="0" err="1"/>
              <a:t>Кузьмоловской</a:t>
            </a:r>
            <a:r>
              <a:rPr lang="ru-RU" sz="2800" dirty="0"/>
              <a:t> школы искусств» </a:t>
            </a:r>
          </a:p>
          <a:p>
            <a:pPr marL="18288" indent="0" algn="ctr">
              <a:buNone/>
            </a:pPr>
            <a:r>
              <a:rPr lang="ru-RU" sz="2800" dirty="0" smtClean="0"/>
              <a:t>Гражданкин Артём Алексеевич</a:t>
            </a:r>
          </a:p>
          <a:p>
            <a:pPr marL="18288" indent="0" algn="ctr">
              <a:buNone/>
            </a:pPr>
            <a:endParaRPr lang="ru-RU" sz="2800" dirty="0" smtClean="0"/>
          </a:p>
          <a:p>
            <a:pPr marL="18288" indent="0" algn="ctr">
              <a:buNone/>
            </a:pPr>
            <a:r>
              <a:rPr lang="ru-RU" sz="2800" dirty="0" smtClean="0"/>
              <a:t>Состав </a:t>
            </a:r>
            <a:r>
              <a:rPr lang="ru-RU" sz="2800" dirty="0"/>
              <a:t>учебной </a:t>
            </a:r>
            <a:r>
              <a:rPr lang="ru-RU" sz="2800" dirty="0" smtClean="0"/>
              <a:t>группы: 1 человек</a:t>
            </a:r>
            <a:endParaRPr lang="ru-RU" sz="2800" dirty="0"/>
          </a:p>
          <a:p>
            <a:pPr marL="18288" indent="0" algn="ctr">
              <a:buNone/>
            </a:pPr>
            <a:r>
              <a:rPr lang="ru-RU" sz="2800" dirty="0" smtClean="0"/>
              <a:t>Ф.И.О </a:t>
            </a:r>
            <a:r>
              <a:rPr lang="ru-RU" sz="2800" dirty="0"/>
              <a:t>обучающегося     –     </a:t>
            </a:r>
            <a:r>
              <a:rPr lang="ru-RU" sz="2800" dirty="0" smtClean="0"/>
              <a:t>Киржакова Мария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44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Конспект учебного занятия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5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7704856" cy="365759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 smtClean="0"/>
              <a:t>«Работа над музыкальным образом на примере пьесы Клоуны Д. </a:t>
            </a:r>
            <a:r>
              <a:rPr lang="ru-RU" dirty="0" err="1" smtClean="0"/>
              <a:t>Кабалевского</a:t>
            </a:r>
            <a:r>
              <a:rPr lang="ru-RU" dirty="0" smtClean="0"/>
              <a:t>.</a:t>
            </a:r>
          </a:p>
          <a:p>
            <a:pPr marL="18288" indent="0">
              <a:buNone/>
            </a:pPr>
            <a:r>
              <a:rPr lang="ru-RU" dirty="0" smtClean="0"/>
              <a:t>Подготовка к концертному выступлению»</a:t>
            </a:r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r>
              <a:rPr lang="ru-RU" dirty="0" smtClean="0"/>
              <a:t>Место занятия в </a:t>
            </a:r>
            <a:r>
              <a:rPr lang="ru-RU" dirty="0"/>
              <a:t>ДОПОЛНИТЕЛЬНОЙ ОБРАЗОВАТЕЛЬНОЙ ПРОГРАММЕ</a:t>
            </a:r>
          </a:p>
          <a:p>
            <a:pPr marL="18288" indent="0">
              <a:buNone/>
            </a:pPr>
            <a:r>
              <a:rPr lang="ru-RU" dirty="0"/>
              <a:t>Индивидуальное занятие по дисциплине «Специальный </a:t>
            </a:r>
            <a:r>
              <a:rPr lang="ru-RU" dirty="0" smtClean="0"/>
              <a:t>инструмент. Фортепиано» </a:t>
            </a:r>
            <a:r>
              <a:rPr lang="ru-RU" dirty="0"/>
              <a:t>из раздела </a:t>
            </a:r>
            <a:r>
              <a:rPr lang="ru-RU" dirty="0" smtClean="0"/>
              <a:t>«Работа над пьесой»</a:t>
            </a:r>
            <a:endParaRPr lang="ru-RU" dirty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7543800" cy="9144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Тема урока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5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496944" cy="4824536"/>
          </a:xfrm>
        </p:spPr>
        <p:txBody>
          <a:bodyPr>
            <a:normAutofit fontScale="92500" lnSpcReduction="20000"/>
          </a:bodyPr>
          <a:lstStyle/>
          <a:p>
            <a:pPr marL="18288" indent="0" algn="ctr">
              <a:buNone/>
            </a:pPr>
            <a:r>
              <a:rPr lang="ru-RU" sz="4300" dirty="0" smtClean="0">
                <a:latin typeface="Monotype Corsiva" panose="03010101010201010101" pitchFamily="66" charset="0"/>
              </a:rPr>
              <a:t>Цель урока</a:t>
            </a:r>
          </a:p>
          <a:p>
            <a:pPr marL="18288" indent="0">
              <a:buNone/>
            </a:pPr>
            <a:endParaRPr lang="ru-RU" sz="1500" dirty="0">
              <a:latin typeface="Monotype Corsiva" panose="03010101010201010101" pitchFamily="66" charset="0"/>
            </a:endParaRPr>
          </a:p>
          <a:p>
            <a:pPr marL="18288" indent="0" algn="ctr">
              <a:buNone/>
            </a:pPr>
            <a:r>
              <a:rPr lang="ru-RU" sz="2800" dirty="0"/>
              <a:t>Формирование представлений о музыкальном образе, языке музыки, средствах музыкальной выразительности для дальнейшего развития творческой самостоятельности</a:t>
            </a:r>
            <a:r>
              <a:rPr lang="ru-RU" sz="2800" dirty="0" smtClean="0"/>
              <a:t>.</a:t>
            </a:r>
          </a:p>
          <a:p>
            <a:pPr marL="18288" indent="0">
              <a:buNone/>
            </a:pPr>
            <a:endParaRPr lang="ru-RU" sz="2400" dirty="0"/>
          </a:p>
          <a:p>
            <a:pPr marL="18288" indent="0" algn="ctr">
              <a:buNone/>
            </a:pPr>
            <a:r>
              <a:rPr lang="ru-RU" sz="40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Методы обучения: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Наглядный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 smtClean="0"/>
              <a:t>Словесный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 smtClean="0"/>
              <a:t>Репродуктивный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Практический</a:t>
            </a:r>
          </a:p>
          <a:p>
            <a:pPr marL="18288" indent="0">
              <a:buNone/>
            </a:pPr>
            <a:endParaRPr lang="ru-RU" sz="2800" dirty="0"/>
          </a:p>
          <a:p>
            <a:pPr marL="18288" indent="0">
              <a:buNone/>
            </a:pPr>
            <a:endParaRPr lang="ru-RU" sz="3600" dirty="0" smtClean="0"/>
          </a:p>
          <a:p>
            <a:pPr marL="1828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92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896544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ru-RU" u="sng" dirty="0">
                <a:solidFill>
                  <a:srgbClr val="FFC000"/>
                </a:solidFill>
              </a:rPr>
              <a:t>Образовательные</a:t>
            </a:r>
            <a:r>
              <a:rPr lang="ru-RU" u="sng" dirty="0" smtClean="0">
                <a:solidFill>
                  <a:srgbClr val="FFC000"/>
                </a:solidFill>
              </a:rPr>
              <a:t>:</a:t>
            </a:r>
            <a:endParaRPr lang="ru-RU" dirty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Формировать пианистические умения и навыки с помощью интегрирования образных впечатлений;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Продолжить освоение приемов </a:t>
            </a:r>
            <a:r>
              <a:rPr lang="ru-RU" dirty="0" err="1"/>
              <a:t>звукоизвлечения</a:t>
            </a:r>
            <a:r>
              <a:rPr lang="ru-RU" dirty="0"/>
              <a:t> (стаккато, нон легато), обучение выразительному исполнению;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Формировать умение выполнять анализ и синтез музыкального произведения</a:t>
            </a:r>
            <a:r>
              <a:rPr lang="ru-R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 marL="18288" indent="0">
              <a:buNone/>
            </a:pPr>
            <a:r>
              <a:rPr lang="ru-RU" u="sng" dirty="0">
                <a:solidFill>
                  <a:srgbClr val="FFC000"/>
                </a:solidFill>
              </a:rPr>
              <a:t>Развивающие</a:t>
            </a:r>
            <a:r>
              <a:rPr lang="ru-RU" u="sng" dirty="0" smtClean="0"/>
              <a:t>: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Развивать познавательный интерес к изучению классической музыки; расширять общий кругозор учащейся;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Развивать техническую оснащённость</a:t>
            </a:r>
            <a:r>
              <a:rPr lang="ru-R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 marL="18288" indent="0">
              <a:buNone/>
            </a:pPr>
            <a:r>
              <a:rPr lang="ru-RU" u="sng" dirty="0">
                <a:solidFill>
                  <a:srgbClr val="FFC000"/>
                </a:solidFill>
              </a:rPr>
              <a:t>Воспитательные</a:t>
            </a:r>
            <a:r>
              <a:rPr lang="ru-RU" u="sng" dirty="0" smtClean="0"/>
              <a:t>: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Воспитывать эстетический вкус на лучших образцах классической музыки;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Воспитывать положительное отношение к решению творческих и технических задач при работе над музыкальным  произведением.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9144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Задачи урока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7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460851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ru-RU" sz="26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600" dirty="0"/>
              <a:t>Ученица умеет анализировать и синтезировать музыкальное произведение;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600" dirty="0"/>
              <a:t>У неё сформирован музыкальный образ;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600" dirty="0"/>
              <a:t>Ученица свободно и правильно  владеет штрихами и динамическими оттенками.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43800" cy="9144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Ожидаемые результаты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3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256584"/>
          </a:xfrm>
        </p:spPr>
        <p:txBody>
          <a:bodyPr/>
          <a:lstStyle/>
          <a:p>
            <a:pPr marL="18288" indent="0">
              <a:buNone/>
            </a:pPr>
            <a:r>
              <a:rPr lang="ru-RU" u="sng" dirty="0">
                <a:solidFill>
                  <a:srgbClr val="FFC000"/>
                </a:solidFill>
                <a:effectLst/>
              </a:rPr>
              <a:t>Начало урока: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i="1" dirty="0" smtClean="0">
                <a:effectLst/>
              </a:rPr>
              <a:t>Организационная часть;</a:t>
            </a:r>
            <a:endParaRPr lang="ru-RU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i="1" dirty="0" smtClean="0">
                <a:effectLst/>
              </a:rPr>
              <a:t>сообщение </a:t>
            </a:r>
            <a:r>
              <a:rPr lang="ru-RU" i="1" dirty="0">
                <a:effectLst/>
              </a:rPr>
              <a:t>темы и постановка задач;</a:t>
            </a:r>
            <a:endParaRPr lang="ru-RU" dirty="0">
              <a:effectLst/>
            </a:endParaRPr>
          </a:p>
          <a:p>
            <a:pPr marL="18288" indent="0" algn="ctr">
              <a:buNone/>
            </a:pPr>
            <a:r>
              <a:rPr lang="ru-RU" u="sng" dirty="0">
                <a:solidFill>
                  <a:srgbClr val="FFC000"/>
                </a:solidFill>
                <a:effectLst/>
              </a:rPr>
              <a:t>Основной этап: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i="1" dirty="0" smtClean="0">
                <a:effectLst/>
              </a:rPr>
              <a:t>теоретическая </a:t>
            </a:r>
            <a:r>
              <a:rPr lang="ru-RU" i="1" dirty="0">
                <a:effectLst/>
              </a:rPr>
              <a:t>часть: обсуждение музыкального образа и поиск средств выразительности;</a:t>
            </a:r>
            <a:endParaRPr lang="ru-RU" dirty="0">
              <a:effectLst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i="1" dirty="0">
                <a:effectLst/>
              </a:rPr>
              <a:t>- практическая часть: работа над произведением;</a:t>
            </a:r>
            <a:endParaRPr lang="ru-RU" dirty="0">
              <a:effectLst/>
            </a:endParaRPr>
          </a:p>
          <a:p>
            <a:pPr marL="18288" indent="0" algn="r">
              <a:buNone/>
            </a:pPr>
            <a:r>
              <a:rPr lang="ru-RU" dirty="0">
                <a:solidFill>
                  <a:srgbClr val="FFC000"/>
                </a:solidFill>
                <a:effectLst/>
              </a:rPr>
              <a:t>Заключение: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ru-RU" i="1" dirty="0">
                <a:effectLst/>
              </a:rPr>
              <a:t>- рефлексия;</a:t>
            </a:r>
            <a:endParaRPr lang="ru-RU" dirty="0">
              <a:effectLst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ru-RU" i="1" dirty="0">
                <a:effectLst/>
              </a:rPr>
              <a:t>- оценивание;</a:t>
            </a:r>
            <a:endParaRPr lang="ru-RU" dirty="0">
              <a:effectLst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ru-RU" i="1" dirty="0">
                <a:effectLst/>
              </a:rPr>
              <a:t>- домашнее задание.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914400"/>
          </a:xfrm>
        </p:spPr>
        <p:txBody>
          <a:bodyPr/>
          <a:lstStyle/>
          <a:p>
            <a:pPr algn="ctr"/>
            <a:r>
              <a:rPr lang="ru-RU" sz="4400" dirty="0" smtClean="0">
                <a:latin typeface="Monotype Corsiva" panose="03010101010201010101" pitchFamily="66" charset="0"/>
              </a:rPr>
              <a:t>План урока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9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4784"/>
            <a:ext cx="5688632" cy="5112568"/>
          </a:xfrm>
        </p:spPr>
        <p:txBody>
          <a:bodyPr>
            <a:normAutofit fontScale="85000" lnSpcReduction="10000"/>
          </a:bodyPr>
          <a:lstStyle/>
          <a:p>
            <a:pPr marL="593725" indent="-457200">
              <a:buFont typeface="Wingdings 2" pitchFamily="18" charset="2"/>
              <a:buAutoNum type="arabicPeriod"/>
            </a:pPr>
            <a:r>
              <a:rPr lang="ru-RU" sz="2800" b="1" dirty="0">
                <a:solidFill>
                  <a:srgbClr val="FFC000"/>
                </a:solidFill>
                <a:effectLst/>
              </a:rPr>
              <a:t>Организационная часть</a:t>
            </a:r>
            <a:endParaRPr lang="en-US" sz="2800" b="1" dirty="0">
              <a:solidFill>
                <a:srgbClr val="FFC000"/>
              </a:solidFill>
              <a:effectLst/>
            </a:endParaRPr>
          </a:p>
          <a:p>
            <a:pPr marL="593725" indent="-457200">
              <a:buFont typeface="Wingdings 2" pitchFamily="18" charset="2"/>
              <a:buNone/>
            </a:pPr>
            <a:r>
              <a:rPr lang="en-US" sz="2800" b="1" dirty="0">
                <a:solidFill>
                  <a:srgbClr val="FFC000"/>
                </a:solidFill>
                <a:effectLst/>
              </a:rPr>
              <a:t>           </a:t>
            </a:r>
            <a:r>
              <a:rPr lang="ru-RU" sz="2800" b="1" dirty="0">
                <a:solidFill>
                  <a:srgbClr val="FFC000"/>
                </a:solidFill>
                <a:effectLst/>
              </a:rPr>
              <a:t> </a:t>
            </a:r>
            <a:r>
              <a:rPr lang="en-US" sz="2800" b="1" dirty="0">
                <a:solidFill>
                  <a:srgbClr val="FFC000"/>
                </a:solidFill>
                <a:effectLst/>
              </a:rPr>
              <a:t>    </a:t>
            </a:r>
            <a:r>
              <a:rPr lang="ru-RU" sz="2800" b="1" dirty="0">
                <a:solidFill>
                  <a:srgbClr val="FFC000"/>
                </a:solidFill>
                <a:effectLst/>
              </a:rPr>
              <a:t>учебного занятия</a:t>
            </a:r>
            <a:r>
              <a:rPr lang="ru-RU" sz="2800" b="1" dirty="0" smtClean="0">
                <a:solidFill>
                  <a:srgbClr val="FFC000"/>
                </a:solidFill>
                <a:effectLst/>
              </a:rPr>
              <a:t>:</a:t>
            </a:r>
          </a:p>
          <a:p>
            <a:pPr marL="593725" indent="-457200">
              <a:buFont typeface="Wingdings 2" pitchFamily="18" charset="2"/>
              <a:buNone/>
            </a:pP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36525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Приветствие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Представление обучающейся. Знакомство с темой, целью и задачами занятия.</a:t>
            </a:r>
          </a:p>
          <a:p>
            <a:pPr marL="593725" indent="-457200">
              <a:buFont typeface="Wingdings 2" pitchFamily="18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93725" indent="-457200">
              <a:buFont typeface="Wingdings 2" pitchFamily="18" charset="2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Учебное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занятие проходит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 обучающейся 2го класса Киржаковой Марией, 8 лет</a:t>
            </a:r>
          </a:p>
          <a:p>
            <a:pPr marL="593725" indent="-457200">
              <a:buFont typeface="Wingdings 2" pitchFamily="18" charset="2"/>
              <a:buNone/>
            </a:pP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6525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Цель учебного занятия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заключается в развитии образного мышления с элементами музыкальной выразительности, а также развитие навыков концертного  выступления, борьба с волнением, сценическое поведение.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43800" cy="9144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Ход урока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16832"/>
            <a:ext cx="324036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405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1700808"/>
            <a:ext cx="6096000" cy="3657599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ru-RU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Сегодня нам предстоит работа над  развитием исполнительских навыков, повышающих качество игры, </a:t>
            </a: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развитием </a:t>
            </a:r>
            <a:r>
              <a:rPr lang="ru-RU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образного мышления с элементами музыкальной выразительности, а также развитие навыков концертного  выступления, борьба с волнением, сценическое поведение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9144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Основная часть урока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61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125</TotalTime>
  <Words>753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Открытый урок</vt:lpstr>
      <vt:lpstr>Конспект учебного занятия</vt:lpstr>
      <vt:lpstr>Тема урока</vt:lpstr>
      <vt:lpstr>Презентация PowerPoint</vt:lpstr>
      <vt:lpstr>Задачи урока</vt:lpstr>
      <vt:lpstr>Ожидаемые результаты</vt:lpstr>
      <vt:lpstr>План урока</vt:lpstr>
      <vt:lpstr>Ход урока</vt:lpstr>
      <vt:lpstr>Основная часть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</dc:title>
  <dc:creator>Артём Гражданикн</dc:creator>
  <cp:lastModifiedBy>Артём Гражданикн</cp:lastModifiedBy>
  <cp:revision>12</cp:revision>
  <dcterms:created xsi:type="dcterms:W3CDTF">2020-10-05T18:05:56Z</dcterms:created>
  <dcterms:modified xsi:type="dcterms:W3CDTF">2020-10-05T20:23:07Z</dcterms:modified>
</cp:coreProperties>
</file>