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4" r:id="rId4"/>
    <p:sldMasterId id="2147483720" r:id="rId5"/>
    <p:sldMasterId id="2147483736" r:id="rId6"/>
    <p:sldMasterId id="2147483764" r:id="rId7"/>
  </p:sldMasterIdLst>
  <p:notesMasterIdLst>
    <p:notesMasterId r:id="rId30"/>
  </p:notesMasterIdLst>
  <p:sldIdLst>
    <p:sldId id="256" r:id="rId8"/>
    <p:sldId id="258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59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115" d="100"/>
          <a:sy n="115" d="100"/>
        </p:scale>
        <p:origin x="-81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8747-C4B2-46DE-8620-D063421A069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F5287-7A01-4372-8A0B-E1EC0643E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78571417-96EE-40C4-BB25-9516D96EDC3D}" type="slidenum">
              <a:rPr lang="ru-RU" altLang="ru-RU">
                <a:solidFill>
                  <a:prstClr val="black"/>
                </a:solidFill>
                <a:latin typeface="Arial Unicode MS" pitchFamily="34" charset="-128"/>
              </a:rPr>
              <a:pPr eaLnBrk="1" hangingPunct="1"/>
              <a:t>10</a:t>
            </a:fld>
            <a:endParaRPr lang="ru-RU" altLang="ru-RU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A86-0591-4DFA-BC15-1EB24514BA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51653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7B01-0926-4D5D-A9E1-F982CB21A9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3467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3D61-32EC-4564-B17D-8046E55A6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4797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14D0-3B1A-45D3-8624-31F8D8722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37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4D8B-44DF-4183-831F-C340BB5C3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9812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F917-C7C8-417F-857F-1AEA8946B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6413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C585-1A4C-45C4-A98B-56F28E179C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7391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A76D-7902-46D1-AD05-2FB689EF27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15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D9E3-405C-46D5-BF79-99C6D22CCE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8422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6247-B65E-4005-98E5-1E940B632B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80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DA55-759D-439A-AC31-BEC66DE61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2795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815E-B3D9-460E-91FD-321D7B4DB1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888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9EB4-D56B-44C6-A58C-09DA94230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0543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AF4-421D-47EB-9EE1-08336B0D2B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217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DF6F-E85E-4991-8C63-A909FA115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4264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A86-0591-4DFA-BC15-1EB24514BA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0257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7B01-0926-4D5D-A9E1-F982CB21A9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7424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3D61-32EC-4564-B17D-8046E55A6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6189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14D0-3B1A-45D3-8624-31F8D8722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6725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4D8B-44DF-4183-831F-C340BB5C3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4755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F917-C7C8-417F-857F-1AEA8946B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460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C585-1A4C-45C4-A98B-56F28E179C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9514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A76D-7902-46D1-AD05-2FB689EF27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5025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D9E3-405C-46D5-BF79-99C6D22CCE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2666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6247-B65E-4005-98E5-1E940B632B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8685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DA55-759D-439A-AC31-BEC66DE61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266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815E-B3D9-460E-91FD-321D7B4DB1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4252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9EB4-D56B-44C6-A58C-09DA94230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8836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AF4-421D-47EB-9EE1-08336B0D2B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36509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DF6F-E85E-4991-8C63-A909FA115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254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A86-0591-4DFA-BC15-1EB24514BA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0515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7B01-0926-4D5D-A9E1-F982CB21A9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312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3D61-32EC-4564-B17D-8046E55A6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242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14D0-3B1A-45D3-8624-31F8D8722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24650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4D8B-44DF-4183-831F-C340BB5C3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12258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F917-C7C8-417F-857F-1AEA8946B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0947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C585-1A4C-45C4-A98B-56F28E179C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0610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A76D-7902-46D1-AD05-2FB689EF27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5111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D9E3-405C-46D5-BF79-99C6D22CCE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47089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6247-B65E-4005-98E5-1E940B632B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0595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DA55-759D-439A-AC31-BEC66DE61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8181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815E-B3D9-460E-91FD-321D7B4DB1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021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9EB4-D56B-44C6-A58C-09DA94230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18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AF4-421D-47EB-9EE1-08336B0D2B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6623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DF6F-E85E-4991-8C63-A909FA115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2815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A86-0591-4DFA-BC15-1EB24514BA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60571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7B01-0926-4D5D-A9E1-F982CB21A9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71129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3D61-32EC-4564-B17D-8046E55A6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28465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14D0-3B1A-45D3-8624-31F8D8722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96218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4D8B-44DF-4183-831F-C340BB5C3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4953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F917-C7C8-417F-857F-1AEA8946B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54115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C585-1A4C-45C4-A98B-56F28E179C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34797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A76D-7902-46D1-AD05-2FB689EF27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6962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D9E3-405C-46D5-BF79-99C6D22CCE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9628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6247-B65E-4005-98E5-1E940B632B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77307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DA55-759D-439A-AC31-BEC66DE61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62973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815E-B3D9-460E-91FD-321D7B4DB1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58033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9EB4-D56B-44C6-A58C-09DA94230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67603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AF4-421D-47EB-9EE1-08336B0D2B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68683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DF6F-E85E-4991-8C63-A909FA115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1450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A86-0591-4DFA-BC15-1EB24514BA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25823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7B01-0926-4D5D-A9E1-F982CB21A9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38880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3D61-32EC-4564-B17D-8046E55A6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7122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14D0-3B1A-45D3-8624-31F8D8722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84982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4D8B-44DF-4183-831F-C340BB5C3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99329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F917-C7C8-417F-857F-1AEA8946B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23413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C585-1A4C-45C4-A98B-56F28E179C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76384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A76D-7902-46D1-AD05-2FB689EF27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85908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D9E3-405C-46D5-BF79-99C6D22CCE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80288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6247-B65E-4005-98E5-1E940B632B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8361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DA55-759D-439A-AC31-BEC66DE61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96690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815E-B3D9-460E-91FD-321D7B4DB1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98842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9EB4-D56B-44C6-A58C-09DA94230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68344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AF4-421D-47EB-9EE1-08336B0D2B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82874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DF6F-E85E-4991-8C63-A909FA115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06998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A86-0591-4DFA-BC15-1EB24514BA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35915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7B01-0926-4D5D-A9E1-F982CB21A9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5642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3D61-32EC-4564-B17D-8046E55A61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54744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14D0-3B1A-45D3-8624-31F8D8722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71134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4D8B-44DF-4183-831F-C340BB5C36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615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7F917-C7C8-417F-857F-1AEA8946B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92181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2C585-1A4C-45C4-A98B-56F28E179C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7587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A76D-7902-46D1-AD05-2FB689EF27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49406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D9E3-405C-46D5-BF79-99C6D22CCE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2345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6247-B65E-4005-98E5-1E940B632B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28664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DA55-759D-439A-AC31-BEC66DE61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29543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815E-B3D9-460E-91FD-321D7B4DB1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32282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9EB4-D56B-44C6-A58C-09DA94230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58856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96AF4-421D-47EB-9EE1-08336B0D2B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55943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DF6F-E85E-4991-8C63-A909FA115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4123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F057C-0FBE-442A-9333-784678AB872F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56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F057C-0FBE-442A-9333-784678AB872F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1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F057C-0FBE-442A-9333-784678AB872F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F057C-0FBE-442A-9333-784678AB872F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36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F057C-0FBE-442A-9333-784678AB872F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98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F057C-0FBE-442A-9333-784678AB872F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03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ll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9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ydtt8va1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view3139728" TargetMode="External"/><Relationship Id="rId5" Type="http://schemas.openxmlformats.org/officeDocument/2006/relationships/hyperlink" Target="https://learningapps.org/watch?v=phutgxe3j19" TargetMode="External"/><Relationship Id="rId4" Type="http://schemas.openxmlformats.org/officeDocument/2006/relationships/hyperlink" Target="https://learningapps.org/watch?v=p3pfryujj1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815" y="2654230"/>
            <a:ext cx="61545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«ЬТЯНОГОД </a:t>
            </a:r>
            <a:r>
              <a:rPr lang="ru-RU" sz="4400" dirty="0">
                <a:solidFill>
                  <a:srgbClr val="FF0000"/>
                </a:solidFill>
              </a:rPr>
              <a:t>ХЕТ, ОТК ИДЕРЕПВ, А ЕН ЬТАДЖ ХЕТ, ОТК ИДАЗОП</a:t>
            </a:r>
            <a:r>
              <a:rPr lang="ru-RU" sz="4400" dirty="0" smtClean="0">
                <a:solidFill>
                  <a:srgbClr val="FF0000"/>
                </a:solidFill>
              </a:rPr>
              <a:t>».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843" y="2367171"/>
            <a:ext cx="61545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</a:rPr>
              <a:t>«Догонять тех, кто впереди, а не ждать тех, кто позади»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348"/>
            <a:ext cx="9139938" cy="68580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600" smtClean="0">
                <a:solidFill>
                  <a:srgbClr val="663300"/>
                </a:solidFill>
              </a:rPr>
              <a:t>Открытие закона Джоуля-Ленца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57338"/>
            <a:ext cx="7783513" cy="4525962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smtClean="0"/>
              <a:t>            </a:t>
            </a:r>
            <a:r>
              <a:rPr lang="ru-RU" altLang="ru-RU" sz="2400" smtClean="0">
                <a:hlinkClick r:id="rId4" action="ppaction://hlinkfile"/>
              </a:rPr>
              <a:t> </a:t>
            </a:r>
            <a:r>
              <a:rPr lang="ru-RU" altLang="ru-RU" sz="1800" smtClean="0"/>
              <a:t>Джеймс Джоуль</a:t>
            </a:r>
            <a:endParaRPr lang="en-US" altLang="ru-RU" sz="18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800" smtClean="0"/>
              <a:t>               </a:t>
            </a:r>
            <a:r>
              <a:rPr lang="ru-RU" altLang="ru-RU" sz="1800" smtClean="0"/>
              <a:t>(английский физик) </a:t>
            </a:r>
            <a:r>
              <a:rPr lang="en-US" altLang="ru-RU" sz="1800" smtClean="0"/>
              <a:t>        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800" smtClean="0"/>
              <a:t>                                                   </a:t>
            </a:r>
            <a:r>
              <a:rPr lang="ru-RU" altLang="ru-RU" sz="1800" smtClean="0"/>
              <a:t>Эмилий Христианович Ленц</a:t>
            </a:r>
            <a:endParaRPr lang="en-US" altLang="ru-RU" sz="1800" smtClean="0"/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1800" smtClean="0"/>
              <a:t>                         </a:t>
            </a:r>
            <a:r>
              <a:rPr lang="ru-RU" altLang="ru-RU" sz="1800" smtClean="0"/>
              <a:t> ( российский физик)</a:t>
            </a:r>
          </a:p>
          <a:p>
            <a:pPr lvl="1" eaLnBrk="1" hangingPunct="1">
              <a:lnSpc>
                <a:spcPct val="80000"/>
              </a:lnSpc>
            </a:pPr>
            <a:endParaRPr lang="en-US" altLang="ru-RU" sz="2400" smtClean="0"/>
          </a:p>
          <a:p>
            <a:pPr lvl="1" eaLnBrk="1" hangingPunct="1">
              <a:lnSpc>
                <a:spcPct val="80000"/>
              </a:lnSpc>
            </a:pPr>
            <a:endParaRPr lang="en-US" altLang="ru-RU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smtClean="0"/>
              <a:t>    </a:t>
            </a:r>
            <a:r>
              <a:rPr lang="ru-RU" altLang="ru-RU" sz="2400" smtClean="0"/>
              <a:t>  Закон в 1831-1842 гг. был получен экспериментально двумя учеными Джоулем и Ленцем независимо друг от друга. Метод, которым пользовался Ленц был более совершенным, а результаты получены более точные. Вывод из опытов Ленц сделал на несколько лет раньше, но публикация Джоуля опередила публикацию Ленца.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1171575" cy="1438275"/>
          </a:xfrm>
          <a:noFill/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50" y="1341438"/>
            <a:ext cx="1314450" cy="1447800"/>
          </a:xfrm>
          <a:noFill/>
        </p:spPr>
      </p:pic>
    </p:spTree>
    <p:extLst>
      <p:ext uri="{BB962C8B-B14F-4D97-AF65-F5344CB8AC3E}">
        <p14:creationId xmlns:p14="http://schemas.microsoft.com/office/powerpoint/2010/main" val="3073501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348"/>
            <a:ext cx="9139938" cy="6858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42988" y="3843338"/>
            <a:ext cx="7058025" cy="2160587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476250"/>
            <a:ext cx="86042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kern="0" dirty="0">
                <a:solidFill>
                  <a:prstClr val="black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ЗАКОН ДЖОУЛЯ - ЛЕНЦА</a:t>
            </a:r>
            <a:endParaRPr lang="ru-RU" kern="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289050"/>
            <a:ext cx="7848600" cy="2554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kern="0" dirty="0">
                <a:solidFill>
                  <a:prstClr val="black"/>
                </a:solidFill>
                <a:latin typeface="Arial"/>
                <a:ea typeface="Arial Unicode MS" pitchFamily="34" charset="-128"/>
                <a:cs typeface="Arial" charset="0"/>
              </a:rPr>
              <a:t>Количество теплоты, выделяемое проводником с током равно произведению квадрата силы тока, сопротивления проводника и времени.</a:t>
            </a:r>
          </a:p>
        </p:txBody>
      </p:sp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4076700"/>
            <a:ext cx="4953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93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348"/>
            <a:ext cx="9139938" cy="6858000"/>
          </a:xfrm>
          <a:prstGeom prst="rect">
            <a:avLst/>
          </a:prstGeom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79388" y="214313"/>
            <a:ext cx="8928100" cy="893762"/>
          </a:xfrm>
          <a:prstGeom prst="ribbon2">
            <a:avLst>
              <a:gd name="adj1" fmla="val 31921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dirty="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642938" y="214313"/>
            <a:ext cx="7929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black"/>
                </a:solidFill>
              </a:rPr>
              <a:t>Мощность электрического тока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41463" y="1412875"/>
          <a:ext cx="15906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Формула" r:id="rId4" imgW="457002" imgH="393529" progId="Equation.3">
                  <p:embed/>
                </p:oleObj>
              </mc:Choice>
              <mc:Fallback>
                <p:oleObj name="Формула" r:id="rId4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1412875"/>
                        <a:ext cx="15906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4630738" y="1700213"/>
          <a:ext cx="27860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Microsoft Equation 3.0" r:id="rId6" imgW="685502" imgH="177723" progId="Equation.3">
                  <p:embed/>
                </p:oleObj>
              </mc:Choice>
              <mc:Fallback>
                <p:oleObj name="Microsoft Equation 3.0" r:id="rId6" imgW="685502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1700213"/>
                        <a:ext cx="2786062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276600" y="4005263"/>
            <a:ext cx="2900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i="1" smtClean="0">
                <a:solidFill>
                  <a:prstClr val="black"/>
                </a:solidFill>
                <a:latin typeface="Times New Roman" pitchFamily="18" charset="0"/>
              </a:rPr>
              <a:t>Р = </a:t>
            </a:r>
            <a:r>
              <a:rPr lang="en-US" altLang="ru-RU" sz="5400" i="1" smtClean="0">
                <a:solidFill>
                  <a:prstClr val="black"/>
                </a:solidFill>
                <a:latin typeface="Times New Roman" pitchFamily="18" charset="0"/>
              </a:rPr>
              <a:t>U</a:t>
            </a:r>
            <a:r>
              <a:rPr lang="ru-RU" altLang="ru-RU" sz="3200" smtClean="0">
                <a:solidFill>
                  <a:prstClr val="black"/>
                </a:solidFill>
              </a:rPr>
              <a:t>•</a:t>
            </a:r>
            <a:r>
              <a:rPr lang="en-US" altLang="ru-RU" sz="5400" i="1" smtClean="0">
                <a:solidFill>
                  <a:prstClr val="black"/>
                </a:solidFill>
                <a:latin typeface="Times New Roman" pitchFamily="18" charset="0"/>
              </a:rPr>
              <a:t>I</a:t>
            </a:r>
            <a:endParaRPr lang="ru-RU" altLang="ru-RU" sz="5400" i="1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00338" y="2646363"/>
            <a:ext cx="3455987" cy="1430337"/>
            <a:chOff x="1837" y="1979"/>
            <a:chExt cx="2177" cy="901"/>
          </a:xfrm>
        </p:grpSpPr>
        <p:sp>
          <p:nvSpPr>
            <p:cNvPr id="3087" name="Text Box 9"/>
            <p:cNvSpPr txBox="1">
              <a:spLocks noChangeArrowheads="1"/>
            </p:cNvSpPr>
            <p:nvPr/>
          </p:nvSpPr>
          <p:spPr bwMode="auto">
            <a:xfrm>
              <a:off x="2835" y="1979"/>
              <a:ext cx="117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5400" i="1" smtClean="0">
                  <a:solidFill>
                    <a:prstClr val="black"/>
                  </a:solidFill>
                  <a:latin typeface="Times New Roman" pitchFamily="18" charset="0"/>
                </a:rPr>
                <a:t>U</a:t>
              </a:r>
              <a:r>
                <a:rPr lang="ru-RU" altLang="ru-RU" sz="3200" smtClean="0">
                  <a:solidFill>
                    <a:prstClr val="black"/>
                  </a:solidFill>
                </a:rPr>
                <a:t>•</a:t>
              </a:r>
              <a:r>
                <a:rPr lang="en-US" altLang="ru-RU" sz="5400" i="1" smtClean="0">
                  <a:solidFill>
                    <a:prstClr val="black"/>
                  </a:solidFill>
                  <a:latin typeface="Times New Roman" pitchFamily="18" charset="0"/>
                </a:rPr>
                <a:t>I</a:t>
              </a:r>
              <a:r>
                <a:rPr lang="ru-RU" altLang="ru-RU" sz="2800" smtClean="0">
                  <a:solidFill>
                    <a:prstClr val="black"/>
                  </a:solidFill>
                  <a:latin typeface="Times New Roman" pitchFamily="18" charset="0"/>
                </a:rPr>
                <a:t>•</a:t>
              </a:r>
              <a:r>
                <a:rPr lang="en-US" altLang="ru-RU" sz="5400" i="1" smtClean="0">
                  <a:solidFill>
                    <a:prstClr val="black"/>
                  </a:solidFill>
                  <a:latin typeface="Times New Roman" pitchFamily="18" charset="0"/>
                </a:rPr>
                <a:t>t</a:t>
              </a:r>
              <a:endParaRPr lang="ru-RU" altLang="ru-RU" sz="5400" i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088" name="Text Box 13"/>
            <p:cNvSpPr txBox="1">
              <a:spLocks noChangeArrowheads="1"/>
            </p:cNvSpPr>
            <p:nvPr/>
          </p:nvSpPr>
          <p:spPr bwMode="auto">
            <a:xfrm>
              <a:off x="1837" y="2174"/>
              <a:ext cx="73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5400" i="1" smtClean="0">
                  <a:solidFill>
                    <a:prstClr val="black"/>
                  </a:solidFill>
                  <a:latin typeface="Times New Roman" pitchFamily="18" charset="0"/>
                </a:rPr>
                <a:t>Р =</a:t>
              </a:r>
            </a:p>
          </p:txBody>
        </p:sp>
        <p:sp>
          <p:nvSpPr>
            <p:cNvPr id="3089" name="Line 14"/>
            <p:cNvSpPr>
              <a:spLocks noChangeShapeType="1"/>
            </p:cNvSpPr>
            <p:nvPr/>
          </p:nvSpPr>
          <p:spPr bwMode="auto">
            <a:xfrm>
              <a:off x="2653" y="2478"/>
              <a:ext cx="13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90" name="Text Box 15"/>
            <p:cNvSpPr txBox="1">
              <a:spLocks noChangeArrowheads="1"/>
            </p:cNvSpPr>
            <p:nvPr/>
          </p:nvSpPr>
          <p:spPr bwMode="auto">
            <a:xfrm>
              <a:off x="3140" y="2304"/>
              <a:ext cx="2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5400" i="1" smtClean="0">
                  <a:solidFill>
                    <a:prstClr val="black"/>
                  </a:solidFill>
                  <a:latin typeface="Times New Roman" pitchFamily="18" charset="0"/>
                </a:rPr>
                <a:t>t</a:t>
              </a:r>
              <a:endParaRPr lang="ru-RU" altLang="ru-RU" sz="5400" i="1" smtClean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132138" y="3930650"/>
            <a:ext cx="2736850" cy="108267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4716463" y="3573463"/>
            <a:ext cx="431800" cy="2873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5292725" y="3070225"/>
            <a:ext cx="431800" cy="2873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94" name="TextBox 29"/>
          <p:cNvSpPr txBox="1">
            <a:spLocks noChangeArrowheads="1"/>
          </p:cNvSpPr>
          <p:nvPr/>
        </p:nvSpPr>
        <p:spPr bwMode="auto">
          <a:xfrm>
            <a:off x="1403350" y="5084763"/>
            <a:ext cx="76835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</a:rPr>
              <a:t>Единица измерения мощности в СИ: Ватт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</a:rPr>
              <a:t>			</a:t>
            </a:r>
          </a:p>
        </p:txBody>
      </p:sp>
      <p:sp>
        <p:nvSpPr>
          <p:cNvPr id="3096" name="Text Box 4"/>
          <p:cNvSpPr txBox="1">
            <a:spLocks noChangeArrowheads="1"/>
          </p:cNvSpPr>
          <p:nvPr/>
        </p:nvSpPr>
        <p:spPr bwMode="auto">
          <a:xfrm>
            <a:off x="3492500" y="5516563"/>
            <a:ext cx="2917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</a:rPr>
              <a:t>1 Вт = 1 В•1 А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3492500" y="6116638"/>
            <a:ext cx="3063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</a:rPr>
              <a:t>1 кВт = 1000 Вт</a:t>
            </a:r>
          </a:p>
        </p:txBody>
      </p:sp>
    </p:spTree>
    <p:extLst>
      <p:ext uri="{BB962C8B-B14F-4D97-AF65-F5344CB8AC3E}">
        <p14:creationId xmlns:p14="http://schemas.microsoft.com/office/powerpoint/2010/main" val="510614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23" grpId="0" animBg="1"/>
      <p:bldP spid="3092" grpId="0" animBg="1"/>
      <p:bldP spid="3093" grpId="0" animBg="1"/>
      <p:bldP spid="3094" grpId="0"/>
      <p:bldP spid="3096" grpId="0"/>
      <p:bldP spid="30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540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3850" y="188913"/>
            <a:ext cx="8424863" cy="1368425"/>
          </a:xfrm>
          <a:prstGeom prst="ribbon2">
            <a:avLst>
              <a:gd name="adj1" fmla="val 31921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solidFill>
                <a:srgbClr val="084092"/>
              </a:solidFill>
              <a:ea typeface="Arial Unicode MS" pitchFamily="34" charset="-128"/>
              <a:cs typeface="Arial" charset="0"/>
            </a:endParaRP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684338" y="192088"/>
            <a:ext cx="5775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black"/>
                </a:solidFill>
              </a:rPr>
              <a:t>Единицы работы,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black"/>
                </a:solidFill>
              </a:rPr>
              <a:t>применяемые на практике.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3313113" y="1916113"/>
          <a:ext cx="22320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4" imgW="596641" imgH="177723" progId="Equation.3">
                  <p:embed/>
                </p:oleObj>
              </mc:Choice>
              <mc:Fallback>
                <p:oleObj name="Формула" r:id="rId4" imgW="596641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1916113"/>
                        <a:ext cx="22320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740025" y="2781300"/>
            <a:ext cx="337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smtClean="0">
                <a:solidFill>
                  <a:prstClr val="black"/>
                </a:solidFill>
              </a:rPr>
              <a:t>1 Дж = 1 Вт∙с 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857250" y="3860800"/>
            <a:ext cx="80359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black"/>
                </a:solidFill>
              </a:rPr>
              <a:t>1 Вт•ч = 3600Дж</a:t>
            </a:r>
            <a:endParaRPr lang="en-US" altLang="ru-RU" sz="320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smtClean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black"/>
                </a:solidFill>
              </a:rPr>
              <a:t>1 кВт•ч = 1000 Вт•ч = 3 600 000 Дж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590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540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6021387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КПД всегда определяем как отношение полезной работы к затраченной: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		</a:t>
            </a:r>
            <a:r>
              <a:rPr lang="en-US" altLang="ru-RU" dirty="0" smtClean="0"/>
              <a:t>                                             </a:t>
            </a:r>
            <a:r>
              <a:rPr lang="ru-RU" altLang="ru-RU" dirty="0" smtClean="0"/>
              <a:t>                                     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                                                             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11188" y="1412875"/>
          <a:ext cx="51562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Формула" r:id="rId4" imgW="1815312" imgH="495085" progId="Equation.3">
                  <p:embed/>
                </p:oleObj>
              </mc:Choice>
              <mc:Fallback>
                <p:oleObj name="Формула" r:id="rId4" imgW="1815312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5156200" cy="176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67" y="3141662"/>
            <a:ext cx="3503613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00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540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FFFF00"/>
                </a:solidFill>
              </a:rPr>
              <a:t>Полезная работа</a:t>
            </a:r>
            <a:r>
              <a:rPr lang="ru-RU" altLang="ru-RU" dirty="0" smtClean="0">
                <a:solidFill>
                  <a:srgbClr val="FFFF00"/>
                </a:solidFill>
              </a:rPr>
              <a:t> – мощность, выделяемая на внешнем сопротивлении </a:t>
            </a:r>
            <a:r>
              <a:rPr lang="en-US" altLang="ru-RU" i="1" dirty="0" smtClean="0">
                <a:solidFill>
                  <a:srgbClr val="FFFF00"/>
                </a:solidFill>
              </a:rPr>
              <a:t>R </a:t>
            </a:r>
            <a:r>
              <a:rPr lang="ru-RU" altLang="ru-RU" dirty="0" smtClean="0">
                <a:solidFill>
                  <a:srgbClr val="FFFF00"/>
                </a:solidFill>
              </a:rPr>
              <a:t>в единицу времени. </a:t>
            </a:r>
          </a:p>
          <a:p>
            <a:pPr eaLnBrk="1" hangingPunct="1"/>
            <a:r>
              <a:rPr lang="ru-RU" altLang="ru-RU" dirty="0" smtClean="0"/>
              <a:t>По закону Ома имеем:  </a:t>
            </a:r>
            <a:endParaRPr lang="en-US" altLang="ru-RU" dirty="0" smtClean="0"/>
          </a:p>
          <a:p>
            <a:pPr eaLnBrk="1" hangingPunct="1"/>
            <a:endParaRPr lang="en-US" altLang="ru-RU" dirty="0" smtClean="0"/>
          </a:p>
          <a:p>
            <a:pPr eaLnBrk="1" hangingPunct="1"/>
            <a:endParaRPr lang="en-US" altLang="ru-RU" dirty="0" smtClean="0"/>
          </a:p>
          <a:p>
            <a:pPr eaLnBrk="1" hangingPunct="1"/>
            <a:r>
              <a:rPr lang="ru-RU" altLang="ru-RU" dirty="0" smtClean="0"/>
              <a:t>  тогда</a:t>
            </a: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076825" y="1341438"/>
          <a:ext cx="23764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Формула" r:id="rId4" imgW="583693" imgH="215713" progId="Equation.3">
                  <p:embed/>
                </p:oleObj>
              </mc:Choice>
              <mc:Fallback>
                <p:oleObj name="Формула" r:id="rId4" imgW="583693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341438"/>
                        <a:ext cx="2376488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2484438" y="2276475"/>
          <a:ext cx="30956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Формула" r:id="rId6" imgW="965200" imgH="228600" progId="Equation.3">
                  <p:embed/>
                </p:oleObj>
              </mc:Choice>
              <mc:Fallback>
                <p:oleObj name="Формула" r:id="rId6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276475"/>
                        <a:ext cx="309562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graphicFrame>
        <p:nvGraphicFramePr>
          <p:cNvPr id="7172" name="Object 8"/>
          <p:cNvGraphicFramePr>
            <a:graphicFrameLocks noChangeAspect="1"/>
          </p:cNvGraphicFramePr>
          <p:nvPr/>
        </p:nvGraphicFramePr>
        <p:xfrm>
          <a:off x="2870200" y="2914650"/>
          <a:ext cx="5748338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Формула" r:id="rId8" imgW="1866900" imgH="482600" progId="Equation.3">
                  <p:embed/>
                </p:oleObj>
              </mc:Choice>
              <mc:Fallback>
                <p:oleObj name="Формула" r:id="rId8" imgW="1866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914650"/>
                        <a:ext cx="5748338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272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348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8872" y="235481"/>
            <a:ext cx="8405128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Опыт №2 </a:t>
            </a:r>
            <a:r>
              <a:rPr lang="ru-RU" sz="2800" dirty="0">
                <a:solidFill>
                  <a:srgbClr val="FFFF00"/>
                </a:solidFill>
              </a:rPr>
              <a:t>В собранной электрической цепи проведите несколько измерений и заполните таблицу</a:t>
            </a:r>
            <a:endParaRPr lang="ru-RU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65863"/>
              </p:ext>
            </p:extLst>
          </p:nvPr>
        </p:nvGraphicFramePr>
        <p:xfrm>
          <a:off x="1014151" y="1936866"/>
          <a:ext cx="7631085" cy="3358341"/>
        </p:xfrm>
        <a:graphic>
          <a:graphicData uri="http://schemas.openxmlformats.org/drawingml/2006/table">
            <a:tbl>
              <a:tblPr firstRow="1" firstCol="1" bandRow="1"/>
              <a:tblGrid>
                <a:gridCol w="1090155"/>
                <a:gridCol w="1090155"/>
                <a:gridCol w="1090155"/>
                <a:gridCol w="1090155"/>
                <a:gridCol w="1090155"/>
                <a:gridCol w="1090155"/>
                <a:gridCol w="1090155"/>
              </a:tblGrid>
              <a:tr h="1119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imes New Roman"/>
                          <a:ea typeface="Times New Roman"/>
                        </a:rPr>
                        <a:t>U,B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imes New Roman"/>
                          <a:ea typeface="Times New Roman"/>
                        </a:rPr>
                        <a:t>I,A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t,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мин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imes New Roman"/>
                          <a:ea typeface="Times New Roman"/>
                        </a:rPr>
                        <a:t>P,Bt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imes New Roman"/>
                          <a:ea typeface="Times New Roman"/>
                        </a:rPr>
                        <a:t>A,</a:t>
                      </a: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Дж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cap="small">
                          <a:effectLst/>
                          <a:latin typeface="Times New Roman"/>
                          <a:ea typeface="Times New Roman"/>
                        </a:rPr>
                        <a:t>Q,</a:t>
                      </a: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Дж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Оплата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94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cap="small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85406" y="5588523"/>
            <a:ext cx="285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/>
              <a:t>1 КВт*ч= 3 рубля 50 копеек</a:t>
            </a:r>
          </a:p>
        </p:txBody>
      </p:sp>
    </p:spTree>
    <p:extLst>
      <p:ext uri="{BB962C8B-B14F-4D97-AF65-F5344CB8AC3E}">
        <p14:creationId xmlns:p14="http://schemas.microsoft.com/office/powerpoint/2010/main" val="39202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540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872" y="382252"/>
            <a:ext cx="8405128" cy="6605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fontAlgn="base">
              <a:lnSpc>
                <a:spcPts val="1680"/>
              </a:lnSpc>
              <a:spcAft>
                <a:spcPts val="750"/>
              </a:spcAft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Реальное потребление электроэнергии </a:t>
            </a:r>
            <a:endPara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 fontAlgn="base">
              <a:lnSpc>
                <a:spcPts val="168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бытовыми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приборами:</a:t>
            </a:r>
            <a:endParaRPr lang="ru-RU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30282"/>
              </p:ext>
            </p:extLst>
          </p:nvPr>
        </p:nvGraphicFramePr>
        <p:xfrm>
          <a:off x="216131" y="1438100"/>
          <a:ext cx="5843848" cy="4756066"/>
        </p:xfrm>
        <a:graphic>
          <a:graphicData uri="http://schemas.openxmlformats.org/drawingml/2006/table">
            <a:tbl>
              <a:tblPr firstRow="1" firstCol="1" bandRow="1"/>
              <a:tblGrid>
                <a:gridCol w="1460962"/>
                <a:gridCol w="1460962"/>
                <a:gridCol w="1460962"/>
                <a:gridCol w="1460962"/>
              </a:tblGrid>
              <a:tr h="467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Мощность, Вт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Ток, 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Коэффициент мощности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Компьютер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60-140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до 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Ноутбук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29,0-43,0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0,16-0,228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0,8-0,85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Холодильник (BEKO  CS 334020)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93 (37Вт/час)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0,83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Чайник (1850—2200)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1796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8,33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Чайник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2121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9,29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Тостер (900)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795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3,71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Микроволновая печь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1085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5,07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0,92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Паровой утюг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856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3,97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Мобильный телефон (при заряде)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4,2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0,45-0,9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2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Аккумулятор шуруповерта (при заряде)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13,7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0,086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</a:rPr>
                        <a:t>0,72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095" marR="92189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5" y="3882609"/>
            <a:ext cx="2483870" cy="2402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5" y="1752343"/>
            <a:ext cx="2040832" cy="17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0795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232494" y="1163313"/>
            <a:ext cx="2288052" cy="2352971"/>
            <a:chOff x="2339752" y="1017185"/>
            <a:chExt cx="1865610" cy="17739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65"/>
            <a:stretch/>
          </p:blipFill>
          <p:spPr>
            <a:xfrm>
              <a:off x="2409825" y="1017185"/>
              <a:ext cx="1795537" cy="1773940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339752" y="2139702"/>
              <a:ext cx="144016" cy="13783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7763" name="Рисунок 30" descr="http://iknigi.net/books_files/online_html/50057/i_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1" y="1449165"/>
            <a:ext cx="53721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7620" y="4568875"/>
            <a:ext cx="757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Рассчитайте  затраченную работу и оплату за неё если 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будет работать круглыми сутками.</a:t>
            </a:r>
          </a:p>
        </p:txBody>
      </p:sp>
    </p:spTree>
    <p:extLst>
      <p:ext uri="{BB962C8B-B14F-4D97-AF65-F5344CB8AC3E}">
        <p14:creationId xmlns:p14="http://schemas.microsoft.com/office/powerpoint/2010/main" val="27376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0795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653" y="1289724"/>
            <a:ext cx="842910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по вариантам.  </a:t>
            </a:r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варианта. Время выполнения 10 минут</a:t>
            </a:r>
          </a:p>
          <a:p>
            <a:endParaRPr lang="ru-RU" sz="2400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Самопроверка</a:t>
            </a:r>
            <a:r>
              <a:rPr lang="ru-RU" sz="2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знаний учащихся по итогам выполнения теста может производиться по шкале: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оценка «5» ставится, если  число правильных ответов составляет от 8 - 10;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оценка «4» - от  6 - 7 заданий;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оценка «3» - от  4- 5 заданий.</a:t>
            </a:r>
          </a:p>
          <a:p>
            <a:r>
              <a:rPr lang="ru-RU" cap="smal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53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8567" y="617179"/>
            <a:ext cx="3066865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Заголовок слайда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3933" y="1757578"/>
            <a:ext cx="82175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каждое выполненное задание вы получаете прибор, по которому вы будете выполнять практическое задание</a:t>
            </a:r>
          </a:p>
          <a:p>
            <a:pPr marL="457200" lvl="0" indent="-457200">
              <a:buAutoNum type="arabicPeriod"/>
            </a:pPr>
            <a:r>
              <a:rPr lang="ru-RU" sz="2000" dirty="0" smtClean="0"/>
              <a:t>всё </a:t>
            </a:r>
            <a:r>
              <a:rPr lang="ru-RU" sz="2000" dirty="0"/>
              <a:t>о токе </a:t>
            </a:r>
            <a:endParaRPr lang="ru-RU" sz="2000" dirty="0" smtClean="0"/>
          </a:p>
          <a:p>
            <a:pPr lvl="0"/>
            <a:r>
              <a:rPr lang="ru-RU" sz="2000" dirty="0" smtClean="0"/>
              <a:t> </a:t>
            </a:r>
            <a:r>
              <a:rPr lang="ru-RU" sz="2000" u="sng" dirty="0" smtClean="0">
                <a:hlinkClick r:id="rId3"/>
              </a:rPr>
              <a:t>https</a:t>
            </a:r>
            <a:r>
              <a:rPr lang="ru-RU" sz="2000" u="sng" dirty="0">
                <a:hlinkClick r:id="rId3"/>
              </a:rPr>
              <a:t>://</a:t>
            </a:r>
            <a:r>
              <a:rPr lang="ru-RU" sz="2000" u="sng" dirty="0" smtClean="0">
                <a:hlinkClick r:id="rId3"/>
              </a:rPr>
              <a:t>learningapps.org/watch?v=p7ydtt8va19</a:t>
            </a:r>
            <a:endParaRPr lang="ru-RU" sz="2000" u="sng" dirty="0" smtClean="0"/>
          </a:p>
          <a:p>
            <a:pPr lvl="0"/>
            <a:endParaRPr lang="ru-RU" sz="2000" u="sng" dirty="0" smtClean="0"/>
          </a:p>
          <a:p>
            <a:pPr lvl="0"/>
            <a:r>
              <a:rPr lang="ru-RU" sz="2000" dirty="0" smtClean="0"/>
              <a:t>2.Законы </a:t>
            </a:r>
            <a:r>
              <a:rPr lang="ru-RU" sz="2000" dirty="0"/>
              <a:t>тока 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4"/>
              </a:rPr>
              <a:t>https</a:t>
            </a:r>
            <a:r>
              <a:rPr lang="ru-RU" sz="2000" u="sng" dirty="0">
                <a:hlinkClick r:id="rId4"/>
              </a:rPr>
              <a:t>://</a:t>
            </a:r>
            <a:r>
              <a:rPr lang="ru-RU" sz="2000" u="sng" dirty="0" smtClean="0">
                <a:hlinkClick r:id="rId4"/>
              </a:rPr>
              <a:t>learningapps.org/watch?v=p3pfryujj19</a:t>
            </a:r>
            <a:endParaRPr lang="ru-RU" sz="2000" u="sng" dirty="0" smtClean="0"/>
          </a:p>
          <a:p>
            <a:pPr lvl="0"/>
            <a:endParaRPr lang="ru-RU" sz="2000" u="sng" dirty="0" smtClean="0"/>
          </a:p>
          <a:p>
            <a:pPr lvl="0"/>
            <a:r>
              <a:rPr lang="ru-RU" sz="2000" dirty="0" smtClean="0"/>
              <a:t>3. последовательное </a:t>
            </a:r>
            <a:r>
              <a:rPr lang="ru-RU" sz="2000" dirty="0"/>
              <a:t>или параллельной </a:t>
            </a:r>
            <a:r>
              <a:rPr lang="ru-RU" sz="2000" u="sng" dirty="0" smtClean="0">
                <a:hlinkClick r:id="rId5"/>
              </a:rPr>
              <a:t>https</a:t>
            </a:r>
            <a:r>
              <a:rPr lang="ru-RU" sz="2000" u="sng" dirty="0">
                <a:hlinkClick r:id="rId5"/>
              </a:rPr>
              <a:t>://learningapps.org/watch?v=phutgxe3j19</a:t>
            </a:r>
            <a:endParaRPr lang="ru-RU" sz="2000" dirty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4.соотнести </a:t>
            </a:r>
            <a:r>
              <a:rPr lang="ru-RU" sz="2000" dirty="0"/>
              <a:t>элементы эл цепи </a:t>
            </a:r>
            <a:endParaRPr lang="ru-RU" sz="2000" dirty="0" smtClean="0"/>
          </a:p>
          <a:p>
            <a:pPr lvl="0"/>
            <a:r>
              <a:rPr lang="ru-RU" sz="2000" u="sng" dirty="0" smtClean="0">
                <a:hlinkClick r:id="rId6"/>
              </a:rPr>
              <a:t>https</a:t>
            </a:r>
            <a:r>
              <a:rPr lang="ru-RU" sz="2000" u="sng" dirty="0">
                <a:hlinkClick r:id="rId6"/>
              </a:rPr>
              <a:t>://learningapps.org/view3139728</a:t>
            </a:r>
            <a:endParaRPr lang="ru-RU" sz="2000" dirty="0"/>
          </a:p>
          <a:p>
            <a:pPr lvl="0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5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136" y="1609682"/>
            <a:ext cx="83293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В; 2 – В; 3 – Б; 4 – А; 5 – Б; 6 – Б; 7- Б; 8 – А; 9 – В; 10 – 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– А; 2 – А; 3 – В;4 – Б; 5 – В; 6 – Б; 7 – В; 8 – Б; 9 – Б; 10 – Б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2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985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4851" y="5440772"/>
            <a:ext cx="2468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dirty="0"/>
              <a:t>2), стр. 220 №1,2,5,7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6756" y="26847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дом </a:t>
            </a:r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1659" y="5440772"/>
            <a:ext cx="2058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dirty="0"/>
              <a:t>1),</a:t>
            </a:r>
            <a:r>
              <a:rPr lang="ru-RU" dirty="0" smtClean="0"/>
              <a:t>стр.213-217</a:t>
            </a:r>
            <a:endParaRPr lang="ru-RU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2" y="1811078"/>
            <a:ext cx="2343944" cy="344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wcbook.ru/data/book/44/44046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42" y="1811078"/>
            <a:ext cx="2568633" cy="3448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0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276" y="1371568"/>
            <a:ext cx="5777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cap="small" dirty="0">
                <a:latin typeface="Times New Roman"/>
                <a:ea typeface="Times New Roman"/>
              </a:rPr>
              <a:t>Слова русского поэта 19 века Якова Петровича Полонского.</a:t>
            </a:r>
            <a:endParaRPr lang="ru-RU" sz="1600" cap="small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cap="small" dirty="0">
                <a:latin typeface="Times New Roman"/>
                <a:ea typeface="Times New Roman"/>
              </a:rPr>
              <a:t>«Царство науки не знает предела – </a:t>
            </a:r>
            <a:endParaRPr lang="ru-RU" sz="1600" cap="small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cap="small" dirty="0">
                <a:latin typeface="Times New Roman"/>
                <a:ea typeface="Times New Roman"/>
              </a:rPr>
              <a:t>Всюду следы ее вечных побед,</a:t>
            </a:r>
            <a:endParaRPr lang="ru-RU" sz="1600" cap="small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cap="small" dirty="0">
                <a:latin typeface="Times New Roman"/>
                <a:ea typeface="Times New Roman"/>
              </a:rPr>
              <a:t>Разума слово и дело</a:t>
            </a:r>
            <a:endParaRPr lang="ru-RU" sz="1600" cap="small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cap="small" dirty="0">
                <a:latin typeface="Times New Roman"/>
                <a:ea typeface="Times New Roman"/>
              </a:rPr>
              <a:t>Сила и свет.»</a:t>
            </a:r>
            <a:endParaRPr lang="ru-RU" sz="1600" cap="small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3731" y="4405437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74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38567" y="617179"/>
            <a:ext cx="197611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Тема урока 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5" y="2108127"/>
            <a:ext cx="7964097" cy="31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68" y="2108127"/>
            <a:ext cx="59499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8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14" y="2222789"/>
            <a:ext cx="21399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1" y="1223125"/>
            <a:ext cx="7265894" cy="54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3121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8872" y="235481"/>
            <a:ext cx="8405128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Опыт </a:t>
            </a: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№1  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Соберите цепь показанную на </a:t>
            </a:r>
            <a:endParaRPr lang="ru-RU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  <a:p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рисунке</a:t>
            </a:r>
            <a:r>
              <a:rPr 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, 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Полотно 29"/>
          <p:cNvGrpSpPr>
            <a:grpSpLocks/>
          </p:cNvGrpSpPr>
          <p:nvPr/>
        </p:nvGrpSpPr>
        <p:grpSpPr bwMode="auto">
          <a:xfrm>
            <a:off x="2322642" y="1501831"/>
            <a:ext cx="3875646" cy="3064538"/>
            <a:chOff x="0" y="0"/>
            <a:chExt cx="27432" cy="26536"/>
          </a:xfrm>
        </p:grpSpPr>
        <p:sp>
          <p:nvSpPr>
            <p:cNvPr id="8" name="AutoShape 3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7432" cy="26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10965" y="1148"/>
              <a:ext cx="0" cy="3612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1994" y="106"/>
              <a:ext cx="0" cy="6215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4756" y="17687"/>
              <a:ext cx="4389" cy="4371"/>
            </a:xfrm>
            <a:prstGeom prst="flowChartSummingJuncti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1657" y="3205"/>
              <a:ext cx="8785" cy="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657" y="3205"/>
              <a:ext cx="0" cy="7247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657" y="20279"/>
              <a:ext cx="3099" cy="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1994" y="3205"/>
              <a:ext cx="13455" cy="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25449" y="3205"/>
              <a:ext cx="0" cy="4654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8890" y="20279"/>
              <a:ext cx="5692" cy="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4582" y="18211"/>
              <a:ext cx="5180" cy="2592"/>
            </a:xfrm>
            <a:prstGeom prst="rect">
              <a:avLst/>
            </a:prstGeom>
            <a:solidFill>
              <a:srgbClr val="D5B781"/>
            </a:solidFill>
            <a:ln w="9525">
              <a:solidFill>
                <a:srgbClr val="2F131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17169" y="16137"/>
              <a:ext cx="0" cy="2074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7169" y="16137"/>
              <a:ext cx="4652" cy="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1821" y="16137"/>
              <a:ext cx="0" cy="4142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1821" y="20279"/>
              <a:ext cx="3105" cy="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22861" y="7871"/>
              <a:ext cx="4571" cy="36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6227" tIns="33114" rIns="66227" bIns="331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449" y="7871"/>
              <a:ext cx="1023" cy="3105"/>
            </a:xfrm>
            <a:prstGeom prst="line">
              <a:avLst/>
            </a:prstGeom>
            <a:noFill/>
            <a:ln w="19050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23896" y="7871"/>
              <a:ext cx="1553" cy="3105"/>
            </a:xfrm>
            <a:prstGeom prst="line">
              <a:avLst/>
            </a:prstGeom>
            <a:noFill/>
            <a:ln w="19050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104" y="10452"/>
              <a:ext cx="1553" cy="311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657" y="14075"/>
              <a:ext cx="0" cy="6204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 flipV="1">
              <a:off x="24926" y="11489"/>
              <a:ext cx="0" cy="8790"/>
            </a:xfrm>
            <a:prstGeom prst="line">
              <a:avLst/>
            </a:prstGeom>
            <a:noFill/>
            <a:ln w="2857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24414" y="9933"/>
              <a:ext cx="1546" cy="0"/>
            </a:xfrm>
            <a:prstGeom prst="line">
              <a:avLst/>
            </a:prstGeom>
            <a:noFill/>
            <a:ln w="9525">
              <a:solidFill>
                <a:srgbClr val="2F13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3389" y="19808"/>
              <a:ext cx="6" cy="57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9954" y="19808"/>
              <a:ext cx="11" cy="55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389" y="25552"/>
              <a:ext cx="1640" cy="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494" y="25552"/>
              <a:ext cx="24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5029" y="23089"/>
              <a:ext cx="3285" cy="34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6674" y="23914"/>
              <a:ext cx="820" cy="24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 flipV="1">
              <a:off x="5849" y="23914"/>
              <a:ext cx="825" cy="24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4828426"/>
            <a:ext cx="6500553" cy="182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6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34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8872" y="450924"/>
            <a:ext cx="840512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Работа электрического тока</a:t>
            </a:r>
            <a:endParaRPr lang="ru-RU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474720" y="1394347"/>
            <a:ext cx="4903604" cy="65556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Стр.213-216</a:t>
            </a:r>
          </a:p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1.Объясните преобразование электрического тока в тепло?</a:t>
            </a:r>
          </a:p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Запишите определение и формулу работы тока?</a:t>
            </a:r>
          </a:p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Объясните принцип работы лампа накаливания?</a:t>
            </a:r>
          </a:p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Почему используют вольфрам?</a:t>
            </a:r>
          </a:p>
          <a:p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Зачем </a:t>
            </a:r>
            <a:r>
              <a:rPr lang="ru-RU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раполняют</a:t>
            </a:r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лампу аргоном?</a:t>
            </a:r>
          </a:p>
          <a:p>
            <a:endParaRPr lang="ru-RU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 descr="http://mmedia.ozone.ru/multimedia/10044159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2" y="1908146"/>
            <a:ext cx="2246630" cy="330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2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348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8872" y="450924"/>
            <a:ext cx="840512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Работа Электрического тока</a:t>
            </a:r>
            <a:endParaRPr lang="ru-RU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0588" y="2160815"/>
            <a:ext cx="36004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charset="0"/>
              </a:rPr>
              <a:t>Для измерения работы тока нужны три прибора: амперметр, вольтметр и часы.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rial" charset="0"/>
              </a:rPr>
              <a:t>На практике работу электрического тока измеряют счетчиками.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988" y="1506855"/>
            <a:ext cx="4236715" cy="4627335"/>
          </a:xfrm>
          <a:prstGeom prst="rect">
            <a:avLst/>
          </a:prstGeom>
          <a:ln w="88900" cap="sq" cmpd="thickThin">
            <a:solidFill>
              <a:srgbClr val="F79646">
                <a:lumMod val="5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19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348"/>
            <a:ext cx="9139938" cy="6858000"/>
          </a:xfrm>
          <a:prstGeom prst="rect">
            <a:avLst/>
          </a:prstGeom>
        </p:spPr>
      </p:pic>
      <p:pic>
        <p:nvPicPr>
          <p:cNvPr id="46082" name="Picture 2" descr="14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25725"/>
            <a:ext cx="3671888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2303_NIK-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3527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3850" y="295275"/>
            <a:ext cx="8783638" cy="1789113"/>
          </a:xfrm>
          <a:prstGeom prst="ribbon2">
            <a:avLst>
              <a:gd name="adj1" fmla="val 31921"/>
              <a:gd name="adj2" fmla="val 750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 Счетчики - приборы для измерения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srgbClr val="000000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 работы электрического тока</a:t>
            </a:r>
          </a:p>
        </p:txBody>
      </p:sp>
    </p:spTree>
    <p:extLst>
      <p:ext uri="{BB962C8B-B14F-4D97-AF65-F5344CB8AC3E}">
        <p14:creationId xmlns:p14="http://schemas.microsoft.com/office/powerpoint/2010/main" val="3498452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5348"/>
            <a:ext cx="9139938" cy="6858000"/>
          </a:xfrm>
          <a:prstGeom prst="rect">
            <a:avLst/>
          </a:prstGeom>
        </p:spPr>
      </p:pic>
      <p:sp>
        <p:nvSpPr>
          <p:cNvPr id="2" name="Прямоугольник 22"/>
          <p:cNvSpPr/>
          <p:nvPr/>
        </p:nvSpPr>
        <p:spPr bwMode="auto">
          <a:xfrm>
            <a:off x="2460625" y="3003550"/>
            <a:ext cx="4267200" cy="128587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1288" y="250825"/>
            <a:ext cx="3838575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ПРОВОДНИК С ТОКОМ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2350" y="1177925"/>
            <a:ext cx="2381250" cy="4619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НАГРЕВАЕТСЯ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3488" y="1982788"/>
            <a:ext cx="6938962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ВЫДЕЛЯЕТ КОЛИЧЕСТВО ТЕПЛОТЫ – </a:t>
            </a:r>
            <a:r>
              <a:rPr lang="en-US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Q</a:t>
            </a:r>
            <a:endParaRPr lang="ru-RU" kern="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1088" y="4805363"/>
            <a:ext cx="10779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1841</a:t>
            </a: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86425" y="4848225"/>
            <a:ext cx="10779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1842г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7" t="2534" r="7164" b="7494"/>
          <a:stretch>
            <a:fillRect/>
          </a:stretch>
        </p:blipFill>
        <p:spPr bwMode="auto">
          <a:xfrm>
            <a:off x="123825" y="2454275"/>
            <a:ext cx="22193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167" b="7494"/>
          <a:stretch>
            <a:fillRect/>
          </a:stretch>
        </p:blipFill>
        <p:spPr bwMode="auto">
          <a:xfrm>
            <a:off x="6840538" y="2903538"/>
            <a:ext cx="2303462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7000" y="5310188"/>
            <a:ext cx="2913063" cy="10160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Джоуль </a:t>
            </a:r>
          </a:p>
          <a:p>
            <a:pPr>
              <a:spcBef>
                <a:spcPct val="50000"/>
              </a:spcBef>
              <a:defRPr/>
            </a:pP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Джеймс Прескотт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35700" y="5834063"/>
            <a:ext cx="2457450" cy="8302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kern="0" dirty="0" err="1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Ленц</a:t>
            </a: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  </a:t>
            </a:r>
            <a:r>
              <a:rPr lang="ru-RU" kern="0" dirty="0" err="1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Эмилий</a:t>
            </a:r>
            <a:r>
              <a:rPr lang="ru-RU" kern="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ru-RU" kern="0" dirty="0" err="1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Arial" charset="0"/>
              </a:rPr>
              <a:t>Христианович</a:t>
            </a:r>
            <a:endParaRPr lang="ru-RU" kern="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4543425" y="620713"/>
            <a:ext cx="0" cy="503237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9165" name="Прямоугольник 11"/>
          <p:cNvSpPr>
            <a:spLocks noChangeArrowheads="1"/>
          </p:cNvSpPr>
          <p:nvPr/>
        </p:nvSpPr>
        <p:spPr bwMode="auto">
          <a:xfrm>
            <a:off x="2401888" y="3198813"/>
            <a:ext cx="434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ЗАКОН ДЖОУЛЯ - ЛЕНЦА</a:t>
            </a: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4572000" y="1547813"/>
            <a:ext cx="0" cy="503237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4603750" y="2454275"/>
            <a:ext cx="0" cy="503238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>
            <a:off x="2782888" y="4375150"/>
            <a:ext cx="215900" cy="431800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6064250" y="4410075"/>
            <a:ext cx="142875" cy="431800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763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637</Words>
  <Application>Microsoft Office PowerPoint</Application>
  <PresentationFormat>Экран (4:3)</PresentationFormat>
  <Paragraphs>166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7_Тема Office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Открытие закона Джоуля-Ленца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36</cp:revision>
  <dcterms:created xsi:type="dcterms:W3CDTF">2013-11-19T05:52:05Z</dcterms:created>
  <dcterms:modified xsi:type="dcterms:W3CDTF">2019-01-31T17:07:01Z</dcterms:modified>
</cp:coreProperties>
</file>