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7" r:id="rId1"/>
  </p:sldMasterIdLst>
  <p:sldIdLst>
    <p:sldId id="256" r:id="rId2"/>
    <p:sldId id="27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9" r:id="rId13"/>
    <p:sldId id="266" r:id="rId14"/>
    <p:sldId id="267" r:id="rId15"/>
    <p:sldId id="268" r:id="rId16"/>
    <p:sldId id="270" r:id="rId17"/>
    <p:sldId id="271" r:id="rId18"/>
    <p:sldId id="27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-62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0954-611B-4A23-B677-A6E146C538B3}" type="datetimeFigureOut">
              <a:rPr lang="x-none" smtClean="0"/>
              <a:pPr/>
              <a:t>27.01.2020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22F9C6D-1957-413B-A86F-3C10CF2A50F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74786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0954-611B-4A23-B677-A6E146C538B3}" type="datetimeFigureOut">
              <a:rPr lang="x-none" smtClean="0"/>
              <a:pPr/>
              <a:t>27.01.2020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22F9C6D-1957-413B-A86F-3C10CF2A50F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19413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0954-611B-4A23-B677-A6E146C538B3}" type="datetimeFigureOut">
              <a:rPr lang="x-none" smtClean="0"/>
              <a:pPr/>
              <a:t>27.01.2020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22F9C6D-1957-413B-A86F-3C10CF2A50F0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49150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0954-611B-4A23-B677-A6E146C538B3}" type="datetimeFigureOut">
              <a:rPr lang="x-none" smtClean="0"/>
              <a:pPr/>
              <a:t>27.01.2020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22F9C6D-1957-413B-A86F-3C10CF2A50F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35734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0954-611B-4A23-B677-A6E146C538B3}" type="datetimeFigureOut">
              <a:rPr lang="x-none" smtClean="0"/>
              <a:pPr/>
              <a:t>27.01.2020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22F9C6D-1957-413B-A86F-3C10CF2A50F0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24125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0954-611B-4A23-B677-A6E146C538B3}" type="datetimeFigureOut">
              <a:rPr lang="x-none" smtClean="0"/>
              <a:pPr/>
              <a:t>27.01.2020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22F9C6D-1957-413B-A86F-3C10CF2A50F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20492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0954-611B-4A23-B677-A6E146C538B3}" type="datetimeFigureOut">
              <a:rPr lang="x-none" smtClean="0"/>
              <a:pPr/>
              <a:t>27.01.2020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F9C6D-1957-413B-A86F-3C10CF2A50F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34553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0954-611B-4A23-B677-A6E146C538B3}" type="datetimeFigureOut">
              <a:rPr lang="x-none" smtClean="0"/>
              <a:pPr/>
              <a:t>27.01.2020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F9C6D-1957-413B-A86F-3C10CF2A50F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87443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0954-611B-4A23-B677-A6E146C538B3}" type="datetimeFigureOut">
              <a:rPr lang="x-none" smtClean="0"/>
              <a:pPr/>
              <a:t>27.01.2020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F9C6D-1957-413B-A86F-3C10CF2A50F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11258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0954-611B-4A23-B677-A6E146C538B3}" type="datetimeFigureOut">
              <a:rPr lang="x-none" smtClean="0"/>
              <a:pPr/>
              <a:t>27.01.2020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22F9C6D-1957-413B-A86F-3C10CF2A50F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40437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0954-611B-4A23-B677-A6E146C538B3}" type="datetimeFigureOut">
              <a:rPr lang="x-none" smtClean="0"/>
              <a:pPr/>
              <a:t>27.01.2020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22F9C6D-1957-413B-A86F-3C10CF2A50F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9796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0954-611B-4A23-B677-A6E146C538B3}" type="datetimeFigureOut">
              <a:rPr lang="x-none" smtClean="0"/>
              <a:pPr/>
              <a:t>27.01.2020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22F9C6D-1957-413B-A86F-3C10CF2A50F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14555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0954-611B-4A23-B677-A6E146C538B3}" type="datetimeFigureOut">
              <a:rPr lang="x-none" smtClean="0"/>
              <a:pPr/>
              <a:t>27.01.2020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F9C6D-1957-413B-A86F-3C10CF2A50F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08693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0954-611B-4A23-B677-A6E146C538B3}" type="datetimeFigureOut">
              <a:rPr lang="x-none" smtClean="0"/>
              <a:pPr/>
              <a:t>27.01.2020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F9C6D-1957-413B-A86F-3C10CF2A50F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05215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0954-611B-4A23-B677-A6E146C538B3}" type="datetimeFigureOut">
              <a:rPr lang="x-none" smtClean="0"/>
              <a:pPr/>
              <a:t>27.01.2020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F9C6D-1957-413B-A86F-3C10CF2A50F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9574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0954-611B-4A23-B677-A6E146C538B3}" type="datetimeFigureOut">
              <a:rPr lang="x-none" smtClean="0"/>
              <a:pPr/>
              <a:t>27.01.2020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22F9C6D-1957-413B-A86F-3C10CF2A50F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51063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E0954-611B-4A23-B677-A6E146C538B3}" type="datetimeFigureOut">
              <a:rPr lang="x-none" smtClean="0"/>
              <a:pPr/>
              <a:t>27.01.2020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22F9C6D-1957-413B-A86F-3C10CF2A50F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25904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2FCB90AD-3B7B-44E4-8A1F-E5F5B72C81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9237" y="1304525"/>
            <a:ext cx="10212886" cy="2669345"/>
          </a:xfrm>
        </p:spPr>
        <p:txBody>
          <a:bodyPr>
            <a:normAutofit fontScale="77500" lnSpcReduction="20000"/>
          </a:bodyPr>
          <a:lstStyle/>
          <a:p>
            <a:endParaRPr lang="ru-RU" dirty="0"/>
          </a:p>
          <a:p>
            <a:pPr algn="ctr"/>
            <a:r>
              <a:rPr lang="ru-RU" sz="5200" b="1" dirty="0" smtClean="0">
                <a:solidFill>
                  <a:schemeClr val="tx1"/>
                </a:solidFill>
                <a:latin typeface="BatangChe" pitchFamily="49" charset="-127"/>
                <a:ea typeface="BatangChe" pitchFamily="49" charset="-127"/>
              </a:rPr>
              <a:t>Основные сведения о </a:t>
            </a:r>
            <a:r>
              <a:rPr lang="ru-RU" sz="5200" b="1" dirty="0" err="1" smtClean="0">
                <a:solidFill>
                  <a:schemeClr val="tx1"/>
                </a:solidFill>
                <a:latin typeface="BatangChe" pitchFamily="49" charset="-127"/>
                <a:ea typeface="BatangChe" pitchFamily="49" charset="-127"/>
              </a:rPr>
              <a:t>гидрогеотермии</a:t>
            </a:r>
            <a:endParaRPr lang="ru-RU" sz="5200" b="1" dirty="0" smtClean="0">
              <a:solidFill>
                <a:schemeClr val="tx1"/>
              </a:solidFill>
              <a:latin typeface="BatangChe" pitchFamily="49" charset="-127"/>
              <a:ea typeface="BatangChe" pitchFamily="49" charset="-127"/>
            </a:endParaRPr>
          </a:p>
          <a:p>
            <a:pPr algn="r"/>
            <a:endParaRPr lang="ru-RU" sz="2000" b="1" dirty="0" smtClean="0">
              <a:solidFill>
                <a:schemeClr val="tx1"/>
              </a:solidFill>
            </a:endParaRPr>
          </a:p>
          <a:p>
            <a:pPr algn="r"/>
            <a:endParaRPr lang="ru-RU" sz="2000" b="1" dirty="0">
              <a:solidFill>
                <a:schemeClr val="tx1"/>
              </a:solidFill>
            </a:endParaRPr>
          </a:p>
          <a:p>
            <a:pPr algn="r"/>
            <a:r>
              <a:rPr lang="ru-RU" sz="2000" b="1" dirty="0" smtClean="0">
                <a:solidFill>
                  <a:schemeClr val="tx1"/>
                </a:solidFill>
              </a:rPr>
              <a:t>Выполнили: Климова А.</a:t>
            </a:r>
          </a:p>
          <a:p>
            <a:pPr algn="r"/>
            <a:r>
              <a:rPr lang="ru-RU" sz="2000" b="1" dirty="0" smtClean="0">
                <a:solidFill>
                  <a:schemeClr val="tx1"/>
                </a:solidFill>
              </a:rPr>
              <a:t>Садыкова А. </a:t>
            </a:r>
            <a:endParaRPr lang="x-none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kimkina_vm\Desktop\презент шаблоны\анимашки 2018\3202028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582" y="4648199"/>
            <a:ext cx="2793046" cy="141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77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75865A3-2F68-4B6D-84C0-D95458057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408A3B4-1D86-4B26-A867-BC4800597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B63534D-FF94-45E8-A42D-AFEEF6F7957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011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21DA159-7F46-46CE-8F3F-6EFC52908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2845" y="227970"/>
            <a:ext cx="9841336" cy="33540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u="sng" dirty="0" err="1">
                <a:solidFill>
                  <a:schemeClr val="tx1"/>
                </a:solidFill>
              </a:rPr>
              <a:t>Гидротермы</a:t>
            </a:r>
            <a:r>
              <a:rPr lang="ru-RU" sz="2800" dirty="0">
                <a:solidFill>
                  <a:schemeClr val="tx1"/>
                </a:solidFill>
              </a:rPr>
              <a:t>-теплоносители получающие тепло за счет внутренней энергии Земли. </a:t>
            </a:r>
          </a:p>
          <a:p>
            <a:pPr marL="0" indent="0">
              <a:buNone/>
            </a:pP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4E121EE-B9C8-4878-9678-A51AB5A105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959" t="2244" r="7115" b="14293"/>
          <a:stretch/>
        </p:blipFill>
        <p:spPr>
          <a:xfrm>
            <a:off x="592845" y="1467188"/>
            <a:ext cx="9564028" cy="516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755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C0FFED7-BBEA-4DA2-9D28-BAA03E513C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B22B87B-0E9A-4146-B8AE-51C64A45E3B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0F3A8D93-C581-4029-81C8-F639AF183F3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7969422" y="3095728"/>
            <a:ext cx="4338637" cy="9019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D00F1E5-0AD3-424D-80E1-CA94D923984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59" y="1421076"/>
            <a:ext cx="7078069" cy="5310076"/>
          </a:xfrm>
          <a:prstGeom prst="rect">
            <a:avLst/>
          </a:prstGeom>
        </p:spPr>
      </p:pic>
      <p:pic>
        <p:nvPicPr>
          <p:cNvPr id="3074" name="Picture 2" descr="C:\Users\kimkina_vm\Desktop\презент шаблоны\анимашки 2018\12585265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114" y="405883"/>
            <a:ext cx="1883229" cy="269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0352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C310DF1-0491-4979-9D74-576333A51F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89B914D-E882-4CB0-9117-68496EA7466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EC4AAA87-D67D-47B2-8503-6EA43545C3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28767" y="2610212"/>
            <a:ext cx="4246323" cy="32895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err="1">
                <a:solidFill>
                  <a:schemeClr val="tx1"/>
                </a:solidFill>
              </a:rPr>
              <a:t>Парогидротермы</a:t>
            </a:r>
            <a:endParaRPr lang="x-none" sz="3600" dirty="0">
              <a:solidFill>
                <a:schemeClr val="tx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138C2A4-2115-4573-8429-1DA4BEE0888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1601" y="383684"/>
            <a:ext cx="7434327" cy="6006230"/>
          </a:xfrm>
          <a:prstGeom prst="rect">
            <a:avLst/>
          </a:prstGeom>
        </p:spPr>
      </p:pic>
      <p:pic>
        <p:nvPicPr>
          <p:cNvPr id="4098" name="Picture 2" descr="C:\Users\kimkina_vm\Desktop\презент шаблоны\анимашки 2018\23249651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542" y="3503024"/>
            <a:ext cx="243840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2253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D7FFC4F-55FB-436B-B376-594D2F85FA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7B4E4C4-73EB-4CED-A0C9-7BAF238DC2B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2BBDB0A-7216-44D9-A3D8-8C7152959F4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557" y="573974"/>
            <a:ext cx="8287219" cy="5699342"/>
          </a:xfrm>
          <a:prstGeom prst="rect">
            <a:avLst/>
          </a:prstGeom>
        </p:spPr>
      </p:pic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85151299-85F0-4815-84BA-26B919AB7B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599714" y="1290139"/>
            <a:ext cx="3449690" cy="33540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>
                <a:solidFill>
                  <a:schemeClr val="tx1"/>
                </a:solidFill>
              </a:rPr>
              <a:t>Горячие пары </a:t>
            </a:r>
            <a:endParaRPr lang="ru-RU" sz="320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ru-RU" sz="3200" dirty="0" smtClean="0">
                <a:solidFill>
                  <a:schemeClr val="tx1"/>
                </a:solidFill>
              </a:rPr>
              <a:t>воды</a:t>
            </a:r>
            <a:endParaRPr lang="x-none" sz="3200" dirty="0">
              <a:solidFill>
                <a:schemeClr val="tx1"/>
              </a:solidFill>
            </a:endParaRPr>
          </a:p>
        </p:txBody>
      </p:sp>
      <p:pic>
        <p:nvPicPr>
          <p:cNvPr id="5122" name="Picture 2" descr="C:\Users\kimkina_vm\Desktop\презент шаблоны\анимашки 2018\27580386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258" y="3201761"/>
            <a:ext cx="1896292" cy="237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961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BFF804C-C6F4-40F7-87CF-294F440AAC4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6892" y="1536553"/>
            <a:ext cx="8161395" cy="522476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22293D8-50B0-41B5-9AA2-AB8A554D7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1113" y="156326"/>
            <a:ext cx="8911687" cy="128089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На поверхность Земли выходят в виде горячих источников, гейзеров</a:t>
            </a:r>
            <a:endParaRPr lang="x-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040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8514" y="547910"/>
            <a:ext cx="6932612" cy="51537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Термометр скважинный тс</a:t>
            </a:r>
            <a:endParaRPr lang="ru-RU" dirty="0"/>
          </a:p>
        </p:txBody>
      </p:sp>
      <p:pic>
        <p:nvPicPr>
          <p:cNvPr id="4" name="Содержимое 3" descr="FMifbbC6_z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55571" y="1388181"/>
            <a:ext cx="5027209" cy="4566306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12028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Манометр-термометр – влагомер автономный скважинный Фотон</a:t>
            </a:r>
            <a:endParaRPr lang="ru-RU" dirty="0"/>
          </a:p>
        </p:txBody>
      </p:sp>
      <p:pic>
        <p:nvPicPr>
          <p:cNvPr id="4" name="Содержимое 3" descr="PhJ7QQMeBW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07667" y="1951389"/>
            <a:ext cx="5929801" cy="438912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6754" y="602338"/>
            <a:ext cx="8911687" cy="48723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Геоизотермы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Содержимое 3" descr="ab4-753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03825" y="1252026"/>
            <a:ext cx="7104184" cy="535979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6943" y="1192297"/>
            <a:ext cx="10744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/>
              <a:t>Гидрогеотермия</a:t>
            </a:r>
            <a:r>
              <a:rPr lang="ru-RU" sz="2000" b="1" dirty="0"/>
              <a:t> </a:t>
            </a:r>
            <a:r>
              <a:rPr lang="ru-RU" sz="2000" dirty="0"/>
              <a:t>— раздел гидрогеологии, посвященный изучению закономерностей теплопереноса и теплообмена в водоносных толщах земной коры. </a:t>
            </a:r>
          </a:p>
          <a:p>
            <a:r>
              <a:rPr lang="ru-RU" sz="2000" dirty="0"/>
              <a:t>Гидротермальные воды используются для отопления жилых и обществ, зданий, производства электроэнергии, извлечения химических элементов, в лечебных целях. Наука </a:t>
            </a:r>
            <a:r>
              <a:rPr lang="ru-RU" sz="2000" b="1" dirty="0" err="1"/>
              <a:t>гидрогеотермия</a:t>
            </a:r>
            <a:r>
              <a:rPr lang="ru-RU" sz="2000" dirty="0"/>
              <a:t> начала зарождаться в конце XIX — начале XX век</a:t>
            </a:r>
            <a:endParaRPr lang="x-none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76943" y="3593850"/>
            <a:ext cx="107442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/>
              <a:t>Гидрогеотермические</a:t>
            </a:r>
            <a:r>
              <a:rPr lang="ru-RU" sz="2000" b="1" dirty="0"/>
              <a:t> исследования </a:t>
            </a:r>
            <a:r>
              <a:rPr lang="ru-RU" sz="2000" dirty="0"/>
              <a:t>имеют большое значение, так как позволяют оценить участие природных вод в термическом режиме Земли. 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5309926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3814FD0-A6E6-44C8-8E18-4D12FA493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9814" y="590843"/>
            <a:ext cx="9496657" cy="10128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chemeClr val="tx1"/>
                </a:solidFill>
              </a:rPr>
              <a:t>Перераспределение тепла в земной </a:t>
            </a:r>
            <a:r>
              <a:rPr lang="ru-RU" sz="3200" dirty="0" err="1">
                <a:solidFill>
                  <a:schemeClr val="tx1"/>
                </a:solidFill>
              </a:rPr>
              <a:t>коре</a:t>
            </a:r>
            <a:endParaRPr lang="x-none" sz="3200" dirty="0">
              <a:solidFill>
                <a:schemeClr val="tx1"/>
              </a:solidFill>
            </a:endParaRPr>
          </a:p>
        </p:txBody>
      </p:sp>
      <p:sp>
        <p:nvSpPr>
          <p:cNvPr id="4" name="Стрелка: вниз 3">
            <a:extLst>
              <a:ext uri="{FF2B5EF4-FFF2-40B4-BE49-F238E27FC236}">
                <a16:creationId xmlns="" xmlns:a16="http://schemas.microsoft.com/office/drawing/2014/main" id="{F66DFE51-AF91-440A-B9BC-28144B9E3427}"/>
              </a:ext>
            </a:extLst>
          </p:cNvPr>
          <p:cNvSpPr/>
          <p:nvPr/>
        </p:nvSpPr>
        <p:spPr>
          <a:xfrm rot="2049713">
            <a:off x="3212509" y="1868554"/>
            <a:ext cx="484632" cy="9964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Стрелка: вниз 4">
            <a:extLst>
              <a:ext uri="{FF2B5EF4-FFF2-40B4-BE49-F238E27FC236}">
                <a16:creationId xmlns="" xmlns:a16="http://schemas.microsoft.com/office/drawing/2014/main" id="{33963E8C-2305-4627-AA2C-9C7903C371B0}"/>
              </a:ext>
            </a:extLst>
          </p:cNvPr>
          <p:cNvSpPr/>
          <p:nvPr/>
        </p:nvSpPr>
        <p:spPr>
          <a:xfrm rot="20015619">
            <a:off x="7272997" y="1880007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E7BDDC08-FE56-4BDB-B8C1-4DA7126F9E06}"/>
              </a:ext>
            </a:extLst>
          </p:cNvPr>
          <p:cNvSpPr/>
          <p:nvPr/>
        </p:nvSpPr>
        <p:spPr>
          <a:xfrm>
            <a:off x="1388030" y="2950039"/>
            <a:ext cx="41335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 err="1"/>
              <a:t>кондукция</a:t>
            </a:r>
            <a:endParaRPr lang="x-none" sz="54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5D4EC0AD-8501-475C-9292-26BC6070103A}"/>
              </a:ext>
            </a:extLst>
          </p:cNvPr>
          <p:cNvSpPr/>
          <p:nvPr/>
        </p:nvSpPr>
        <p:spPr>
          <a:xfrm>
            <a:off x="6670382" y="2899188"/>
            <a:ext cx="3682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/>
              <a:t>конвекция</a:t>
            </a:r>
            <a:endParaRPr lang="x-none" sz="5400" dirty="0"/>
          </a:p>
        </p:txBody>
      </p:sp>
      <p:pic>
        <p:nvPicPr>
          <p:cNvPr id="2050" name="Picture 2" descr="C:\Users\kimkina_vm\Desktop\презент шаблоны\анимашки 2018\4566537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315" y="4434373"/>
            <a:ext cx="3102428" cy="243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7967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90B6B71-F101-46CC-80AC-12183E518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0469" y="304801"/>
            <a:ext cx="10018713" cy="1752599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Теплопроводность или </a:t>
            </a:r>
            <a:r>
              <a:rPr lang="ru-RU" dirty="0" err="1">
                <a:solidFill>
                  <a:srgbClr val="000000"/>
                </a:solidFill>
                <a:latin typeface="Verdana" panose="020B0604030504040204" pitchFamily="34" charset="0"/>
              </a:rPr>
              <a:t>кондукция</a:t>
            </a:r>
            <a:r>
              <a:rPr lang="x-none" dirty="0"/>
              <a:t/>
            </a:r>
            <a:br>
              <a:rPr lang="x-none" dirty="0"/>
            </a:b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93F8628-9977-4EFE-8BF7-72C17CCB6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0271" y="1285964"/>
            <a:ext cx="9748911" cy="1752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u="sng" dirty="0">
                <a:latin typeface="Arial" panose="020B0604020202020204" pitchFamily="34" charset="0"/>
              </a:rPr>
              <a:t>Передача внутренней энергии от одного тела к другому в результате теплового движения его частиц </a:t>
            </a:r>
            <a:endParaRPr lang="x-none" b="1" u="sng" dirty="0"/>
          </a:p>
          <a:p>
            <a:endParaRPr lang="x-none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CFBE638-931A-4731-BDF3-7965A5AA6537}"/>
              </a:ext>
            </a:extLst>
          </p:cNvPr>
          <p:cNvSpPr/>
          <p:nvPr/>
        </p:nvSpPr>
        <p:spPr>
          <a:xfrm>
            <a:off x="862818" y="2057400"/>
            <a:ext cx="109399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</a:rPr>
              <a:t>Если поместить в пламя спиртовки конец металлического стержня. К стержню на равных расстояниях друг от друга прикрепить с помощью воска несколько спичек. При нагревании одного конца стержня восковые шарики плавятся, и спички одна за другой падают. Это свидетельствует о том, что, внутренняя энергия передается от одного конца стержня к другому.</a:t>
            </a:r>
            <a:endParaRPr lang="x-none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E9CF7DD-63D0-4F03-8CAD-3949C10059E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19600" y="3429000"/>
            <a:ext cx="4597791" cy="312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53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EC4FE16-D285-4D31-A6FE-57D9139D9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790" y="576774"/>
            <a:ext cx="11113477" cy="1117209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Конвекция – это процесс передачи тепла из одной части пространства в другую перемещающимися макроскопическими объёмами жидкости или газа. Название произошло от английского "</a:t>
            </a:r>
            <a:r>
              <a:rPr lang="ru-RU" dirty="0" err="1">
                <a:solidFill>
                  <a:srgbClr val="000000"/>
                </a:solidFill>
                <a:latin typeface="Verdana" panose="020B0604030504040204" pitchFamily="34" charset="0"/>
              </a:rPr>
              <a:t>convection</a:t>
            </a: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", что означает перемешивание.</a:t>
            </a:r>
            <a:endParaRPr lang="x-none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13EE212-8A06-46E9-B8E7-D2FD2A06D13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9426" y="3020377"/>
            <a:ext cx="4044242" cy="367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86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A277F6C-FDD1-4318-9B38-E6E0F025A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5962" y="505215"/>
            <a:ext cx="9695145" cy="5657589"/>
          </a:xfrm>
        </p:spPr>
        <p:txBody>
          <a:bodyPr>
            <a:normAutofit fontScale="92500"/>
          </a:bodyPr>
          <a:lstStyle/>
          <a:p>
            <a:r>
              <a:rPr lang="ru-RU" sz="3300" dirty="0">
                <a:solidFill>
                  <a:schemeClr val="tx1"/>
                </a:solidFill>
              </a:rPr>
              <a:t>В результате теплопроводности происходит колебание температур;</a:t>
            </a:r>
          </a:p>
          <a:p>
            <a:r>
              <a:rPr lang="ru-RU" sz="3300" dirty="0">
                <a:solidFill>
                  <a:schemeClr val="tx1"/>
                </a:solidFill>
              </a:rPr>
              <a:t>на глубине 1-2м-слой постоянных суточных температур;</a:t>
            </a:r>
          </a:p>
          <a:p>
            <a:r>
              <a:rPr lang="ru-RU" sz="3300" dirty="0">
                <a:solidFill>
                  <a:schemeClr val="tx1"/>
                </a:solidFill>
              </a:rPr>
              <a:t>10-40м-слой постоянных годовых температур</a:t>
            </a:r>
          </a:p>
          <a:p>
            <a:r>
              <a:rPr lang="ru-RU" sz="3300" dirty="0">
                <a:solidFill>
                  <a:schemeClr val="tx1"/>
                </a:solidFill>
              </a:rPr>
              <a:t>Ниже начинается действие теплового потока, который численно </a:t>
            </a:r>
            <a:r>
              <a:rPr lang="ru-RU" sz="3300" dirty="0" err="1">
                <a:solidFill>
                  <a:schemeClr val="tx1"/>
                </a:solidFill>
              </a:rPr>
              <a:t>харак-ся</a:t>
            </a:r>
            <a:r>
              <a:rPr lang="ru-RU" sz="3300" dirty="0">
                <a:solidFill>
                  <a:schemeClr val="tx1"/>
                </a:solidFill>
              </a:rPr>
              <a:t>: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ru-RU" sz="3300" dirty="0">
                <a:solidFill>
                  <a:schemeClr val="tx1"/>
                </a:solidFill>
              </a:rPr>
              <a:t>геотермическим градиентом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ru-RU" sz="3300" dirty="0">
                <a:solidFill>
                  <a:schemeClr val="tx1"/>
                </a:solidFill>
              </a:rPr>
              <a:t>геотермической ступенью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ru-RU" sz="3300" dirty="0">
                <a:solidFill>
                  <a:schemeClr val="tx1"/>
                </a:solidFill>
              </a:rPr>
              <a:t>плотностью теплового потока</a:t>
            </a:r>
          </a:p>
          <a:p>
            <a:pPr algn="ctr">
              <a:buFont typeface="Arial" panose="020B0604020202020204" pitchFamily="34" charset="0"/>
              <a:buChar char="•"/>
            </a:pPr>
            <a:endParaRPr lang="ru-RU" sz="3300" dirty="0">
              <a:solidFill>
                <a:schemeClr val="tx1"/>
              </a:solidFill>
            </a:endParaRPr>
          </a:p>
          <a:p>
            <a:pPr algn="ctr">
              <a:buFont typeface="Arial" panose="020B0604020202020204" pitchFamily="34" charset="0"/>
              <a:buChar char="•"/>
            </a:pP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2606461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A25039-8CCB-42AD-A4A5-7A18E9755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5CBF20D-1CBE-413D-9B02-E699FCE8B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7460A3D-3508-416B-A436-3AB1933AF92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12192000" cy="685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364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B58F3D0-47FB-4967-B5A8-15D33A884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73" y="295269"/>
            <a:ext cx="11026580" cy="25553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Геотермический градиент</a:t>
            </a:r>
            <a:r>
              <a:rPr lang="ru-RU" sz="2400" dirty="0">
                <a:solidFill>
                  <a:schemeClr val="tx1"/>
                </a:solidFill>
              </a:rPr>
              <a:t> — физическая величина, описывающая прирост температуры горных пород в °С на определённом участке земной толщи.(Г) Средняя величина 3 °С /100м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Геотермическая ступень</a:t>
            </a:r>
            <a:r>
              <a:rPr lang="ru-RU" sz="2400" dirty="0">
                <a:solidFill>
                  <a:schemeClr val="tx1"/>
                </a:solidFill>
              </a:rPr>
              <a:t>-интервал глубин, на котором температура изменяется на 1 градус.(</a:t>
            </a:r>
            <a:r>
              <a:rPr lang="en-US" sz="2400" dirty="0">
                <a:solidFill>
                  <a:schemeClr val="tx1"/>
                </a:solidFill>
              </a:rPr>
              <a:t>Q)</a:t>
            </a:r>
            <a:r>
              <a:rPr lang="ru-RU" sz="2400" dirty="0">
                <a:solidFill>
                  <a:schemeClr val="tx1"/>
                </a:solidFill>
              </a:rPr>
              <a:t> Средняя величина 33м/ °С</a:t>
            </a:r>
            <a:endParaRPr lang="x-none" sz="24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9FB4628-699F-4F14-816B-C79FE6B4C15F}"/>
              </a:ext>
            </a:extLst>
          </p:cNvPr>
          <p:cNvSpPr/>
          <p:nvPr/>
        </p:nvSpPr>
        <p:spPr>
          <a:xfrm>
            <a:off x="766174" y="2465857"/>
            <a:ext cx="106596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/>
              <a:t>Г=Т2-Т1/Н2-Н1 и  </a:t>
            </a:r>
            <a:r>
              <a:rPr lang="en-US" sz="4400" b="1" i="1" dirty="0"/>
              <a:t>Q</a:t>
            </a:r>
            <a:r>
              <a:rPr lang="ru-RU" sz="4400" b="1" i="1" dirty="0"/>
              <a:t>=Н2-Н1/Т2-Т1</a:t>
            </a:r>
            <a:endParaRPr lang="x-none" sz="4400" b="1" i="1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0610391C-D826-48F7-84C5-AB9DA84E5C90}"/>
              </a:ext>
            </a:extLst>
          </p:cNvPr>
          <p:cNvSpPr/>
          <p:nvPr/>
        </p:nvSpPr>
        <p:spPr>
          <a:xfrm>
            <a:off x="3269544" y="3235298"/>
            <a:ext cx="92650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Т1 и Т- температуры, замеренные на глубинах Н1 и Н2</a:t>
            </a:r>
            <a:endParaRPr lang="x-none" sz="24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319F8BCC-FB49-48A1-8A35-154501F8F423}"/>
              </a:ext>
            </a:extLst>
          </p:cNvPr>
          <p:cNvSpPr/>
          <p:nvPr/>
        </p:nvSpPr>
        <p:spPr>
          <a:xfrm>
            <a:off x="766174" y="4081683"/>
            <a:ext cx="70182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/>
              <a:t>Т=</a:t>
            </a:r>
            <a:r>
              <a:rPr lang="en-US" sz="4000" b="1" i="1" dirty="0"/>
              <a:t>t</a:t>
            </a:r>
            <a:r>
              <a:rPr lang="ru-RU" sz="4000" b="1" i="1" dirty="0"/>
              <a:t>+</a:t>
            </a:r>
            <a:r>
              <a:rPr lang="en-US" sz="4000" b="1" i="1" dirty="0"/>
              <a:t>(</a:t>
            </a:r>
            <a:r>
              <a:rPr lang="ru-RU" sz="4000" b="1" i="1" dirty="0"/>
              <a:t>Н-</a:t>
            </a:r>
            <a:r>
              <a:rPr lang="en-US" sz="4000" b="1" i="1" dirty="0"/>
              <a:t>h)/Q </a:t>
            </a:r>
            <a:r>
              <a:rPr lang="ru-RU" sz="4000" b="1" i="1" dirty="0"/>
              <a:t>или</a:t>
            </a:r>
            <a:r>
              <a:rPr lang="en-US" sz="4000" b="1" i="1" dirty="0"/>
              <a:t> H=(T-t)</a:t>
            </a:r>
            <a:r>
              <a:rPr lang="en-US" sz="4000" b="1" i="1" dirty="0" err="1"/>
              <a:t>G+h</a:t>
            </a:r>
            <a:r>
              <a:rPr lang="ru-RU" dirty="0"/>
              <a:t> </a:t>
            </a:r>
            <a:endParaRPr lang="x-none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1C71EAA4-8524-43FF-9AF2-C3496C03C0CA}"/>
              </a:ext>
            </a:extLst>
          </p:cNvPr>
          <p:cNvSpPr/>
          <p:nvPr/>
        </p:nvSpPr>
        <p:spPr>
          <a:xfrm>
            <a:off x="3269544" y="5220455"/>
            <a:ext cx="87238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</a:t>
            </a:r>
            <a:r>
              <a:rPr lang="ru-RU" sz="2400" dirty="0"/>
              <a:t>-глубина слоя постоянных годовых температур</a:t>
            </a:r>
          </a:p>
          <a:p>
            <a:r>
              <a:rPr lang="en-US" sz="2400" dirty="0"/>
              <a:t>T</a:t>
            </a:r>
            <a:r>
              <a:rPr lang="ru-RU" sz="2400" dirty="0"/>
              <a:t>- средняя годовая температура на поверхности почвы</a:t>
            </a:r>
            <a:endParaRPr lang="x-none" sz="2400" dirty="0"/>
          </a:p>
        </p:txBody>
      </p:sp>
    </p:spTree>
    <p:extLst>
      <p:ext uri="{BB962C8B-B14F-4D97-AF65-F5344CB8AC3E}">
        <p14:creationId xmlns:p14="http://schemas.microsoft.com/office/powerpoint/2010/main" val="3299332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8D2941F-62B6-46EC-A786-10B7E5CC3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299" y="137786"/>
            <a:ext cx="9697755" cy="613775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dirty="0">
                <a:solidFill>
                  <a:schemeClr val="tx1"/>
                </a:solidFill>
              </a:rPr>
              <a:t>По температурному режиму в подземной гидросфере выделяют </a:t>
            </a:r>
            <a:r>
              <a:rPr lang="ru-RU" sz="2800" dirty="0" err="1">
                <a:solidFill>
                  <a:schemeClr val="tx1"/>
                </a:solidFill>
              </a:rPr>
              <a:t>гелиотермозону</a:t>
            </a:r>
            <a:r>
              <a:rPr lang="ru-RU" sz="2800" dirty="0">
                <a:solidFill>
                  <a:schemeClr val="tx1"/>
                </a:solidFill>
              </a:rPr>
              <a:t>, </a:t>
            </a:r>
            <a:r>
              <a:rPr lang="ru-RU" sz="2800" dirty="0" err="1">
                <a:solidFill>
                  <a:schemeClr val="tx1"/>
                </a:solidFill>
              </a:rPr>
              <a:t>гелиогеотермозону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геотермозону</a:t>
            </a:r>
            <a:r>
              <a:rPr lang="ru-RU" sz="2800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2800" b="1" u="sng" dirty="0" err="1">
                <a:solidFill>
                  <a:schemeClr val="tx1"/>
                </a:solidFill>
              </a:rPr>
              <a:t>Гелиотермозона</a:t>
            </a:r>
            <a:r>
              <a:rPr lang="ru-RU" sz="2800" dirty="0">
                <a:solidFill>
                  <a:schemeClr val="tx1"/>
                </a:solidFill>
              </a:rPr>
              <a:t> – от «Гелиос» - солнце. Верхняя оболочка </a:t>
            </a:r>
            <a:r>
              <a:rPr lang="ru-RU" sz="2800" dirty="0" err="1">
                <a:solidFill>
                  <a:schemeClr val="tx1"/>
                </a:solidFill>
              </a:rPr>
              <a:t>зк</a:t>
            </a:r>
            <a:r>
              <a:rPr lang="ru-RU" sz="2800" dirty="0">
                <a:solidFill>
                  <a:schemeClr val="tx1"/>
                </a:solidFill>
              </a:rPr>
              <a:t>, </a:t>
            </a:r>
            <a:r>
              <a:rPr lang="ru-RU" sz="2800" dirty="0" err="1">
                <a:solidFill>
                  <a:schemeClr val="tx1"/>
                </a:solidFill>
              </a:rPr>
              <a:t>гидрогеотермический</a:t>
            </a:r>
            <a:r>
              <a:rPr lang="ru-RU" sz="2800" dirty="0">
                <a:solidFill>
                  <a:schemeClr val="tx1"/>
                </a:solidFill>
              </a:rPr>
              <a:t> режим который связан с воздействием облучения солнечным светом.</a:t>
            </a:r>
          </a:p>
          <a:p>
            <a:pPr marL="0" indent="0">
              <a:buNone/>
            </a:pPr>
            <a:r>
              <a:rPr lang="ru-RU" sz="2800" b="1" u="sng" dirty="0" err="1">
                <a:solidFill>
                  <a:schemeClr val="tx1"/>
                </a:solidFill>
              </a:rPr>
              <a:t>Гелиогеотермозона</a:t>
            </a:r>
            <a:r>
              <a:rPr lang="ru-RU" sz="2800" dirty="0" err="1">
                <a:solidFill>
                  <a:schemeClr val="tx1"/>
                </a:solidFill>
              </a:rPr>
              <a:t>-распологается</a:t>
            </a:r>
            <a:r>
              <a:rPr lang="ru-RU" sz="2800" dirty="0">
                <a:solidFill>
                  <a:schemeClr val="tx1"/>
                </a:solidFill>
              </a:rPr>
              <a:t> между зонами, подвергается воздействию солнечного и внутреннего тепла.</a:t>
            </a:r>
          </a:p>
          <a:p>
            <a:pPr marL="0" indent="0">
              <a:buNone/>
            </a:pPr>
            <a:r>
              <a:rPr lang="ru-RU" sz="2800" b="1" u="sng" dirty="0" err="1">
                <a:solidFill>
                  <a:schemeClr val="tx1"/>
                </a:solidFill>
              </a:rPr>
              <a:t>Геотермозона</a:t>
            </a:r>
            <a:r>
              <a:rPr lang="ru-RU" sz="2800" b="1" dirty="0">
                <a:solidFill>
                  <a:schemeClr val="tx1"/>
                </a:solidFill>
              </a:rPr>
              <a:t> </a:t>
            </a:r>
            <a:r>
              <a:rPr lang="ru-RU" sz="2800" dirty="0">
                <a:solidFill>
                  <a:schemeClr val="tx1"/>
                </a:solidFill>
              </a:rPr>
              <a:t>– залегает глубже зоны постоянных температур и характеризуется постепенным нарастанием температуры за счет влияния внутреннего тепла Земли.</a:t>
            </a:r>
          </a:p>
          <a:p>
            <a:pPr marL="0" indent="0">
              <a:buNone/>
            </a:pP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47721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Синий и зеленый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262</TotalTime>
  <Words>349</Words>
  <Application>Microsoft Office PowerPoint</Application>
  <PresentationFormat>Произвольный</PresentationFormat>
  <Paragraphs>42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Легкий дым</vt:lpstr>
      <vt:lpstr>Презентация PowerPoint</vt:lpstr>
      <vt:lpstr>Презентация PowerPoint</vt:lpstr>
      <vt:lpstr>Презентация PowerPoint</vt:lpstr>
      <vt:lpstr>Теплопроводность или кондукция </vt:lpstr>
      <vt:lpstr>Конвекция – это процесс передачи тепла из одной части пространства в другую перемещающимися макроскопическими объёмами жидкости или газа. Название произошло от английского "convection", что означает перемешивание.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поверхность Земли выходят в виде горячих источников, гейзеров</vt:lpstr>
      <vt:lpstr>Термометр скважинный тс</vt:lpstr>
      <vt:lpstr>Манометр-термометр – влагомер автономный скважинный Фотон</vt:lpstr>
      <vt:lpstr>Геоизотермы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aisulu_64@outlook.com</dc:creator>
  <cp:lastModifiedBy>Валентина Кимкина</cp:lastModifiedBy>
  <cp:revision>24</cp:revision>
  <dcterms:created xsi:type="dcterms:W3CDTF">2020-01-22T15:54:59Z</dcterms:created>
  <dcterms:modified xsi:type="dcterms:W3CDTF">2020-01-27T11:10:26Z</dcterms:modified>
</cp:coreProperties>
</file>