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46.jpeg" ContentType="image/jpeg"/>
  <Override PartName="/ppt/media/image35.jpeg" ContentType="image/jpeg"/>
  <Override PartName="/ppt/media/image8.png" ContentType="image/png"/>
  <Override PartName="/ppt/media/image10.png" ContentType="image/png"/>
  <Override PartName="/ppt/media/image20.jpeg" ContentType="image/jpeg"/>
  <Override PartName="/ppt/media/image12.png" ContentType="image/png"/>
  <Override PartName="/ppt/media/image48.jpeg" ContentType="image/jpeg"/>
  <Override PartName="/ppt/media/image37.jpeg" ContentType="image/jpeg"/>
  <Override PartName="/ppt/media/image21.png" ContentType="image/png"/>
  <Override PartName="/ppt/media/image30.png" ContentType="image/png"/>
  <Override PartName="/ppt/media/image11.jpeg" ContentType="image/jpeg"/>
  <Override PartName="/ppt/media/image22.jpeg" ContentType="image/jpeg"/>
  <Override PartName="/ppt/media/image50.jpeg" ContentType="image/jpeg"/>
  <Override PartName="/ppt/media/image41.png" ContentType="image/png"/>
  <Override PartName="/ppt/media/image24.jpeg" ContentType="image/jpeg"/>
  <Override PartName="/ppt/media/image25.png" ContentType="image/png"/>
  <Override PartName="/ppt/media/image13.jpeg" ContentType="image/jpeg"/>
  <Override PartName="/ppt/media/image34.png" ContentType="image/png"/>
  <Override PartName="/ppt/media/image26.jpeg" ContentType="image/jpeg"/>
  <Override PartName="/ppt/media/image4.jpeg" ContentType="image/jpeg"/>
  <Override PartName="/ppt/media/image43.jpeg" ContentType="image/jpeg"/>
  <Override PartName="/ppt/media/image32.jpeg" ContentType="image/jpeg"/>
  <Override PartName="/ppt/media/image3.png" ContentType="image/png"/>
  <Override PartName="/ppt/media/image39.jpeg" ContentType="image/jpeg"/>
  <Override PartName="/ppt/media/image17.jpeg" ContentType="image/jpeg"/>
  <Override PartName="/ppt/media/image28.jpeg" ContentType="image/jpeg"/>
  <Override PartName="/ppt/media/image5.png" ContentType="image/png"/>
  <Override PartName="/ppt/media/image45.jpeg" ContentType="image/jpeg"/>
  <Override PartName="/ppt/media/image19.jpeg" ContentType="image/jpeg"/>
  <Override PartName="/ppt/media/image9.png" ContentType="image/png"/>
  <Override PartName="/ppt/media/image47.jpeg" ContentType="image/jpeg"/>
  <Override PartName="/ppt/media/image36.jpeg" ContentType="image/jpeg"/>
  <Override PartName="/ppt/media/image49.jpeg" ContentType="image/jpeg"/>
  <Override PartName="/ppt/media/image15.png" ContentType="image/png"/>
  <Override PartName="/ppt/media/image23.jpeg" ContentType="image/jpeg"/>
  <Override PartName="/ppt/media/image33.png" ContentType="image/png"/>
  <Override PartName="/ppt/media/image1.jpeg" ContentType="image/jpeg"/>
  <Override PartName="/ppt/media/image40.jpeg" ContentType="image/jpeg"/>
  <Override PartName="/ppt/media/image14.jpeg" ContentType="image/jpeg"/>
  <Override PartName="/ppt/media/image42.jpeg" ContentType="image/jpeg"/>
  <Override PartName="/ppt/media/image31.jpeg" ContentType="image/jpeg"/>
  <Override PartName="/ppt/media/image2.png" ContentType="image/png"/>
  <Override PartName="/ppt/media/image38.jpeg" ContentType="image/jpeg"/>
  <Override PartName="/ppt/media/image16.jpeg" ContentType="image/jpeg"/>
  <Override PartName="/ppt/media/image27.jpeg" ContentType="image/jpeg"/>
  <Override PartName="/ppt/media/image44.jpeg" ContentType="image/jpeg"/>
  <Override PartName="/ppt/media/image29.jpeg" ContentType="image/jpeg"/>
  <Override PartName="/ppt/media/image18.jpeg" ContentType="image/jpeg"/>
  <Override PartName="/ppt/media/image6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1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presentation.xml" ContentType="application/vnd.openxmlformats-officedocument.presentationml.presentation.main+xml"/>
  <Override PartName="/ppt/slides/_rels/slide28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31.xml.rels" ContentType="application/vnd.openxmlformats-package.relationships+xml"/>
  <Override PartName="/ppt/slides/_rels/slide2.xml.rels" ContentType="application/vnd.openxmlformats-package.relationships+xml"/>
  <Override PartName="/ppt/slides/_rels/slide18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29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32.xml.rels" ContentType="application/vnd.openxmlformats-package.relationships+xml"/>
  <Override PartName="/ppt/slides/_rels/slide30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7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20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9144000" cy="6858000"/>
  <p:notesSz cx="9942512" cy="68151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972880"/>
            <a:ext cx="82292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7352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5720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3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666760" y="2972880"/>
            <a:ext cx="2028600" cy="1618560"/>
          </a:xfrm>
          <a:prstGeom prst="rect">
            <a:avLst/>
          </a:prstGeom>
        </p:spPr>
      </p:pic>
      <p:pic>
        <p:nvPicPr>
          <p:cNvPr descr="" id="3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50440" y="2972880"/>
            <a:ext cx="2028600" cy="1618560"/>
          </a:xfrm>
          <a:prstGeom prst="rect">
            <a:avLst/>
          </a:prstGeom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05920"/>
            <a:ext cx="8229240" cy="4388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0240"/>
            <a:ext cx="8229240" cy="33944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352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2972880"/>
            <a:ext cx="822852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2972880"/>
            <a:ext cx="82292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352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pic>
        <p:nvPicPr>
          <p:cNvPr descr="" id="75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5666760" y="2972880"/>
            <a:ext cx="2028600" cy="1618560"/>
          </a:xfrm>
          <a:prstGeom prst="rect">
            <a:avLst/>
          </a:prstGeom>
        </p:spPr>
      </p:pic>
      <p:pic>
        <p:nvPicPr>
          <p:cNvPr descr="" id="76" name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50440" y="2972880"/>
            <a:ext cx="2028600" cy="1618560"/>
          </a:xfrm>
          <a:prstGeom prst="rect">
            <a:avLst/>
          </a:prstGeom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920"/>
            <a:ext cx="8229240" cy="43884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5720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33940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3520" y="297288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7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3520" y="1200240"/>
            <a:ext cx="401544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972880"/>
            <a:ext cx="8228520" cy="1618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8472600" y="6216480"/>
            <a:ext cx="549000" cy="525240"/>
          </a:xfrm>
          <a:prstGeom prst="rect">
            <a:avLst/>
          </a:prstGeom>
          <a:noFill/>
        </p:spPr>
        <p:txBody>
          <a:bodyPr anchor="ctr" bIns="91440" tIns="91440"/>
          <a:p>
            <a:pPr algn="r">
              <a:lnSpc>
                <a:spcPct val="100000"/>
              </a:lnSpc>
            </a:pPr>
            <a:fld id="{4B480787-0B9D-43C5-800C-E506E7C963F0}" type="slidenum">
              <a:rPr lang="ru-RU" sz="1000">
                <a:solidFill>
                  <a:srgbClr val="595959"/>
                </a:solidFill>
                <a:latin typeface="Arial"/>
              </a:rPr>
              <a:t>&lt;номер&gt;</a:t>
            </a:fld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311040" y="592200"/>
            <a:ext cx="8521200" cy="76464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311040" y="1536840"/>
            <a:ext cx="8521200" cy="4554000"/>
          </a:xfrm>
          <a:prstGeom prst="rect">
            <a:avLst/>
          </a:prstGeom>
        </p:spPr>
        <p:txBody>
          <a:bodyPr bIns="91440" tIns="91440"/>
          <a:p>
            <a:pPr>
              <a:buSzPct val="25000"/>
              <a:buFont typeface="StarSymbol"/>
              <a:buChar char=""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</a:pPr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Седьмой уровень структурыОбразец текста</a:t>
            </a:r>
            <a:endParaRPr/>
          </a:p>
          <a:p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Второй уровень</a:t>
            </a:r>
            <a:endParaRPr/>
          </a:p>
          <a:p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Третий уровень</a:t>
            </a:r>
            <a:endParaRPr/>
          </a:p>
          <a:p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Четвертый уровень</a:t>
            </a:r>
            <a:endParaRPr/>
          </a:p>
          <a:p>
            <a:r>
              <a:rPr lang="ru-RU" sz="1400">
                <a:solidFill>
                  <a:srgbClr val="000000"/>
                </a:solidFill>
                <a:latin typeface="Arial"/>
                <a:ea typeface="Arial"/>
              </a:rPr>
              <a:t>Пятый уровень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8472600" y="6216480"/>
            <a:ext cx="549000" cy="525240"/>
          </a:xfrm>
          <a:prstGeom prst="rect">
            <a:avLst/>
          </a:prstGeom>
          <a:noFill/>
        </p:spPr>
        <p:txBody>
          <a:bodyPr anchor="ctr" bIns="91440" tIns="91440"/>
          <a:p>
            <a:pPr algn="r">
              <a:lnSpc>
                <a:spcPct val="100000"/>
              </a:lnSpc>
            </a:pPr>
            <a:fld id="{A3AB11C9-8CF5-41B3-8F3F-7BEC7B90DBFC}" type="slidenum">
              <a:rPr lang="ru-RU" sz="1000">
                <a:solidFill>
                  <a:srgbClr val="595959"/>
                </a:solidFill>
                <a:latin typeface="Arial"/>
              </a:rPr>
              <a:t>&lt;номер&gt;</a:t>
            </a:fld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</p:spPr>
        <p:txBody>
          <a:bodyPr anchor="ctr"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</p:spPr>
        <p:txBody>
          <a:bodyPr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64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1200">
                <a:solidFill>
                  <a:srgbClr val="888888"/>
                </a:solidFill>
                <a:latin typeface="Calibri"/>
              </a:rPr>
              <a:t>12.2.20</a:t>
            </a:r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64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2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C4F9382-6B96-4284-940C-28F5CCEB1B67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701640" y="706320"/>
            <a:ext cx="7630920" cy="3157200"/>
          </a:xfrm>
          <a:prstGeom prst="rect">
            <a:avLst/>
          </a:prstGeom>
          <a:noFill/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Times New Roman"/>
              </a:rPr>
              <a:t>Методическая разработка 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
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открытого урока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10000"/>
              </a:lnSpc>
            </a:pPr>
            <a:r>
              <a:rPr lang="ru-RU" sz="2000">
                <a:solidFill>
                  <a:srgbClr val="000000"/>
                </a:solidFill>
                <a:latin typeface="Times New Roman"/>
              </a:rPr>
              <a:t>Тема: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
</a:t>
            </a:r>
            <a:r>
              <a:rPr b="1" lang="ru-RU" sz="2000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800">
                <a:solidFill>
                  <a:srgbClr val="2c1777"/>
                </a:solidFill>
                <a:latin typeface="Times New Roman"/>
              </a:rPr>
              <a:t>«</a:t>
            </a:r>
            <a:r>
              <a:rPr b="1" lang="ru-RU" sz="3600">
                <a:solidFill>
                  <a:srgbClr val="2c1777"/>
                </a:solidFill>
                <a:latin typeface="Times New Roman"/>
              </a:rPr>
              <a:t>Из истории юбки. </a:t>
            </a:r>
            <a:r>
              <a:rPr b="1" lang="ru-RU" sz="3600">
                <a:solidFill>
                  <a:srgbClr val="2c1777"/>
                </a:solidFill>
                <a:latin typeface="Times New Roman"/>
              </a:rPr>
              <a:t>
</a:t>
            </a:r>
            <a:r>
              <a:rPr b="1" lang="ru-RU" sz="3600">
                <a:solidFill>
                  <a:srgbClr val="2c1777"/>
                </a:solidFill>
                <a:latin typeface="Times New Roman"/>
              </a:rPr>
              <a:t>Виды юбок</a:t>
            </a:r>
            <a:r>
              <a:rPr b="1" lang="ru-RU" sz="2800">
                <a:solidFill>
                  <a:srgbClr val="2c1777"/>
                </a:solidFill>
                <a:latin typeface="Times New Roman"/>
              </a:rPr>
              <a:t>»</a:t>
            </a:r>
            <a:endParaRPr/>
          </a:p>
        </p:txBody>
      </p:sp>
      <p:sp>
        <p:nvSpPr>
          <p:cNvPr id="78" name="CustomShape 2"/>
          <p:cNvSpPr/>
          <p:nvPr/>
        </p:nvSpPr>
        <p:spPr>
          <a:xfrm>
            <a:off x="4280040" y="4572000"/>
            <a:ext cx="4016880" cy="1310400"/>
          </a:xfrm>
          <a:prstGeom prst="rect">
            <a:avLst/>
          </a:prstGeom>
          <a:noFill/>
        </p:spPr>
        <p:txBody>
          <a:bodyPr anchor="ctr" bIns="45000" lIns="90000" rIns="90000" tIns="45000" wrap="none"/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Times New Roman"/>
              </a:rPr>
              <a:t>Автор разработчик: Десяткина Г.П.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Times New Roman"/>
              </a:rPr>
              <a:t>педагог ДО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</p:txBody>
      </p:sp>
      <p:sp>
        <p:nvSpPr>
          <p:cNvPr id="79" name="CustomShape 3"/>
          <p:cNvSpPr/>
          <p:nvPr/>
        </p:nvSpPr>
        <p:spPr>
          <a:xfrm>
            <a:off x="3352680" y="6147000"/>
            <a:ext cx="2361960" cy="395640"/>
          </a:xfrm>
          <a:prstGeom prst="rect">
            <a:avLst/>
          </a:prstGeom>
          <a:noFill/>
        </p:spPr>
        <p:txBody>
          <a:bodyPr anchor="ctr" bIns="45000" lIns="90000" rIns="90000" tIns="45000"/>
          <a:p>
            <a:pPr algn="ctr"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Arial"/>
              </a:rPr>
              <a:t>г. Уфа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4B3CC8E-915C-47BB-998D-39BB93774DE8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08" name="TextShape 2"/>
          <p:cNvSpPr txBox="1"/>
          <p:nvPr/>
        </p:nvSpPr>
        <p:spPr>
          <a:xfrm>
            <a:off x="457200" y="12240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средние века</a:t>
            </a:r>
            <a:endParaRPr/>
          </a:p>
        </p:txBody>
      </p:sp>
      <p:sp>
        <p:nvSpPr>
          <p:cNvPr id="109" name="TextShape 3"/>
          <p:cNvSpPr txBox="1"/>
          <p:nvPr/>
        </p:nvSpPr>
        <p:spPr>
          <a:xfrm>
            <a:off x="531720" y="1417680"/>
            <a:ext cx="8079840" cy="20188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200">
                <a:solidFill>
                  <a:srgbClr val="000000"/>
                </a:solidFill>
                <a:latin typeface="Corsiva"/>
                <a:ea typeface="Calibri"/>
              </a:rPr>
              <a:t>В XVI веке состоятельные женщины одевались в массивные, тяжеловесные одежды, которые шили из сукна, дорогих парчовых и бархатных тканей.</a:t>
            </a:r>
            <a:endParaRPr/>
          </a:p>
        </p:txBody>
      </p:sp>
      <p:pic>
        <p:nvPicPr>
          <p:cNvPr descr="" id="110" name="Google Shape;89;p18"/>
          <p:cNvPicPr/>
          <p:nvPr/>
        </p:nvPicPr>
        <p:blipFill>
          <a:blip r:embed="rId1"/>
          <a:stretch>
            <a:fillRect/>
          </a:stretch>
        </p:blipFill>
        <p:spPr>
          <a:xfrm>
            <a:off x="1766880" y="2830680"/>
            <a:ext cx="5657400" cy="362556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275FDBB-F271-4409-AC95-5828B773D140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12" name="TextShape 2"/>
          <p:cNvSpPr txBox="1"/>
          <p:nvPr/>
        </p:nvSpPr>
        <p:spPr>
          <a:xfrm>
            <a:off x="457200" y="1094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 юбки: кринолин</a:t>
            </a:r>
            <a:endParaRPr/>
          </a:p>
        </p:txBody>
      </p:sp>
      <p:sp>
        <p:nvSpPr>
          <p:cNvPr id="113" name="TextShape 3"/>
          <p:cNvSpPr txBox="1"/>
          <p:nvPr/>
        </p:nvSpPr>
        <p:spPr>
          <a:xfrm>
            <a:off x="4359240" y="2335320"/>
            <a:ext cx="4327200" cy="3627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На бедра надевали </a:t>
            </a:r>
            <a:r>
              <a:rPr b="1" i="1" lang="ru-RU" sz="2400">
                <a:solidFill>
                  <a:srgbClr val="2c1777"/>
                </a:solidFill>
                <a:latin typeface="Corsiva"/>
                <a:ea typeface="Calibri"/>
              </a:rPr>
              <a:t>кринолин</a:t>
            </a: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 – каркас из нескольких уменьшающихся в диаметре металлических кругов, висящих на кожаных ремнях, что сообщало юбке неподвижность и коническую форму.</a:t>
            </a:r>
            <a:endParaRPr/>
          </a:p>
        </p:txBody>
      </p:sp>
      <p:pic>
        <p:nvPicPr>
          <p:cNvPr descr="" id="114" name="Google Shape;96;p19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866960"/>
            <a:ext cx="3895200" cy="456516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D2B5C11-C690-4F2E-BED2-C8D0101FA8E2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16" name="TextShape 2"/>
          <p:cNvSpPr txBox="1"/>
          <p:nvPr/>
        </p:nvSpPr>
        <p:spPr>
          <a:xfrm>
            <a:off x="457200" y="1094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Фижма</a:t>
            </a:r>
            <a:endParaRPr/>
          </a:p>
        </p:txBody>
      </p:sp>
      <p:sp>
        <p:nvSpPr>
          <p:cNvPr id="117" name="TextShape 3"/>
          <p:cNvSpPr txBox="1"/>
          <p:nvPr/>
        </p:nvSpPr>
        <p:spPr>
          <a:xfrm>
            <a:off x="457200" y="1252440"/>
            <a:ext cx="8376840" cy="19029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200">
                <a:solidFill>
                  <a:srgbClr val="000000"/>
                </a:solidFill>
                <a:latin typeface="Corsiva"/>
                <a:ea typeface="Calibri"/>
              </a:rPr>
              <a:t>В последней трети XVI столетия появляются </a:t>
            </a:r>
            <a:r>
              <a:rPr b="1" i="1" lang="ru-RU" sz="2200">
                <a:solidFill>
                  <a:srgbClr val="2c1777"/>
                </a:solidFill>
                <a:latin typeface="Corsiva"/>
                <a:ea typeface="Calibri"/>
              </a:rPr>
              <a:t>фижмы</a:t>
            </a:r>
            <a:r>
              <a:rPr lang="ru-RU" sz="2200">
                <a:solidFill>
                  <a:srgbClr val="000000"/>
                </a:solidFill>
                <a:latin typeface="Corsiva"/>
                <a:ea typeface="Calibri"/>
              </a:rPr>
              <a:t>, плоским колесом опоясывающие талию. Достигалось это надеванием валика стеганного под юбку и собранной из ткани платья фрезой, располагающейся на талии.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18" name="Google Shape;103;p20"/>
          <p:cNvPicPr/>
          <p:nvPr/>
        </p:nvPicPr>
        <p:blipFill>
          <a:blip r:embed="rId1"/>
          <a:stretch>
            <a:fillRect/>
          </a:stretch>
        </p:blipFill>
        <p:spPr>
          <a:xfrm>
            <a:off x="5940360" y="2655720"/>
            <a:ext cx="2918880" cy="4038120"/>
          </a:xfrm>
          <a:prstGeom prst="rect">
            <a:avLst/>
          </a:prstGeom>
        </p:spPr>
      </p:pic>
      <p:pic>
        <p:nvPicPr>
          <p:cNvPr descr="" id="119" name="Google Shape;104;p20"/>
          <p:cNvPicPr/>
          <p:nvPr/>
        </p:nvPicPr>
        <p:blipFill>
          <a:blip r:embed="rId2"/>
          <a:stretch>
            <a:fillRect/>
          </a:stretch>
        </p:blipFill>
        <p:spPr>
          <a:xfrm>
            <a:off x="307800" y="2971800"/>
            <a:ext cx="3660480" cy="360180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A07167C-A40D-4A24-92E9-9D2BFCF7EE91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21" name="TextShape 2"/>
          <p:cNvSpPr txBox="1"/>
          <p:nvPr/>
        </p:nvSpPr>
        <p:spPr>
          <a:xfrm>
            <a:off x="457200" y="12240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Вертюгадены</a:t>
            </a:r>
            <a:endParaRPr/>
          </a:p>
        </p:txBody>
      </p:sp>
      <p:sp>
        <p:nvSpPr>
          <p:cNvPr id="122" name="TextShape 3"/>
          <p:cNvSpPr txBox="1"/>
          <p:nvPr/>
        </p:nvSpPr>
        <p:spPr>
          <a:xfrm>
            <a:off x="598320" y="2185920"/>
            <a:ext cx="5481360" cy="35859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XVII веке женщины носят </a:t>
            </a:r>
            <a:r>
              <a:rPr b="1" i="1" lang="ru-RU" sz="2400">
                <a:solidFill>
                  <a:srgbClr val="2c1777"/>
                </a:solidFill>
                <a:latin typeface="Corsiva"/>
                <a:ea typeface="Calibri"/>
              </a:rPr>
              <a:t>вертюгадены</a:t>
            </a: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 – особого рода «бочарные» обручи вокруг талии. Темные ткани верха контрастируют с зелеными и красными нижними юбками, выглядывающие из под подогнутой верхней.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23" name="Google Shape;111;p21"/>
          <p:cNvPicPr/>
          <p:nvPr/>
        </p:nvPicPr>
        <p:blipFill>
          <a:blip r:embed="rId1"/>
          <a:stretch>
            <a:fillRect/>
          </a:stretch>
        </p:blipFill>
        <p:spPr>
          <a:xfrm>
            <a:off x="6066000" y="1417680"/>
            <a:ext cx="2620440" cy="526680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BDDC323-E0E8-47AF-9107-B43A51ED5D02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25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</a:t>
            </a:r>
            <a:endParaRPr/>
          </a:p>
        </p:txBody>
      </p:sp>
      <p:sp>
        <p:nvSpPr>
          <p:cNvPr id="126" name="TextShape 3"/>
          <p:cNvSpPr txBox="1"/>
          <p:nvPr/>
        </p:nvSpPr>
        <p:spPr>
          <a:xfrm>
            <a:off x="3519360" y="2874960"/>
            <a:ext cx="5157360" cy="25477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XVII веке преимущественно гладкие юбки с большим количеством украшений: оборок, цветочных гирлянд, кружев, драпировок.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15000"/>
              </a:lnSpc>
            </a:pPr>
            <a:endParaRPr/>
          </a:p>
        </p:txBody>
      </p:sp>
      <p:pic>
        <p:nvPicPr>
          <p:cNvPr descr="" id="127" name="Google Shape;118;p22"/>
          <p:cNvPicPr/>
          <p:nvPr/>
        </p:nvPicPr>
        <p:blipFill>
          <a:blip r:embed="rId1"/>
          <a:stretch>
            <a:fillRect/>
          </a:stretch>
        </p:blipFill>
        <p:spPr>
          <a:xfrm>
            <a:off x="447840" y="1709640"/>
            <a:ext cx="3057120" cy="4517640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9DD4F9C-909E-4CAB-8FD0-721DCC311FEC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29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</a:t>
            </a:r>
            <a:endParaRPr/>
          </a:p>
        </p:txBody>
      </p:sp>
      <p:sp>
        <p:nvSpPr>
          <p:cNvPr id="130" name="TextShape 3"/>
          <p:cNvSpPr txBox="1"/>
          <p:nvPr/>
        </p:nvSpPr>
        <p:spPr>
          <a:xfrm>
            <a:off x="457200" y="1417680"/>
            <a:ext cx="8376840" cy="25077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До 40-х годов XIX века юбка кроится  из трех или пяти полотнищ, натягивается спереди и слегка присборивается в боках. Боковые швы скашиваются и уходят на спину. Стан заключен в узкий корсет и как стебель опускается в чашечку цветка юбки.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31" name="Google Shape;125;p23"/>
          <p:cNvPicPr/>
          <p:nvPr/>
        </p:nvPicPr>
        <p:blipFill>
          <a:blip r:embed="rId1"/>
          <a:stretch>
            <a:fillRect/>
          </a:stretch>
        </p:blipFill>
        <p:spPr>
          <a:xfrm>
            <a:off x="2322360" y="3608280"/>
            <a:ext cx="4320720" cy="298260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CEC3186-A737-47AD-A302-6A7A1C4CC877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33" name="TextShape 2"/>
          <p:cNvSpPr txBox="1"/>
          <p:nvPr/>
        </p:nvSpPr>
        <p:spPr>
          <a:xfrm>
            <a:off x="457200" y="968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</a:t>
            </a:r>
            <a:endParaRPr/>
          </a:p>
        </p:txBody>
      </p:sp>
      <p:sp>
        <p:nvSpPr>
          <p:cNvPr id="134" name="TextShape 3"/>
          <p:cNvSpPr txBox="1"/>
          <p:nvPr/>
        </p:nvSpPr>
        <p:spPr>
          <a:xfrm>
            <a:off x="347760" y="1278000"/>
            <a:ext cx="8659440" cy="20044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середине XIX века появляются юбки с </a:t>
            </a:r>
            <a:r>
              <a:rPr b="1" i="1" lang="ru-RU" sz="2400">
                <a:solidFill>
                  <a:srgbClr val="2c1777"/>
                </a:solidFill>
                <a:latin typeface="Corsiva"/>
                <a:ea typeface="Calibri"/>
              </a:rPr>
              <a:t>кринолинами</a:t>
            </a: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, украшенные воланами, зубчиками, расшитые тесьмой, галуном, кружевом, узорными лентами, бархатными отделками.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35" name="Google Shape;132;p24"/>
          <p:cNvPicPr/>
          <p:nvPr/>
        </p:nvPicPr>
        <p:blipFill>
          <a:blip r:embed="rId1"/>
          <a:stretch>
            <a:fillRect/>
          </a:stretch>
        </p:blipFill>
        <p:spPr>
          <a:xfrm>
            <a:off x="3984480" y="3268800"/>
            <a:ext cx="4617720" cy="3320640"/>
          </a:xfrm>
          <a:prstGeom prst="rect">
            <a:avLst/>
          </a:prstGeom>
        </p:spPr>
      </p:pic>
      <p:pic>
        <p:nvPicPr>
          <p:cNvPr descr="" id="136" name="Google Shape;133;p24"/>
          <p:cNvPicPr/>
          <p:nvPr/>
        </p:nvPicPr>
        <p:blipFill>
          <a:blip r:embed="rId2"/>
          <a:stretch>
            <a:fillRect/>
          </a:stretch>
        </p:blipFill>
        <p:spPr>
          <a:xfrm>
            <a:off x="531720" y="3281400"/>
            <a:ext cx="3011040" cy="330804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E675625-11B9-4891-B772-5FF9D33B7713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38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</a:t>
            </a:r>
            <a:endParaRPr/>
          </a:p>
        </p:txBody>
      </p:sp>
      <p:sp>
        <p:nvSpPr>
          <p:cNvPr id="139" name="TextShape 3"/>
          <p:cNvSpPr txBox="1"/>
          <p:nvPr/>
        </p:nvSpPr>
        <p:spPr>
          <a:xfrm>
            <a:off x="4397400" y="1219320"/>
            <a:ext cx="4563720" cy="36493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000">
                <a:solidFill>
                  <a:srgbClr val="000000"/>
                </a:solidFill>
                <a:latin typeface="Corsiva"/>
                <a:ea typeface="Calibri"/>
              </a:rPr>
              <a:t>Во второй половине XIX века на смену кринолину приходит нижняя юбка с оборками и подушка – </a:t>
            </a:r>
            <a:r>
              <a:rPr b="1" i="1" lang="ru-RU" sz="2000">
                <a:solidFill>
                  <a:srgbClr val="2c1777"/>
                </a:solidFill>
                <a:latin typeface="Corsiva"/>
                <a:ea typeface="Calibri"/>
              </a:rPr>
              <a:t>тюрнюр</a:t>
            </a:r>
            <a:r>
              <a:rPr lang="ru-RU" sz="2000">
                <a:solidFill>
                  <a:srgbClr val="000000"/>
                </a:solidFill>
                <a:latin typeface="Corsiva"/>
                <a:ea typeface="Calibri"/>
              </a:rPr>
              <a:t>.  На последней драпируется собранная мешком и положенная в несколько слоев ткань.</a:t>
            </a:r>
            <a:endParaRPr/>
          </a:p>
        </p:txBody>
      </p:sp>
      <p:pic>
        <p:nvPicPr>
          <p:cNvPr descr="" id="140" name="Google Shape;140;p25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225520"/>
            <a:ext cx="1910880" cy="3901680"/>
          </a:xfrm>
          <a:prstGeom prst="rect">
            <a:avLst/>
          </a:prstGeom>
        </p:spPr>
      </p:pic>
      <p:pic>
        <p:nvPicPr>
          <p:cNvPr descr="" id="141" name="Google Shape;141;p25"/>
          <p:cNvPicPr/>
          <p:nvPr/>
        </p:nvPicPr>
        <p:blipFill>
          <a:blip r:embed="rId2"/>
          <a:stretch>
            <a:fillRect/>
          </a:stretch>
        </p:blipFill>
        <p:spPr>
          <a:xfrm>
            <a:off x="2225520" y="2249640"/>
            <a:ext cx="2072880" cy="3890520"/>
          </a:xfrm>
          <a:prstGeom prst="rect">
            <a:avLst/>
          </a:prstGeom>
        </p:spPr>
      </p:pic>
      <p:pic>
        <p:nvPicPr>
          <p:cNvPr descr="" id="142" name="Google Shape;142;p25"/>
          <p:cNvPicPr/>
          <p:nvPr/>
        </p:nvPicPr>
        <p:blipFill>
          <a:blip r:embed="rId3"/>
          <a:stretch>
            <a:fillRect/>
          </a:stretch>
        </p:blipFill>
        <p:spPr>
          <a:xfrm>
            <a:off x="5740560" y="4040280"/>
            <a:ext cx="2945880" cy="2539800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FD62E03-1878-4328-AFFC-26D568399A7E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44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</a:t>
            </a:r>
            <a:endParaRPr/>
          </a:p>
        </p:txBody>
      </p:sp>
      <p:sp>
        <p:nvSpPr>
          <p:cNvPr id="145" name="TextShape 3"/>
          <p:cNvSpPr txBox="1"/>
          <p:nvPr/>
        </p:nvSpPr>
        <p:spPr>
          <a:xfrm>
            <a:off x="409680" y="2203560"/>
            <a:ext cx="4723920" cy="3985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конце XIX века женщины затягиваются в </a:t>
            </a:r>
            <a:r>
              <a:rPr b="1" i="1" lang="ru-RU" sz="2400">
                <a:solidFill>
                  <a:srgbClr val="000000"/>
                </a:solidFill>
                <a:latin typeface="Corsiva"/>
                <a:ea typeface="Calibri"/>
              </a:rPr>
              <a:t>корсет</a:t>
            </a: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 до бедер, а стан плавно переходит сзади  в драпированный трен, напоминающий русалочий хвост, поэтому часть юбки лежит на полу.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46" name="Google Shape;149;p26"/>
          <p:cNvPicPr/>
          <p:nvPr/>
        </p:nvPicPr>
        <p:blipFill>
          <a:blip r:embed="rId1"/>
          <a:stretch>
            <a:fillRect/>
          </a:stretch>
        </p:blipFill>
        <p:spPr>
          <a:xfrm>
            <a:off x="4997520" y="1650960"/>
            <a:ext cx="3658680" cy="429228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41CDA9F-7FDC-4C01-84B1-71B6CE7877DE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48" name="TextShape 2"/>
          <p:cNvSpPr txBox="1"/>
          <p:nvPr/>
        </p:nvSpPr>
        <p:spPr>
          <a:xfrm>
            <a:off x="457200" y="1094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</a:t>
            </a:r>
            <a:endParaRPr/>
          </a:p>
        </p:txBody>
      </p:sp>
      <p:sp>
        <p:nvSpPr>
          <p:cNvPr id="149" name="TextShape 3"/>
          <p:cNvSpPr txBox="1"/>
          <p:nvPr/>
        </p:nvSpPr>
        <p:spPr>
          <a:xfrm>
            <a:off x="531720" y="1319040"/>
            <a:ext cx="8030880" cy="1547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начале XX века с появлением силуэта </a:t>
            </a:r>
            <a:r>
              <a:rPr b="1" i="1" lang="ru-RU" sz="2400">
                <a:solidFill>
                  <a:srgbClr val="000000"/>
                </a:solidFill>
                <a:latin typeface="Corsiva"/>
                <a:ea typeface="Calibri"/>
              </a:rPr>
              <a:t>«</a:t>
            </a:r>
            <a:r>
              <a:rPr b="1" i="1" lang="ru-RU" sz="2400">
                <a:solidFill>
                  <a:srgbClr val="2c1777"/>
                </a:solidFill>
                <a:latin typeface="Corsiva"/>
                <a:ea typeface="Calibri"/>
              </a:rPr>
              <a:t>модерн</a:t>
            </a:r>
            <a:r>
              <a:rPr b="1" i="1" lang="ru-RU" sz="2400">
                <a:solidFill>
                  <a:srgbClr val="000000"/>
                </a:solidFill>
                <a:latin typeface="Corsiva"/>
                <a:ea typeface="Calibri"/>
              </a:rPr>
              <a:t>»</a:t>
            </a: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 юбка кроится расклешенная сзади с удлиненным передом. Для создания такой формы необходимо правильно выполненный корсет.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50" name="Google Shape;156;p27"/>
          <p:cNvPicPr/>
          <p:nvPr/>
        </p:nvPicPr>
        <p:blipFill>
          <a:blip r:embed="rId1"/>
          <a:stretch>
            <a:fillRect/>
          </a:stretch>
        </p:blipFill>
        <p:spPr>
          <a:xfrm>
            <a:off x="1995480" y="3201840"/>
            <a:ext cx="2487240" cy="3276360"/>
          </a:xfrm>
          <a:prstGeom prst="rect">
            <a:avLst/>
          </a:prstGeom>
        </p:spPr>
      </p:pic>
      <p:pic>
        <p:nvPicPr>
          <p:cNvPr descr="" id="151" name="Google Shape;157;p27"/>
          <p:cNvPicPr/>
          <p:nvPr/>
        </p:nvPicPr>
        <p:blipFill>
          <a:blip r:embed="rId2"/>
          <a:stretch>
            <a:fillRect/>
          </a:stretch>
        </p:blipFill>
        <p:spPr>
          <a:xfrm>
            <a:off x="4803840" y="3191040"/>
            <a:ext cx="2039400" cy="327636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60A08B7-27B6-4F2A-B201-8D23818FE931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81" name="TextShape 2"/>
          <p:cNvSpPr txBox="1"/>
          <p:nvPr/>
        </p:nvSpPr>
        <p:spPr>
          <a:xfrm>
            <a:off x="0" y="10944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Trebuchet MS"/>
                <a:ea typeface="Calibri"/>
              </a:rPr>
              <a:t>Терминология</a:t>
            </a:r>
            <a:endParaRPr/>
          </a:p>
        </p:txBody>
      </p:sp>
      <p:sp>
        <p:nvSpPr>
          <p:cNvPr id="82" name="TextShape 3"/>
          <p:cNvSpPr txBox="1"/>
          <p:nvPr/>
        </p:nvSpPr>
        <p:spPr>
          <a:xfrm>
            <a:off x="388800" y="1609560"/>
            <a:ext cx="8259480" cy="390816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  <a:buFont typeface="Arial"/>
              <a:buChar char="•"/>
            </a:pPr>
            <a:r>
              <a:rPr b="1" i="1" lang="ru-RU" sz="3600">
                <a:solidFill>
                  <a:srgbClr val="000000"/>
                </a:solidFill>
                <a:latin typeface="Arial"/>
                <a:ea typeface="Calibri"/>
              </a:rPr>
              <a:t>Юбка</a:t>
            </a:r>
            <a:r>
              <a:rPr b="1" i="1" lang="ru-RU" sz="28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800">
                <a:solidFill>
                  <a:srgbClr val="000000"/>
                </a:solidFill>
                <a:latin typeface="Arial"/>
                <a:ea typeface="Calibri"/>
              </a:rPr>
              <a:t>– </a:t>
            </a:r>
            <a:r>
              <a:rPr lang="ru-RU" sz="2800">
                <a:solidFill>
                  <a:srgbClr val="000000"/>
                </a:solidFill>
                <a:latin typeface="Arial"/>
                <a:ea typeface="Calibri"/>
              </a:rPr>
              <a:t>это поясное изделие, предмет одежды, покрывающий нижнюю часть тела;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800">
                <a:solidFill>
                  <a:srgbClr val="000000"/>
                </a:solidFill>
                <a:latin typeface="Arial"/>
                <a:ea typeface="Calibri"/>
              </a:rPr>
              <a:t>– </a:t>
            </a:r>
            <a:r>
              <a:rPr lang="ru-RU" sz="2800">
                <a:solidFill>
                  <a:srgbClr val="000000"/>
                </a:solidFill>
                <a:latin typeface="Arial"/>
                <a:ea typeface="Calibri"/>
              </a:rPr>
              <a:t>или нижняя часть платья от талии до низа изделия.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DE5ACBC-8446-4566-9F5F-C7D4D44656EE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53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000">
                <a:solidFill>
                  <a:srgbClr val="2c1777"/>
                </a:solidFill>
                <a:latin typeface="Calibri"/>
                <a:ea typeface="Calibri"/>
              </a:rPr>
              <a:t>Из истории юбки: начало XX века</a:t>
            </a:r>
            <a:endParaRPr/>
          </a:p>
        </p:txBody>
      </p:sp>
      <p:sp>
        <p:nvSpPr>
          <p:cNvPr id="154" name="TextShape 3"/>
          <p:cNvSpPr txBox="1"/>
          <p:nvPr/>
        </p:nvSpPr>
        <p:spPr>
          <a:xfrm>
            <a:off x="488880" y="1417680"/>
            <a:ext cx="8165880" cy="107928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20-х годах в моду вошли расширяющиеся от бедер юбки. Длина их заметно сокращается.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55" name="Google Shape;164;p28"/>
          <p:cNvPicPr/>
          <p:nvPr/>
        </p:nvPicPr>
        <p:blipFill>
          <a:blip r:embed="rId1"/>
          <a:stretch>
            <a:fillRect/>
          </a:stretch>
        </p:blipFill>
        <p:spPr>
          <a:xfrm>
            <a:off x="2039760" y="2560680"/>
            <a:ext cx="4947840" cy="395424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89A14F6-4340-4A29-A45C-3C2B57EEBE16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57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30-е</a:t>
            </a:r>
            <a:endParaRPr/>
          </a:p>
        </p:txBody>
      </p:sp>
      <p:sp>
        <p:nvSpPr>
          <p:cNvPr id="158" name="TextShape 3"/>
          <p:cNvSpPr txBox="1"/>
          <p:nvPr/>
        </p:nvSpPr>
        <p:spPr>
          <a:xfrm>
            <a:off x="479520" y="1746360"/>
            <a:ext cx="3355560" cy="42127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Десятилетия спустя появились юбки из одного полотнища, застегивающиеся на левом боку сверху до низу на большие пуговицы, которые носили женщины всех возрастов. Длина юбки доходила до щиколотки.</a:t>
            </a:r>
            <a:endParaRPr/>
          </a:p>
        </p:txBody>
      </p:sp>
      <p:pic>
        <p:nvPicPr>
          <p:cNvPr descr="" id="159" name="Google Shape;171;p29"/>
          <p:cNvPicPr/>
          <p:nvPr/>
        </p:nvPicPr>
        <p:blipFill>
          <a:blip r:embed="rId1"/>
          <a:stretch>
            <a:fillRect/>
          </a:stretch>
        </p:blipFill>
        <p:spPr>
          <a:xfrm>
            <a:off x="4084560" y="1989000"/>
            <a:ext cx="1506240" cy="3754080"/>
          </a:xfrm>
          <a:prstGeom prst="rect">
            <a:avLst/>
          </a:prstGeom>
        </p:spPr>
      </p:pic>
      <p:pic>
        <p:nvPicPr>
          <p:cNvPr descr="" id="160" name="Google Shape;172;p29"/>
          <p:cNvPicPr/>
          <p:nvPr/>
        </p:nvPicPr>
        <p:blipFill>
          <a:blip r:embed="rId2"/>
          <a:stretch>
            <a:fillRect/>
          </a:stretch>
        </p:blipFill>
        <p:spPr>
          <a:xfrm>
            <a:off x="5656320" y="1987560"/>
            <a:ext cx="3239640" cy="371448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B6CC36B-E704-4D15-9862-7824EE21BB19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62" name="TextShape 2"/>
          <p:cNvSpPr txBox="1"/>
          <p:nvPr/>
        </p:nvSpPr>
        <p:spPr>
          <a:xfrm>
            <a:off x="457200" y="1094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40-е</a:t>
            </a:r>
            <a:endParaRPr/>
          </a:p>
        </p:txBody>
      </p:sp>
      <p:sp>
        <p:nvSpPr>
          <p:cNvPr id="163" name="TextShape 3"/>
          <p:cNvSpPr txBox="1"/>
          <p:nvPr/>
        </p:nvSpPr>
        <p:spPr>
          <a:xfrm>
            <a:off x="488880" y="1417680"/>
            <a:ext cx="8197560" cy="6649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сороковые годы юбка снова поднимается до колен.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64" name="Google Shape;179;p30"/>
          <p:cNvPicPr/>
          <p:nvPr/>
        </p:nvPicPr>
        <p:blipFill>
          <a:blip r:embed="rId1"/>
          <a:stretch>
            <a:fillRect/>
          </a:stretch>
        </p:blipFill>
        <p:spPr>
          <a:xfrm>
            <a:off x="760320" y="2451240"/>
            <a:ext cx="4142880" cy="4173120"/>
          </a:xfrm>
          <a:prstGeom prst="rect">
            <a:avLst/>
          </a:prstGeom>
        </p:spPr>
      </p:pic>
      <p:pic>
        <p:nvPicPr>
          <p:cNvPr descr="" id="165" name="Google Shape;180;p30"/>
          <p:cNvPicPr/>
          <p:nvPr/>
        </p:nvPicPr>
        <p:blipFill>
          <a:blip r:embed="rId2"/>
          <a:stretch>
            <a:fillRect/>
          </a:stretch>
        </p:blipFill>
        <p:spPr>
          <a:xfrm>
            <a:off x="5300640" y="2470320"/>
            <a:ext cx="3130200" cy="4154040"/>
          </a:xfrm>
          <a:prstGeom prst="rect">
            <a:avLst/>
          </a:prstGeom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4905C93-A629-478D-9137-73B859F333CF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67" name="TextShape 2"/>
          <p:cNvSpPr txBox="1"/>
          <p:nvPr/>
        </p:nvSpPr>
        <p:spPr>
          <a:xfrm>
            <a:off x="457200" y="968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50-е</a:t>
            </a:r>
            <a:endParaRPr/>
          </a:p>
        </p:txBody>
      </p:sp>
      <p:pic>
        <p:nvPicPr>
          <p:cNvPr descr="" id="168" name="Google Shape;186;p31"/>
          <p:cNvPicPr/>
          <p:nvPr/>
        </p:nvPicPr>
        <p:blipFill>
          <a:blip r:embed="rId1"/>
          <a:stretch>
            <a:fillRect/>
          </a:stretch>
        </p:blipFill>
        <p:spPr>
          <a:xfrm>
            <a:off x="1338120" y="1162080"/>
            <a:ext cx="6525720" cy="5541480"/>
          </a:xfrm>
          <a:prstGeom prst="rect">
            <a:avLst/>
          </a:prstGeom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FB0C515-39E7-4605-9BD8-EF9AC554B067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70" name="TextShape 2"/>
          <p:cNvSpPr txBox="1"/>
          <p:nvPr/>
        </p:nvSpPr>
        <p:spPr>
          <a:xfrm>
            <a:off x="457200" y="968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50-е</a:t>
            </a:r>
            <a:endParaRPr/>
          </a:p>
        </p:txBody>
      </p:sp>
      <p:pic>
        <p:nvPicPr>
          <p:cNvPr descr="" id="171" name="Google Shape;192;p32"/>
          <p:cNvPicPr/>
          <p:nvPr/>
        </p:nvPicPr>
        <p:blipFill>
          <a:blip r:embed="rId1"/>
          <a:stretch>
            <a:fillRect/>
          </a:stretch>
        </p:blipFill>
        <p:spPr>
          <a:xfrm>
            <a:off x="863640" y="1709640"/>
            <a:ext cx="3742920" cy="4640040"/>
          </a:xfrm>
          <a:prstGeom prst="rect">
            <a:avLst/>
          </a:prstGeom>
        </p:spPr>
      </p:pic>
      <p:pic>
        <p:nvPicPr>
          <p:cNvPr descr="" id="172" name="Google Shape;193;p32"/>
          <p:cNvPicPr/>
          <p:nvPr/>
        </p:nvPicPr>
        <p:blipFill>
          <a:blip r:embed="rId2"/>
          <a:stretch>
            <a:fillRect/>
          </a:stretch>
        </p:blipFill>
        <p:spPr>
          <a:xfrm>
            <a:off x="5010120" y="1709640"/>
            <a:ext cx="3342960" cy="4640040"/>
          </a:xfrm>
          <a:prstGeom prst="rect">
            <a:avLst/>
          </a:prstGeom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B262613-CC73-4DCB-BB05-3AAA01DDDCAB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74" name="TextShape 2"/>
          <p:cNvSpPr txBox="1"/>
          <p:nvPr/>
        </p:nvSpPr>
        <p:spPr>
          <a:xfrm>
            <a:off x="457200" y="842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60-е</a:t>
            </a:r>
            <a:endParaRPr/>
          </a:p>
        </p:txBody>
      </p:sp>
      <p:pic>
        <p:nvPicPr>
          <p:cNvPr descr="" id="175" name="Google Shape;199;p33"/>
          <p:cNvPicPr/>
          <p:nvPr/>
        </p:nvPicPr>
        <p:blipFill>
          <a:blip r:embed="rId1"/>
          <a:stretch>
            <a:fillRect/>
          </a:stretch>
        </p:blipFill>
        <p:spPr>
          <a:xfrm>
            <a:off x="1463760" y="1620720"/>
            <a:ext cx="6333840" cy="5033520"/>
          </a:xfrm>
          <a:prstGeom prst="rect">
            <a:avLst/>
          </a:prstGeom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F3D960B-8099-4131-AC3A-4F2323B23415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77" name="TextShape 2"/>
          <p:cNvSpPr txBox="1"/>
          <p:nvPr/>
        </p:nvSpPr>
        <p:spPr>
          <a:xfrm>
            <a:off x="457200" y="10944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70-е</a:t>
            </a:r>
            <a:endParaRPr/>
          </a:p>
        </p:txBody>
      </p:sp>
      <p:pic>
        <p:nvPicPr>
          <p:cNvPr descr="" id="178" name="Google Shape;205;p34"/>
          <p:cNvPicPr/>
          <p:nvPr/>
        </p:nvPicPr>
        <p:blipFill>
          <a:blip r:embed="rId1"/>
          <a:stretch>
            <a:fillRect/>
          </a:stretch>
        </p:blipFill>
        <p:spPr>
          <a:xfrm>
            <a:off x="1535040" y="1531800"/>
            <a:ext cx="6151320" cy="5033520"/>
          </a:xfrm>
          <a:prstGeom prst="rect">
            <a:avLst/>
          </a:prstGeom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D7FD653-5680-4CD6-9101-CFB9EDA85E7F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80" name="TextShape 2"/>
          <p:cNvSpPr txBox="1"/>
          <p:nvPr/>
        </p:nvSpPr>
        <p:spPr>
          <a:xfrm>
            <a:off x="0" y="71280"/>
            <a:ext cx="91436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000">
                <a:solidFill>
                  <a:srgbClr val="2c1777"/>
                </a:solidFill>
                <a:latin typeface="Calibri"/>
                <a:ea typeface="Calibri"/>
              </a:rPr>
              <a:t>Из истории юбки: настоящее время</a:t>
            </a:r>
            <a:endParaRPr/>
          </a:p>
        </p:txBody>
      </p:sp>
      <p:sp>
        <p:nvSpPr>
          <p:cNvPr id="181" name="CustomShape 3"/>
          <p:cNvSpPr/>
          <p:nvPr/>
        </p:nvSpPr>
        <p:spPr>
          <a:xfrm>
            <a:off x="344520" y="1089000"/>
            <a:ext cx="8503920" cy="2445840"/>
          </a:xfrm>
          <a:prstGeom prst="rect">
            <a:avLst/>
          </a:prstGeom>
          <a:noFill/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</a:rPr>
              <a:t>В наши дни характерны разнообразные формы юбок: прямые, расширенные и зауженные к низу, широкие, узкие, в складку, сборку, из клиньев, короткие и длинные, юбки-брюки, юбки-шорты, юбки на бретелях, на кокетках и т. д. </a:t>
            </a:r>
            <a:endParaRPr/>
          </a:p>
        </p:txBody>
      </p:sp>
      <p:pic>
        <p:nvPicPr>
          <p:cNvPr descr="" id="182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2090880" y="2935440"/>
            <a:ext cx="5130360" cy="3611160"/>
          </a:xfrm>
          <a:prstGeom prst="rect">
            <a:avLst/>
          </a:prstGeom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0187AD3-257F-403A-AFB4-20410B8EE2C1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84" name="TextShape 2"/>
          <p:cNvSpPr txBox="1"/>
          <p:nvPr/>
        </p:nvSpPr>
        <p:spPr>
          <a:xfrm>
            <a:off x="0" y="7128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2c1777"/>
                </a:solidFill>
                <a:latin typeface="Calibri"/>
                <a:ea typeface="Calibri"/>
              </a:rPr>
              <a:t>Из истории юбки: настоящее время</a:t>
            </a:r>
            <a:endParaRPr/>
          </a:p>
        </p:txBody>
      </p:sp>
      <p:pic>
        <p:nvPicPr>
          <p:cNvPr descr="" id="185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422280" y="1109520"/>
            <a:ext cx="4839840" cy="3104640"/>
          </a:xfrm>
          <a:prstGeom prst="rect">
            <a:avLst/>
          </a:prstGeom>
        </p:spPr>
      </p:pic>
      <p:pic>
        <p:nvPicPr>
          <p:cNvPr descr="" id="186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130640" y="3443400"/>
            <a:ext cx="4722480" cy="3144600"/>
          </a:xfrm>
          <a:prstGeom prst="rect">
            <a:avLst/>
          </a:prstGeom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01CDB6F-D456-4499-ABA8-8362A514B6E7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88" name="TextShape 2"/>
          <p:cNvSpPr txBox="1"/>
          <p:nvPr/>
        </p:nvSpPr>
        <p:spPr>
          <a:xfrm>
            <a:off x="0" y="7128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2c1777"/>
                </a:solidFill>
                <a:latin typeface="Calibri"/>
                <a:ea typeface="Calibri"/>
              </a:rPr>
              <a:t>Из истории юбки: настоящее время</a:t>
            </a:r>
            <a:endParaRPr/>
          </a:p>
        </p:txBody>
      </p:sp>
      <p:pic>
        <p:nvPicPr>
          <p:cNvPr descr="" id="189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1608120" y="934920"/>
            <a:ext cx="5733720" cy="573372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AF20F8F-79FE-438E-8F27-FF2DE93FB136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84" name="TextShape 2"/>
          <p:cNvSpPr txBox="1"/>
          <p:nvPr/>
        </p:nvSpPr>
        <p:spPr>
          <a:xfrm>
            <a:off x="0" y="10944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Trebuchet MS"/>
                <a:ea typeface="Calibri"/>
              </a:rPr>
              <a:t>Цель занятия</a:t>
            </a:r>
            <a:endParaRPr/>
          </a:p>
        </p:txBody>
      </p:sp>
      <p:sp>
        <p:nvSpPr>
          <p:cNvPr id="85" name="TextShape 3"/>
          <p:cNvSpPr txBox="1"/>
          <p:nvPr/>
        </p:nvSpPr>
        <p:spPr>
          <a:xfrm>
            <a:off x="276120" y="1768320"/>
            <a:ext cx="8259480" cy="39081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8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ru-RU" sz="2800">
                <a:solidFill>
                  <a:srgbClr val="000000"/>
                </a:solidFill>
                <a:latin typeface="Arial"/>
                <a:ea typeface="Calibri"/>
              </a:rPr>
              <a:t>- способствовать формированию и развитию знаний об истории юбки и ее видах.</a:t>
            </a:r>
            <a:endParaRPr/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2135A174-0A85-4254-A16A-1909C9ADCE50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91" name="TextShape 2"/>
          <p:cNvSpPr txBox="1"/>
          <p:nvPr/>
        </p:nvSpPr>
        <p:spPr>
          <a:xfrm>
            <a:off x="0" y="7128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Виды юбок: прямая</a:t>
            </a:r>
            <a:endParaRPr/>
          </a:p>
        </p:txBody>
      </p:sp>
      <p:sp>
        <p:nvSpPr>
          <p:cNvPr id="192" name="CustomShape 3"/>
          <p:cNvSpPr/>
          <p:nvPr/>
        </p:nvSpPr>
        <p:spPr>
          <a:xfrm>
            <a:off x="406440" y="1490760"/>
            <a:ext cx="8272080" cy="1207800"/>
          </a:xfrm>
          <a:prstGeom prst="rect">
            <a:avLst/>
          </a:prstGeom>
          <a:noFill/>
        </p:spPr>
      </p:sp>
      <p:pic>
        <p:nvPicPr>
          <p:cNvPr descr="" id="19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6913440" y="1628640"/>
            <a:ext cx="1522080" cy="3857400"/>
          </a:xfrm>
          <a:prstGeom prst="rect">
            <a:avLst/>
          </a:prstGeom>
        </p:spPr>
      </p:pic>
      <p:sp>
        <p:nvSpPr>
          <p:cNvPr id="194" name="CustomShape 4"/>
          <p:cNvSpPr/>
          <p:nvPr/>
        </p:nvSpPr>
        <p:spPr>
          <a:xfrm>
            <a:off x="923760" y="1825560"/>
            <a:ext cx="4322520" cy="3917520"/>
          </a:xfrm>
          <a:prstGeom prst="rect">
            <a:avLst/>
          </a:prstGeom>
          <a:noFill/>
        </p:spPr>
        <p:txBody>
          <a:bodyPr anchor="ctr" bIns="91440" tIns="91440"/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«портфель»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в складку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«тюльпан»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«буль»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Классическая юбка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489B2A3-1EF4-4B8E-AE69-5BD4C2DFEA3D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0" y="7128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Виды юбок: коническая</a:t>
            </a:r>
            <a:endParaRPr/>
          </a:p>
        </p:txBody>
      </p:sp>
      <p:sp>
        <p:nvSpPr>
          <p:cNvPr id="197" name="CustomShape 3"/>
          <p:cNvSpPr/>
          <p:nvPr/>
        </p:nvSpPr>
        <p:spPr>
          <a:xfrm>
            <a:off x="406440" y="1490760"/>
            <a:ext cx="8272080" cy="1207800"/>
          </a:xfrm>
          <a:prstGeom prst="rect">
            <a:avLst/>
          </a:prstGeom>
          <a:noFill/>
        </p:spPr>
      </p:sp>
      <p:pic>
        <p:nvPicPr>
          <p:cNvPr descr="" id="198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5013360" y="1952640"/>
            <a:ext cx="3288960" cy="3301560"/>
          </a:xfrm>
          <a:prstGeom prst="rect">
            <a:avLst/>
          </a:prstGeom>
        </p:spPr>
      </p:pic>
      <p:sp>
        <p:nvSpPr>
          <p:cNvPr id="199" name="CustomShape 4"/>
          <p:cNvSpPr/>
          <p:nvPr/>
        </p:nvSpPr>
        <p:spPr>
          <a:xfrm>
            <a:off x="622440" y="1870200"/>
            <a:ext cx="4322520" cy="3917520"/>
          </a:xfrm>
          <a:prstGeom prst="rect">
            <a:avLst/>
          </a:prstGeom>
          <a:noFill/>
        </p:spPr>
        <p:txBody>
          <a:bodyPr anchor="ctr" bIns="91440" tIns="91440"/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«солнце»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«полусолнце»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Большой колокол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Средний колокол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Малый колокол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«клеш»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73B203F-2693-424B-8EA2-786747A44989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201" name="TextShape 2"/>
          <p:cNvSpPr txBox="1"/>
          <p:nvPr/>
        </p:nvSpPr>
        <p:spPr>
          <a:xfrm>
            <a:off x="0" y="7128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Виды юбок: клиньевая</a:t>
            </a:r>
            <a:endParaRPr/>
          </a:p>
        </p:txBody>
      </p:sp>
      <p:sp>
        <p:nvSpPr>
          <p:cNvPr id="202" name="CustomShape 3"/>
          <p:cNvSpPr/>
          <p:nvPr/>
        </p:nvSpPr>
        <p:spPr>
          <a:xfrm>
            <a:off x="406440" y="1490760"/>
            <a:ext cx="8272080" cy="1207800"/>
          </a:xfrm>
          <a:prstGeom prst="rect">
            <a:avLst/>
          </a:prstGeom>
          <a:noFill/>
        </p:spPr>
      </p:sp>
      <p:sp>
        <p:nvSpPr>
          <p:cNvPr id="203" name="CustomShape 4"/>
          <p:cNvSpPr/>
          <p:nvPr/>
        </p:nvSpPr>
        <p:spPr>
          <a:xfrm>
            <a:off x="622440" y="1870200"/>
            <a:ext cx="4668480" cy="3917520"/>
          </a:xfrm>
          <a:prstGeom prst="rect">
            <a:avLst/>
          </a:prstGeom>
          <a:noFill/>
        </p:spPr>
        <p:txBody>
          <a:bodyPr anchor="ctr" bIns="91440" tIns="91440"/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4-х, 6-ти, 8-ми, 10-ти, 12-ти «клинка»</a:t>
            </a:r>
            <a:endParaRPr/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ru-RU" sz="2400">
                <a:solidFill>
                  <a:srgbClr val="000000"/>
                </a:solidFill>
                <a:latin typeface="Arial"/>
              </a:rPr>
              <a:t>Юбка «годэ»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204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5094360" y="2141640"/>
            <a:ext cx="3471480" cy="3427200"/>
          </a:xfrm>
          <a:prstGeom prst="rect">
            <a:avLst/>
          </a:prstGeom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0A1A552-E3B6-4272-A000-55292D62D61E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206" name="CustomShape 2"/>
          <p:cNvSpPr/>
          <p:nvPr/>
        </p:nvSpPr>
        <p:spPr>
          <a:xfrm>
            <a:off x="406440" y="1490760"/>
            <a:ext cx="8272080" cy="1207800"/>
          </a:xfrm>
          <a:prstGeom prst="rect">
            <a:avLst/>
          </a:prstGeom>
          <a:noFill/>
        </p:spPr>
      </p:sp>
      <p:sp>
        <p:nvSpPr>
          <p:cNvPr id="207" name="CustomShape 3"/>
          <p:cNvSpPr/>
          <p:nvPr/>
        </p:nvSpPr>
        <p:spPr>
          <a:xfrm>
            <a:off x="611280" y="1401840"/>
            <a:ext cx="7980120" cy="3917520"/>
          </a:xfrm>
          <a:prstGeom prst="rect">
            <a:avLst/>
          </a:prstGeom>
          <a:noFill/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i="1" lang="ru-RU" sz="2800">
                <a:solidFill>
                  <a:srgbClr val="2c1777"/>
                </a:solidFill>
                <a:latin typeface="Arial"/>
              </a:rPr>
              <a:t>Юбка в сочетании с блузками, жакетами, свитерами является составной частью одежды, легко изменяется и может приобретать любое назначение: нарядное, повседневное, рабочее, для отдыха. Она должна быть модной, красивой, удобной.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966E99B6-0AA6-4912-A89E-E4D1D8A7E9FB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pic>
        <p:nvPicPr>
          <p:cNvPr descr="" id="209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4176720" y="5291280"/>
            <a:ext cx="7143480" cy="5714640"/>
          </a:xfrm>
          <a:prstGeom prst="rect">
            <a:avLst/>
          </a:prstGeom>
        </p:spPr>
      </p:pic>
      <p:pic>
        <p:nvPicPr>
          <p:cNvPr descr="" id="210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129200" y="5433840"/>
            <a:ext cx="7238520" cy="5428800"/>
          </a:xfrm>
          <a:prstGeom prst="rect">
            <a:avLst/>
          </a:prstGeom>
        </p:spPr>
      </p:pic>
      <p:pic>
        <p:nvPicPr>
          <p:cNvPr descr="" id="211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254640" y="7153200"/>
            <a:ext cx="2987280" cy="1990440"/>
          </a:xfrm>
          <a:prstGeom prst="rect">
            <a:avLst/>
          </a:prstGeom>
        </p:spPr>
      </p:pic>
      <p:pic>
        <p:nvPicPr>
          <p:cNvPr descr="" id="212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479520" y="523800"/>
            <a:ext cx="8227800" cy="5783040"/>
          </a:xfrm>
          <a:prstGeom prst="rect">
            <a:avLst/>
          </a:prstGeom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0B38650-209D-4BA1-B5C5-B60AA93AB7B8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pic>
        <p:nvPicPr>
          <p:cNvPr descr="" id="21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950760" y="915840"/>
            <a:ext cx="7238520" cy="5094000"/>
          </a:xfrm>
          <a:prstGeom prst="rect">
            <a:avLst/>
          </a:prstGeom>
        </p:spPr>
      </p:pic>
      <p:pic>
        <p:nvPicPr>
          <p:cNvPr descr="" id="21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54640" y="7153200"/>
            <a:ext cx="2987280" cy="1990440"/>
          </a:xfrm>
          <a:prstGeom prst="rect">
            <a:avLst/>
          </a:prstGeom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2F6443B-39D3-45EE-87D8-95325BFDC49F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pic>
        <p:nvPicPr>
          <p:cNvPr descr="" id="21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987480" y="719280"/>
            <a:ext cx="7143480" cy="5335200"/>
          </a:xfrm>
          <a:prstGeom prst="rect">
            <a:avLst/>
          </a:prstGeom>
        </p:spPr>
      </p:pic>
      <p:pic>
        <p:nvPicPr>
          <p:cNvPr descr="" id="218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254640" y="7153200"/>
            <a:ext cx="2987280" cy="1990440"/>
          </a:xfrm>
          <a:prstGeom prst="rect">
            <a:avLst/>
          </a:prstGeom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4B353B3-A991-43D4-AFFA-592F437B64D4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pic>
        <p:nvPicPr>
          <p:cNvPr descr="" id="22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566640" y="808200"/>
            <a:ext cx="7889400" cy="5257440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1E0BDB64-C282-414D-A7A5-3344F8860BAC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87" name="TextShape 2"/>
          <p:cNvSpPr txBox="1"/>
          <p:nvPr/>
        </p:nvSpPr>
        <p:spPr>
          <a:xfrm>
            <a:off x="0" y="10944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Trebuchet MS"/>
                <a:ea typeface="Calibri"/>
              </a:rPr>
              <a:t>Вводная часть</a:t>
            </a:r>
            <a:endParaRPr/>
          </a:p>
        </p:txBody>
      </p:sp>
      <p:sp>
        <p:nvSpPr>
          <p:cNvPr id="88" name="TextShape 3"/>
          <p:cNvSpPr txBox="1"/>
          <p:nvPr/>
        </p:nvSpPr>
        <p:spPr>
          <a:xfrm>
            <a:off x="388800" y="1609560"/>
            <a:ext cx="8259480" cy="39081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Одежда не имеет своей собственной жизни и истории, она живет вместе с человеком, изменяется вместе с ним, его обычаями, понятиями о красоте и стандартах фигуры человека. Юбка появилась как предмет одежды человека много тысячелетий назад, прошла свой исторический путь вместе с человеком, являясь самостоятельной частью костюма или частью платья, исчезая на время и снова возвращаясь. В течение веков юбки неоднократно меняли свою форму и ширину, длину и пропорции. Данное занятие позволит познакомиться с различными видами юбки через ее историю.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72DA6B6-E1D9-453F-B1DE-F7072235A777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90" name="TextShape 2"/>
          <p:cNvSpPr txBox="1"/>
          <p:nvPr/>
        </p:nvSpPr>
        <p:spPr>
          <a:xfrm>
            <a:off x="0" y="109440"/>
            <a:ext cx="91436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Trebuchet MS"/>
                <a:ea typeface="Calibri"/>
              </a:rPr>
              <a:t>Диагностическая викторина</a:t>
            </a:r>
            <a:endParaRPr/>
          </a:p>
        </p:txBody>
      </p:sp>
      <p:sp>
        <p:nvSpPr>
          <p:cNvPr id="91" name="TextShape 3"/>
          <p:cNvSpPr txBox="1"/>
          <p:nvPr/>
        </p:nvSpPr>
        <p:spPr>
          <a:xfrm>
            <a:off x="287280" y="1187280"/>
            <a:ext cx="8259480" cy="390816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Что такое дизайн?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Какие цвета сочетаются друг с другом?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Для чего необходима одежда человеку?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Какие виды одежды вы знаете?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/>
          </a:p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Чем украшают одежду?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Что такое юбка?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endParaRPr/>
          </a:p>
          <a:p>
            <a:pPr>
              <a:lnSpc>
                <a:spcPct val="90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Назовите виды работ для изготовления поясного изделия.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C218EC1-CEAC-4700-AEE9-3A0011CA2087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93" name="TextShape 2"/>
          <p:cNvSpPr txBox="1"/>
          <p:nvPr/>
        </p:nvSpPr>
        <p:spPr>
          <a:xfrm>
            <a:off x="0" y="109440"/>
            <a:ext cx="9143640" cy="10443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2c1777"/>
                </a:solidFill>
                <a:latin typeface="Trebuchet MS"/>
                <a:ea typeface="Calibri"/>
              </a:rPr>
              <a:t>Диагностическая викторина: ответы</a:t>
            </a:r>
            <a:endParaRPr/>
          </a:p>
        </p:txBody>
      </p:sp>
      <p:sp>
        <p:nvSpPr>
          <p:cNvPr id="94" name="TextShape 3"/>
          <p:cNvSpPr txBox="1"/>
          <p:nvPr/>
        </p:nvSpPr>
        <p:spPr>
          <a:xfrm>
            <a:off x="341280" y="998640"/>
            <a:ext cx="8200800" cy="5725800"/>
          </a:xfrm>
          <a:prstGeom prst="rect">
            <a:avLst/>
          </a:prstGeom>
        </p:spPr>
        <p:txBody>
          <a:bodyPr/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Что такое дизайн?</a:t>
            </a: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Видоизменение предмета</a:t>
            </a: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/>
          </a:p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Какие цвета сочетаются друг с другом?</a:t>
            </a:r>
            <a:r>
              <a:rPr lang="ru-RU" sz="2200">
                <a:solidFill>
                  <a:srgbClr val="595959"/>
                </a:solidFill>
                <a:latin typeface="Arial"/>
                <a:ea typeface="Calibri"/>
              </a:rPr>
              <a:t> </a:t>
            </a:r>
            <a:r>
              <a:rPr lang="ru-RU" sz="2200">
                <a:solidFill>
                  <a:srgbClr val="595959"/>
                </a:solidFill>
                <a:latin typeface="Arial"/>
                <a:ea typeface="Calibri"/>
              </a:rPr>
              <a:t>
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Рядом лежащие в цветовом круге</a:t>
            </a:r>
            <a:endParaRPr/>
          </a:p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Для чего необходима одежда человеку?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
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Для защиты и индивидуальности</a:t>
            </a:r>
            <a:endParaRPr/>
          </a:p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Какие виды одежды вы знаете? </a:t>
            </a:r>
            <a:r>
              <a:rPr lang="ru-RU" sz="2200">
                <a:solidFill>
                  <a:srgbClr val="595959"/>
                </a:solidFill>
                <a:latin typeface="Arial"/>
                <a:ea typeface="Calibri"/>
              </a:rPr>
              <a:t>
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Поясные и плечевые виды</a:t>
            </a:r>
            <a:endParaRPr/>
          </a:p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Чем украшают одежду? </a:t>
            </a:r>
            <a:r>
              <a:rPr lang="ru-RU" sz="2200">
                <a:solidFill>
                  <a:srgbClr val="595959"/>
                </a:solidFill>
                <a:latin typeface="Arial"/>
                <a:ea typeface="Calibri"/>
              </a:rPr>
              <a:t>
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Декоративными деталями и аксессуарами</a:t>
            </a:r>
            <a:endParaRPr/>
          </a:p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Что такое юбка? </a:t>
            </a: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
</a:t>
            </a:r>
            <a:r>
              <a:rPr lang="ru-RU" sz="20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Поясное изделие, предмет одежды</a:t>
            </a:r>
            <a:endParaRPr/>
          </a:p>
          <a:p>
            <a:pPr>
              <a:lnSpc>
                <a:spcPct val="105000"/>
              </a:lnSpc>
              <a:buSzPct val="25000"/>
              <a:buFont typeface="Arial"/>
              <a:buAutoNum type="arabicPeriod"/>
            </a:pPr>
            <a:r>
              <a:rPr lang="ru-RU" sz="2000">
                <a:solidFill>
                  <a:srgbClr val="595959"/>
                </a:solidFill>
                <a:latin typeface="Arial"/>
                <a:ea typeface="Calibri"/>
              </a:rPr>
              <a:t>Назовите виды работ для изготовления поясного изделия</a:t>
            </a:r>
            <a:r>
              <a:rPr lang="ru-RU" sz="2200">
                <a:solidFill>
                  <a:srgbClr val="595959"/>
                </a:solidFill>
                <a:latin typeface="Arial"/>
                <a:ea typeface="Calibri"/>
              </a:rPr>
              <a:t>.</a:t>
            </a: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i="1" lang="ru-RU" sz="2400">
                <a:solidFill>
                  <a:srgbClr val="2c1777"/>
                </a:solidFill>
                <a:latin typeface="Arial"/>
                <a:ea typeface="Calibri"/>
              </a:rPr>
              <a:t>Выбор эскиза, выбор ткани, измерение фигуры, построение чертежа, раскрой, изготовление</a:t>
            </a:r>
            <a:endParaRPr/>
          </a:p>
          <a:p>
            <a:pPr>
              <a:lnSpc>
                <a:spcPct val="105000"/>
              </a:lnSpc>
            </a:pP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3B1288E-D8DD-439F-94D0-6F0EE130309F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96" name="TextShape 2"/>
          <p:cNvSpPr txBox="1"/>
          <p:nvPr/>
        </p:nvSpPr>
        <p:spPr>
          <a:xfrm>
            <a:off x="0" y="109440"/>
            <a:ext cx="91436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000">
                <a:solidFill>
                  <a:srgbClr val="2c1777"/>
                </a:solidFill>
                <a:latin typeface="Trebuchet MS"/>
                <a:ea typeface="Calibri"/>
              </a:rPr>
              <a:t>Из истории</a:t>
            </a:r>
            <a:r>
              <a:rPr lang="ru-RU" sz="4000">
                <a:solidFill>
                  <a:srgbClr val="2c1777"/>
                </a:solidFill>
                <a:latin typeface="Calibri"/>
                <a:ea typeface="Calibri"/>
              </a:rPr>
              <a:t> юбки</a:t>
            </a:r>
            <a:r>
              <a:rPr lang="ru-RU" sz="4000">
                <a:solidFill>
                  <a:srgbClr val="2c1777"/>
                </a:solidFill>
                <a:latin typeface="Trebuchet MS"/>
                <a:ea typeface="Calibri"/>
              </a:rPr>
              <a:t>: древние времена</a:t>
            </a:r>
            <a:endParaRPr/>
          </a:p>
        </p:txBody>
      </p:sp>
      <p:sp>
        <p:nvSpPr>
          <p:cNvPr id="97" name="TextShape 3"/>
          <p:cNvSpPr txBox="1"/>
          <p:nvPr/>
        </p:nvSpPr>
        <p:spPr>
          <a:xfrm>
            <a:off x="388800" y="1609560"/>
            <a:ext cx="4981320" cy="3908160"/>
          </a:xfrm>
          <a:prstGeom prst="rect">
            <a:avLst/>
          </a:prstGeom>
        </p:spPr>
        <p:txBody>
          <a:bodyPr/>
          <a:p>
            <a:pPr algn="just">
              <a:lnSpc>
                <a:spcPct val="100000"/>
              </a:lnSpc>
            </a:pP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Практически несколько тысячелетий люди даже не думали разделять одежду на женскую и мужскую. Нашим предкам набедренная повязка, фартук, подобие юбки служили прикрытием независимо от их пола, возраста и социального положения. Однако, со временем представления об одежде менялись.  в Древней Греции и Древнем Риме женщины вообще обходились без юбок – основу их гардероба составляли туники и плащи.</a:t>
            </a:r>
            <a:endParaRPr/>
          </a:p>
          <a:p>
            <a:pPr>
              <a:lnSpc>
                <a:spcPct val="115000"/>
              </a:lnSpc>
            </a:pPr>
            <a:endParaRPr/>
          </a:p>
        </p:txBody>
      </p:sp>
      <p:pic>
        <p:nvPicPr>
          <p:cNvPr descr="" id="98" name="Google Shape;68;p15"/>
          <p:cNvPicPr/>
          <p:nvPr/>
        </p:nvPicPr>
        <p:blipFill>
          <a:blip r:embed="rId1"/>
          <a:stretch>
            <a:fillRect/>
          </a:stretch>
        </p:blipFill>
        <p:spPr>
          <a:xfrm>
            <a:off x="5580000" y="2806560"/>
            <a:ext cx="3173040" cy="236196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1D4FDC3-5101-47F0-97C1-CDC1808F0F42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00" name="TextShape 2"/>
          <p:cNvSpPr txBox="1"/>
          <p:nvPr/>
        </p:nvSpPr>
        <p:spPr>
          <a:xfrm>
            <a:off x="457200" y="12240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средние века</a:t>
            </a:r>
            <a:endParaRPr/>
          </a:p>
        </p:txBody>
      </p:sp>
      <p:sp>
        <p:nvSpPr>
          <p:cNvPr id="101" name="TextShape 3"/>
          <p:cNvSpPr txBox="1"/>
          <p:nvPr/>
        </p:nvSpPr>
        <p:spPr>
          <a:xfrm>
            <a:off x="3446640" y="3106800"/>
            <a:ext cx="5346360" cy="2203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orsiva"/>
                <a:ea typeface="Calibri"/>
              </a:rPr>
              <a:t>В средние века юбка представляла собой присборенное у горла и подпоясанное у талии одеяние до колен. Носили ее как мужчины, так и женщины.</a:t>
            </a:r>
            <a:endParaRPr/>
          </a:p>
          <a:p>
            <a:pPr>
              <a:lnSpc>
                <a:spcPct val="115000"/>
              </a:lnSpc>
            </a:pPr>
            <a:endParaRPr/>
          </a:p>
        </p:txBody>
      </p:sp>
      <p:pic>
        <p:nvPicPr>
          <p:cNvPr descr="" id="102" name="Google Shape;75;p16"/>
          <p:cNvPicPr/>
          <p:nvPr/>
        </p:nvPicPr>
        <p:blipFill>
          <a:blip r:embed="rId1"/>
          <a:stretch>
            <a:fillRect/>
          </a:stretch>
        </p:blipFill>
        <p:spPr>
          <a:xfrm>
            <a:off x="365040" y="1822320"/>
            <a:ext cx="2909520" cy="445428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6553080" y="6356520"/>
            <a:ext cx="2133360" cy="3664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A9125EBC-356D-442A-AF6B-E1CA5BA1E862}" type="slidenum">
              <a:rPr lang="ru-RU" sz="1200">
                <a:solidFill>
                  <a:srgbClr val="888888"/>
                </a:solidFill>
                <a:latin typeface="Calibri"/>
              </a:rPr>
              <a:t>&lt;номер&gt;</a:t>
            </a:fld>
            <a:endParaRPr/>
          </a:p>
        </p:txBody>
      </p:sp>
      <p:sp>
        <p:nvSpPr>
          <p:cNvPr id="104" name="TextShape 2"/>
          <p:cNvSpPr txBox="1"/>
          <p:nvPr/>
        </p:nvSpPr>
        <p:spPr>
          <a:xfrm>
            <a:off x="457200" y="122400"/>
            <a:ext cx="822924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ru-RU" sz="4400">
                <a:solidFill>
                  <a:srgbClr val="2c1777"/>
                </a:solidFill>
                <a:latin typeface="Calibri"/>
                <a:ea typeface="Calibri"/>
              </a:rPr>
              <a:t>Из истории юбки: средние века</a:t>
            </a:r>
            <a:endParaRPr/>
          </a:p>
        </p:txBody>
      </p:sp>
      <p:sp>
        <p:nvSpPr>
          <p:cNvPr id="105" name="TextShape 3"/>
          <p:cNvSpPr txBox="1"/>
          <p:nvPr/>
        </p:nvSpPr>
        <p:spPr>
          <a:xfrm>
            <a:off x="407880" y="1957320"/>
            <a:ext cx="4663800" cy="35222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ru-RU" sz="2200">
                <a:solidFill>
                  <a:srgbClr val="000000"/>
                </a:solidFill>
                <a:latin typeface="Arial"/>
                <a:ea typeface="Calibri"/>
              </a:rPr>
              <a:t>Начиная с XV века женская готическая юбка разделилась на лиф и собственно юбку в современном понимании. Следуя капризам моды, она претерпела определенные изменения. Покрой ее отражался на манере движения женщин. Так, принятая в XV век юбка с длинным шлейфом, заставляла женщин отклонять при ходьбе торс, выставляя живот.</a:t>
            </a:r>
            <a:endParaRPr/>
          </a:p>
          <a:p>
            <a:pPr>
              <a:lnSpc>
                <a:spcPct val="115000"/>
              </a:lnSpc>
            </a:pPr>
            <a:endParaRPr/>
          </a:p>
        </p:txBody>
      </p:sp>
      <p:pic>
        <p:nvPicPr>
          <p:cNvPr descr="" id="106" name="Google Shape;82;p17"/>
          <p:cNvPicPr/>
          <p:nvPr/>
        </p:nvPicPr>
        <p:blipFill>
          <a:blip r:embed="rId1"/>
          <a:stretch>
            <a:fillRect/>
          </a:stretch>
        </p:blipFill>
        <p:spPr>
          <a:xfrm>
            <a:off x="5383080" y="2120760"/>
            <a:ext cx="3499920" cy="370152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