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77" r:id="rId10"/>
    <p:sldId id="286" r:id="rId11"/>
    <p:sldId id="263" r:id="rId12"/>
    <p:sldId id="297" r:id="rId13"/>
    <p:sldId id="264" r:id="rId14"/>
    <p:sldId id="298" r:id="rId15"/>
    <p:sldId id="294" r:id="rId16"/>
    <p:sldId id="291" r:id="rId17"/>
    <p:sldId id="271" r:id="rId18"/>
    <p:sldId id="278" r:id="rId19"/>
    <p:sldId id="273" r:id="rId20"/>
    <p:sldId id="274" r:id="rId21"/>
    <p:sldId id="275" r:id="rId22"/>
  </p:sldIdLst>
  <p:sldSz cx="9144000" cy="6858000" type="screen4x3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 varScale="1">
        <p:scale>
          <a:sx n="68" d="100"/>
          <a:sy n="68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nsportal.ru/kultura/muzykalnoe-iskusstvo/library/2016/12/20/teoreticheskie-osnovy-interpretatsii-muzykalnogo#ftnt1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Учебное занятие </a:t>
            </a:r>
            <a:r>
              <a:rPr lang="ru-RU" dirty="0"/>
              <a:t>по предмету «Фортепиано»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474913" y="3171825"/>
          <a:ext cx="4192587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Объект упаковщика для оболочки" showAsIcon="1" r:id="rId3" imgW="4192200" imgH="512640" progId="Package">
                  <p:embed/>
                </p:oleObj>
              </mc:Choice>
              <mc:Fallback>
                <p:oleObj name="Объект упаковщика для оболочки" showAsIcon="1" r:id="rId3" imgW="4192200" imgH="5126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3" y="3171825"/>
                        <a:ext cx="4192587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 descr="H:\Тимофеева Н.О. аттестация\Тимофеева Н.О. преподаватель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44178" y="1600200"/>
            <a:ext cx="6055644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3106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Теоретическая часть учебного занятия:</a:t>
            </a:r>
            <a:r>
              <a:rPr lang="ru-RU" sz="2000" dirty="0"/>
              <a:t> Понятие «образное содержание» 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4300" b="1" dirty="0"/>
              <a:t>Теоретическая часть учебного занятия:</a:t>
            </a:r>
          </a:p>
          <a:p>
            <a:r>
              <a:rPr lang="ru-RU" sz="4300" b="1" dirty="0"/>
              <a:t>Музыкальное произведение представляет собой единство содержания и формы.</a:t>
            </a:r>
          </a:p>
          <a:p>
            <a:r>
              <a:rPr lang="ru-RU" sz="4300" b="1" dirty="0"/>
              <a:t>Содержание – художественно отраженные в произведении явления и процессы  действительности, их характер; мысли, чувства, устремления людей.</a:t>
            </a:r>
          </a:p>
          <a:p>
            <a:r>
              <a:rPr lang="ru-RU" sz="4300" b="1" dirty="0"/>
              <a:t>Форма – целостная, организованная система музыкальных</a:t>
            </a:r>
            <a:r>
              <a:rPr lang="en-US" sz="4300" b="1" dirty="0"/>
              <a:t> </a:t>
            </a:r>
            <a:r>
              <a:rPr lang="ru-RU" sz="4300" b="1" dirty="0"/>
              <a:t>средств, примененная для воплощения содержания произведения.</a:t>
            </a:r>
            <a:endParaRPr lang="ru-RU" dirty="0">
              <a:solidFill>
                <a:srgbClr val="FF0000"/>
              </a:solidFill>
            </a:endParaRPr>
          </a:p>
          <a:p>
            <a:pPr lvl="0"/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5687D003-5FB4-46D9-BD8B-90C1A6659B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/>
              <a:t>Воплощение музыкально-образного содержания. Показ преподавателем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1400" dirty="0"/>
              <a:t>"Одним из самых увлекательных занятий для меня как человека, размышляющего об искусстве, и педагога, - писал Г. </a:t>
            </a:r>
            <a:r>
              <a:rPr lang="ru-RU" sz="1400" dirty="0" err="1"/>
              <a:t>Нейгуаз</a:t>
            </a:r>
            <a:r>
              <a:rPr lang="ru-RU" sz="1400" dirty="0"/>
              <a:t>, в своей книге "Об искусстве фортепианной игры", - является исследование и анализ законов материалистической диалектики, воплощенных в музыкальном искусстве, в самой музыке, а также в ее исполнений столь же определенно и ясно, как они воплощены в жизни в действительности</a:t>
            </a:r>
            <a:r>
              <a:rPr lang="ru-RU" sz="1400" baseline="30000" dirty="0">
                <a:hlinkClick r:id="rId2"/>
              </a:rPr>
              <a:t>]</a:t>
            </a:r>
            <a:r>
              <a:rPr lang="ru-RU" sz="1400" dirty="0"/>
              <a:t>"</a:t>
            </a:r>
            <a:r>
              <a:rPr lang="ru-RU" sz="1400" b="1" dirty="0"/>
              <a:t>.</a:t>
            </a:r>
            <a:endParaRPr lang="ru-RU" sz="1400" dirty="0"/>
          </a:p>
          <a:p>
            <a:pPr marL="0" indent="0">
              <a:buNone/>
            </a:pPr>
            <a:r>
              <a:rPr lang="ru-RU" sz="1400" dirty="0"/>
              <a:t>Преподаватель демонстрирует воплощение музыкально-образного содержания в произведениях.</a:t>
            </a:r>
            <a:endParaRPr lang="ru-RU" sz="1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400" dirty="0"/>
              <a:t>Метод показа - очень эффективный, обучающаяся внимательно следит за действиями преподавателя, чтобы в дальнейшем  проделать всю работу самостоятельно.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9F8EF3E-4D7F-4DC2-82FD-C2F792DFB1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987357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686104-7FB7-49E9-B649-9768D1D0B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С.Баневич</a:t>
            </a:r>
            <a:r>
              <a:rPr lang="ru-RU" dirty="0"/>
              <a:t> «Зайка»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3D4559-7F93-4FC4-9D7C-7C37ADE28D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Сергей </a:t>
            </a:r>
            <a:r>
              <a:rPr lang="ru-RU" dirty="0" err="1"/>
              <a:t>Баневич</a:t>
            </a:r>
            <a:r>
              <a:rPr lang="ru-RU" dirty="0"/>
              <a:t> (р. 1941) — петербургский композитор, автор сочинений в различных жанрах. Особой любовью публики пользуются его детские музыкально-сценические произведения.</a:t>
            </a:r>
          </a:p>
          <a:p>
            <a:pPr marL="0" indent="0">
              <a:buNone/>
            </a:pPr>
            <a:r>
              <a:rPr lang="ru-RU" dirty="0"/>
              <a:t> Фортепианная сюита «По сказкам Пушкина» является продуктивной  для развития творческого мышления детей, способствуют формированию художественного вкуса и творческой фантазии. Для более полного представления образного содержания в начале пьесы есть эпиграф со строками из сказки «Сказка о попе и работнике его Балде»: «Держит Балда за уши одного зайку – попляши-ка ты под нашу балалайку!» Эпиграф указывает нам содержание, характер, литературный смысл произведения.</a:t>
            </a:r>
          </a:p>
          <a:p>
            <a:endParaRPr lang="ru-RU" dirty="0"/>
          </a:p>
        </p:txBody>
      </p:sp>
      <p:pic>
        <p:nvPicPr>
          <p:cNvPr id="5" name="Объект 7">
            <a:extLst>
              <a:ext uri="{FF2B5EF4-FFF2-40B4-BE49-F238E27FC236}">
                <a16:creationId xmlns:a16="http://schemas.microsoft.com/office/drawing/2014/main" id="{984CEA75-FBB9-4FBA-AE10-60DE8EE75F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756" y="1888909"/>
            <a:ext cx="2963487" cy="3948545"/>
          </a:xfrm>
        </p:spPr>
      </p:pic>
    </p:spTree>
    <p:extLst>
      <p:ext uri="{BB962C8B-B14F-4D97-AF65-F5344CB8AC3E}">
        <p14:creationId xmlns:p14="http://schemas.microsoft.com/office/powerpoint/2010/main" val="2792131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Работа над музыкальным образом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400" dirty="0"/>
              <a:t>«Художественный образ музыкального произведения – это сама музыка, живая звуковая материя, музыкальная речь с ее закономерностями, составными частями – мелодией, гармонией, полифонией, с определенным строением, эмоциональным и поэтическим содержанием.» (</a:t>
            </a:r>
            <a:r>
              <a:rPr lang="ru-RU" sz="2400" dirty="0" err="1"/>
              <a:t>Г.Нейгауз</a:t>
            </a:r>
            <a:r>
              <a:rPr lang="ru-RU" sz="2400" dirty="0"/>
              <a:t>)</a:t>
            </a:r>
          </a:p>
          <a:p>
            <a:r>
              <a:rPr lang="ru-RU" sz="2400" dirty="0"/>
              <a:t>Работа над выразительными средствами, воплощающими образ в данной пьесе: штрихи, динамика, темп, тембр, регистр. Преподаватель демонстрирует исполнительский прием обучающейся. Полина внимательно слушает пояснения преподавателя и  отрабатывает данные приемы. </a:t>
            </a:r>
          </a:p>
          <a:p>
            <a:endParaRPr lang="ru-RU" sz="2400" dirty="0"/>
          </a:p>
          <a:p>
            <a:pPr>
              <a:buNone/>
            </a:pPr>
            <a:endParaRPr lang="ru-RU" sz="24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5CE0391-9489-4F94-8D0C-6B34904822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397158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F01DFC-85A1-4AD7-BB1B-BE20A4BBA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Р. Шуман Пьеса без названия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2852B0-6279-4141-9603-60D1402984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/>
              <a:t>«</a:t>
            </a:r>
            <a:r>
              <a:rPr lang="ru-RU" dirty="0"/>
              <a:t>Альбом для юношества» ор.68 был создан Робертом Шуманом в 1848 году</a:t>
            </a:r>
          </a:p>
          <a:p>
            <a:r>
              <a:rPr lang="ru-RU" dirty="0"/>
              <a:t>Шуман  ставит своей целью раскрыть мир ребенка и сочиняет психологические миниатюры, часто, правда, выставляя названия пьес после их сочинения, однако они удивительно точны.</a:t>
            </a:r>
          </a:p>
          <a:p>
            <a:r>
              <a:rPr lang="ru-RU" dirty="0"/>
              <a:t>Несомненно, в музыке этих пьес нашло отражение влияние Ф. Мендельсона, которого Шуман называл Моцартом XIX века и очень ценил. Особенно это проявляется в двух пьесах без названия.</a:t>
            </a:r>
          </a:p>
          <a:p>
            <a:r>
              <a:rPr lang="ru-RU" dirty="0"/>
              <a:t>Для каждого образа Шуман выбирает свои средства выразительности, свои звуковые эффекты, то хоровые, то оркестровые, то гомофонию, то полифонию или фактуру богатую подголосками или каноническим движением.</a:t>
            </a:r>
          </a:p>
          <a:p>
            <a:endParaRPr lang="ru-RU" dirty="0"/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EFCC133C-6C46-4C82-88AF-0B956C1C31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438041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Работа над воплощением музыкального образа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Пианизм Шумана разнообразен. Фактически в Альбоме нет различия между детским и взрослым способом изложения музыкального материала, просто Шуман приспосабливает фактуру своих пьес для детской руки. Пожалуй, в этом выражается сходство с детскими пьесами Грига.</a:t>
            </a:r>
          </a:p>
          <a:p>
            <a:r>
              <a:rPr lang="ru-RU" dirty="0"/>
              <a:t>Для каждого образа Шуман выбирает свои средства выразительности, свои звуковые эффекты, то хоровые, то оркестровые, то гомофонию, то полифонию или фактуру богатую подголосками и каноническим движением.</a:t>
            </a:r>
          </a:p>
          <a:p>
            <a:r>
              <a:rPr lang="ru-RU" dirty="0"/>
              <a:t>Совершенно отсутствует техника в её чистом классическом виде, гаммы, арпеджио, и трудно определить, что же является и подразумевается под техническими трудностями, так важно для Шумана подчинение техники художественному образу.</a:t>
            </a: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r>
              <a:rPr lang="ru-RU" dirty="0"/>
              <a:t>         Преподаватель корректирует исполнение, чтобы добиться наибольшей выразительности исполнения.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01520799-46B6-4586-BC2F-55F82355BA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Физические упражнения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459105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459105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Для музыканта очень важно следить за осанкой, держать спину прямо.</a:t>
            </a:r>
          </a:p>
          <a:p>
            <a:r>
              <a:rPr lang="ru-RU" dirty="0"/>
              <a:t>На протяжении учебного занятия преподаватель корректирует постановку и осанку  обучающегося</a:t>
            </a:r>
          </a:p>
          <a:p>
            <a:r>
              <a:rPr lang="ru-RU" dirty="0"/>
              <a:t>В середине занятия очень полезно сделать небольшую разминку.</a:t>
            </a:r>
          </a:p>
          <a:p>
            <a:r>
              <a:rPr lang="ru-RU" dirty="0"/>
              <a:t>Это поможет освободить исполнительский аппарат, дать отдых спине, рукам, а также является профилактикой зажимов.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/>
              <a:t>Особенно важно положение головы, не следует поднимать плечи во время игры. Рекомендуется делать упражнения в середине занятия, после длительной игры, а также при домашних занятиях.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Закрепление учебного материала. Концертное исполнение.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sz="1800" dirty="0"/>
              <a:t>Для эффективного закрепления учебного материала мы проводим концертное исполнение.</a:t>
            </a:r>
          </a:p>
          <a:p>
            <a:pPr algn="just"/>
            <a:r>
              <a:rPr lang="ru-RU" sz="1800" dirty="0"/>
              <a:t>Полина исполняет пьесы  для достижения наибольшей выразительности музыкального произведения.</a:t>
            </a:r>
          </a:p>
          <a:p>
            <a:pPr algn="just"/>
            <a:r>
              <a:rPr lang="ru-RU" sz="1800" dirty="0"/>
              <a:t>Обучающаяся старается выполнить все пожелания преподавателя, - ярко воплотить образное содержание. музыкальных произведений, а также проявить свою </a:t>
            </a:r>
            <a:r>
              <a:rPr lang="en-US" sz="1800" dirty="0"/>
              <a:t> </a:t>
            </a:r>
            <a:r>
              <a:rPr lang="ru-RU" sz="1800" dirty="0"/>
              <a:t>индивидуальность исполнителя - солиста.</a:t>
            </a:r>
          </a:p>
          <a:p>
            <a:pPr algn="just"/>
            <a:r>
              <a:rPr lang="ru-RU" sz="1800" dirty="0"/>
              <a:t>Преподаватель записывает выступление на видео, чтобы потом проанализировать его вместе с обучающейся.</a:t>
            </a:r>
          </a:p>
          <a:p>
            <a:pPr algn="just"/>
            <a:r>
              <a:rPr lang="ru-RU" sz="1800" dirty="0"/>
              <a:t>Также идет обсуждение, волнуется  ли  , когда выступает перед публикой. Преподаватель делится профессиональными секретами из своей практики, как преодолеть концертное волнение. 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BFE3177-6A71-4BF6-B262-9EECDFF0E5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986697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Подведение итогов занятия, домашнее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600" dirty="0"/>
              <a:t>Подведение итогов учебного занятия:</a:t>
            </a:r>
          </a:p>
          <a:p>
            <a:pPr lvl="0"/>
            <a:r>
              <a:rPr lang="ru-RU" sz="1600" dirty="0"/>
              <a:t>краткое повторение основных частей учебного занятия;</a:t>
            </a:r>
          </a:p>
          <a:p>
            <a:pPr lvl="0"/>
            <a:r>
              <a:rPr lang="ru-RU" sz="1600" dirty="0"/>
              <a:t>опрос по пройденной теме;</a:t>
            </a:r>
          </a:p>
          <a:p>
            <a:pPr lvl="0"/>
            <a:r>
              <a:rPr lang="ru-RU" sz="1600" dirty="0"/>
              <a:t>умение применить теорию на практике;</a:t>
            </a:r>
          </a:p>
          <a:p>
            <a:pPr lvl="0"/>
            <a:r>
              <a:rPr lang="ru-RU" sz="1600" dirty="0"/>
              <a:t>оценка работы обучающегося;</a:t>
            </a:r>
          </a:p>
          <a:p>
            <a:r>
              <a:rPr lang="ru-RU" sz="1600" dirty="0"/>
              <a:t>формулирование домашнего задания.</a:t>
            </a:r>
          </a:p>
          <a:p>
            <a:r>
              <a:rPr lang="ru-RU" sz="1600" dirty="0"/>
              <a:t>Преподаватель записывает в дневник домашнее задание и дает необходимые пояснения, комментирует задание и показывает в нотах, что нужно делать дома:</a:t>
            </a:r>
          </a:p>
          <a:p>
            <a:r>
              <a:rPr lang="ru-RU" sz="1600" dirty="0"/>
              <a:t> Домашнее задание: самостоятельная работа  над  образным содержанием музыкальных произведений, слуховой контроль.</a:t>
            </a:r>
          </a:p>
          <a:p>
            <a:endParaRPr lang="ru-RU" sz="16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80B2CCD-80ED-4B6D-A740-572A0D101D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436524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Планируемый результат учебного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 </a:t>
            </a:r>
            <a:r>
              <a:rPr lang="ru-RU" b="1" dirty="0"/>
              <a:t>Подведение итогов занятия </a:t>
            </a:r>
            <a:r>
              <a:rPr lang="ru-RU" dirty="0"/>
              <a:t>– обобщающее повторение и закрепление изученного материала, анализ проделанной работы, проверка и оценка результата. Занятие проведено результативно и представляет собой целостную систему. Цели и задачи были реализованы в результате успешной работы, сформулированы  умения и навыки в работе с музыкально-образным содержанием , что несомненно скажется на дальнейшем обучении. Обучающаяся заслужила  оценку отлично.</a:t>
            </a:r>
          </a:p>
          <a:p>
            <a:r>
              <a:rPr lang="ru-RU" b="1" dirty="0"/>
              <a:t>Методы и средства </a:t>
            </a:r>
            <a:r>
              <a:rPr lang="ru-RU" dirty="0"/>
              <a:t>определяются на отчетных концертах экзаменах, которые проводятся два раза в год. В течение всего учебного года проводятся контрольные уроки и учебные концерты для родителей, а также участие в международных, всероссийских, областных  и районных конкурсах и фестивалях. Результаты этих выступлений говорят о высоком уровне обучения.</a:t>
            </a:r>
          </a:p>
          <a:p>
            <a:endParaRPr lang="ru-RU" dirty="0"/>
          </a:p>
          <a:p>
            <a:r>
              <a:rPr lang="ru-RU" dirty="0"/>
              <a:t>Методы обучения:</a:t>
            </a:r>
          </a:p>
          <a:p>
            <a:r>
              <a:rPr lang="ru-RU" dirty="0"/>
              <a:t>Наглядный (метод показа)</a:t>
            </a:r>
          </a:p>
          <a:p>
            <a:r>
              <a:rPr lang="ru-RU" dirty="0"/>
              <a:t>Словесный</a:t>
            </a:r>
          </a:p>
          <a:p>
            <a:r>
              <a:rPr lang="ru-RU" dirty="0"/>
              <a:t>Репродуктивный</a:t>
            </a:r>
          </a:p>
          <a:p>
            <a:r>
              <a:rPr lang="ru-RU" dirty="0"/>
              <a:t>Практический</a:t>
            </a:r>
          </a:p>
          <a:p>
            <a:endParaRPr lang="ru-RU" dirty="0"/>
          </a:p>
          <a:p>
            <a:r>
              <a:rPr lang="ru-RU" dirty="0"/>
              <a:t>Технологии учебного занятия: коммуникативно-диалоговые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21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Конспект учебного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Преподавателя МАУ ДО «АГАЛАТОВСКАЯ ШКОЛА ИСКУССТВ» </a:t>
            </a:r>
            <a:r>
              <a:rPr lang="ru-RU" sz="3600" dirty="0" err="1"/>
              <a:t>Сладковской</a:t>
            </a:r>
            <a:r>
              <a:rPr lang="ru-RU" sz="3600" dirty="0"/>
              <a:t> Алины Юрьевны</a:t>
            </a:r>
          </a:p>
          <a:p>
            <a:r>
              <a:rPr lang="ru-RU" sz="3600" dirty="0"/>
              <a:t>Состав учебной группы – 1 чел.</a:t>
            </a:r>
          </a:p>
          <a:p>
            <a:r>
              <a:rPr lang="ru-RU" sz="3600" dirty="0"/>
              <a:t>Ф.И.О. обучающегося  - Максимова Полина, 5 </a:t>
            </a:r>
            <a:r>
              <a:rPr lang="ru-RU" sz="3600" dirty="0" err="1"/>
              <a:t>кл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16654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Материально-техническое оснащение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Материально-техническое оснащение занятия:</a:t>
            </a:r>
          </a:p>
          <a:p>
            <a:endParaRPr lang="ru-RU" dirty="0"/>
          </a:p>
          <a:p>
            <a:pPr lvl="0"/>
            <a:r>
              <a:rPr lang="ru-RU" dirty="0"/>
              <a:t>учебный класс 15 кв.м;</a:t>
            </a:r>
          </a:p>
          <a:p>
            <a:pPr lvl="0"/>
            <a:r>
              <a:rPr lang="ru-RU" dirty="0"/>
              <a:t>фортепиано;</a:t>
            </a:r>
          </a:p>
          <a:p>
            <a:pPr lvl="0"/>
            <a:r>
              <a:rPr lang="ru-RU" dirty="0"/>
              <a:t>подставка для ног;</a:t>
            </a:r>
          </a:p>
          <a:p>
            <a:pPr lvl="0"/>
            <a:r>
              <a:rPr lang="en-US" dirty="0"/>
              <a:t>CD</a:t>
            </a:r>
            <a:r>
              <a:rPr lang="ru-RU" dirty="0"/>
              <a:t>- система;</a:t>
            </a:r>
          </a:p>
          <a:p>
            <a:pPr lvl="0"/>
            <a:r>
              <a:rPr lang="ru-RU" dirty="0"/>
              <a:t>Метроном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     Наглядный материал: ноты</a:t>
            </a:r>
          </a:p>
          <a:p>
            <a:r>
              <a:rPr lang="ru-RU" dirty="0"/>
              <a:t>Технические средства: диктофон, планшет, фотоаппарат</a:t>
            </a:r>
          </a:p>
          <a:p>
            <a:r>
              <a:rPr lang="ru-RU" dirty="0"/>
              <a:t>Канцелярские принадлежности: указка, карандаш, ластик, авторучка.</a:t>
            </a:r>
          </a:p>
          <a:p>
            <a:endParaRPr lang="ru-RU" dirty="0"/>
          </a:p>
          <a:p>
            <a:r>
              <a:rPr lang="ru-RU" dirty="0"/>
              <a:t>Каждый ученик должен приносить на занятие:</a:t>
            </a:r>
          </a:p>
          <a:p>
            <a:pPr lvl="0"/>
            <a:r>
              <a:rPr lang="ru-RU" dirty="0"/>
              <a:t>папку с нотным материалом для работы на инструменте</a:t>
            </a:r>
          </a:p>
          <a:p>
            <a:pPr lvl="0"/>
            <a:r>
              <a:rPr lang="ru-RU" dirty="0"/>
              <a:t>дневник для домашних заданий и текущих оценок.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723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Литература, использованная преподавателем при подготовке учебного занятия:</a:t>
            </a:r>
          </a:p>
          <a:p>
            <a:r>
              <a:rPr lang="ru-RU" dirty="0"/>
              <a:t>Роберт Шуман- Пьесы для фортепиано</a:t>
            </a:r>
          </a:p>
          <a:p>
            <a:r>
              <a:rPr lang="ru-RU" dirty="0"/>
              <a:t>С. </a:t>
            </a:r>
            <a:r>
              <a:rPr lang="ru-RU" dirty="0" err="1"/>
              <a:t>Баневич</a:t>
            </a:r>
            <a:r>
              <a:rPr lang="ru-RU" dirty="0"/>
              <a:t> - цикл "По сказкам Пушкина»</a:t>
            </a:r>
          </a:p>
          <a:p>
            <a:r>
              <a:rPr lang="ru-RU" dirty="0"/>
              <a:t>Шуман Р.  О музыке и музыкантах. Сборник статей. М., Музыка, 1975</a:t>
            </a:r>
          </a:p>
          <a:p>
            <a:r>
              <a:rPr lang="ru-RU" dirty="0"/>
              <a:t>Шуман Р. Жизненные правила для музыкантов. М.,1959</a:t>
            </a:r>
          </a:p>
          <a:p>
            <a:r>
              <a:rPr lang="ru-RU" dirty="0"/>
              <a:t>  </a:t>
            </a:r>
            <a:r>
              <a:rPr lang="ru-RU" dirty="0" err="1"/>
              <a:t>Цагарелли</a:t>
            </a:r>
            <a:r>
              <a:rPr lang="ru-RU" dirty="0"/>
              <a:t> Ю.  Психология музыкально-исполнительской деятельности. СПб, Композитор</a:t>
            </a:r>
          </a:p>
          <a:p>
            <a:r>
              <a:rPr lang="ru-RU" dirty="0"/>
              <a:t>Нейгауз Г.     Об искусстве фортепианной игры. Записки </a:t>
            </a:r>
          </a:p>
          <a:p>
            <a:pPr marL="0" indent="0">
              <a:buNone/>
            </a:pPr>
            <a:r>
              <a:rPr lang="ru-RU" dirty="0"/>
              <a:t>      педагога. М., 1982</a:t>
            </a:r>
          </a:p>
          <a:p>
            <a:r>
              <a:rPr lang="ru-RU" dirty="0" err="1"/>
              <a:t>Милич</a:t>
            </a:r>
            <a:r>
              <a:rPr lang="ru-RU" dirty="0"/>
              <a:t> Б.  Воспитание ученика-пианиста. Изд. Кифара, 2002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83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Тема учебного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Тема учебного занятия:</a:t>
            </a:r>
          </a:p>
          <a:p>
            <a:r>
              <a:rPr lang="ru-RU" dirty="0"/>
              <a:t>«Работа над произведениями малых форм, </a:t>
            </a:r>
            <a:r>
              <a:rPr lang="ru-RU" dirty="0" err="1"/>
              <a:t>кантиленного</a:t>
            </a:r>
            <a:r>
              <a:rPr lang="ru-RU" dirty="0"/>
              <a:t> и подвижного характера».</a:t>
            </a:r>
          </a:p>
          <a:p>
            <a:r>
              <a:rPr lang="ru-RU" dirty="0"/>
              <a:t>Степень сложности: сложное</a:t>
            </a:r>
          </a:p>
        </p:txBody>
      </p:sp>
    </p:spTree>
    <p:extLst>
      <p:ext uri="{BB962C8B-B14F-4D97-AF65-F5344CB8AC3E}">
        <p14:creationId xmlns:p14="http://schemas.microsoft.com/office/powerpoint/2010/main" val="265552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учебного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Цель учебного занятия - яркое воплощение учеником образного содержания исполняемого музыкального произведения</a:t>
            </a:r>
          </a:p>
        </p:txBody>
      </p:sp>
    </p:spTree>
    <p:extLst>
      <p:ext uri="{BB962C8B-B14F-4D97-AF65-F5344CB8AC3E}">
        <p14:creationId xmlns:p14="http://schemas.microsoft.com/office/powerpoint/2010/main" val="408404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учебного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62500" lnSpcReduction="20000"/>
          </a:bodyPr>
          <a:lstStyle/>
          <a:p>
            <a:pPr lvl="0"/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b="1" dirty="0"/>
              <a:t>Обучающие:</a:t>
            </a:r>
          </a:p>
          <a:p>
            <a:r>
              <a:rPr lang="ru-RU" sz="2000" dirty="0"/>
              <a:t>- Восприятие образного содержания музыкальных произведений</a:t>
            </a:r>
          </a:p>
          <a:p>
            <a:r>
              <a:rPr lang="ru-RU" sz="2000" dirty="0"/>
              <a:t>- работа над качеством звука;</a:t>
            </a:r>
          </a:p>
          <a:p>
            <a:r>
              <a:rPr lang="ru-RU" sz="2000" dirty="0"/>
              <a:t>- самостоятельное воспроизведение ученицей на инструменте музыкального произведения;</a:t>
            </a:r>
          </a:p>
          <a:p>
            <a:r>
              <a:rPr lang="ru-RU" sz="2000" b="1" dirty="0"/>
              <a:t>Воспитательные:</a:t>
            </a:r>
          </a:p>
          <a:p>
            <a:r>
              <a:rPr lang="ru-RU" sz="2000" dirty="0"/>
              <a:t>- воспитание навыка эффективной самостоятельной  работы ;</a:t>
            </a:r>
          </a:p>
          <a:p>
            <a:r>
              <a:rPr lang="ru-RU" sz="2000" dirty="0"/>
              <a:t>- воспитание профессионального отношения к поставленной задаче;</a:t>
            </a:r>
          </a:p>
          <a:p>
            <a:r>
              <a:rPr lang="ru-RU" sz="2000" dirty="0"/>
              <a:t> - воспитание культуры исполнения юного музыканта.</a:t>
            </a:r>
          </a:p>
          <a:p>
            <a:r>
              <a:rPr lang="ru-RU" sz="2000" b="1" dirty="0"/>
              <a:t>Развивающие:</a:t>
            </a:r>
          </a:p>
          <a:p>
            <a:r>
              <a:rPr lang="ru-RU" sz="2000" b="1" dirty="0"/>
              <a:t>- развитие эмоциональной отзывчивости на музыку разного характера</a:t>
            </a:r>
          </a:p>
          <a:p>
            <a:r>
              <a:rPr lang="ru-RU" sz="2000" b="1" dirty="0"/>
              <a:t>-развитие пианистических навыков и их применение  при работе над выразительностью музыкальных произведений</a:t>
            </a:r>
          </a:p>
          <a:p>
            <a:r>
              <a:rPr lang="ru-RU" sz="2000" dirty="0"/>
              <a:t>- развитие обучающейся, как грамотного слушателя и исполнителя на музыкальном инструменте;</a:t>
            </a:r>
          </a:p>
          <a:p>
            <a:r>
              <a:rPr lang="ru-RU" sz="2000" dirty="0"/>
              <a:t>- интеллектуальное развитие личности ребенка.</a:t>
            </a:r>
          </a:p>
          <a:p>
            <a:r>
              <a:rPr lang="ru-RU" sz="2000" b="1" dirty="0"/>
              <a:t>Форма учебного занятия:</a:t>
            </a:r>
            <a:r>
              <a:rPr lang="ru-RU" sz="2000" dirty="0"/>
              <a:t> учебное занятие.</a:t>
            </a:r>
          </a:p>
          <a:p>
            <a:r>
              <a:rPr lang="ru-RU" sz="2000" b="1" dirty="0"/>
              <a:t>Форма организации работы:</a:t>
            </a:r>
            <a:r>
              <a:rPr lang="ru-RU" sz="2000" dirty="0"/>
              <a:t> индивидуальная</a:t>
            </a:r>
          </a:p>
          <a:p>
            <a:r>
              <a:rPr lang="ru-RU" sz="2000" b="1" dirty="0"/>
              <a:t>Тип учебного занятия</a:t>
            </a:r>
            <a:r>
              <a:rPr lang="ru-RU" sz="2000" dirty="0"/>
              <a:t>: комбинированное занятие</a:t>
            </a:r>
          </a:p>
          <a:p>
            <a:endParaRPr lang="ru-RU" sz="2000" b="1" dirty="0"/>
          </a:p>
          <a:p>
            <a:r>
              <a:rPr lang="ru-RU" sz="2000" b="1" dirty="0"/>
              <a:t>Форма организации работы:</a:t>
            </a:r>
            <a:r>
              <a:rPr lang="ru-RU" sz="2000" dirty="0"/>
              <a:t> индивидуальная.</a:t>
            </a:r>
          </a:p>
          <a:p>
            <a:r>
              <a:rPr lang="ru-RU" sz="2000" dirty="0"/>
              <a:t> Преподаватель должен изучить способности и возможности обучающегося. Необходимо познать природу ученика, создать атмосферу свободы, доверия, доброжелательности, ни в коем случае не навязывая своих взглядов и принципов. Только в этих условиях раскрывается ученик, его склонность к творчеству, оригинальному мышлении и видению.</a:t>
            </a:r>
            <a:endParaRPr lang="ru-RU" sz="2000" b="1" dirty="0"/>
          </a:p>
          <a:p>
            <a:endParaRPr lang="ru-RU" sz="1800" dirty="0"/>
          </a:p>
          <a:p>
            <a:endParaRPr lang="ru-RU" sz="20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41998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учебного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Структура учебного занятия:</a:t>
            </a:r>
          </a:p>
          <a:p>
            <a:pPr lvl="0"/>
            <a:r>
              <a:rPr lang="ru-RU" sz="2000" dirty="0"/>
              <a:t>знакомство с темой, целью и задачами – 5 минут;</a:t>
            </a:r>
          </a:p>
          <a:p>
            <a:pPr lvl="0"/>
            <a:r>
              <a:rPr lang="ru-RU" sz="2000" dirty="0"/>
              <a:t>теоретическая часть – понятие «образное содержание» 10 минут;</a:t>
            </a:r>
          </a:p>
          <a:p>
            <a:pPr lvl="0"/>
            <a:r>
              <a:rPr lang="ru-RU" sz="2000" dirty="0"/>
              <a:t>практическая часть –– 10 минут;</a:t>
            </a:r>
          </a:p>
          <a:p>
            <a:pPr lvl="0"/>
            <a:r>
              <a:rPr lang="ru-RU" sz="2000" dirty="0"/>
              <a:t>разучивание музыкального произведения– 10 минут;</a:t>
            </a:r>
          </a:p>
          <a:p>
            <a:pPr lvl="0"/>
            <a:r>
              <a:rPr lang="ru-RU" sz="2000" dirty="0"/>
              <a:t>закрепление учебного материала, подведение итогов занятия – 10 минут.</a:t>
            </a:r>
          </a:p>
          <a:p>
            <a:r>
              <a:rPr lang="ru-RU" sz="2000" b="1" dirty="0"/>
              <a:t>Основная часть занятия </a:t>
            </a:r>
            <a:r>
              <a:rPr lang="ru-RU" sz="2000" dirty="0"/>
              <a:t>– 30 минут.</a:t>
            </a:r>
          </a:p>
          <a:p>
            <a:r>
              <a:rPr lang="ru-RU" sz="2000" b="1" dirty="0"/>
              <a:t>Теоретическая часть занятия</a:t>
            </a:r>
            <a:r>
              <a:rPr lang="ru-RU" sz="2000" dirty="0"/>
              <a:t> – 15 минут.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28304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Представление обучающейся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400" b="1" dirty="0"/>
              <a:t>Организационная часть учебного занятия</a:t>
            </a:r>
          </a:p>
          <a:p>
            <a:r>
              <a:rPr lang="ru-RU" sz="1400" dirty="0"/>
              <a:t>Приветствие. Представление обучающейся.</a:t>
            </a:r>
          </a:p>
          <a:p>
            <a:r>
              <a:rPr lang="ru-RU" sz="1400" dirty="0"/>
              <a:t>Учебное занятие проходит с ученицей 5 класса  Максимовой Полиной.</a:t>
            </a:r>
          </a:p>
          <a:p>
            <a:r>
              <a:rPr lang="ru-RU" sz="1400" dirty="0"/>
              <a:t>Полина поступила в школу с хорошими музыкальными данными. В ходе обучения проявляет высокую мотивацию, стремление к освоению профессиональных знаний и навыков, совершенствованию своего технического мастерства и общекультурного уровня. Обладает высоким интеллектом, большой работоспособностью. За время обучения повысился уровень технического мастерства, появились навыки эффективных самостоятельных занятий, активизировался слуховой контроль. Проявляет большой интерес к музыке.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77E8F956-D6B2-4BF8-A55B-44B7F20F11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390604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Представление преподавателя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Учебное занятие проводит преподаватель первой категории по классу фортепиано </a:t>
            </a:r>
            <a:r>
              <a:rPr lang="ru-RU" dirty="0" err="1"/>
              <a:t>Сладковская</a:t>
            </a:r>
            <a:r>
              <a:rPr lang="ru-RU" dirty="0"/>
              <a:t> Алина Юрьевна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A56ECA1-BED7-4BDC-8E52-022A7F7B0A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987918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Ознакомление с целью и задачами учебного занятия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Сегодня нам предстоит работа над воплощением образного содержания музыкальных произведений: </a:t>
            </a:r>
            <a:r>
              <a:rPr lang="ru-RU" dirty="0" err="1"/>
              <a:t>Р.Шуман</a:t>
            </a:r>
            <a:r>
              <a:rPr lang="ru-RU" dirty="0"/>
              <a:t> «Пьеса без названия» и  </a:t>
            </a:r>
            <a:r>
              <a:rPr lang="ru-RU" dirty="0" err="1"/>
              <a:t>С.Баневич</a:t>
            </a:r>
            <a:r>
              <a:rPr lang="ru-RU" dirty="0"/>
              <a:t> «Зайка».</a:t>
            </a:r>
          </a:p>
          <a:p>
            <a:r>
              <a:rPr lang="ru-RU" dirty="0"/>
              <a:t>Мы познакомимся с понятием «Образное содержание», рассмотрим средства выразительности для воплощения музыкально-образного содержания и применим полученные знания на практике.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1B4743E-2A86-4A3C-9FFF-8FA08B2442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13805046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2057</TotalTime>
  <Words>1563</Words>
  <Application>Microsoft Office PowerPoint</Application>
  <PresentationFormat>Экран (4:3)</PresentationFormat>
  <Paragraphs>143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Тема Office</vt:lpstr>
      <vt:lpstr>Объект упаковщика для оболочки</vt:lpstr>
      <vt:lpstr>Учебное занятие по предмету «Фортепиано»</vt:lpstr>
      <vt:lpstr>Конспект учебного занятия</vt:lpstr>
      <vt:lpstr>Тема учебного занятия</vt:lpstr>
      <vt:lpstr>Цель учебного занятия</vt:lpstr>
      <vt:lpstr>Задачи учебного занятия</vt:lpstr>
      <vt:lpstr>План учебного занятия</vt:lpstr>
      <vt:lpstr>Представление обучающейся</vt:lpstr>
      <vt:lpstr>Представление преподавателя</vt:lpstr>
      <vt:lpstr>Ознакомление с целью и задачами учебного занятия</vt:lpstr>
      <vt:lpstr>Теоретическая часть учебного занятия: Понятие «образное содержание»  </vt:lpstr>
      <vt:lpstr>Воплощение музыкально-образного содержания. Показ преподавателем</vt:lpstr>
      <vt:lpstr>С.Баневич «Зайка»</vt:lpstr>
      <vt:lpstr>Работа над музыкальным образом</vt:lpstr>
      <vt:lpstr>Р. Шуман Пьеса без названия</vt:lpstr>
      <vt:lpstr>Работа над воплощением музыкального образа</vt:lpstr>
      <vt:lpstr>Физические упражнения</vt:lpstr>
      <vt:lpstr>Закрепление учебного материала. Концертное исполнение.</vt:lpstr>
      <vt:lpstr>Подведение итогов занятия, домашнее задание</vt:lpstr>
      <vt:lpstr>Планируемый результат учебного занятия</vt:lpstr>
      <vt:lpstr>Материально-техническое оснащение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учебного занятия</dc:title>
  <dc:creator>Алексей</dc:creator>
  <cp:lastModifiedBy>Admin</cp:lastModifiedBy>
  <cp:revision>268</cp:revision>
  <cp:lastPrinted>2015-03-17T01:57:08Z</cp:lastPrinted>
  <dcterms:created xsi:type="dcterms:W3CDTF">2015-03-16T23:05:55Z</dcterms:created>
  <dcterms:modified xsi:type="dcterms:W3CDTF">2019-10-08T01:43:56Z</dcterms:modified>
</cp:coreProperties>
</file>