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258" r:id="rId3"/>
    <p:sldId id="260" r:id="rId4"/>
    <p:sldId id="261" r:id="rId5"/>
    <p:sldId id="270" r:id="rId6"/>
    <p:sldId id="263" r:id="rId7"/>
    <p:sldId id="262" r:id="rId8"/>
    <p:sldId id="264" r:id="rId9"/>
    <p:sldId id="265" r:id="rId10"/>
    <p:sldId id="271" r:id="rId11"/>
    <p:sldId id="272" r:id="rId12"/>
    <p:sldId id="273" r:id="rId13"/>
    <p:sldId id="274" r:id="rId14"/>
    <p:sldId id="275" r:id="rId15"/>
    <p:sldId id="276" r:id="rId16"/>
    <p:sldId id="277" r:id="rId17"/>
    <p:sldId id="278"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0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364" autoAdjust="0"/>
  </p:normalViewPr>
  <p:slideViewPr>
    <p:cSldViewPr snapToGrid="0">
      <p:cViewPr varScale="1">
        <p:scale>
          <a:sx n="85" d="100"/>
          <a:sy n="85" d="100"/>
        </p:scale>
        <p:origin x="-738"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107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21E8BD-142F-46E9-9B0A-28EC52379E9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90B2C333-8C50-4E7C-AB33-9391CECB561C}">
      <dgm:prSet phldrT="[Текст]" custT="1"/>
      <dgm:spPr/>
      <dgm:t>
        <a:bodyPr/>
        <a:lstStyle/>
        <a:p>
          <a:r>
            <a:rPr lang="ru-RU" sz="2400" dirty="0" smtClean="0">
              <a:solidFill>
                <a:schemeClr val="tx2"/>
              </a:solidFill>
              <a:latin typeface="Times New Roman" panose="02020603050405020304" pitchFamily="18" charset="0"/>
              <a:cs typeface="Times New Roman" panose="02020603050405020304" pitchFamily="18" charset="0"/>
            </a:rPr>
            <a:t>Диаметр Плоского долото =148мм.  Диаметр ЭЦВ =142мм. </a:t>
          </a:r>
          <a:endParaRPr lang="ru-RU" sz="2400" dirty="0">
            <a:solidFill>
              <a:schemeClr val="tx2"/>
            </a:solidFill>
            <a:latin typeface="Times New Roman" panose="02020603050405020304" pitchFamily="18" charset="0"/>
            <a:cs typeface="Times New Roman" panose="02020603050405020304" pitchFamily="18" charset="0"/>
          </a:endParaRPr>
        </a:p>
      </dgm:t>
    </dgm:pt>
    <dgm:pt modelId="{A95AF737-05D2-4128-B20C-AF859E1F8C74}" type="parTrans" cxnId="{471B4572-99DE-400D-BC2E-721E858E8988}">
      <dgm:prSet/>
      <dgm:spPr/>
      <dgm:t>
        <a:bodyPr/>
        <a:lstStyle/>
        <a:p>
          <a:endParaRPr lang="ru-RU"/>
        </a:p>
      </dgm:t>
    </dgm:pt>
    <dgm:pt modelId="{EEC1D7DC-7E7B-412E-B846-7D18B79D44A9}" type="sibTrans" cxnId="{471B4572-99DE-400D-BC2E-721E858E8988}">
      <dgm:prSet/>
      <dgm:spPr/>
      <dgm:t>
        <a:bodyPr/>
        <a:lstStyle/>
        <a:p>
          <a:endParaRPr lang="ru-RU"/>
        </a:p>
      </dgm:t>
    </dgm:pt>
    <dgm:pt modelId="{A8BFA4F8-F153-4561-A450-B710CB860397}">
      <dgm:prSet phldrT="[Текст]" phldr="1" custT="1"/>
      <dgm:spPr/>
      <dgm:t>
        <a:bodyPr/>
        <a:lstStyle/>
        <a:p>
          <a:endParaRPr lang="ru-RU" sz="2800" dirty="0">
            <a:solidFill>
              <a:schemeClr val="tx2"/>
            </a:solidFill>
            <a:latin typeface="Times New Roman" panose="02020603050405020304" pitchFamily="18" charset="0"/>
            <a:cs typeface="Times New Roman" panose="02020603050405020304" pitchFamily="18" charset="0"/>
          </a:endParaRPr>
        </a:p>
      </dgm:t>
    </dgm:pt>
    <dgm:pt modelId="{ED5029C0-15A0-4EA2-9EB5-BA312F3AA4E5}" type="parTrans" cxnId="{8C5BC8AE-2E23-4489-A769-8281B6A2EF9E}">
      <dgm:prSet/>
      <dgm:spPr/>
      <dgm:t>
        <a:bodyPr/>
        <a:lstStyle/>
        <a:p>
          <a:endParaRPr lang="ru-RU"/>
        </a:p>
      </dgm:t>
    </dgm:pt>
    <dgm:pt modelId="{4E4404FC-8457-4B68-9A97-5CA26D246D92}" type="sibTrans" cxnId="{8C5BC8AE-2E23-4489-A769-8281B6A2EF9E}">
      <dgm:prSet/>
      <dgm:spPr/>
      <dgm:t>
        <a:bodyPr/>
        <a:lstStyle/>
        <a:p>
          <a:endParaRPr lang="ru-RU"/>
        </a:p>
      </dgm:t>
    </dgm:pt>
    <dgm:pt modelId="{AFED0AE8-8BA4-4327-B19E-3010E0C244D7}">
      <dgm:prSet phldrT="[Текст]" phldr="1" custT="1"/>
      <dgm:spPr/>
      <dgm:t>
        <a:bodyPr/>
        <a:lstStyle/>
        <a:p>
          <a:endParaRPr lang="ru-RU" sz="2800">
            <a:solidFill>
              <a:schemeClr val="tx2"/>
            </a:solidFill>
            <a:latin typeface="Times New Roman" panose="02020603050405020304" pitchFamily="18" charset="0"/>
            <a:cs typeface="Times New Roman" panose="02020603050405020304" pitchFamily="18" charset="0"/>
          </a:endParaRPr>
        </a:p>
      </dgm:t>
    </dgm:pt>
    <dgm:pt modelId="{72BDE9AF-7EA0-4867-B1A6-1060219DD23A}" type="parTrans" cxnId="{CDC26629-1799-43D2-AFBE-09C255E56BD0}">
      <dgm:prSet/>
      <dgm:spPr/>
      <dgm:t>
        <a:bodyPr/>
        <a:lstStyle/>
        <a:p>
          <a:endParaRPr lang="ru-RU"/>
        </a:p>
      </dgm:t>
    </dgm:pt>
    <dgm:pt modelId="{00258700-F2ED-4098-8899-72159B6CA72E}" type="sibTrans" cxnId="{CDC26629-1799-43D2-AFBE-09C255E56BD0}">
      <dgm:prSet/>
      <dgm:spPr/>
      <dgm:t>
        <a:bodyPr/>
        <a:lstStyle/>
        <a:p>
          <a:endParaRPr lang="ru-RU"/>
        </a:p>
      </dgm:t>
    </dgm:pt>
    <dgm:pt modelId="{CDCBBBF1-51C6-4EA8-A0B6-316C4C5ED32D}">
      <dgm:prSet phldrT="[Текст]" phldr="1" custT="1"/>
      <dgm:spPr/>
      <dgm:t>
        <a:bodyPr/>
        <a:lstStyle/>
        <a:p>
          <a:endParaRPr lang="ru-RU" sz="2800" dirty="0">
            <a:solidFill>
              <a:schemeClr val="tx2"/>
            </a:solidFill>
            <a:latin typeface="Times New Roman" panose="02020603050405020304" pitchFamily="18" charset="0"/>
            <a:cs typeface="Times New Roman" panose="02020603050405020304" pitchFamily="18" charset="0"/>
          </a:endParaRPr>
        </a:p>
      </dgm:t>
    </dgm:pt>
    <dgm:pt modelId="{43EFCC0A-BB64-47B6-8846-034062599172}" type="parTrans" cxnId="{D6DB774C-A1C2-4F1A-AC1B-C963B6080D58}">
      <dgm:prSet/>
      <dgm:spPr/>
      <dgm:t>
        <a:bodyPr/>
        <a:lstStyle/>
        <a:p>
          <a:endParaRPr lang="ru-RU"/>
        </a:p>
      </dgm:t>
    </dgm:pt>
    <dgm:pt modelId="{5C05F2F8-CD2D-45AE-AC6C-ED57B7F94178}" type="sibTrans" cxnId="{D6DB774C-A1C2-4F1A-AC1B-C963B6080D58}">
      <dgm:prSet/>
      <dgm:spPr/>
      <dgm:t>
        <a:bodyPr/>
        <a:lstStyle/>
        <a:p>
          <a:endParaRPr lang="ru-RU"/>
        </a:p>
      </dgm:t>
    </dgm:pt>
    <dgm:pt modelId="{AE35969E-E742-451A-BEF3-CC5E2C803AE3}">
      <dgm:prSet phldrT="[Текст]" custT="1"/>
      <dgm:spPr/>
      <dgm:t>
        <a:bodyPr/>
        <a:lstStyle/>
        <a:p>
          <a:endParaRPr lang="ru-RU" sz="2800" dirty="0">
            <a:solidFill>
              <a:schemeClr val="tx2"/>
            </a:solidFill>
            <a:latin typeface="Times New Roman" panose="02020603050405020304" pitchFamily="18" charset="0"/>
            <a:cs typeface="Times New Roman" panose="02020603050405020304" pitchFamily="18" charset="0"/>
          </a:endParaRPr>
        </a:p>
      </dgm:t>
    </dgm:pt>
    <dgm:pt modelId="{4C152E68-46F8-4215-9C57-0A8BB313B8BD}" type="parTrans" cxnId="{FD3B7CBB-3EF2-45D8-A4EE-FA292B975D89}">
      <dgm:prSet/>
      <dgm:spPr/>
      <dgm:t>
        <a:bodyPr/>
        <a:lstStyle/>
        <a:p>
          <a:endParaRPr lang="ru-RU"/>
        </a:p>
      </dgm:t>
    </dgm:pt>
    <dgm:pt modelId="{D8D8323B-9614-4D95-81DE-3724B218975D}" type="sibTrans" cxnId="{FD3B7CBB-3EF2-45D8-A4EE-FA292B975D89}">
      <dgm:prSet/>
      <dgm:spPr/>
      <dgm:t>
        <a:bodyPr/>
        <a:lstStyle/>
        <a:p>
          <a:endParaRPr lang="ru-RU"/>
        </a:p>
      </dgm:t>
    </dgm:pt>
    <dgm:pt modelId="{4B7809F8-8AC6-4F4B-B8A8-5E869FCDEE76}">
      <dgm:prSet phldrT="[Текст]" custT="1"/>
      <dgm:spPr/>
      <dgm:t>
        <a:bodyPr/>
        <a:lstStyle/>
        <a:p>
          <a:endParaRPr lang="ru-RU" sz="2800" dirty="0">
            <a:solidFill>
              <a:schemeClr val="tx2"/>
            </a:solidFill>
            <a:latin typeface="Times New Roman" panose="02020603050405020304" pitchFamily="18" charset="0"/>
            <a:cs typeface="Times New Roman" panose="02020603050405020304" pitchFamily="18" charset="0"/>
          </a:endParaRPr>
        </a:p>
      </dgm:t>
    </dgm:pt>
    <dgm:pt modelId="{897C680F-0E7B-4BEA-876C-DE4E5A024C61}" type="parTrans" cxnId="{DE1BA648-4416-4835-B301-BCE20EB5C509}">
      <dgm:prSet/>
      <dgm:spPr/>
      <dgm:t>
        <a:bodyPr/>
        <a:lstStyle/>
        <a:p>
          <a:endParaRPr lang="ru-RU"/>
        </a:p>
      </dgm:t>
    </dgm:pt>
    <dgm:pt modelId="{C335B39D-49C0-4352-884C-15C4437E25BE}" type="sibTrans" cxnId="{DE1BA648-4416-4835-B301-BCE20EB5C509}">
      <dgm:prSet/>
      <dgm:spPr/>
      <dgm:t>
        <a:bodyPr/>
        <a:lstStyle/>
        <a:p>
          <a:endParaRPr lang="ru-RU"/>
        </a:p>
      </dgm:t>
    </dgm:pt>
    <dgm:pt modelId="{4036CF8E-4390-4A2A-A0B6-850986DEE3E5}">
      <dgm:prSet phldrT="[Текст]" custT="1"/>
      <dgm:spPr/>
      <dgm:t>
        <a:bodyPr/>
        <a:lstStyle/>
        <a:p>
          <a:r>
            <a:rPr lang="ru-RU" sz="2400" dirty="0" smtClean="0">
              <a:solidFill>
                <a:schemeClr val="tx2"/>
              </a:solidFill>
              <a:latin typeface="Times New Roman" panose="02020603050405020304" pitchFamily="18" charset="0"/>
              <a:cs typeface="Times New Roman" panose="02020603050405020304" pitchFamily="18" charset="0"/>
            </a:rPr>
            <a:t>Диаметр направляющей колонны составит 407 мм, при бурении 345мм. Длина колонны 30 м (по супесям) Диаметр обсадки под фильтровую колонну составит 194мм, при диаметре бурения 148 мм.</a:t>
          </a:r>
          <a:endParaRPr lang="ru-RU" sz="2400" dirty="0">
            <a:solidFill>
              <a:schemeClr val="tx2"/>
            </a:solidFill>
            <a:latin typeface="Times New Roman" panose="02020603050405020304" pitchFamily="18" charset="0"/>
            <a:cs typeface="Times New Roman" panose="02020603050405020304" pitchFamily="18" charset="0"/>
          </a:endParaRPr>
        </a:p>
      </dgm:t>
    </dgm:pt>
    <dgm:pt modelId="{637C3259-C85E-4672-9DDA-79C788FDF6E5}" type="parTrans" cxnId="{A0BD7B7E-0D3B-4B13-A985-3AC94E8E4A29}">
      <dgm:prSet/>
      <dgm:spPr/>
      <dgm:t>
        <a:bodyPr/>
        <a:lstStyle/>
        <a:p>
          <a:endParaRPr lang="ru-RU"/>
        </a:p>
      </dgm:t>
    </dgm:pt>
    <dgm:pt modelId="{ED4CCFE3-1ABB-4A82-8F29-0E8C42141306}" type="sibTrans" cxnId="{A0BD7B7E-0D3B-4B13-A985-3AC94E8E4A29}">
      <dgm:prSet/>
      <dgm:spPr/>
      <dgm:t>
        <a:bodyPr/>
        <a:lstStyle/>
        <a:p>
          <a:endParaRPr lang="ru-RU"/>
        </a:p>
      </dgm:t>
    </dgm:pt>
    <dgm:pt modelId="{D12EDE86-3744-4533-AF25-18C238261699}">
      <dgm:prSet phldrT="[Текст]" custT="1"/>
      <dgm:spPr/>
      <dgm:t>
        <a:bodyPr/>
        <a:lstStyle/>
        <a:p>
          <a:r>
            <a:rPr lang="ru-RU" sz="3200" dirty="0" smtClean="0">
              <a:solidFill>
                <a:schemeClr val="tx2"/>
              </a:solidFill>
              <a:latin typeface="Times New Roman" panose="02020603050405020304" pitchFamily="18" charset="0"/>
              <a:cs typeface="Times New Roman" panose="02020603050405020304" pitchFamily="18" charset="0"/>
            </a:rPr>
            <a:t>Эксплуатационная колона на 50-100</a:t>
          </a:r>
          <a:r>
            <a:rPr lang="en-US" sz="3200" dirty="0" smtClean="0">
              <a:solidFill>
                <a:schemeClr val="tx2"/>
              </a:solidFill>
              <a:latin typeface="Times New Roman" panose="02020603050405020304" pitchFamily="18" charset="0"/>
              <a:cs typeface="Times New Roman" panose="02020603050405020304" pitchFamily="18" charset="0"/>
            </a:rPr>
            <a:t>&gt;</a:t>
          </a:r>
          <a:r>
            <a:rPr lang="ru-RU" sz="3200" dirty="0" smtClean="0">
              <a:solidFill>
                <a:schemeClr val="tx2"/>
              </a:solidFill>
              <a:latin typeface="Times New Roman" panose="02020603050405020304" pitchFamily="18" charset="0"/>
              <a:cs typeface="Times New Roman" panose="02020603050405020304" pitchFamily="18" charset="0"/>
            </a:rPr>
            <a:t>ЭЦВ     следовательно =299мм.                                 Длина колоны =35м.</a:t>
          </a:r>
          <a:endParaRPr lang="ru-RU" sz="3200" dirty="0">
            <a:solidFill>
              <a:schemeClr val="tx2"/>
            </a:solidFill>
            <a:latin typeface="Times New Roman" panose="02020603050405020304" pitchFamily="18" charset="0"/>
            <a:cs typeface="Times New Roman" panose="02020603050405020304" pitchFamily="18" charset="0"/>
          </a:endParaRPr>
        </a:p>
      </dgm:t>
    </dgm:pt>
    <dgm:pt modelId="{0B41C753-29CD-4B51-9CCF-64BE705E0749}" type="parTrans" cxnId="{B3AF65B7-424C-447D-8084-43075EBC90E4}">
      <dgm:prSet/>
      <dgm:spPr/>
      <dgm:t>
        <a:bodyPr/>
        <a:lstStyle/>
        <a:p>
          <a:endParaRPr lang="ru-RU"/>
        </a:p>
      </dgm:t>
    </dgm:pt>
    <dgm:pt modelId="{FBEE4B6E-0BE0-41D1-A748-C11788D44598}" type="sibTrans" cxnId="{B3AF65B7-424C-447D-8084-43075EBC90E4}">
      <dgm:prSet/>
      <dgm:spPr/>
      <dgm:t>
        <a:bodyPr/>
        <a:lstStyle/>
        <a:p>
          <a:endParaRPr lang="ru-RU"/>
        </a:p>
      </dgm:t>
    </dgm:pt>
    <dgm:pt modelId="{FC2D1D5F-BD2F-4AEC-8914-D8512C530027}">
      <dgm:prSet phldrT="[Текст]" custT="1"/>
      <dgm:spPr/>
      <dgm:t>
        <a:bodyPr/>
        <a:lstStyle/>
        <a:p>
          <a:pPr algn="ctr"/>
          <a:r>
            <a:rPr lang="ru-RU" sz="2400" dirty="0" smtClean="0">
              <a:solidFill>
                <a:schemeClr val="tx2"/>
              </a:solidFill>
              <a:latin typeface="Times New Roman" panose="02020603050405020304" pitchFamily="18" charset="0"/>
              <a:cs typeface="Times New Roman" panose="02020603050405020304" pitchFamily="18" charset="0"/>
            </a:rPr>
            <a:t>При УК бурении диаметр долота должен быть на 50-100 мм меньше диаметра обсадки, так как бурение идет с сопутствующей обсадкой, то есть диаметр бурения будет равен 248 мм</a:t>
          </a:r>
          <a:endParaRPr lang="ru-RU" sz="2400" dirty="0">
            <a:solidFill>
              <a:schemeClr val="tx2"/>
            </a:solidFill>
            <a:latin typeface="Times New Roman" panose="02020603050405020304" pitchFamily="18" charset="0"/>
            <a:cs typeface="Times New Roman" panose="02020603050405020304" pitchFamily="18" charset="0"/>
          </a:endParaRPr>
        </a:p>
      </dgm:t>
    </dgm:pt>
    <dgm:pt modelId="{2A52CB71-BC59-4798-B924-7976FBE4D1DA}" type="parTrans" cxnId="{F6CFDAD3-1DF0-4B9F-BFBC-4E238E49022E}">
      <dgm:prSet/>
      <dgm:spPr/>
      <dgm:t>
        <a:bodyPr/>
        <a:lstStyle/>
        <a:p>
          <a:endParaRPr lang="ru-RU"/>
        </a:p>
      </dgm:t>
    </dgm:pt>
    <dgm:pt modelId="{FB237991-2F0C-4EAA-B01E-7F2EE0CFB376}" type="sibTrans" cxnId="{F6CFDAD3-1DF0-4B9F-BFBC-4E238E49022E}">
      <dgm:prSet/>
      <dgm:spPr/>
      <dgm:t>
        <a:bodyPr/>
        <a:lstStyle/>
        <a:p>
          <a:endParaRPr lang="ru-RU"/>
        </a:p>
      </dgm:t>
    </dgm:pt>
    <dgm:pt modelId="{B04BC45B-04B1-4517-A74B-0E349DA4D4F6}">
      <dgm:prSet phldrT="[Текст]" custT="1"/>
      <dgm:spPr/>
      <dgm:t>
        <a:bodyPr/>
        <a:lstStyle/>
        <a:p>
          <a:r>
            <a:rPr lang="ru-RU" sz="2800" dirty="0" smtClean="0">
              <a:solidFill>
                <a:schemeClr val="tx2"/>
              </a:solidFill>
              <a:latin typeface="Times New Roman" panose="02020603050405020304" pitchFamily="18" charset="0"/>
              <a:cs typeface="Times New Roman" panose="02020603050405020304" pitchFamily="18" charset="0"/>
            </a:rPr>
            <a:t>СКВАЖИНА</a:t>
          </a:r>
          <a:endParaRPr lang="ru-RU" sz="2800" dirty="0">
            <a:solidFill>
              <a:schemeClr val="tx2"/>
            </a:solidFill>
            <a:latin typeface="Times New Roman" panose="02020603050405020304" pitchFamily="18" charset="0"/>
            <a:cs typeface="Times New Roman" panose="02020603050405020304" pitchFamily="18" charset="0"/>
          </a:endParaRPr>
        </a:p>
      </dgm:t>
    </dgm:pt>
    <dgm:pt modelId="{9CC97D83-E37C-4E5B-BB49-696B2AAA56ED}" type="sibTrans" cxnId="{8FCB6ECC-426F-4D47-B176-4CC7F5C40B89}">
      <dgm:prSet/>
      <dgm:spPr/>
      <dgm:t>
        <a:bodyPr/>
        <a:lstStyle/>
        <a:p>
          <a:endParaRPr lang="ru-RU"/>
        </a:p>
      </dgm:t>
    </dgm:pt>
    <dgm:pt modelId="{485BEE4D-4722-4DE7-80DE-8868E50448F3}" type="parTrans" cxnId="{8FCB6ECC-426F-4D47-B176-4CC7F5C40B89}">
      <dgm:prSet/>
      <dgm:spPr/>
      <dgm:t>
        <a:bodyPr/>
        <a:lstStyle/>
        <a:p>
          <a:endParaRPr lang="ru-RU"/>
        </a:p>
      </dgm:t>
    </dgm:pt>
    <dgm:pt modelId="{F08ACE58-E7AD-459A-8ABB-640D78791CE2}" type="pres">
      <dgm:prSet presAssocID="{AF21E8BD-142F-46E9-9B0A-28EC52379E92}" presName="diagram" presStyleCnt="0">
        <dgm:presLayoutVars>
          <dgm:chMax val="1"/>
          <dgm:dir/>
          <dgm:animLvl val="ctr"/>
          <dgm:resizeHandles val="exact"/>
        </dgm:presLayoutVars>
      </dgm:prSet>
      <dgm:spPr/>
      <dgm:t>
        <a:bodyPr/>
        <a:lstStyle/>
        <a:p>
          <a:endParaRPr lang="ru-RU"/>
        </a:p>
      </dgm:t>
    </dgm:pt>
    <dgm:pt modelId="{5ABCCCBE-AFAA-4326-8BE6-F3AB305C371B}" type="pres">
      <dgm:prSet presAssocID="{AF21E8BD-142F-46E9-9B0A-28EC52379E92}" presName="matrix" presStyleCnt="0"/>
      <dgm:spPr/>
    </dgm:pt>
    <dgm:pt modelId="{EEFE8E1E-61CE-4CF0-9F28-294D7D19E37F}" type="pres">
      <dgm:prSet presAssocID="{AF21E8BD-142F-46E9-9B0A-28EC52379E92}" presName="tile1" presStyleLbl="node1" presStyleIdx="0" presStyleCnt="4" custScaleY="98692" custLinFactNeighborX="13" custLinFactNeighborY="-2622"/>
      <dgm:spPr/>
      <dgm:t>
        <a:bodyPr/>
        <a:lstStyle/>
        <a:p>
          <a:endParaRPr lang="ru-RU"/>
        </a:p>
      </dgm:t>
    </dgm:pt>
    <dgm:pt modelId="{AF36447E-92EC-42A0-81A4-00DDE9234D34}" type="pres">
      <dgm:prSet presAssocID="{AF21E8BD-142F-46E9-9B0A-28EC52379E92}" presName="tile1text" presStyleLbl="node1" presStyleIdx="0" presStyleCnt="4">
        <dgm:presLayoutVars>
          <dgm:chMax val="0"/>
          <dgm:chPref val="0"/>
          <dgm:bulletEnabled val="1"/>
        </dgm:presLayoutVars>
      </dgm:prSet>
      <dgm:spPr/>
      <dgm:t>
        <a:bodyPr/>
        <a:lstStyle/>
        <a:p>
          <a:endParaRPr lang="ru-RU"/>
        </a:p>
      </dgm:t>
    </dgm:pt>
    <dgm:pt modelId="{00C42704-8C2A-4ABE-88C1-F88B1A49B895}" type="pres">
      <dgm:prSet presAssocID="{AF21E8BD-142F-46E9-9B0A-28EC52379E92}" presName="tile2" presStyleLbl="node1" presStyleIdx="1" presStyleCnt="4" custScaleY="107383" custLinFactNeighborX="982" custLinFactNeighborY="3361"/>
      <dgm:spPr/>
      <dgm:t>
        <a:bodyPr/>
        <a:lstStyle/>
        <a:p>
          <a:endParaRPr lang="ru-RU"/>
        </a:p>
      </dgm:t>
    </dgm:pt>
    <dgm:pt modelId="{67FCCA5F-2116-4032-AE4F-9ACC5E792F25}" type="pres">
      <dgm:prSet presAssocID="{AF21E8BD-142F-46E9-9B0A-28EC52379E92}" presName="tile2text" presStyleLbl="node1" presStyleIdx="1" presStyleCnt="4">
        <dgm:presLayoutVars>
          <dgm:chMax val="0"/>
          <dgm:chPref val="0"/>
          <dgm:bulletEnabled val="1"/>
        </dgm:presLayoutVars>
      </dgm:prSet>
      <dgm:spPr/>
      <dgm:t>
        <a:bodyPr/>
        <a:lstStyle/>
        <a:p>
          <a:endParaRPr lang="ru-RU"/>
        </a:p>
      </dgm:t>
    </dgm:pt>
    <dgm:pt modelId="{E7887463-5591-462E-AA8C-A90CAE7C98F5}" type="pres">
      <dgm:prSet presAssocID="{AF21E8BD-142F-46E9-9B0A-28EC52379E92}" presName="tile3" presStyleLbl="node1" presStyleIdx="2" presStyleCnt="4" custScaleX="100606" custScaleY="113830"/>
      <dgm:spPr/>
      <dgm:t>
        <a:bodyPr/>
        <a:lstStyle/>
        <a:p>
          <a:endParaRPr lang="ru-RU"/>
        </a:p>
      </dgm:t>
    </dgm:pt>
    <dgm:pt modelId="{FEA59CC3-CD78-44C5-A123-9F5EE241A7C0}" type="pres">
      <dgm:prSet presAssocID="{AF21E8BD-142F-46E9-9B0A-28EC52379E92}" presName="tile3text" presStyleLbl="node1" presStyleIdx="2" presStyleCnt="4">
        <dgm:presLayoutVars>
          <dgm:chMax val="0"/>
          <dgm:chPref val="0"/>
          <dgm:bulletEnabled val="1"/>
        </dgm:presLayoutVars>
      </dgm:prSet>
      <dgm:spPr/>
      <dgm:t>
        <a:bodyPr/>
        <a:lstStyle/>
        <a:p>
          <a:endParaRPr lang="ru-RU"/>
        </a:p>
      </dgm:t>
    </dgm:pt>
    <dgm:pt modelId="{35275A2C-7778-4530-AE75-CB59E10BA584}" type="pres">
      <dgm:prSet presAssocID="{AF21E8BD-142F-46E9-9B0A-28EC52379E92}" presName="tile4" presStyleLbl="node1" presStyleIdx="3" presStyleCnt="4" custScaleY="116965"/>
      <dgm:spPr/>
      <dgm:t>
        <a:bodyPr/>
        <a:lstStyle/>
        <a:p>
          <a:endParaRPr lang="ru-RU"/>
        </a:p>
      </dgm:t>
    </dgm:pt>
    <dgm:pt modelId="{F03C1139-BE9D-4C6A-8939-B1C3EC7BCD1C}" type="pres">
      <dgm:prSet presAssocID="{AF21E8BD-142F-46E9-9B0A-28EC52379E92}" presName="tile4text" presStyleLbl="node1" presStyleIdx="3" presStyleCnt="4">
        <dgm:presLayoutVars>
          <dgm:chMax val="0"/>
          <dgm:chPref val="0"/>
          <dgm:bulletEnabled val="1"/>
        </dgm:presLayoutVars>
      </dgm:prSet>
      <dgm:spPr/>
      <dgm:t>
        <a:bodyPr/>
        <a:lstStyle/>
        <a:p>
          <a:endParaRPr lang="ru-RU"/>
        </a:p>
      </dgm:t>
    </dgm:pt>
    <dgm:pt modelId="{BA7C6DD8-1DBD-40C6-90A5-12DB5AB7DA31}" type="pres">
      <dgm:prSet presAssocID="{AF21E8BD-142F-46E9-9B0A-28EC52379E92}" presName="centerTile" presStyleLbl="fgShp" presStyleIdx="0" presStyleCnt="1" custScaleY="58622" custLinFactNeighborX="-1250" custLinFactNeighborY="-6342">
        <dgm:presLayoutVars>
          <dgm:chMax val="0"/>
          <dgm:chPref val="0"/>
        </dgm:presLayoutVars>
      </dgm:prSet>
      <dgm:spPr/>
      <dgm:t>
        <a:bodyPr/>
        <a:lstStyle/>
        <a:p>
          <a:endParaRPr lang="ru-RU"/>
        </a:p>
      </dgm:t>
    </dgm:pt>
  </dgm:ptLst>
  <dgm:cxnLst>
    <dgm:cxn modelId="{48937F0E-D7F6-4853-8B8B-E7AB01254A1C}" type="presOf" srcId="{FC2D1D5F-BD2F-4AEC-8914-D8512C530027}" destId="{FEA59CC3-CD78-44C5-A123-9F5EE241A7C0}" srcOrd="1" destOrd="0" presId="urn:microsoft.com/office/officeart/2005/8/layout/matrix1"/>
    <dgm:cxn modelId="{471B4572-99DE-400D-BC2E-721E858E8988}" srcId="{B04BC45B-04B1-4517-A74B-0E349DA4D4F6}" destId="{90B2C333-8C50-4E7C-AB33-9391CECB561C}" srcOrd="0" destOrd="0" parTransId="{A95AF737-05D2-4128-B20C-AF859E1F8C74}" sibTransId="{EEC1D7DC-7E7B-412E-B846-7D18B79D44A9}"/>
    <dgm:cxn modelId="{CDC26629-1799-43D2-AFBE-09C255E56BD0}" srcId="{B04BC45B-04B1-4517-A74B-0E349DA4D4F6}" destId="{AFED0AE8-8BA4-4327-B19E-3010E0C244D7}" srcOrd="7" destOrd="0" parTransId="{72BDE9AF-7EA0-4867-B1A6-1060219DD23A}" sibTransId="{00258700-F2ED-4098-8899-72159B6CA72E}"/>
    <dgm:cxn modelId="{8137ED2A-06C8-4256-8E09-E0BD9BA6DD87}" type="presOf" srcId="{90B2C333-8C50-4E7C-AB33-9391CECB561C}" destId="{AF36447E-92EC-42A0-81A4-00DDE9234D34}" srcOrd="1" destOrd="0" presId="urn:microsoft.com/office/officeart/2005/8/layout/matrix1"/>
    <dgm:cxn modelId="{2CF781D5-4F48-44C3-93E7-E7B0304539BE}" type="presOf" srcId="{AF21E8BD-142F-46E9-9B0A-28EC52379E92}" destId="{F08ACE58-E7AD-459A-8ABB-640D78791CE2}" srcOrd="0" destOrd="0" presId="urn:microsoft.com/office/officeart/2005/8/layout/matrix1"/>
    <dgm:cxn modelId="{D6DB774C-A1C2-4F1A-AC1B-C963B6080D58}" srcId="{B04BC45B-04B1-4517-A74B-0E349DA4D4F6}" destId="{CDCBBBF1-51C6-4EA8-A0B6-316C4C5ED32D}" srcOrd="8" destOrd="0" parTransId="{43EFCC0A-BB64-47B6-8846-034062599172}" sibTransId="{5C05F2F8-CD2D-45AE-AC6C-ED57B7F94178}"/>
    <dgm:cxn modelId="{F0E71EC1-9513-42FF-93E9-8ACE92260019}" type="presOf" srcId="{4036CF8E-4390-4A2A-A0B6-850986DEE3E5}" destId="{35275A2C-7778-4530-AE75-CB59E10BA584}" srcOrd="0" destOrd="0" presId="urn:microsoft.com/office/officeart/2005/8/layout/matrix1"/>
    <dgm:cxn modelId="{8FCB6ECC-426F-4D47-B176-4CC7F5C40B89}" srcId="{AF21E8BD-142F-46E9-9B0A-28EC52379E92}" destId="{B04BC45B-04B1-4517-A74B-0E349DA4D4F6}" srcOrd="0" destOrd="0" parTransId="{485BEE4D-4722-4DE7-80DE-8868E50448F3}" sibTransId="{9CC97D83-E37C-4E5B-BB49-696B2AAA56ED}"/>
    <dgm:cxn modelId="{1F53E143-A221-41FC-9B70-3364AEDD8E6D}" type="presOf" srcId="{D12EDE86-3744-4533-AF25-18C238261699}" destId="{00C42704-8C2A-4ABE-88C1-F88B1A49B895}" srcOrd="0" destOrd="0" presId="urn:microsoft.com/office/officeart/2005/8/layout/matrix1"/>
    <dgm:cxn modelId="{A0BD7B7E-0D3B-4B13-A985-3AC94E8E4A29}" srcId="{B04BC45B-04B1-4517-A74B-0E349DA4D4F6}" destId="{4036CF8E-4390-4A2A-A0B6-850986DEE3E5}" srcOrd="3" destOrd="0" parTransId="{637C3259-C85E-4672-9DDA-79C788FDF6E5}" sibTransId="{ED4CCFE3-1ABB-4A82-8F29-0E8C42141306}"/>
    <dgm:cxn modelId="{B3AF65B7-424C-447D-8084-43075EBC90E4}" srcId="{B04BC45B-04B1-4517-A74B-0E349DA4D4F6}" destId="{D12EDE86-3744-4533-AF25-18C238261699}" srcOrd="1" destOrd="0" parTransId="{0B41C753-29CD-4B51-9CCF-64BE705E0749}" sibTransId="{FBEE4B6E-0BE0-41D1-A748-C11788D44598}"/>
    <dgm:cxn modelId="{F6CFDAD3-1DF0-4B9F-BFBC-4E238E49022E}" srcId="{B04BC45B-04B1-4517-A74B-0E349DA4D4F6}" destId="{FC2D1D5F-BD2F-4AEC-8914-D8512C530027}" srcOrd="2" destOrd="0" parTransId="{2A52CB71-BC59-4798-B924-7976FBE4D1DA}" sibTransId="{FB237991-2F0C-4EAA-B01E-7F2EE0CFB376}"/>
    <dgm:cxn modelId="{F06C3D71-AFE6-4C98-9A8E-93AEDB86E329}" type="presOf" srcId="{D12EDE86-3744-4533-AF25-18C238261699}" destId="{67FCCA5F-2116-4032-AE4F-9ACC5E792F25}" srcOrd="1" destOrd="0" presId="urn:microsoft.com/office/officeart/2005/8/layout/matrix1"/>
    <dgm:cxn modelId="{FD3B7CBB-3EF2-45D8-A4EE-FA292B975D89}" srcId="{B04BC45B-04B1-4517-A74B-0E349DA4D4F6}" destId="{AE35969E-E742-451A-BEF3-CC5E2C803AE3}" srcOrd="5" destOrd="0" parTransId="{4C152E68-46F8-4215-9C57-0A8BB313B8BD}" sibTransId="{D8D8323B-9614-4D95-81DE-3724B218975D}"/>
    <dgm:cxn modelId="{CB68A536-FBF3-4919-A701-25B8B9DB966B}" type="presOf" srcId="{90B2C333-8C50-4E7C-AB33-9391CECB561C}" destId="{EEFE8E1E-61CE-4CF0-9F28-294D7D19E37F}" srcOrd="0" destOrd="0" presId="urn:microsoft.com/office/officeart/2005/8/layout/matrix1"/>
    <dgm:cxn modelId="{8C5BC8AE-2E23-4489-A769-8281B6A2EF9E}" srcId="{B04BC45B-04B1-4517-A74B-0E349DA4D4F6}" destId="{A8BFA4F8-F153-4561-A450-B710CB860397}" srcOrd="6" destOrd="0" parTransId="{ED5029C0-15A0-4EA2-9EB5-BA312F3AA4E5}" sibTransId="{4E4404FC-8457-4B68-9A97-5CA26D246D92}"/>
    <dgm:cxn modelId="{20D1BC83-36F1-4288-9576-FEFBF21958C5}" type="presOf" srcId="{4036CF8E-4390-4A2A-A0B6-850986DEE3E5}" destId="{F03C1139-BE9D-4C6A-8939-B1C3EC7BCD1C}" srcOrd="1" destOrd="0" presId="urn:microsoft.com/office/officeart/2005/8/layout/matrix1"/>
    <dgm:cxn modelId="{B6515B2E-EB4D-45FB-B330-AF3ED38F0C9E}" type="presOf" srcId="{FC2D1D5F-BD2F-4AEC-8914-D8512C530027}" destId="{E7887463-5591-462E-AA8C-A90CAE7C98F5}" srcOrd="0" destOrd="0" presId="urn:microsoft.com/office/officeart/2005/8/layout/matrix1"/>
    <dgm:cxn modelId="{4189E9DA-01D6-4BE9-B3E9-610D6B4216EB}" type="presOf" srcId="{B04BC45B-04B1-4517-A74B-0E349DA4D4F6}" destId="{BA7C6DD8-1DBD-40C6-90A5-12DB5AB7DA31}" srcOrd="0" destOrd="0" presId="urn:microsoft.com/office/officeart/2005/8/layout/matrix1"/>
    <dgm:cxn modelId="{DE1BA648-4416-4835-B301-BCE20EB5C509}" srcId="{B04BC45B-04B1-4517-A74B-0E349DA4D4F6}" destId="{4B7809F8-8AC6-4F4B-B8A8-5E869FCDEE76}" srcOrd="4" destOrd="0" parTransId="{897C680F-0E7B-4BEA-876C-DE4E5A024C61}" sibTransId="{C335B39D-49C0-4352-884C-15C4437E25BE}"/>
    <dgm:cxn modelId="{1EFD38C9-FF38-4CC8-8F9A-468E6CEB1B9E}" type="presParOf" srcId="{F08ACE58-E7AD-459A-8ABB-640D78791CE2}" destId="{5ABCCCBE-AFAA-4326-8BE6-F3AB305C371B}" srcOrd="0" destOrd="0" presId="urn:microsoft.com/office/officeart/2005/8/layout/matrix1"/>
    <dgm:cxn modelId="{F0957403-E7A1-4C49-B21D-D5BEFF15941A}" type="presParOf" srcId="{5ABCCCBE-AFAA-4326-8BE6-F3AB305C371B}" destId="{EEFE8E1E-61CE-4CF0-9F28-294D7D19E37F}" srcOrd="0" destOrd="0" presId="urn:microsoft.com/office/officeart/2005/8/layout/matrix1"/>
    <dgm:cxn modelId="{8D2F91D2-79A1-4B5F-AFCF-B78CE620CABB}" type="presParOf" srcId="{5ABCCCBE-AFAA-4326-8BE6-F3AB305C371B}" destId="{AF36447E-92EC-42A0-81A4-00DDE9234D34}" srcOrd="1" destOrd="0" presId="urn:microsoft.com/office/officeart/2005/8/layout/matrix1"/>
    <dgm:cxn modelId="{E10A061D-FB47-4A65-A8BB-1920C4CB4EE5}" type="presParOf" srcId="{5ABCCCBE-AFAA-4326-8BE6-F3AB305C371B}" destId="{00C42704-8C2A-4ABE-88C1-F88B1A49B895}" srcOrd="2" destOrd="0" presId="urn:microsoft.com/office/officeart/2005/8/layout/matrix1"/>
    <dgm:cxn modelId="{68BEAA35-7C6D-47A4-8991-3295B67A0074}" type="presParOf" srcId="{5ABCCCBE-AFAA-4326-8BE6-F3AB305C371B}" destId="{67FCCA5F-2116-4032-AE4F-9ACC5E792F25}" srcOrd="3" destOrd="0" presId="urn:microsoft.com/office/officeart/2005/8/layout/matrix1"/>
    <dgm:cxn modelId="{6C5E5447-02F0-4D3F-A5C9-5EF37B3E5BA6}" type="presParOf" srcId="{5ABCCCBE-AFAA-4326-8BE6-F3AB305C371B}" destId="{E7887463-5591-462E-AA8C-A90CAE7C98F5}" srcOrd="4" destOrd="0" presId="urn:microsoft.com/office/officeart/2005/8/layout/matrix1"/>
    <dgm:cxn modelId="{D59D6695-B882-4AF3-AE68-52BE3CBC7F93}" type="presParOf" srcId="{5ABCCCBE-AFAA-4326-8BE6-F3AB305C371B}" destId="{FEA59CC3-CD78-44C5-A123-9F5EE241A7C0}" srcOrd="5" destOrd="0" presId="urn:microsoft.com/office/officeart/2005/8/layout/matrix1"/>
    <dgm:cxn modelId="{55A94C35-0CC3-413B-BF5E-92CAA159C140}" type="presParOf" srcId="{5ABCCCBE-AFAA-4326-8BE6-F3AB305C371B}" destId="{35275A2C-7778-4530-AE75-CB59E10BA584}" srcOrd="6" destOrd="0" presId="urn:microsoft.com/office/officeart/2005/8/layout/matrix1"/>
    <dgm:cxn modelId="{B3369BC2-6F09-4967-9A16-09AB6767EECA}" type="presParOf" srcId="{5ABCCCBE-AFAA-4326-8BE6-F3AB305C371B}" destId="{F03C1139-BE9D-4C6A-8939-B1C3EC7BCD1C}" srcOrd="7" destOrd="0" presId="urn:microsoft.com/office/officeart/2005/8/layout/matrix1"/>
    <dgm:cxn modelId="{82801AE6-66E0-46AA-BAE1-FFA266C3545C}" type="presParOf" srcId="{F08ACE58-E7AD-459A-8ABB-640D78791CE2}" destId="{BA7C6DD8-1DBD-40C6-90A5-12DB5AB7DA3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792A52-A884-4B53-845E-77B03250ACE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CA3572DE-EB52-4258-A116-6C17F6351946}">
      <dgm:prSet phldrT="[Текст]" custT="1"/>
      <dgm:spPr/>
      <dgm:t>
        <a:bodyPr/>
        <a:lstStyle/>
        <a:p>
          <a:r>
            <a:rPr lang="ru-RU" sz="2800" dirty="0" smtClean="0">
              <a:solidFill>
                <a:schemeClr val="tx2"/>
              </a:solidFill>
              <a:latin typeface="Times New Roman" panose="02020603050405020304" pitchFamily="18" charset="0"/>
              <a:cs typeface="Times New Roman" panose="02020603050405020304" pitchFamily="18" charset="0"/>
            </a:rPr>
            <a:t>5м- </a:t>
          </a:r>
          <a:r>
            <a:rPr lang="ru-RU" sz="2800" dirty="0" err="1" smtClean="0">
              <a:solidFill>
                <a:schemeClr val="tx2"/>
              </a:solidFill>
              <a:latin typeface="Times New Roman" panose="02020603050405020304" pitchFamily="18" charset="0"/>
              <a:cs typeface="Times New Roman" panose="02020603050405020304" pitchFamily="18" charset="0"/>
            </a:rPr>
            <a:t>надфильтровая</a:t>
          </a:r>
          <a:r>
            <a:rPr lang="ru-RU" sz="2800" dirty="0" smtClean="0">
              <a:solidFill>
                <a:schemeClr val="tx2"/>
              </a:solidFill>
              <a:latin typeface="Times New Roman" panose="02020603050405020304" pitchFamily="18" charset="0"/>
              <a:cs typeface="Times New Roman" panose="02020603050405020304" pitchFamily="18" charset="0"/>
            </a:rPr>
            <a:t> часть,</a:t>
          </a:r>
          <a:endParaRPr lang="ru-RU" sz="2800" dirty="0">
            <a:solidFill>
              <a:schemeClr val="tx2"/>
            </a:solidFill>
            <a:latin typeface="Times New Roman" panose="02020603050405020304" pitchFamily="18" charset="0"/>
            <a:cs typeface="Times New Roman" panose="02020603050405020304" pitchFamily="18" charset="0"/>
          </a:endParaRPr>
        </a:p>
      </dgm:t>
    </dgm:pt>
    <dgm:pt modelId="{3D9E316E-747E-4022-9E8F-A28785CFF6CD}" type="parTrans" cxnId="{F7775AA4-1B9D-491B-AD0C-66C50B717992}">
      <dgm:prSet/>
      <dgm:spPr/>
      <dgm:t>
        <a:bodyPr/>
        <a:lstStyle/>
        <a:p>
          <a:endParaRPr lang="ru-RU"/>
        </a:p>
      </dgm:t>
    </dgm:pt>
    <dgm:pt modelId="{D9495B9E-0623-461C-B453-46F131818BF3}" type="sibTrans" cxnId="{F7775AA4-1B9D-491B-AD0C-66C50B717992}">
      <dgm:prSet/>
      <dgm:spPr/>
      <dgm:t>
        <a:bodyPr/>
        <a:lstStyle/>
        <a:p>
          <a:endParaRPr lang="ru-RU"/>
        </a:p>
      </dgm:t>
    </dgm:pt>
    <dgm:pt modelId="{5246D780-A5B8-41B8-A564-0B46AB3AD452}">
      <dgm:prSet phldrT="[Текст]" custT="1"/>
      <dgm:spPr/>
      <dgm:t>
        <a:bodyPr/>
        <a:lstStyle/>
        <a:p>
          <a:r>
            <a:rPr lang="ru-RU" sz="2800" dirty="0" smtClean="0">
              <a:solidFill>
                <a:schemeClr val="tx2"/>
              </a:solidFill>
              <a:latin typeface="Times New Roman" panose="02020603050405020304" pitchFamily="18" charset="0"/>
              <a:cs typeface="Times New Roman" panose="02020603050405020304" pitchFamily="18" charset="0"/>
            </a:rPr>
            <a:t>15м- </a:t>
          </a:r>
          <a:r>
            <a:rPr lang="ru-RU" sz="2800" dirty="0" err="1" smtClean="0">
              <a:solidFill>
                <a:schemeClr val="tx2"/>
              </a:solidFill>
              <a:latin typeface="Times New Roman" panose="02020603050405020304" pitchFamily="18" charset="0"/>
              <a:cs typeface="Times New Roman" panose="02020603050405020304" pitchFamily="18" charset="0"/>
            </a:rPr>
            <a:t>фильтрирующий</a:t>
          </a:r>
          <a:r>
            <a:rPr lang="ru-RU" sz="2800" dirty="0" smtClean="0">
              <a:solidFill>
                <a:schemeClr val="tx2"/>
              </a:solidFill>
              <a:latin typeface="Times New Roman" panose="02020603050405020304" pitchFamily="18" charset="0"/>
              <a:cs typeface="Times New Roman" panose="02020603050405020304" pitchFamily="18" charset="0"/>
            </a:rPr>
            <a:t> элемент</a:t>
          </a:r>
          <a:endParaRPr lang="ru-RU" sz="2800" dirty="0">
            <a:solidFill>
              <a:schemeClr val="tx2"/>
            </a:solidFill>
            <a:latin typeface="Times New Roman" panose="02020603050405020304" pitchFamily="18" charset="0"/>
            <a:cs typeface="Times New Roman" panose="02020603050405020304" pitchFamily="18" charset="0"/>
          </a:endParaRPr>
        </a:p>
      </dgm:t>
    </dgm:pt>
    <dgm:pt modelId="{72A33ACF-8052-4F35-8F89-B39A5DC3CC64}" type="parTrans" cxnId="{C9D42117-45DD-4006-B69F-53F52C35293C}">
      <dgm:prSet/>
      <dgm:spPr/>
      <dgm:t>
        <a:bodyPr/>
        <a:lstStyle/>
        <a:p>
          <a:endParaRPr lang="ru-RU"/>
        </a:p>
      </dgm:t>
    </dgm:pt>
    <dgm:pt modelId="{74FA9353-3BB8-40BA-879C-BACC8371F992}" type="sibTrans" cxnId="{C9D42117-45DD-4006-B69F-53F52C35293C}">
      <dgm:prSet/>
      <dgm:spPr/>
      <dgm:t>
        <a:bodyPr/>
        <a:lstStyle/>
        <a:p>
          <a:endParaRPr lang="ru-RU"/>
        </a:p>
      </dgm:t>
    </dgm:pt>
    <dgm:pt modelId="{2C40CC19-A618-4163-843A-A4964E00A299}">
      <dgm:prSet custT="1"/>
      <dgm:spPr/>
      <dgm:t>
        <a:bodyPr/>
        <a:lstStyle/>
        <a:p>
          <a:r>
            <a:rPr lang="ru-RU" sz="2400" dirty="0" smtClean="0">
              <a:solidFill>
                <a:schemeClr val="tx2"/>
              </a:solidFill>
              <a:latin typeface="Times New Roman" panose="02020603050405020304" pitchFamily="18" charset="0"/>
              <a:cs typeface="Times New Roman" panose="02020603050405020304" pitchFamily="18" charset="0"/>
            </a:rPr>
            <a:t>Обсадная колонна 299 диаметра, а колонна 407 диаметра поднята на поверхность. Фильтровая колонна будет установлена в интервале 65-90м:</a:t>
          </a:r>
          <a:endParaRPr lang="ru-RU" sz="2400" dirty="0">
            <a:solidFill>
              <a:schemeClr val="tx2"/>
            </a:solidFill>
            <a:latin typeface="Times New Roman" panose="02020603050405020304" pitchFamily="18" charset="0"/>
            <a:cs typeface="Times New Roman" panose="02020603050405020304" pitchFamily="18" charset="0"/>
          </a:endParaRPr>
        </a:p>
      </dgm:t>
    </dgm:pt>
    <dgm:pt modelId="{C0F6879A-EB09-46CC-98DB-460D9351CF58}" type="parTrans" cxnId="{03361BDD-0F4C-4A12-8FBA-C7FC70FBB0A8}">
      <dgm:prSet/>
      <dgm:spPr/>
      <dgm:t>
        <a:bodyPr/>
        <a:lstStyle/>
        <a:p>
          <a:endParaRPr lang="ru-RU"/>
        </a:p>
      </dgm:t>
    </dgm:pt>
    <dgm:pt modelId="{495E1DC6-5B1A-4596-B707-A0FE27541C39}" type="sibTrans" cxnId="{03361BDD-0F4C-4A12-8FBA-C7FC70FBB0A8}">
      <dgm:prSet/>
      <dgm:spPr/>
      <dgm:t>
        <a:bodyPr/>
        <a:lstStyle/>
        <a:p>
          <a:endParaRPr lang="ru-RU"/>
        </a:p>
      </dgm:t>
    </dgm:pt>
    <dgm:pt modelId="{D709626F-7977-417E-9A70-BB2E0DFC8848}">
      <dgm:prSet phldrT="[Текст]" custT="1"/>
      <dgm:spPr/>
      <dgm:t>
        <a:bodyPr/>
        <a:lstStyle/>
        <a:p>
          <a:r>
            <a:rPr lang="ru-RU" sz="2800" dirty="0" smtClean="0">
              <a:solidFill>
                <a:schemeClr val="tx2"/>
              </a:solidFill>
              <a:latin typeface="Times New Roman" panose="02020603050405020304" pitchFamily="18" charset="0"/>
              <a:cs typeface="Times New Roman" panose="02020603050405020304" pitchFamily="18" charset="0"/>
            </a:rPr>
            <a:t>5м- отстойник </a:t>
          </a:r>
          <a:endParaRPr lang="ru-RU" sz="2800" dirty="0">
            <a:solidFill>
              <a:schemeClr val="tx2"/>
            </a:solidFill>
            <a:latin typeface="Times New Roman" panose="02020603050405020304" pitchFamily="18" charset="0"/>
            <a:cs typeface="Times New Roman" panose="02020603050405020304" pitchFamily="18" charset="0"/>
          </a:endParaRPr>
        </a:p>
      </dgm:t>
    </dgm:pt>
    <dgm:pt modelId="{ADE1568F-432A-442A-A2B3-2857F46AA769}" type="parTrans" cxnId="{E3E64C99-9839-4A23-A6A2-59ED46BFA98E}">
      <dgm:prSet/>
      <dgm:spPr/>
      <dgm:t>
        <a:bodyPr/>
        <a:lstStyle/>
        <a:p>
          <a:endParaRPr lang="ru-RU"/>
        </a:p>
      </dgm:t>
    </dgm:pt>
    <dgm:pt modelId="{BAE775C2-3376-4682-BE30-A0FFE859D95D}" type="sibTrans" cxnId="{E3E64C99-9839-4A23-A6A2-59ED46BFA98E}">
      <dgm:prSet/>
      <dgm:spPr/>
      <dgm:t>
        <a:bodyPr/>
        <a:lstStyle/>
        <a:p>
          <a:endParaRPr lang="ru-RU"/>
        </a:p>
      </dgm:t>
    </dgm:pt>
    <dgm:pt modelId="{3FD4B98A-483B-411A-9120-1242262BDE2B}" type="pres">
      <dgm:prSet presAssocID="{47792A52-A884-4B53-845E-77B03250ACE6}" presName="diagram" presStyleCnt="0">
        <dgm:presLayoutVars>
          <dgm:dir/>
          <dgm:resizeHandles val="exact"/>
        </dgm:presLayoutVars>
      </dgm:prSet>
      <dgm:spPr/>
      <dgm:t>
        <a:bodyPr/>
        <a:lstStyle/>
        <a:p>
          <a:endParaRPr lang="ru-RU"/>
        </a:p>
      </dgm:t>
    </dgm:pt>
    <dgm:pt modelId="{F64BAF30-ACFB-42B4-9961-045EFA46DB94}" type="pres">
      <dgm:prSet presAssocID="{2C40CC19-A618-4163-843A-A4964E00A299}" presName="node" presStyleLbl="node1" presStyleIdx="0" presStyleCnt="4">
        <dgm:presLayoutVars>
          <dgm:bulletEnabled val="1"/>
        </dgm:presLayoutVars>
      </dgm:prSet>
      <dgm:spPr/>
      <dgm:t>
        <a:bodyPr/>
        <a:lstStyle/>
        <a:p>
          <a:endParaRPr lang="ru-RU"/>
        </a:p>
      </dgm:t>
    </dgm:pt>
    <dgm:pt modelId="{3ADEFB57-EFC9-4ECD-9411-9F3108CD6C4C}" type="pres">
      <dgm:prSet presAssocID="{495E1DC6-5B1A-4596-B707-A0FE27541C39}" presName="sibTrans" presStyleCnt="0"/>
      <dgm:spPr/>
    </dgm:pt>
    <dgm:pt modelId="{12B639B0-4BFE-4D78-88AB-D9B03844B145}" type="pres">
      <dgm:prSet presAssocID="{CA3572DE-EB52-4258-A116-6C17F6351946}" presName="node" presStyleLbl="node1" presStyleIdx="1" presStyleCnt="4">
        <dgm:presLayoutVars>
          <dgm:bulletEnabled val="1"/>
        </dgm:presLayoutVars>
      </dgm:prSet>
      <dgm:spPr/>
      <dgm:t>
        <a:bodyPr/>
        <a:lstStyle/>
        <a:p>
          <a:endParaRPr lang="ru-RU"/>
        </a:p>
      </dgm:t>
    </dgm:pt>
    <dgm:pt modelId="{00B2892A-551C-4E3D-88BA-1375F78E19FD}" type="pres">
      <dgm:prSet presAssocID="{D9495B9E-0623-461C-B453-46F131818BF3}" presName="sibTrans" presStyleCnt="0"/>
      <dgm:spPr/>
    </dgm:pt>
    <dgm:pt modelId="{B7EC31D3-CA72-4AA9-B0AE-BD76DE0DC010}" type="pres">
      <dgm:prSet presAssocID="{5246D780-A5B8-41B8-A564-0B46AB3AD452}" presName="node" presStyleLbl="node1" presStyleIdx="2" presStyleCnt="4">
        <dgm:presLayoutVars>
          <dgm:bulletEnabled val="1"/>
        </dgm:presLayoutVars>
      </dgm:prSet>
      <dgm:spPr/>
      <dgm:t>
        <a:bodyPr/>
        <a:lstStyle/>
        <a:p>
          <a:endParaRPr lang="ru-RU"/>
        </a:p>
      </dgm:t>
    </dgm:pt>
    <dgm:pt modelId="{8982906D-5EF3-4845-9F54-8D239503BA83}" type="pres">
      <dgm:prSet presAssocID="{74FA9353-3BB8-40BA-879C-BACC8371F992}" presName="sibTrans" presStyleCnt="0"/>
      <dgm:spPr/>
    </dgm:pt>
    <dgm:pt modelId="{E4514C06-7BA6-42BB-A855-D0FFE0720AF3}" type="pres">
      <dgm:prSet presAssocID="{D709626F-7977-417E-9A70-BB2E0DFC8848}" presName="node" presStyleLbl="node1" presStyleIdx="3" presStyleCnt="4">
        <dgm:presLayoutVars>
          <dgm:bulletEnabled val="1"/>
        </dgm:presLayoutVars>
      </dgm:prSet>
      <dgm:spPr/>
      <dgm:t>
        <a:bodyPr/>
        <a:lstStyle/>
        <a:p>
          <a:endParaRPr lang="ru-RU"/>
        </a:p>
      </dgm:t>
    </dgm:pt>
  </dgm:ptLst>
  <dgm:cxnLst>
    <dgm:cxn modelId="{C226BF15-B4DC-42BF-AD0D-3452D8030DB9}" type="presOf" srcId="{D709626F-7977-417E-9A70-BB2E0DFC8848}" destId="{E4514C06-7BA6-42BB-A855-D0FFE0720AF3}" srcOrd="0" destOrd="0" presId="urn:microsoft.com/office/officeart/2005/8/layout/default"/>
    <dgm:cxn modelId="{E3E64C99-9839-4A23-A6A2-59ED46BFA98E}" srcId="{47792A52-A884-4B53-845E-77B03250ACE6}" destId="{D709626F-7977-417E-9A70-BB2E0DFC8848}" srcOrd="3" destOrd="0" parTransId="{ADE1568F-432A-442A-A2B3-2857F46AA769}" sibTransId="{BAE775C2-3376-4682-BE30-A0FFE859D95D}"/>
    <dgm:cxn modelId="{34A107B7-1454-4504-BA2D-C6C7AADDDD1F}" type="presOf" srcId="{2C40CC19-A618-4163-843A-A4964E00A299}" destId="{F64BAF30-ACFB-42B4-9961-045EFA46DB94}" srcOrd="0" destOrd="0" presId="urn:microsoft.com/office/officeart/2005/8/layout/default"/>
    <dgm:cxn modelId="{C9D42117-45DD-4006-B69F-53F52C35293C}" srcId="{47792A52-A884-4B53-845E-77B03250ACE6}" destId="{5246D780-A5B8-41B8-A564-0B46AB3AD452}" srcOrd="2" destOrd="0" parTransId="{72A33ACF-8052-4F35-8F89-B39A5DC3CC64}" sibTransId="{74FA9353-3BB8-40BA-879C-BACC8371F992}"/>
    <dgm:cxn modelId="{03361BDD-0F4C-4A12-8FBA-C7FC70FBB0A8}" srcId="{47792A52-A884-4B53-845E-77B03250ACE6}" destId="{2C40CC19-A618-4163-843A-A4964E00A299}" srcOrd="0" destOrd="0" parTransId="{C0F6879A-EB09-46CC-98DB-460D9351CF58}" sibTransId="{495E1DC6-5B1A-4596-B707-A0FE27541C39}"/>
    <dgm:cxn modelId="{D771E440-0203-44E3-BF01-56AA96448F93}" type="presOf" srcId="{5246D780-A5B8-41B8-A564-0B46AB3AD452}" destId="{B7EC31D3-CA72-4AA9-B0AE-BD76DE0DC010}" srcOrd="0" destOrd="0" presId="urn:microsoft.com/office/officeart/2005/8/layout/default"/>
    <dgm:cxn modelId="{DB4BB526-FBF5-4573-816B-1850BD8D92E4}" type="presOf" srcId="{CA3572DE-EB52-4258-A116-6C17F6351946}" destId="{12B639B0-4BFE-4D78-88AB-D9B03844B145}" srcOrd="0" destOrd="0" presId="urn:microsoft.com/office/officeart/2005/8/layout/default"/>
    <dgm:cxn modelId="{F7775AA4-1B9D-491B-AD0C-66C50B717992}" srcId="{47792A52-A884-4B53-845E-77B03250ACE6}" destId="{CA3572DE-EB52-4258-A116-6C17F6351946}" srcOrd="1" destOrd="0" parTransId="{3D9E316E-747E-4022-9E8F-A28785CFF6CD}" sibTransId="{D9495B9E-0623-461C-B453-46F131818BF3}"/>
    <dgm:cxn modelId="{0372B764-4875-4C74-BDCC-5F1758D07570}" type="presOf" srcId="{47792A52-A884-4B53-845E-77B03250ACE6}" destId="{3FD4B98A-483B-411A-9120-1242262BDE2B}" srcOrd="0" destOrd="0" presId="urn:microsoft.com/office/officeart/2005/8/layout/default"/>
    <dgm:cxn modelId="{01AFCA95-557D-479A-ABBF-1187D3DD2C51}" type="presParOf" srcId="{3FD4B98A-483B-411A-9120-1242262BDE2B}" destId="{F64BAF30-ACFB-42B4-9961-045EFA46DB94}" srcOrd="0" destOrd="0" presId="urn:microsoft.com/office/officeart/2005/8/layout/default"/>
    <dgm:cxn modelId="{C100C85B-7538-474C-B828-8DE04EC33F70}" type="presParOf" srcId="{3FD4B98A-483B-411A-9120-1242262BDE2B}" destId="{3ADEFB57-EFC9-4ECD-9411-9F3108CD6C4C}" srcOrd="1" destOrd="0" presId="urn:microsoft.com/office/officeart/2005/8/layout/default"/>
    <dgm:cxn modelId="{B5D68D1E-DD20-45C7-B1DA-CD387456E68A}" type="presParOf" srcId="{3FD4B98A-483B-411A-9120-1242262BDE2B}" destId="{12B639B0-4BFE-4D78-88AB-D9B03844B145}" srcOrd="2" destOrd="0" presId="urn:microsoft.com/office/officeart/2005/8/layout/default"/>
    <dgm:cxn modelId="{12E6157F-AC94-4C35-B06D-4DF2141ECEFD}" type="presParOf" srcId="{3FD4B98A-483B-411A-9120-1242262BDE2B}" destId="{00B2892A-551C-4E3D-88BA-1375F78E19FD}" srcOrd="3" destOrd="0" presId="urn:microsoft.com/office/officeart/2005/8/layout/default"/>
    <dgm:cxn modelId="{BCA44429-D88C-4C1A-800D-13E2CCCAE4B3}" type="presParOf" srcId="{3FD4B98A-483B-411A-9120-1242262BDE2B}" destId="{B7EC31D3-CA72-4AA9-B0AE-BD76DE0DC010}" srcOrd="4" destOrd="0" presId="urn:microsoft.com/office/officeart/2005/8/layout/default"/>
    <dgm:cxn modelId="{F0682397-32C4-4630-B3B9-6092825BC160}" type="presParOf" srcId="{3FD4B98A-483B-411A-9120-1242262BDE2B}" destId="{8982906D-5EF3-4845-9F54-8D239503BA83}" srcOrd="5" destOrd="0" presId="urn:microsoft.com/office/officeart/2005/8/layout/default"/>
    <dgm:cxn modelId="{944BA83B-8B47-465C-A3C8-45F8C81875E3}" type="presParOf" srcId="{3FD4B98A-483B-411A-9120-1242262BDE2B}" destId="{E4514C06-7BA6-42BB-A855-D0FFE0720AF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E8E1E-61CE-4CF0-9F28-294D7D19E37F}">
      <dsp:nvSpPr>
        <dsp:cNvPr id="0" name=""/>
        <dsp:cNvSpPr/>
      </dsp:nvSpPr>
      <dsp:spPr>
        <a:xfrm rot="16200000">
          <a:off x="1519766" y="-1551617"/>
          <a:ext cx="2301221" cy="532324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tx2"/>
              </a:solidFill>
              <a:latin typeface="Times New Roman" panose="02020603050405020304" pitchFamily="18" charset="0"/>
              <a:cs typeface="Times New Roman" panose="02020603050405020304" pitchFamily="18" charset="0"/>
            </a:rPr>
            <a:t>Диаметр Плоского долото =148мм.  Диаметр ЭЦВ =142мм. </a:t>
          </a:r>
          <a:endParaRPr lang="ru-RU" sz="2400" kern="1200" dirty="0">
            <a:solidFill>
              <a:schemeClr val="tx2"/>
            </a:solidFill>
            <a:latin typeface="Times New Roman" panose="02020603050405020304" pitchFamily="18" charset="0"/>
            <a:cs typeface="Times New Roman" panose="02020603050405020304" pitchFamily="18" charset="0"/>
          </a:endParaRPr>
        </a:p>
      </dsp:txBody>
      <dsp:txXfrm rot="5400000">
        <a:off x="8756" y="-40606"/>
        <a:ext cx="5323241" cy="1725915"/>
      </dsp:txXfrm>
    </dsp:sp>
    <dsp:sp modelId="{00C42704-8C2A-4ABE-88C1-F88B1A49B895}">
      <dsp:nvSpPr>
        <dsp:cNvPr id="0" name=""/>
        <dsp:cNvSpPr/>
      </dsp:nvSpPr>
      <dsp:spPr>
        <a:xfrm>
          <a:off x="5331306" y="-63562"/>
          <a:ext cx="5323241" cy="250387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solidFill>
                <a:schemeClr val="tx2"/>
              </a:solidFill>
              <a:latin typeface="Times New Roman" panose="02020603050405020304" pitchFamily="18" charset="0"/>
              <a:cs typeface="Times New Roman" panose="02020603050405020304" pitchFamily="18" charset="0"/>
            </a:rPr>
            <a:t>Эксплуатационная колона на 50-100</a:t>
          </a:r>
          <a:r>
            <a:rPr lang="en-US" sz="3200" kern="1200" dirty="0" smtClean="0">
              <a:solidFill>
                <a:schemeClr val="tx2"/>
              </a:solidFill>
              <a:latin typeface="Times New Roman" panose="02020603050405020304" pitchFamily="18" charset="0"/>
              <a:cs typeface="Times New Roman" panose="02020603050405020304" pitchFamily="18" charset="0"/>
            </a:rPr>
            <a:t>&gt;</a:t>
          </a:r>
          <a:r>
            <a:rPr lang="ru-RU" sz="3200" kern="1200" dirty="0" smtClean="0">
              <a:solidFill>
                <a:schemeClr val="tx2"/>
              </a:solidFill>
              <a:latin typeface="Times New Roman" panose="02020603050405020304" pitchFamily="18" charset="0"/>
              <a:cs typeface="Times New Roman" panose="02020603050405020304" pitchFamily="18" charset="0"/>
            </a:rPr>
            <a:t>ЭЦВ     следовательно =299мм.                                 Длина колоны =35м.</a:t>
          </a:r>
          <a:endParaRPr lang="ru-RU" sz="3200" kern="1200" dirty="0">
            <a:solidFill>
              <a:schemeClr val="tx2"/>
            </a:solidFill>
            <a:latin typeface="Times New Roman" panose="02020603050405020304" pitchFamily="18" charset="0"/>
            <a:cs typeface="Times New Roman" panose="02020603050405020304" pitchFamily="18" charset="0"/>
          </a:endParaRPr>
        </a:p>
      </dsp:txBody>
      <dsp:txXfrm>
        <a:off x="5331306" y="-63562"/>
        <a:ext cx="5323241" cy="1877903"/>
      </dsp:txXfrm>
    </dsp:sp>
    <dsp:sp modelId="{E7887463-5591-462E-AA8C-A90CAE7C98F5}">
      <dsp:nvSpPr>
        <dsp:cNvPr id="0" name=""/>
        <dsp:cNvSpPr/>
      </dsp:nvSpPr>
      <dsp:spPr>
        <a:xfrm rot="10800000">
          <a:off x="-8064" y="2114625"/>
          <a:ext cx="5355500" cy="265419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tx2"/>
              </a:solidFill>
              <a:latin typeface="Times New Roman" panose="02020603050405020304" pitchFamily="18" charset="0"/>
              <a:cs typeface="Times New Roman" panose="02020603050405020304" pitchFamily="18" charset="0"/>
            </a:rPr>
            <a:t>При УК бурении диаметр долота должен быть на 50-100 мм меньше диаметра обсадки, так как бурение идет с сопутствующей обсадкой, то есть диаметр бурения будет равен 248 мм</a:t>
          </a:r>
          <a:endParaRPr lang="ru-RU" sz="2400" kern="1200" dirty="0">
            <a:solidFill>
              <a:schemeClr val="tx2"/>
            </a:solidFill>
            <a:latin typeface="Times New Roman" panose="02020603050405020304" pitchFamily="18" charset="0"/>
            <a:cs typeface="Times New Roman" panose="02020603050405020304" pitchFamily="18" charset="0"/>
          </a:endParaRPr>
        </a:p>
      </dsp:txBody>
      <dsp:txXfrm rot="10800000">
        <a:off x="-8064" y="2778174"/>
        <a:ext cx="5355500" cy="1990647"/>
      </dsp:txXfrm>
    </dsp:sp>
    <dsp:sp modelId="{35275A2C-7778-4530-AE75-CB59E10BA584}">
      <dsp:nvSpPr>
        <dsp:cNvPr id="0" name=""/>
        <dsp:cNvSpPr/>
      </dsp:nvSpPr>
      <dsp:spPr>
        <a:xfrm rot="5400000">
          <a:off x="6629278" y="780102"/>
          <a:ext cx="2727296" cy="532324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tx2"/>
              </a:solidFill>
              <a:latin typeface="Times New Roman" panose="02020603050405020304" pitchFamily="18" charset="0"/>
              <a:cs typeface="Times New Roman" panose="02020603050405020304" pitchFamily="18" charset="0"/>
            </a:rPr>
            <a:t>Диаметр направляющей колонны составит 407 мм, при бурении 345мм. Длина колонны 30 м (по супесям) Диаметр обсадки под фильтровую колонну составит 194мм, при диаметре бурения 148 мм.</a:t>
          </a:r>
          <a:endParaRPr lang="ru-RU" sz="2400" kern="1200" dirty="0">
            <a:solidFill>
              <a:schemeClr val="tx2"/>
            </a:solidFill>
            <a:latin typeface="Times New Roman" panose="02020603050405020304" pitchFamily="18" charset="0"/>
            <a:cs typeface="Times New Roman" panose="02020603050405020304" pitchFamily="18" charset="0"/>
          </a:endParaRPr>
        </a:p>
      </dsp:txBody>
      <dsp:txXfrm rot="-5400000">
        <a:off x="5331306" y="2759898"/>
        <a:ext cx="5323241" cy="2045472"/>
      </dsp:txXfrm>
    </dsp:sp>
    <dsp:sp modelId="{BA7C6DD8-1DBD-40C6-90A5-12DB5AB7DA31}">
      <dsp:nvSpPr>
        <dsp:cNvPr id="0" name=""/>
        <dsp:cNvSpPr/>
      </dsp:nvSpPr>
      <dsp:spPr>
        <a:xfrm>
          <a:off x="3686344" y="1916055"/>
          <a:ext cx="3193944" cy="68345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solidFill>
                <a:schemeClr val="tx2"/>
              </a:solidFill>
              <a:latin typeface="Times New Roman" panose="02020603050405020304" pitchFamily="18" charset="0"/>
              <a:cs typeface="Times New Roman" panose="02020603050405020304" pitchFamily="18" charset="0"/>
            </a:rPr>
            <a:t>СКВАЖИНА</a:t>
          </a:r>
          <a:endParaRPr lang="ru-RU" sz="2800" kern="1200" dirty="0">
            <a:solidFill>
              <a:schemeClr val="tx2"/>
            </a:solidFill>
            <a:latin typeface="Times New Roman" panose="02020603050405020304" pitchFamily="18" charset="0"/>
            <a:cs typeface="Times New Roman" panose="02020603050405020304" pitchFamily="18" charset="0"/>
          </a:endParaRPr>
        </a:p>
      </dsp:txBody>
      <dsp:txXfrm>
        <a:off x="3719707" y="1949418"/>
        <a:ext cx="3127218" cy="616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BAF30-ACFB-42B4-9961-045EFA46DB94}">
      <dsp:nvSpPr>
        <dsp:cNvPr id="0" name=""/>
        <dsp:cNvSpPr/>
      </dsp:nvSpPr>
      <dsp:spPr>
        <a:xfrm>
          <a:off x="1496866" y="2278"/>
          <a:ext cx="3644046" cy="2186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tx2"/>
              </a:solidFill>
              <a:latin typeface="Times New Roman" panose="02020603050405020304" pitchFamily="18" charset="0"/>
              <a:cs typeface="Times New Roman" panose="02020603050405020304" pitchFamily="18" charset="0"/>
            </a:rPr>
            <a:t>Обсадная колонна 299 диаметра, а колонна 407 диаметра поднята на поверхность. Фильтровая колонна будет установлена в интервале 65-90м:</a:t>
          </a:r>
          <a:endParaRPr lang="ru-RU" sz="2400" kern="1200" dirty="0">
            <a:solidFill>
              <a:schemeClr val="tx2"/>
            </a:solidFill>
            <a:latin typeface="Times New Roman" panose="02020603050405020304" pitchFamily="18" charset="0"/>
            <a:cs typeface="Times New Roman" panose="02020603050405020304" pitchFamily="18" charset="0"/>
          </a:endParaRPr>
        </a:p>
      </dsp:txBody>
      <dsp:txXfrm>
        <a:off x="1496866" y="2278"/>
        <a:ext cx="3644046" cy="2186427"/>
      </dsp:txXfrm>
    </dsp:sp>
    <dsp:sp modelId="{12B639B0-4BFE-4D78-88AB-D9B03844B145}">
      <dsp:nvSpPr>
        <dsp:cNvPr id="0" name=""/>
        <dsp:cNvSpPr/>
      </dsp:nvSpPr>
      <dsp:spPr>
        <a:xfrm>
          <a:off x="5505316" y="2278"/>
          <a:ext cx="3644046" cy="2186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solidFill>
                <a:schemeClr val="tx2"/>
              </a:solidFill>
              <a:latin typeface="Times New Roman" panose="02020603050405020304" pitchFamily="18" charset="0"/>
              <a:cs typeface="Times New Roman" panose="02020603050405020304" pitchFamily="18" charset="0"/>
            </a:rPr>
            <a:t>5м- </a:t>
          </a:r>
          <a:r>
            <a:rPr lang="ru-RU" sz="2800" kern="1200" dirty="0" err="1" smtClean="0">
              <a:solidFill>
                <a:schemeClr val="tx2"/>
              </a:solidFill>
              <a:latin typeface="Times New Roman" panose="02020603050405020304" pitchFamily="18" charset="0"/>
              <a:cs typeface="Times New Roman" panose="02020603050405020304" pitchFamily="18" charset="0"/>
            </a:rPr>
            <a:t>надфильтровая</a:t>
          </a:r>
          <a:r>
            <a:rPr lang="ru-RU" sz="2800" kern="1200" dirty="0" smtClean="0">
              <a:solidFill>
                <a:schemeClr val="tx2"/>
              </a:solidFill>
              <a:latin typeface="Times New Roman" panose="02020603050405020304" pitchFamily="18" charset="0"/>
              <a:cs typeface="Times New Roman" panose="02020603050405020304" pitchFamily="18" charset="0"/>
            </a:rPr>
            <a:t> часть,</a:t>
          </a:r>
          <a:endParaRPr lang="ru-RU" sz="2800" kern="1200" dirty="0">
            <a:solidFill>
              <a:schemeClr val="tx2"/>
            </a:solidFill>
            <a:latin typeface="Times New Roman" panose="02020603050405020304" pitchFamily="18" charset="0"/>
            <a:cs typeface="Times New Roman" panose="02020603050405020304" pitchFamily="18" charset="0"/>
          </a:endParaRPr>
        </a:p>
      </dsp:txBody>
      <dsp:txXfrm>
        <a:off x="5505316" y="2278"/>
        <a:ext cx="3644046" cy="2186427"/>
      </dsp:txXfrm>
    </dsp:sp>
    <dsp:sp modelId="{B7EC31D3-CA72-4AA9-B0AE-BD76DE0DC010}">
      <dsp:nvSpPr>
        <dsp:cNvPr id="0" name=""/>
        <dsp:cNvSpPr/>
      </dsp:nvSpPr>
      <dsp:spPr>
        <a:xfrm>
          <a:off x="1496866" y="2553111"/>
          <a:ext cx="3644046" cy="2186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solidFill>
                <a:schemeClr val="tx2"/>
              </a:solidFill>
              <a:latin typeface="Times New Roman" panose="02020603050405020304" pitchFamily="18" charset="0"/>
              <a:cs typeface="Times New Roman" panose="02020603050405020304" pitchFamily="18" charset="0"/>
            </a:rPr>
            <a:t>15м- </a:t>
          </a:r>
          <a:r>
            <a:rPr lang="ru-RU" sz="2800" kern="1200" dirty="0" err="1" smtClean="0">
              <a:solidFill>
                <a:schemeClr val="tx2"/>
              </a:solidFill>
              <a:latin typeface="Times New Roman" panose="02020603050405020304" pitchFamily="18" charset="0"/>
              <a:cs typeface="Times New Roman" panose="02020603050405020304" pitchFamily="18" charset="0"/>
            </a:rPr>
            <a:t>фильтрирующий</a:t>
          </a:r>
          <a:r>
            <a:rPr lang="ru-RU" sz="2800" kern="1200" dirty="0" smtClean="0">
              <a:solidFill>
                <a:schemeClr val="tx2"/>
              </a:solidFill>
              <a:latin typeface="Times New Roman" panose="02020603050405020304" pitchFamily="18" charset="0"/>
              <a:cs typeface="Times New Roman" panose="02020603050405020304" pitchFamily="18" charset="0"/>
            </a:rPr>
            <a:t> элемент</a:t>
          </a:r>
          <a:endParaRPr lang="ru-RU" sz="2800" kern="1200" dirty="0">
            <a:solidFill>
              <a:schemeClr val="tx2"/>
            </a:solidFill>
            <a:latin typeface="Times New Roman" panose="02020603050405020304" pitchFamily="18" charset="0"/>
            <a:cs typeface="Times New Roman" panose="02020603050405020304" pitchFamily="18" charset="0"/>
          </a:endParaRPr>
        </a:p>
      </dsp:txBody>
      <dsp:txXfrm>
        <a:off x="1496866" y="2553111"/>
        <a:ext cx="3644046" cy="2186427"/>
      </dsp:txXfrm>
    </dsp:sp>
    <dsp:sp modelId="{E4514C06-7BA6-42BB-A855-D0FFE0720AF3}">
      <dsp:nvSpPr>
        <dsp:cNvPr id="0" name=""/>
        <dsp:cNvSpPr/>
      </dsp:nvSpPr>
      <dsp:spPr>
        <a:xfrm>
          <a:off x="5505316" y="2553111"/>
          <a:ext cx="3644046" cy="2186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solidFill>
                <a:schemeClr val="tx2"/>
              </a:solidFill>
              <a:latin typeface="Times New Roman" panose="02020603050405020304" pitchFamily="18" charset="0"/>
              <a:cs typeface="Times New Roman" panose="02020603050405020304" pitchFamily="18" charset="0"/>
            </a:rPr>
            <a:t>5м- отстойник </a:t>
          </a:r>
          <a:endParaRPr lang="ru-RU" sz="2800" kern="1200" dirty="0">
            <a:solidFill>
              <a:schemeClr val="tx2"/>
            </a:solidFill>
            <a:latin typeface="Times New Roman" panose="02020603050405020304" pitchFamily="18" charset="0"/>
            <a:cs typeface="Times New Roman" panose="02020603050405020304" pitchFamily="18" charset="0"/>
          </a:endParaRPr>
        </a:p>
      </dsp:txBody>
      <dsp:txXfrm>
        <a:off x="5505316" y="2553111"/>
        <a:ext cx="3644046" cy="218642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ru-RU" smtClean="0"/>
              <a:t>27.01.2020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lang="ru-RU" smtClean="0"/>
              <a:t>‹#›</a:t>
            </a:fld>
            <a:endParaRPr lang="ru-RU"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ru-RU" smtClean="0"/>
              <a:t>27.01.2020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noProof="0" dirty="0" smtClean="0"/>
              <a:t>Третий</a:t>
            </a:r>
            <a:r>
              <a:rPr lang="ru-RU" dirty="0" smtClean="0"/>
              <a:t>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lang="ru-RU" smtClean="0"/>
              <a:t>‹#›</a:t>
            </a:fld>
            <a:endParaRPr lang="ru-RU"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D491D0-8E1B-49C7-849B-A28568D94497}" type="slidenum">
              <a:rPr lang="ru-RU" smtClean="0"/>
              <a:t>8</a:t>
            </a:fld>
            <a:endParaRPr lang="ru-RU" dirty="0"/>
          </a:p>
        </p:txBody>
      </p:sp>
    </p:spTree>
    <p:extLst>
      <p:ext uri="{BB962C8B-B14F-4D97-AF65-F5344CB8AC3E}">
        <p14:creationId xmlns:p14="http://schemas.microsoft.com/office/powerpoint/2010/main" val="411900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D491D0-8E1B-49C7-849B-A28568D94497}" type="slidenum">
              <a:rPr lang="ru-RU" smtClean="0"/>
              <a:t>16</a:t>
            </a:fld>
            <a:endParaRPr lang="ru-RU" dirty="0"/>
          </a:p>
        </p:txBody>
      </p:sp>
    </p:spTree>
    <p:extLst>
      <p:ext uri="{BB962C8B-B14F-4D97-AF65-F5344CB8AC3E}">
        <p14:creationId xmlns:p14="http://schemas.microsoft.com/office/powerpoint/2010/main" val="1761129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
        <p:nvSpPr>
          <p:cNvPr id="11" name="Дата 10"/>
          <p:cNvSpPr>
            <a:spLocks noGrp="1"/>
          </p:cNvSpPr>
          <p:nvPr>
            <p:ph type="dt" sz="half" idx="10"/>
          </p:nvPr>
        </p:nvSpPr>
        <p:spPr/>
        <p:txBody>
          <a:bodyPr/>
          <a:lstStyle/>
          <a:p>
            <a:fld id="{2CCFE9AC-F15C-4FA0-A6F1-298829FA691D}" type="datetimeFigureOut">
              <a:rPr lang="ru-RU" smtClean="0"/>
              <a:t>27.01.2020</a:t>
            </a:fld>
            <a:endParaRPr lang="ru-RU" dirty="0"/>
          </a:p>
        </p:txBody>
      </p:sp>
      <p:sp>
        <p:nvSpPr>
          <p:cNvPr id="12" name="Нижний колонтитул 11"/>
          <p:cNvSpPr>
            <a:spLocks noGrp="1"/>
          </p:cNvSpPr>
          <p:nvPr>
            <p:ph type="ftr" sz="quarter" idx="11"/>
          </p:nvPr>
        </p:nvSpPr>
        <p:spPr/>
        <p:txBody>
          <a:bodyPr/>
          <a:lstStyle/>
          <a:p>
            <a:endParaRPr lang="ru-RU" dirty="0"/>
          </a:p>
        </p:txBody>
      </p:sp>
      <p:sp>
        <p:nvSpPr>
          <p:cNvPr id="13" name="Номер слайда 12"/>
          <p:cNvSpPr>
            <a:spLocks noGrp="1"/>
          </p:cNvSpPr>
          <p:nvPr>
            <p:ph type="sldNum" sz="quarter" idx="12"/>
          </p:nvPr>
        </p:nvSpPr>
        <p:spPr/>
        <p:txBody>
          <a:bodyPr/>
          <a:lstStyle/>
          <a:p>
            <a:fld id="{BD266BE7-899D-4075-917F-DBDE33B6B692}" type="slidenum">
              <a:rPr lang="ru-RU" smtClean="0"/>
              <a:t>‹#›</a:t>
            </a:fld>
            <a:endParaRPr lang="ru-RU"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2CCFE9AC-F15C-4FA0-A6F1-298829FA691D}" type="datetimeFigureOut">
              <a:rPr lang="ru-RU" smtClean="0"/>
              <a:t>27.01.2020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D266BE7-899D-4075-917F-DBDE33B6B692}" type="slidenum">
              <a:rPr lang="ru-RU" smtClean="0"/>
              <a:t>‹#›</a:t>
            </a:fld>
            <a:endParaRPr lang="ru-RU"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3" name="Вертикальный текст 2"/>
          <p:cNvSpPr>
            <a:spLocks noGrp="1"/>
          </p:cNvSpPr>
          <p:nvPr>
            <p:ph type="body" orient="vert" idx="1"/>
          </p:nvPr>
        </p:nvSpPr>
        <p:spPr>
          <a:xfrm>
            <a:off x="378199" y="462249"/>
            <a:ext cx="9693088" cy="571471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a:xfrm>
            <a:off x="378199" y="6356350"/>
            <a:ext cx="1971947" cy="365125"/>
          </a:xfrm>
        </p:spPr>
        <p:txBody>
          <a:bodyPr/>
          <a:lstStyle/>
          <a:p>
            <a:fld id="{2CCFE9AC-F15C-4FA0-A6F1-298829FA691D}" type="datetimeFigureOut">
              <a:rPr lang="ru-RU" smtClean="0"/>
              <a:t>27.01.2020</a:t>
            </a:fld>
            <a:endParaRPr lang="ru-RU" dirty="0"/>
          </a:p>
        </p:txBody>
      </p:sp>
      <p:sp>
        <p:nvSpPr>
          <p:cNvPr id="5" name="Нижний колонтитул 4"/>
          <p:cNvSpPr>
            <a:spLocks noGrp="1"/>
          </p:cNvSpPr>
          <p:nvPr>
            <p:ph type="ftr" sz="quarter" idx="11"/>
          </p:nvPr>
        </p:nvSpPr>
        <p:spPr>
          <a:xfrm>
            <a:off x="2382374" y="6356350"/>
            <a:ext cx="5687786" cy="365125"/>
          </a:xfrm>
        </p:spPr>
        <p:txBody>
          <a:bodyPr/>
          <a:lstStyle/>
          <a:p>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Прямоугольник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Вертикальный заголовок 1"/>
          <p:cNvSpPr>
            <a:spLocks noGrp="1"/>
          </p:cNvSpPr>
          <p:nvPr>
            <p:ph type="title" orient="vert"/>
          </p:nvPr>
        </p:nvSpPr>
        <p:spPr>
          <a:xfrm>
            <a:off x="10266348" y="462249"/>
            <a:ext cx="1370886" cy="5714714"/>
          </a:xfrm>
        </p:spPr>
        <p:txBody>
          <a:bodyPr vert="eaVert"/>
          <a:lstStyle/>
          <a:p>
            <a:r>
              <a:rPr lang="ru-RU" smtClean="0"/>
              <a:t>Образец заголовка</a:t>
            </a:r>
            <a:endParaRPr lang="ru-RU" dirty="0"/>
          </a:p>
        </p:txBody>
      </p:sp>
      <p:sp>
        <p:nvSpPr>
          <p:cNvPr id="6" name="Номер слайда 5"/>
          <p:cNvSpPr>
            <a:spLocks noGrp="1"/>
          </p:cNvSpPr>
          <p:nvPr>
            <p:ph type="sldNum" sz="quarter" idx="12"/>
          </p:nvPr>
        </p:nvSpPr>
        <p:spPr>
          <a:xfrm>
            <a:off x="8102389" y="6356350"/>
            <a:ext cx="1968898" cy="365125"/>
          </a:xfrm>
        </p:spPr>
        <p:txBody>
          <a:bodyPr/>
          <a:lstStyle/>
          <a:p>
            <a:fld id="{BD266BE7-899D-4075-917F-DBDE33B6B692}" type="slidenum">
              <a:rPr lang="ru-RU" smtClean="0"/>
              <a:t>‹#›</a:t>
            </a:fld>
            <a:endParaRPr lang="ru-RU"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2CCFE9AC-F15C-4FA0-A6F1-298829FA691D}" type="datetimeFigureOut">
              <a:rPr lang="ru-RU" smtClean="0"/>
              <a:t>27.01.2020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D266BE7-899D-4075-917F-DBDE33B6B692}" type="slidenum">
              <a:rPr lang="ru-RU" smtClean="0"/>
              <a:t>‹#›</a:t>
            </a:fld>
            <a:endParaRPr lang="ru-RU"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CCFE9AC-F15C-4FA0-A6F1-298829FA691D}" type="datetimeFigureOut">
              <a:rPr lang="ru-RU" smtClean="0"/>
              <a:t>27.01.2020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D266BE7-899D-4075-917F-DBDE33B6B692}" type="slidenum">
              <a:rPr lang="ru-RU" smtClean="0"/>
              <a:t>‹#›</a:t>
            </a:fld>
            <a:endParaRPr lang="ru-RU"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280160" y="2194560"/>
            <a:ext cx="4489704" cy="398678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415368" y="2194560"/>
            <a:ext cx="4493424" cy="398678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2CCFE9AC-F15C-4FA0-A6F1-298829FA691D}" type="datetimeFigureOut">
              <a:rPr lang="ru-RU" smtClean="0"/>
              <a:t>27.01.2020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D266BE7-899D-4075-917F-DBDE33B6B692}" type="slidenum">
              <a:rPr lang="ru-RU" smtClean="0"/>
              <a:t>‹#›</a:t>
            </a:fld>
            <a:endParaRPr lang="ru-RU"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280160" y="2743194"/>
            <a:ext cx="4489704" cy="343376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419088" y="2743194"/>
            <a:ext cx="4489704" cy="343376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2CCFE9AC-F15C-4FA0-A6F1-298829FA691D}" type="datetimeFigureOut">
              <a:rPr lang="ru-RU" smtClean="0"/>
              <a:t>27.01.2020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D266BE7-899D-4075-917F-DBDE33B6B692}" type="slidenum">
              <a:rPr lang="ru-RU" smtClean="0"/>
              <a:t>‹#›</a:t>
            </a:fld>
            <a:endParaRPr lang="ru-RU"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2CCFE9AC-F15C-4FA0-A6F1-298829FA691D}" type="datetimeFigureOut">
              <a:rPr lang="ru-RU" smtClean="0"/>
              <a:t>27.01.2020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D266BE7-899D-4075-917F-DBDE33B6B692}" type="slidenum">
              <a:rPr lang="ru-RU" smtClean="0"/>
              <a:t>‹#›</a:t>
            </a:fld>
            <a:endParaRPr lang="ru-RU"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CFE9AC-F15C-4FA0-A6F1-298829FA691D}" type="datetimeFigureOut">
              <a:rPr lang="ru-RU" smtClean="0"/>
              <a:t>27.01.2020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D266BE7-899D-4075-917F-DBDE33B6B692}" type="slidenum">
              <a:rPr lang="ru-RU" smtClean="0"/>
              <a:t>‹#›</a:t>
            </a:fld>
            <a:endParaRPr lang="ru-RU"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lvl1pPr>
              <a:defRPr sz="3000"/>
            </a:lvl1pPr>
          </a:lstStyle>
          <a:p>
            <a:r>
              <a:rPr lang="ru-RU" smtClean="0"/>
              <a:t>Образец заголовка</a:t>
            </a:r>
            <a:endParaRPr lang="ru-RU" dirty="0"/>
          </a:p>
        </p:txBody>
      </p:sp>
      <p:sp>
        <p:nvSpPr>
          <p:cNvPr id="3" name="Объект 2"/>
          <p:cNvSpPr>
            <a:spLocks noGrp="1"/>
          </p:cNvSpPr>
          <p:nvPr>
            <p:ph idx="1"/>
          </p:nvPr>
        </p:nvSpPr>
        <p:spPr>
          <a:xfrm>
            <a:off x="5518896" y="2465294"/>
            <a:ext cx="5389895"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CCFE9AC-F15C-4FA0-A6F1-298829FA691D}" type="datetimeFigureOut">
              <a:rPr lang="ru-RU" smtClean="0"/>
              <a:t>27.01.2020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D266BE7-899D-4075-917F-DBDE33B6B692}" type="slidenum">
              <a:rPr lang="ru-RU" smtClean="0"/>
              <a:t>‹#›</a:t>
            </a:fld>
            <a:endParaRPr lang="ru-RU"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lvl1pPr>
              <a:defRPr sz="3000"/>
            </a:lvl1pPr>
          </a:lstStyle>
          <a:p>
            <a:r>
              <a:rPr lang="ru-RU" smtClean="0"/>
              <a:t>Образец заголовка</a:t>
            </a:r>
            <a:endParaRPr lang="ru-RU" dirty="0"/>
          </a:p>
        </p:txBody>
      </p:sp>
      <p:sp>
        <p:nvSpPr>
          <p:cNvPr id="3" name="Рисунок 2"/>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CCFE9AC-F15C-4FA0-A6F1-298829FA691D}" type="datetimeFigureOut">
              <a:rPr lang="ru-RU" smtClean="0"/>
              <a:t>27.01.2020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D266BE7-899D-4075-917F-DBDE33B6B692}" type="slidenum">
              <a:rPr lang="ru-RU" smtClean="0"/>
              <a:t>‹#›</a:t>
            </a:fld>
            <a:endParaRPr lang="ru-RU"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Рисунок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Заголовок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a:t>
            </a:r>
            <a:r>
              <a:rPr lang="ru-RU" noProof="0" dirty="0" smtClean="0"/>
              <a:t>уровень</a:t>
            </a:r>
          </a:p>
          <a:p>
            <a:pPr lvl="5"/>
            <a:r>
              <a:rPr lang="ru-RU" dirty="0" smtClean="0"/>
              <a:t>Шестая</a:t>
            </a:r>
          </a:p>
          <a:p>
            <a:pPr lvl="6"/>
            <a:r>
              <a:rPr lang="ru-RU" dirty="0" smtClean="0"/>
              <a:t>Седьмая</a:t>
            </a:r>
          </a:p>
          <a:p>
            <a:pPr lvl="7"/>
            <a:r>
              <a:rPr lang="ru-RU" dirty="0" smtClean="0"/>
              <a:t>Восьмая</a:t>
            </a:r>
          </a:p>
          <a:p>
            <a:pPr lvl="8"/>
            <a:r>
              <a:rPr lang="ru-RU" dirty="0" smtClean="0"/>
              <a:t>Девятая</a:t>
            </a:r>
            <a:endParaRPr lang="ru-RU" dirty="0"/>
          </a:p>
        </p:txBody>
      </p:sp>
      <p:sp>
        <p:nvSpPr>
          <p:cNvPr id="4" name="Дата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FE9AC-F15C-4FA0-A6F1-298829FA691D}" type="datetimeFigureOut">
              <a:rPr lang="ru-RU" smtClean="0"/>
              <a:t>27.01.2020</a:t>
            </a:fld>
            <a:endParaRPr lang="ru-RU" dirty="0"/>
          </a:p>
        </p:txBody>
      </p:sp>
      <p:sp>
        <p:nvSpPr>
          <p:cNvPr id="5" name="Нижний колонтитул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lang="ru-RU" smtClean="0"/>
              <a:t>‹#›</a:t>
            </a:fld>
            <a:endParaRPr lang="ru-RU"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75199" y="1589650"/>
            <a:ext cx="8500062" cy="1039602"/>
          </a:xfrm>
        </p:spPr>
        <p:txBody>
          <a:bodyPr>
            <a:normAutofit/>
          </a:bodyPr>
          <a:lstStyle/>
          <a:p>
            <a:pPr algn="ctr" defTabSz="914400">
              <a:spcBef>
                <a:spcPts val="0"/>
              </a:spcBef>
              <a:buNone/>
            </a:pPr>
            <a:r>
              <a:rPr lang="ru-RU" sz="6600" b="1" i="0" dirty="0" smtClean="0">
                <a:solidFill>
                  <a:srgbClr val="3C4743"/>
                </a:solidFill>
                <a:latin typeface="Times New Roman" panose="02020603050405020304" pitchFamily="18" charset="0"/>
                <a:cs typeface="Times New Roman" panose="02020603050405020304" pitchFamily="18" charset="0"/>
              </a:rPr>
              <a:t>Детальная разведка</a:t>
            </a:r>
            <a:endParaRPr lang="ru-RU" sz="6600" b="1" i="0" dirty="0">
              <a:solidFill>
                <a:srgbClr val="3C4743"/>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175199" y="2780197"/>
            <a:ext cx="8500062" cy="865321"/>
          </a:xfrm>
        </p:spPr>
        <p:txBody>
          <a:bodyPr>
            <a:normAutofit/>
          </a:bodyPr>
          <a:lstStyle/>
          <a:p>
            <a:pPr marL="0" indent="0" algn="ctr">
              <a:spcBef>
                <a:spcPts val="0"/>
              </a:spcBef>
              <a:buNone/>
            </a:pPr>
            <a:r>
              <a:rPr lang="ru-RU" sz="3600" dirty="0" smtClean="0">
                <a:latin typeface="Times New Roman" panose="02020603050405020304" pitchFamily="18" charset="0"/>
                <a:cs typeface="Times New Roman" panose="02020603050405020304" pitchFamily="18" charset="0"/>
              </a:rPr>
              <a:t>Обоснование конструкции скважины</a:t>
            </a:r>
            <a:endParaRPr lang="ru-RU" sz="3600" b="0" i="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175198" y="4446519"/>
            <a:ext cx="6601847" cy="707886"/>
          </a:xfrm>
          <a:prstGeom prst="rect">
            <a:avLst/>
          </a:prstGeom>
          <a:noFill/>
        </p:spPr>
        <p:txBody>
          <a:bodyPr wrap="square" rtlCol="0">
            <a:spAutoFit/>
          </a:bodyPr>
          <a:lstStyle/>
          <a:p>
            <a:r>
              <a:rPr lang="ru-RU" sz="2000" dirty="0" smtClean="0">
                <a:ln w="0">
                  <a:solidFill>
                    <a:sysClr val="windowText" lastClr="000000"/>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Бригада № 3             </a:t>
            </a:r>
            <a:endParaRPr lang="ru-RU" sz="2000" dirty="0" smtClean="0">
              <a:ln w="0">
                <a:solidFill>
                  <a:sysClr val="windowText" lastClr="000000"/>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ru-RU" sz="2000" dirty="0" err="1" smtClean="0">
                <a:ln w="0">
                  <a:solidFill>
                    <a:sysClr val="windowText" lastClr="000000"/>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Шимолина</a:t>
            </a:r>
            <a:r>
              <a:rPr lang="ru-RU" sz="2000" dirty="0" smtClean="0">
                <a:ln w="0">
                  <a:solidFill>
                    <a:sysClr val="windowText" lastClr="000000"/>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А.                </a:t>
            </a:r>
            <a:r>
              <a:rPr lang="ru-RU" sz="2000" dirty="0" smtClean="0">
                <a:ln w="0">
                  <a:solidFill>
                    <a:sysClr val="windowText" lastClr="000000"/>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Клейн С.                </a:t>
            </a:r>
            <a:r>
              <a:rPr lang="ru-RU" sz="2000" dirty="0" err="1" smtClean="0">
                <a:ln w="0">
                  <a:solidFill>
                    <a:sysClr val="windowText" lastClr="000000"/>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Гуцалов</a:t>
            </a:r>
            <a:r>
              <a:rPr lang="ru-RU" sz="2000" dirty="0" smtClean="0">
                <a:ln w="0">
                  <a:solidFill>
                    <a:sysClr val="windowText" lastClr="000000"/>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Д.</a:t>
            </a:r>
            <a:endParaRPr lang="ru-RU" sz="2000" dirty="0">
              <a:ln w="0">
                <a:solidFill>
                  <a:sysClr val="windowText" lastClr="000000"/>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69830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anose="02020603050405020304" pitchFamily="18" charset="0"/>
                <a:cs typeface="Times New Roman" panose="02020603050405020304" pitchFamily="18" charset="0"/>
              </a:rPr>
              <a:t>Технические характеристики буровой установки</a:t>
            </a:r>
            <a:endParaRPr lang="ru-RU" dirty="0">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223949922"/>
              </p:ext>
            </p:extLst>
          </p:nvPr>
        </p:nvGraphicFramePr>
        <p:xfrm>
          <a:off x="161733" y="1962150"/>
          <a:ext cx="6099893" cy="3986211"/>
        </p:xfrm>
        <a:graphic>
          <a:graphicData uri="http://schemas.openxmlformats.org/drawingml/2006/table">
            <a:tbl>
              <a:tblPr/>
              <a:tblGrid>
                <a:gridCol w="3610501">
                  <a:extLst>
                    <a:ext uri="{9D8B030D-6E8A-4147-A177-3AD203B41FA5}">
                      <a16:colId xmlns="" xmlns:a16="http://schemas.microsoft.com/office/drawing/2014/main" val="2214640284"/>
                    </a:ext>
                  </a:extLst>
                </a:gridCol>
                <a:gridCol w="2489392">
                  <a:extLst>
                    <a:ext uri="{9D8B030D-6E8A-4147-A177-3AD203B41FA5}">
                      <a16:colId xmlns="" xmlns:a16="http://schemas.microsoft.com/office/drawing/2014/main" val="184682796"/>
                    </a:ext>
                  </a:extLst>
                </a:gridCol>
              </a:tblGrid>
              <a:tr h="340947">
                <a:tc>
                  <a:txBody>
                    <a:bodyPr/>
                    <a:lstStyle/>
                    <a:p>
                      <a:r>
                        <a:rPr lang="ru-RU" sz="1500" b="1">
                          <a:solidFill>
                            <a:srgbClr val="FFFFFF"/>
                          </a:solidFill>
                          <a:effectLst/>
                        </a:rPr>
                        <a:t>Характеристика</a:t>
                      </a:r>
                      <a:endParaRPr lang="ru-RU" sz="1500">
                        <a:solidFill>
                          <a:srgbClr val="FFFFFF"/>
                        </a:solidFill>
                        <a:effectLst/>
                      </a:endParaRPr>
                    </a:p>
                  </a:txBody>
                  <a:tcPr marL="55762" marR="55762" marT="55762" marB="55762" anchor="ctr">
                    <a:lnL w="9525" cap="flat" cmpd="sng" algn="ctr">
                      <a:solidFill>
                        <a:srgbClr val="071A2E"/>
                      </a:solidFill>
                      <a:prstDash val="solid"/>
                      <a:round/>
                      <a:headEnd type="none" w="med" len="med"/>
                      <a:tailEnd type="none" w="med" len="med"/>
                    </a:lnL>
                    <a:lnR w="9525" cap="flat" cmpd="sng" algn="ctr">
                      <a:solidFill>
                        <a:srgbClr val="071A2E"/>
                      </a:solidFill>
                      <a:prstDash val="solid"/>
                      <a:round/>
                      <a:headEnd type="none" w="med" len="med"/>
                      <a:tailEnd type="none" w="med" len="med"/>
                    </a:lnR>
                    <a:lnT w="9525" cap="flat" cmpd="sng" algn="ctr">
                      <a:solidFill>
                        <a:srgbClr val="071A2E"/>
                      </a:solidFill>
                      <a:prstDash val="solid"/>
                      <a:round/>
                      <a:headEnd type="none" w="med" len="med"/>
                      <a:tailEnd type="none" w="med" len="med"/>
                    </a:lnT>
                    <a:lnB w="9525" cap="flat" cmpd="sng" algn="ctr">
                      <a:solidFill>
                        <a:srgbClr val="071A2E"/>
                      </a:solidFill>
                      <a:prstDash val="solid"/>
                      <a:round/>
                      <a:headEnd type="none" w="med" len="med"/>
                      <a:tailEnd type="none" w="med" len="med"/>
                    </a:lnB>
                    <a:solidFill>
                      <a:srgbClr val="FF622D"/>
                    </a:solidFill>
                  </a:tcPr>
                </a:tc>
                <a:tc>
                  <a:txBody>
                    <a:bodyPr/>
                    <a:lstStyle/>
                    <a:p>
                      <a:r>
                        <a:rPr lang="ru-RU" sz="1500" b="1">
                          <a:solidFill>
                            <a:srgbClr val="FFFFFF"/>
                          </a:solidFill>
                          <a:effectLst/>
                        </a:rPr>
                        <a:t>Значение</a:t>
                      </a:r>
                      <a:endParaRPr lang="ru-RU" sz="1500">
                        <a:solidFill>
                          <a:srgbClr val="FFFFFF"/>
                        </a:solidFill>
                        <a:effectLst/>
                      </a:endParaRPr>
                    </a:p>
                  </a:txBody>
                  <a:tcPr marL="55762" marR="55762" marT="55762" marB="55762" anchor="ctr">
                    <a:lnL w="9525" cap="flat" cmpd="sng" algn="ctr">
                      <a:solidFill>
                        <a:srgbClr val="071A2E"/>
                      </a:solidFill>
                      <a:prstDash val="solid"/>
                      <a:round/>
                      <a:headEnd type="none" w="med" len="med"/>
                      <a:tailEnd type="none" w="med" len="med"/>
                    </a:lnL>
                    <a:lnR w="9525" cap="flat" cmpd="sng" algn="ctr">
                      <a:solidFill>
                        <a:srgbClr val="071A2E"/>
                      </a:solidFill>
                      <a:prstDash val="solid"/>
                      <a:round/>
                      <a:headEnd type="none" w="med" len="med"/>
                      <a:tailEnd type="none" w="med" len="med"/>
                    </a:lnR>
                    <a:lnT w="9525" cap="flat" cmpd="sng" algn="ctr">
                      <a:solidFill>
                        <a:srgbClr val="071A2E"/>
                      </a:solidFill>
                      <a:prstDash val="solid"/>
                      <a:round/>
                      <a:headEnd type="none" w="med" len="med"/>
                      <a:tailEnd type="none" w="med" len="med"/>
                    </a:lnT>
                    <a:lnB w="9525" cap="flat" cmpd="sng" algn="ctr">
                      <a:solidFill>
                        <a:srgbClr val="071A2E"/>
                      </a:solidFill>
                      <a:prstDash val="solid"/>
                      <a:round/>
                      <a:headEnd type="none" w="med" len="med"/>
                      <a:tailEnd type="none" w="med" len="med"/>
                    </a:lnB>
                    <a:solidFill>
                      <a:srgbClr val="FF622D"/>
                    </a:solidFill>
                  </a:tcPr>
                </a:tc>
                <a:extLst>
                  <a:ext uri="{0D108BD9-81ED-4DB2-BD59-A6C34878D82A}">
                    <a16:rowId xmlns="" xmlns:a16="http://schemas.microsoft.com/office/drawing/2014/main" val="3896847060"/>
                  </a:ext>
                </a:extLst>
              </a:tr>
              <a:tr h="340947">
                <a:tc>
                  <a:txBody>
                    <a:bodyPr/>
                    <a:lstStyle/>
                    <a:p>
                      <a:pPr algn="l"/>
                      <a:r>
                        <a:rPr lang="ru-RU" sz="1500">
                          <a:solidFill>
                            <a:srgbClr val="345982"/>
                          </a:solidFill>
                          <a:effectLst/>
                        </a:rPr>
                        <a:t>Глубина бурения, м</a:t>
                      </a:r>
                    </a:p>
                  </a:txBody>
                  <a:tcPr marL="55762" marR="55762" marT="55762" marB="55762" anchor="ctr">
                    <a:lnL w="9525" cap="flat" cmpd="sng" algn="ctr">
                      <a:solidFill>
                        <a:srgbClr val="071A2E"/>
                      </a:solidFill>
                      <a:prstDash val="solid"/>
                      <a:round/>
                      <a:headEnd type="none" w="med" len="med"/>
                      <a:tailEnd type="none" w="med" len="med"/>
                    </a:lnL>
                    <a:lnR w="9525" cap="flat" cmpd="sng" algn="ctr">
                      <a:solidFill>
                        <a:srgbClr val="071A2E"/>
                      </a:solidFill>
                      <a:prstDash val="solid"/>
                      <a:round/>
                      <a:headEnd type="none" w="med" len="med"/>
                      <a:tailEnd type="none" w="med" len="med"/>
                    </a:lnR>
                    <a:lnT w="9525" cap="flat" cmpd="sng" algn="ctr">
                      <a:solidFill>
                        <a:srgbClr val="071A2E"/>
                      </a:solidFill>
                      <a:prstDash val="solid"/>
                      <a:round/>
                      <a:headEnd type="none" w="med" len="med"/>
                      <a:tailEnd type="none" w="med" len="med"/>
                    </a:lnT>
                    <a:lnB w="9525" cap="flat" cmpd="sng" algn="ctr">
                      <a:solidFill>
                        <a:srgbClr val="071A2E"/>
                      </a:solidFill>
                      <a:prstDash val="solid"/>
                      <a:round/>
                      <a:headEnd type="none" w="med" len="med"/>
                      <a:tailEnd type="none" w="med" len="med"/>
                    </a:lnB>
                  </a:tcPr>
                </a:tc>
                <a:tc>
                  <a:txBody>
                    <a:bodyPr/>
                    <a:lstStyle/>
                    <a:p>
                      <a:pPr algn="ctr"/>
                      <a:r>
                        <a:rPr lang="ru-RU" sz="1500">
                          <a:solidFill>
                            <a:srgbClr val="345982"/>
                          </a:solidFill>
                          <a:effectLst/>
                        </a:rPr>
                        <a:t>200</a:t>
                      </a:r>
                    </a:p>
                  </a:txBody>
                  <a:tcPr marL="55762" marR="55762" marT="55762" marB="55762" anchor="ctr">
                    <a:lnL w="9525" cap="flat" cmpd="sng" algn="ctr">
                      <a:solidFill>
                        <a:srgbClr val="071A2E"/>
                      </a:solidFill>
                      <a:prstDash val="solid"/>
                      <a:round/>
                      <a:headEnd type="none" w="med" len="med"/>
                      <a:tailEnd type="none" w="med" len="med"/>
                    </a:lnL>
                    <a:lnR w="9525" cap="flat" cmpd="sng" algn="ctr">
                      <a:solidFill>
                        <a:srgbClr val="071A2E"/>
                      </a:solidFill>
                      <a:prstDash val="solid"/>
                      <a:round/>
                      <a:headEnd type="none" w="med" len="med"/>
                      <a:tailEnd type="none" w="med" len="med"/>
                    </a:lnR>
                    <a:lnT w="9525" cap="flat" cmpd="sng" algn="ctr">
                      <a:solidFill>
                        <a:srgbClr val="071A2E"/>
                      </a:solidFill>
                      <a:prstDash val="solid"/>
                      <a:round/>
                      <a:headEnd type="none" w="med" len="med"/>
                      <a:tailEnd type="none" w="med" len="med"/>
                    </a:lnT>
                    <a:lnB w="9525" cap="flat" cmpd="sng" algn="ctr">
                      <a:solidFill>
                        <a:srgbClr val="071A2E"/>
                      </a:solidFill>
                      <a:prstDash val="solid"/>
                      <a:round/>
                      <a:headEnd type="none" w="med" len="med"/>
                      <a:tailEnd type="none" w="med" len="med"/>
                    </a:lnB>
                  </a:tcPr>
                </a:tc>
                <a:extLst>
                  <a:ext uri="{0D108BD9-81ED-4DB2-BD59-A6C34878D82A}">
                    <a16:rowId xmlns="" xmlns:a16="http://schemas.microsoft.com/office/drawing/2014/main" val="4221544989"/>
                  </a:ext>
                </a:extLst>
              </a:tr>
              <a:tr h="570369">
                <a:tc>
                  <a:txBody>
                    <a:bodyPr/>
                    <a:lstStyle/>
                    <a:p>
                      <a:pPr algn="l"/>
                      <a:r>
                        <a:rPr lang="ru-RU" sz="1500" dirty="0">
                          <a:solidFill>
                            <a:srgbClr val="345982"/>
                          </a:solidFill>
                          <a:effectLst/>
                        </a:rPr>
                        <a:t>Начальный диаметр скважины, мм</a:t>
                      </a:r>
                    </a:p>
                  </a:txBody>
                  <a:tcPr marL="55762" marR="55762" marT="55762" marB="55762" anchor="ctr">
                    <a:lnL w="9525" cap="flat" cmpd="sng" algn="ctr">
                      <a:solidFill>
                        <a:srgbClr val="071A2E"/>
                      </a:solidFill>
                      <a:prstDash val="solid"/>
                      <a:round/>
                      <a:headEnd type="none" w="med" len="med"/>
                      <a:tailEnd type="none" w="med" len="med"/>
                    </a:lnL>
                    <a:lnR w="9525" cap="flat" cmpd="sng" algn="ctr">
                      <a:solidFill>
                        <a:srgbClr val="071A2E"/>
                      </a:solidFill>
                      <a:prstDash val="solid"/>
                      <a:round/>
                      <a:headEnd type="none" w="med" len="med"/>
                      <a:tailEnd type="none" w="med" len="med"/>
                    </a:lnR>
                    <a:lnT w="9525" cap="flat" cmpd="sng" algn="ctr">
                      <a:solidFill>
                        <a:srgbClr val="071A2E"/>
                      </a:solidFill>
                      <a:prstDash val="solid"/>
                      <a:round/>
                      <a:headEnd type="none" w="med" len="med"/>
                      <a:tailEnd type="none" w="med" len="med"/>
                    </a:lnT>
                    <a:lnB w="9525" cap="flat" cmpd="sng" algn="ctr">
                      <a:solidFill>
                        <a:srgbClr val="071A2E"/>
                      </a:solidFill>
                      <a:prstDash val="solid"/>
                      <a:round/>
                      <a:headEnd type="none" w="med" len="med"/>
                      <a:tailEnd type="none" w="med" len="med"/>
                    </a:lnB>
                  </a:tcPr>
                </a:tc>
                <a:tc>
                  <a:txBody>
                    <a:bodyPr/>
                    <a:lstStyle/>
                    <a:p>
                      <a:pPr algn="ctr"/>
                      <a:r>
                        <a:rPr lang="ru-RU" sz="1500">
                          <a:solidFill>
                            <a:srgbClr val="345982"/>
                          </a:solidFill>
                          <a:effectLst/>
                        </a:rPr>
                        <a:t>600</a:t>
                      </a:r>
                    </a:p>
                  </a:txBody>
                  <a:tcPr marL="55762" marR="55762" marT="55762" marB="55762" anchor="ctr">
                    <a:lnL w="9525" cap="flat" cmpd="sng" algn="ctr">
                      <a:solidFill>
                        <a:srgbClr val="071A2E"/>
                      </a:solidFill>
                      <a:prstDash val="solid"/>
                      <a:round/>
                      <a:headEnd type="none" w="med" len="med"/>
                      <a:tailEnd type="none" w="med" len="med"/>
                    </a:lnL>
                    <a:lnR w="9525" cap="flat" cmpd="sng" algn="ctr">
                      <a:solidFill>
                        <a:srgbClr val="071A2E"/>
                      </a:solidFill>
                      <a:prstDash val="solid"/>
                      <a:round/>
                      <a:headEnd type="none" w="med" len="med"/>
                      <a:tailEnd type="none" w="med" len="med"/>
                    </a:lnR>
                    <a:lnT w="9525" cap="flat" cmpd="sng" algn="ctr">
                      <a:solidFill>
                        <a:srgbClr val="071A2E"/>
                      </a:solidFill>
                      <a:prstDash val="solid"/>
                      <a:round/>
                      <a:headEnd type="none" w="med" len="med"/>
                      <a:tailEnd type="none" w="med" len="med"/>
                    </a:lnT>
                    <a:lnB w="9525" cap="flat" cmpd="sng" algn="ctr">
                      <a:solidFill>
                        <a:srgbClr val="071A2E"/>
                      </a:solidFill>
                      <a:prstDash val="solid"/>
                      <a:round/>
                      <a:headEnd type="none" w="med" len="med"/>
                      <a:tailEnd type="none" w="med" len="med"/>
                    </a:lnB>
                  </a:tcPr>
                </a:tc>
                <a:extLst>
                  <a:ext uri="{0D108BD9-81ED-4DB2-BD59-A6C34878D82A}">
                    <a16:rowId xmlns="" xmlns:a16="http://schemas.microsoft.com/office/drawing/2014/main" val="1681576240"/>
                  </a:ext>
                </a:extLst>
              </a:tr>
              <a:tr h="570369">
                <a:tc>
                  <a:txBody>
                    <a:bodyPr/>
                    <a:lstStyle/>
                    <a:p>
                      <a:pPr algn="l"/>
                      <a:r>
                        <a:rPr lang="ru-RU" sz="1500" dirty="0">
                          <a:solidFill>
                            <a:srgbClr val="345982"/>
                          </a:solidFill>
                          <a:effectLst/>
                        </a:rPr>
                        <a:t>Конечный диаметр скважины, мм</a:t>
                      </a:r>
                    </a:p>
                  </a:txBody>
                  <a:tcPr marL="55762" marR="55762" marT="55762" marB="55762" anchor="ctr">
                    <a:lnL w="9525" cap="flat" cmpd="sng" algn="ctr">
                      <a:solidFill>
                        <a:srgbClr val="071A2E"/>
                      </a:solidFill>
                      <a:prstDash val="solid"/>
                      <a:round/>
                      <a:headEnd type="none" w="med" len="med"/>
                      <a:tailEnd type="none" w="med" len="med"/>
                    </a:lnL>
                    <a:lnR w="9525" cap="flat" cmpd="sng" algn="ctr">
                      <a:solidFill>
                        <a:srgbClr val="071A2E"/>
                      </a:solidFill>
                      <a:prstDash val="solid"/>
                      <a:round/>
                      <a:headEnd type="none" w="med" len="med"/>
                      <a:tailEnd type="none" w="med" len="med"/>
                    </a:lnR>
                    <a:lnT w="9525" cap="flat" cmpd="sng" algn="ctr">
                      <a:solidFill>
                        <a:srgbClr val="071A2E"/>
                      </a:solidFill>
                      <a:prstDash val="solid"/>
                      <a:round/>
                      <a:headEnd type="none" w="med" len="med"/>
                      <a:tailEnd type="none" w="med" len="med"/>
                    </a:lnT>
                    <a:lnB w="9525" cap="flat" cmpd="sng" algn="ctr">
                      <a:solidFill>
                        <a:srgbClr val="071A2E"/>
                      </a:solidFill>
                      <a:prstDash val="solid"/>
                      <a:round/>
                      <a:headEnd type="none" w="med" len="med"/>
                      <a:tailEnd type="none" w="med" len="med"/>
                    </a:lnB>
                  </a:tcPr>
                </a:tc>
                <a:tc>
                  <a:txBody>
                    <a:bodyPr/>
                    <a:lstStyle/>
                    <a:p>
                      <a:pPr algn="ctr"/>
                      <a:r>
                        <a:rPr lang="ru-RU" sz="1500" dirty="0" smtClean="0">
                          <a:solidFill>
                            <a:srgbClr val="345982"/>
                          </a:solidFill>
                          <a:effectLst/>
                        </a:rPr>
                        <a:t>148</a:t>
                      </a:r>
                      <a:endParaRPr lang="ru-RU" sz="1500" dirty="0">
                        <a:solidFill>
                          <a:srgbClr val="345982"/>
                        </a:solidFill>
                        <a:effectLst/>
                      </a:endParaRPr>
                    </a:p>
                  </a:txBody>
                  <a:tcPr marL="55762" marR="55762" marT="55762" marB="55762" anchor="ctr">
                    <a:lnL w="9525" cap="flat" cmpd="sng" algn="ctr">
                      <a:solidFill>
                        <a:srgbClr val="071A2E"/>
                      </a:solidFill>
                      <a:prstDash val="solid"/>
                      <a:round/>
                      <a:headEnd type="none" w="med" len="med"/>
                      <a:tailEnd type="none" w="med" len="med"/>
                    </a:lnL>
                    <a:lnR w="9525" cap="flat" cmpd="sng" algn="ctr">
                      <a:solidFill>
                        <a:srgbClr val="071A2E"/>
                      </a:solidFill>
                      <a:prstDash val="solid"/>
                      <a:round/>
                      <a:headEnd type="none" w="med" len="med"/>
                      <a:tailEnd type="none" w="med" len="med"/>
                    </a:lnR>
                    <a:lnT w="9525" cap="flat" cmpd="sng" algn="ctr">
                      <a:solidFill>
                        <a:srgbClr val="071A2E"/>
                      </a:solidFill>
                      <a:prstDash val="solid"/>
                      <a:round/>
                      <a:headEnd type="none" w="med" len="med"/>
                      <a:tailEnd type="none" w="med" len="med"/>
                    </a:lnT>
                    <a:lnB w="9525" cap="flat" cmpd="sng" algn="ctr">
                      <a:solidFill>
                        <a:srgbClr val="071A2E"/>
                      </a:solidFill>
                      <a:prstDash val="solid"/>
                      <a:round/>
                      <a:headEnd type="none" w="med" len="med"/>
                      <a:tailEnd type="none" w="med" len="med"/>
                    </a:lnB>
                  </a:tcPr>
                </a:tc>
                <a:extLst>
                  <a:ext uri="{0D108BD9-81ED-4DB2-BD59-A6C34878D82A}">
                    <a16:rowId xmlns="" xmlns:a16="http://schemas.microsoft.com/office/drawing/2014/main" val="3855831024"/>
                  </a:ext>
                </a:extLst>
              </a:tr>
              <a:tr h="570369">
                <a:tc>
                  <a:txBody>
                    <a:bodyPr/>
                    <a:lstStyle/>
                    <a:p>
                      <a:pPr algn="l"/>
                      <a:r>
                        <a:rPr lang="ru-RU" sz="1500">
                          <a:solidFill>
                            <a:srgbClr val="345982"/>
                          </a:solidFill>
                          <a:effectLst/>
                        </a:rPr>
                        <a:t>Максимальная масса ударного снаряда, кг</a:t>
                      </a:r>
                    </a:p>
                  </a:txBody>
                  <a:tcPr marL="55762" marR="55762" marT="55762" marB="55762" anchor="ctr">
                    <a:lnL w="9525" cap="flat" cmpd="sng" algn="ctr">
                      <a:solidFill>
                        <a:srgbClr val="071A2E"/>
                      </a:solidFill>
                      <a:prstDash val="solid"/>
                      <a:round/>
                      <a:headEnd type="none" w="med" len="med"/>
                      <a:tailEnd type="none" w="med" len="med"/>
                    </a:lnL>
                    <a:lnR w="9525" cap="flat" cmpd="sng" algn="ctr">
                      <a:solidFill>
                        <a:srgbClr val="071A2E"/>
                      </a:solidFill>
                      <a:prstDash val="solid"/>
                      <a:round/>
                      <a:headEnd type="none" w="med" len="med"/>
                      <a:tailEnd type="none" w="med" len="med"/>
                    </a:lnR>
                    <a:lnT w="9525" cap="flat" cmpd="sng" algn="ctr">
                      <a:solidFill>
                        <a:srgbClr val="071A2E"/>
                      </a:solidFill>
                      <a:prstDash val="solid"/>
                      <a:round/>
                      <a:headEnd type="none" w="med" len="med"/>
                      <a:tailEnd type="none" w="med" len="med"/>
                    </a:lnT>
                    <a:lnB w="9525" cap="flat" cmpd="sng" algn="ctr">
                      <a:solidFill>
                        <a:srgbClr val="071A2E"/>
                      </a:solidFill>
                      <a:prstDash val="solid"/>
                      <a:round/>
                      <a:headEnd type="none" w="med" len="med"/>
                      <a:tailEnd type="none" w="med" len="med"/>
                    </a:lnB>
                  </a:tcPr>
                </a:tc>
                <a:tc>
                  <a:txBody>
                    <a:bodyPr/>
                    <a:lstStyle/>
                    <a:p>
                      <a:pPr algn="ctr"/>
                      <a:r>
                        <a:rPr lang="ru-RU" sz="1500">
                          <a:solidFill>
                            <a:srgbClr val="345982"/>
                          </a:solidFill>
                          <a:effectLst/>
                        </a:rPr>
                        <a:t>1500</a:t>
                      </a:r>
                    </a:p>
                  </a:txBody>
                  <a:tcPr marL="55762" marR="55762" marT="55762" marB="55762" anchor="ctr">
                    <a:lnL w="9525" cap="flat" cmpd="sng" algn="ctr">
                      <a:solidFill>
                        <a:srgbClr val="071A2E"/>
                      </a:solidFill>
                      <a:prstDash val="solid"/>
                      <a:round/>
                      <a:headEnd type="none" w="med" len="med"/>
                      <a:tailEnd type="none" w="med" len="med"/>
                    </a:lnL>
                    <a:lnR w="9525" cap="flat" cmpd="sng" algn="ctr">
                      <a:solidFill>
                        <a:srgbClr val="071A2E"/>
                      </a:solidFill>
                      <a:prstDash val="solid"/>
                      <a:round/>
                      <a:headEnd type="none" w="med" len="med"/>
                      <a:tailEnd type="none" w="med" len="med"/>
                    </a:lnR>
                    <a:lnT w="9525" cap="flat" cmpd="sng" algn="ctr">
                      <a:solidFill>
                        <a:srgbClr val="071A2E"/>
                      </a:solidFill>
                      <a:prstDash val="solid"/>
                      <a:round/>
                      <a:headEnd type="none" w="med" len="med"/>
                      <a:tailEnd type="none" w="med" len="med"/>
                    </a:lnT>
                    <a:lnB w="9525" cap="flat" cmpd="sng" algn="ctr">
                      <a:solidFill>
                        <a:srgbClr val="071A2E"/>
                      </a:solidFill>
                      <a:prstDash val="solid"/>
                      <a:round/>
                      <a:headEnd type="none" w="med" len="med"/>
                      <a:tailEnd type="none" w="med" len="med"/>
                    </a:lnB>
                  </a:tcPr>
                </a:tc>
                <a:extLst>
                  <a:ext uri="{0D108BD9-81ED-4DB2-BD59-A6C34878D82A}">
                    <a16:rowId xmlns="" xmlns:a16="http://schemas.microsoft.com/office/drawing/2014/main" val="3598734137"/>
                  </a:ext>
                </a:extLst>
              </a:tr>
              <a:tr h="570369">
                <a:tc>
                  <a:txBody>
                    <a:bodyPr/>
                    <a:lstStyle/>
                    <a:p>
                      <a:pPr algn="l"/>
                      <a:r>
                        <a:rPr lang="ru-RU" sz="1500">
                          <a:solidFill>
                            <a:srgbClr val="345982"/>
                          </a:solidFill>
                          <a:effectLst/>
                        </a:rPr>
                        <a:t>Частота ударов бурового инструмента , с</a:t>
                      </a:r>
                      <a:r>
                        <a:rPr lang="ru-RU" sz="1500" baseline="30000">
                          <a:solidFill>
                            <a:srgbClr val="345982"/>
                          </a:solidFill>
                          <a:effectLst/>
                        </a:rPr>
                        <a:t>-1</a:t>
                      </a:r>
                      <a:endParaRPr lang="ru-RU" sz="1500">
                        <a:solidFill>
                          <a:srgbClr val="345982"/>
                        </a:solidFill>
                        <a:effectLst/>
                      </a:endParaRPr>
                    </a:p>
                  </a:txBody>
                  <a:tcPr marL="55762" marR="55762" marT="55762" marB="55762" anchor="ctr">
                    <a:lnL w="9525" cap="flat" cmpd="sng" algn="ctr">
                      <a:solidFill>
                        <a:srgbClr val="071A2E"/>
                      </a:solidFill>
                      <a:prstDash val="solid"/>
                      <a:round/>
                      <a:headEnd type="none" w="med" len="med"/>
                      <a:tailEnd type="none" w="med" len="med"/>
                    </a:lnL>
                    <a:lnR w="9525" cap="flat" cmpd="sng" algn="ctr">
                      <a:solidFill>
                        <a:srgbClr val="071A2E"/>
                      </a:solidFill>
                      <a:prstDash val="solid"/>
                      <a:round/>
                      <a:headEnd type="none" w="med" len="med"/>
                      <a:tailEnd type="none" w="med" len="med"/>
                    </a:lnR>
                    <a:lnT w="9525" cap="flat" cmpd="sng" algn="ctr">
                      <a:solidFill>
                        <a:srgbClr val="071A2E"/>
                      </a:solidFill>
                      <a:prstDash val="solid"/>
                      <a:round/>
                      <a:headEnd type="none" w="med" len="med"/>
                      <a:tailEnd type="none" w="med" len="med"/>
                    </a:lnT>
                    <a:lnB w="9525" cap="flat" cmpd="sng" algn="ctr">
                      <a:solidFill>
                        <a:srgbClr val="071A2E"/>
                      </a:solidFill>
                      <a:prstDash val="solid"/>
                      <a:round/>
                      <a:headEnd type="none" w="med" len="med"/>
                      <a:tailEnd type="none" w="med" len="med"/>
                    </a:lnB>
                  </a:tcPr>
                </a:tc>
                <a:tc>
                  <a:txBody>
                    <a:bodyPr/>
                    <a:lstStyle/>
                    <a:p>
                      <a:pPr algn="ctr"/>
                      <a:r>
                        <a:rPr lang="ru-RU" sz="1500" dirty="0">
                          <a:solidFill>
                            <a:srgbClr val="345982"/>
                          </a:solidFill>
                          <a:effectLst/>
                        </a:rPr>
                        <a:t>0.4-0.5</a:t>
                      </a:r>
                    </a:p>
                  </a:txBody>
                  <a:tcPr marL="55762" marR="55762" marT="55762" marB="55762" anchor="ctr">
                    <a:lnL w="9525" cap="flat" cmpd="sng" algn="ctr">
                      <a:solidFill>
                        <a:srgbClr val="071A2E"/>
                      </a:solidFill>
                      <a:prstDash val="solid"/>
                      <a:round/>
                      <a:headEnd type="none" w="med" len="med"/>
                      <a:tailEnd type="none" w="med" len="med"/>
                    </a:lnL>
                    <a:lnR w="9525" cap="flat" cmpd="sng" algn="ctr">
                      <a:solidFill>
                        <a:srgbClr val="071A2E"/>
                      </a:solidFill>
                      <a:prstDash val="solid"/>
                      <a:round/>
                      <a:headEnd type="none" w="med" len="med"/>
                      <a:tailEnd type="none" w="med" len="med"/>
                    </a:lnR>
                    <a:lnT w="9525" cap="flat" cmpd="sng" algn="ctr">
                      <a:solidFill>
                        <a:srgbClr val="071A2E"/>
                      </a:solidFill>
                      <a:prstDash val="solid"/>
                      <a:round/>
                      <a:headEnd type="none" w="med" len="med"/>
                      <a:tailEnd type="none" w="med" len="med"/>
                    </a:lnT>
                    <a:lnB w="9525" cap="flat" cmpd="sng" algn="ctr">
                      <a:solidFill>
                        <a:srgbClr val="071A2E"/>
                      </a:solidFill>
                      <a:prstDash val="solid"/>
                      <a:round/>
                      <a:headEnd type="none" w="med" len="med"/>
                      <a:tailEnd type="none" w="med" len="med"/>
                    </a:lnB>
                  </a:tcPr>
                </a:tc>
                <a:extLst>
                  <a:ext uri="{0D108BD9-81ED-4DB2-BD59-A6C34878D82A}">
                    <a16:rowId xmlns="" xmlns:a16="http://schemas.microsoft.com/office/drawing/2014/main" val="3311415630"/>
                  </a:ext>
                </a:extLst>
              </a:tr>
              <a:tr h="340947">
                <a:tc>
                  <a:txBody>
                    <a:bodyPr/>
                    <a:lstStyle/>
                    <a:p>
                      <a:pPr algn="l"/>
                      <a:r>
                        <a:rPr lang="ru-RU" sz="1500">
                          <a:solidFill>
                            <a:srgbClr val="345982"/>
                          </a:solidFill>
                          <a:effectLst/>
                        </a:rPr>
                        <a:t>Грузоподъемность мачты, т</a:t>
                      </a:r>
                    </a:p>
                  </a:txBody>
                  <a:tcPr marL="55762" marR="55762" marT="55762" marB="55762" anchor="ctr">
                    <a:lnL w="9525" cap="flat" cmpd="sng" algn="ctr">
                      <a:solidFill>
                        <a:srgbClr val="071A2E"/>
                      </a:solidFill>
                      <a:prstDash val="solid"/>
                      <a:round/>
                      <a:headEnd type="none" w="med" len="med"/>
                      <a:tailEnd type="none" w="med" len="med"/>
                    </a:lnL>
                    <a:lnR w="9525" cap="flat" cmpd="sng" algn="ctr">
                      <a:solidFill>
                        <a:srgbClr val="071A2E"/>
                      </a:solidFill>
                      <a:prstDash val="solid"/>
                      <a:round/>
                      <a:headEnd type="none" w="med" len="med"/>
                      <a:tailEnd type="none" w="med" len="med"/>
                    </a:lnR>
                    <a:lnT w="9525" cap="flat" cmpd="sng" algn="ctr">
                      <a:solidFill>
                        <a:srgbClr val="071A2E"/>
                      </a:solidFill>
                      <a:prstDash val="solid"/>
                      <a:round/>
                      <a:headEnd type="none" w="med" len="med"/>
                      <a:tailEnd type="none" w="med" len="med"/>
                    </a:lnT>
                    <a:lnB w="9525" cap="flat" cmpd="sng" algn="ctr">
                      <a:solidFill>
                        <a:srgbClr val="071A2E"/>
                      </a:solidFill>
                      <a:prstDash val="solid"/>
                      <a:round/>
                      <a:headEnd type="none" w="med" len="med"/>
                      <a:tailEnd type="none" w="med" len="med"/>
                    </a:lnB>
                  </a:tcPr>
                </a:tc>
                <a:tc>
                  <a:txBody>
                    <a:bodyPr/>
                    <a:lstStyle/>
                    <a:p>
                      <a:pPr algn="ctr"/>
                      <a:r>
                        <a:rPr lang="ru-RU" sz="1500">
                          <a:solidFill>
                            <a:srgbClr val="345982"/>
                          </a:solidFill>
                          <a:effectLst/>
                        </a:rPr>
                        <a:t>20</a:t>
                      </a:r>
                    </a:p>
                  </a:txBody>
                  <a:tcPr marL="55762" marR="55762" marT="55762" marB="55762" anchor="ctr">
                    <a:lnL w="9525" cap="flat" cmpd="sng" algn="ctr">
                      <a:solidFill>
                        <a:srgbClr val="071A2E"/>
                      </a:solidFill>
                      <a:prstDash val="solid"/>
                      <a:round/>
                      <a:headEnd type="none" w="med" len="med"/>
                      <a:tailEnd type="none" w="med" len="med"/>
                    </a:lnL>
                    <a:lnR w="9525" cap="flat" cmpd="sng" algn="ctr">
                      <a:solidFill>
                        <a:srgbClr val="071A2E"/>
                      </a:solidFill>
                      <a:prstDash val="solid"/>
                      <a:round/>
                      <a:headEnd type="none" w="med" len="med"/>
                      <a:tailEnd type="none" w="med" len="med"/>
                    </a:lnR>
                    <a:lnT w="9525" cap="flat" cmpd="sng" algn="ctr">
                      <a:solidFill>
                        <a:srgbClr val="071A2E"/>
                      </a:solidFill>
                      <a:prstDash val="solid"/>
                      <a:round/>
                      <a:headEnd type="none" w="med" len="med"/>
                      <a:tailEnd type="none" w="med" len="med"/>
                    </a:lnT>
                    <a:lnB w="9525" cap="flat" cmpd="sng" algn="ctr">
                      <a:solidFill>
                        <a:srgbClr val="071A2E"/>
                      </a:solidFill>
                      <a:prstDash val="solid"/>
                      <a:round/>
                      <a:headEnd type="none" w="med" len="med"/>
                      <a:tailEnd type="none" w="med" len="med"/>
                    </a:lnB>
                  </a:tcPr>
                </a:tc>
                <a:extLst>
                  <a:ext uri="{0D108BD9-81ED-4DB2-BD59-A6C34878D82A}">
                    <a16:rowId xmlns="" xmlns:a16="http://schemas.microsoft.com/office/drawing/2014/main" val="1020325558"/>
                  </a:ext>
                </a:extLst>
              </a:tr>
              <a:tr h="340947">
                <a:tc>
                  <a:txBody>
                    <a:bodyPr/>
                    <a:lstStyle/>
                    <a:p>
                      <a:pPr algn="l"/>
                      <a:r>
                        <a:rPr lang="ru-RU" sz="1500">
                          <a:solidFill>
                            <a:srgbClr val="345982"/>
                          </a:solidFill>
                          <a:effectLst/>
                        </a:rPr>
                        <a:t>Мощность эл. двигателя, кВт</a:t>
                      </a:r>
                    </a:p>
                  </a:txBody>
                  <a:tcPr marL="55762" marR="55762" marT="55762" marB="55762" anchor="ctr">
                    <a:lnL w="9525" cap="flat" cmpd="sng" algn="ctr">
                      <a:solidFill>
                        <a:srgbClr val="071A2E"/>
                      </a:solidFill>
                      <a:prstDash val="solid"/>
                      <a:round/>
                      <a:headEnd type="none" w="med" len="med"/>
                      <a:tailEnd type="none" w="med" len="med"/>
                    </a:lnL>
                    <a:lnR w="9525" cap="flat" cmpd="sng" algn="ctr">
                      <a:solidFill>
                        <a:srgbClr val="071A2E"/>
                      </a:solidFill>
                      <a:prstDash val="solid"/>
                      <a:round/>
                      <a:headEnd type="none" w="med" len="med"/>
                      <a:tailEnd type="none" w="med" len="med"/>
                    </a:lnR>
                    <a:lnT w="9525" cap="flat" cmpd="sng" algn="ctr">
                      <a:solidFill>
                        <a:srgbClr val="071A2E"/>
                      </a:solidFill>
                      <a:prstDash val="solid"/>
                      <a:round/>
                      <a:headEnd type="none" w="med" len="med"/>
                      <a:tailEnd type="none" w="med" len="med"/>
                    </a:lnT>
                    <a:lnB w="9525" cap="flat" cmpd="sng" algn="ctr">
                      <a:solidFill>
                        <a:srgbClr val="071A2E"/>
                      </a:solidFill>
                      <a:prstDash val="solid"/>
                      <a:round/>
                      <a:headEnd type="none" w="med" len="med"/>
                      <a:tailEnd type="none" w="med" len="med"/>
                    </a:lnB>
                  </a:tcPr>
                </a:tc>
                <a:tc>
                  <a:txBody>
                    <a:bodyPr/>
                    <a:lstStyle/>
                    <a:p>
                      <a:pPr algn="ctr"/>
                      <a:r>
                        <a:rPr lang="ru-RU" sz="1500">
                          <a:solidFill>
                            <a:srgbClr val="345982"/>
                          </a:solidFill>
                          <a:effectLst/>
                        </a:rPr>
                        <a:t>22</a:t>
                      </a:r>
                    </a:p>
                  </a:txBody>
                  <a:tcPr marL="55762" marR="55762" marT="55762" marB="55762" anchor="ctr">
                    <a:lnL w="9525" cap="flat" cmpd="sng" algn="ctr">
                      <a:solidFill>
                        <a:srgbClr val="071A2E"/>
                      </a:solidFill>
                      <a:prstDash val="solid"/>
                      <a:round/>
                      <a:headEnd type="none" w="med" len="med"/>
                      <a:tailEnd type="none" w="med" len="med"/>
                    </a:lnL>
                    <a:lnR w="9525" cap="flat" cmpd="sng" algn="ctr">
                      <a:solidFill>
                        <a:srgbClr val="071A2E"/>
                      </a:solidFill>
                      <a:prstDash val="solid"/>
                      <a:round/>
                      <a:headEnd type="none" w="med" len="med"/>
                      <a:tailEnd type="none" w="med" len="med"/>
                    </a:lnR>
                    <a:lnT w="9525" cap="flat" cmpd="sng" algn="ctr">
                      <a:solidFill>
                        <a:srgbClr val="071A2E"/>
                      </a:solidFill>
                      <a:prstDash val="solid"/>
                      <a:round/>
                      <a:headEnd type="none" w="med" len="med"/>
                      <a:tailEnd type="none" w="med" len="med"/>
                    </a:lnT>
                    <a:lnB w="9525" cap="flat" cmpd="sng" algn="ctr">
                      <a:solidFill>
                        <a:srgbClr val="071A2E"/>
                      </a:solidFill>
                      <a:prstDash val="solid"/>
                      <a:round/>
                      <a:headEnd type="none" w="med" len="med"/>
                      <a:tailEnd type="none" w="med" len="med"/>
                    </a:lnB>
                  </a:tcPr>
                </a:tc>
                <a:extLst>
                  <a:ext uri="{0D108BD9-81ED-4DB2-BD59-A6C34878D82A}">
                    <a16:rowId xmlns="" xmlns:a16="http://schemas.microsoft.com/office/drawing/2014/main" val="2747873458"/>
                  </a:ext>
                </a:extLst>
              </a:tr>
              <a:tr h="340947">
                <a:tc>
                  <a:txBody>
                    <a:bodyPr/>
                    <a:lstStyle/>
                    <a:p>
                      <a:pPr algn="l"/>
                      <a:r>
                        <a:rPr lang="ru-RU" sz="1500">
                          <a:solidFill>
                            <a:srgbClr val="345982"/>
                          </a:solidFill>
                          <a:effectLst/>
                        </a:rPr>
                        <a:t>Масса не более, кг</a:t>
                      </a:r>
                    </a:p>
                  </a:txBody>
                  <a:tcPr marL="55762" marR="55762" marT="55762" marB="55762" anchor="ctr">
                    <a:lnL w="9525" cap="flat" cmpd="sng" algn="ctr">
                      <a:solidFill>
                        <a:srgbClr val="071A2E"/>
                      </a:solidFill>
                      <a:prstDash val="solid"/>
                      <a:round/>
                      <a:headEnd type="none" w="med" len="med"/>
                      <a:tailEnd type="none" w="med" len="med"/>
                    </a:lnL>
                    <a:lnR w="9525" cap="flat" cmpd="sng" algn="ctr">
                      <a:solidFill>
                        <a:srgbClr val="071A2E"/>
                      </a:solidFill>
                      <a:prstDash val="solid"/>
                      <a:round/>
                      <a:headEnd type="none" w="med" len="med"/>
                      <a:tailEnd type="none" w="med" len="med"/>
                    </a:lnR>
                    <a:lnT w="9525" cap="flat" cmpd="sng" algn="ctr">
                      <a:solidFill>
                        <a:srgbClr val="071A2E"/>
                      </a:solidFill>
                      <a:prstDash val="solid"/>
                      <a:round/>
                      <a:headEnd type="none" w="med" len="med"/>
                      <a:tailEnd type="none" w="med" len="med"/>
                    </a:lnT>
                    <a:lnB w="9525" cap="flat" cmpd="sng" algn="ctr">
                      <a:solidFill>
                        <a:srgbClr val="071A2E"/>
                      </a:solidFill>
                      <a:prstDash val="solid"/>
                      <a:round/>
                      <a:headEnd type="none" w="med" len="med"/>
                      <a:tailEnd type="none" w="med" len="med"/>
                    </a:lnB>
                  </a:tcPr>
                </a:tc>
                <a:tc>
                  <a:txBody>
                    <a:bodyPr/>
                    <a:lstStyle/>
                    <a:p>
                      <a:pPr algn="ctr"/>
                      <a:r>
                        <a:rPr lang="ru-RU" sz="1500" dirty="0">
                          <a:solidFill>
                            <a:srgbClr val="345982"/>
                          </a:solidFill>
                          <a:effectLst/>
                        </a:rPr>
                        <a:t>8000</a:t>
                      </a:r>
                    </a:p>
                  </a:txBody>
                  <a:tcPr marL="55762" marR="55762" marT="55762" marB="55762" anchor="ctr">
                    <a:lnL w="9525" cap="flat" cmpd="sng" algn="ctr">
                      <a:solidFill>
                        <a:srgbClr val="071A2E"/>
                      </a:solidFill>
                      <a:prstDash val="solid"/>
                      <a:round/>
                      <a:headEnd type="none" w="med" len="med"/>
                      <a:tailEnd type="none" w="med" len="med"/>
                    </a:lnL>
                    <a:lnR w="9525" cap="flat" cmpd="sng" algn="ctr">
                      <a:solidFill>
                        <a:srgbClr val="071A2E"/>
                      </a:solidFill>
                      <a:prstDash val="solid"/>
                      <a:round/>
                      <a:headEnd type="none" w="med" len="med"/>
                      <a:tailEnd type="none" w="med" len="med"/>
                    </a:lnR>
                    <a:lnT w="9525" cap="flat" cmpd="sng" algn="ctr">
                      <a:solidFill>
                        <a:srgbClr val="071A2E"/>
                      </a:solidFill>
                      <a:prstDash val="solid"/>
                      <a:round/>
                      <a:headEnd type="none" w="med" len="med"/>
                      <a:tailEnd type="none" w="med" len="med"/>
                    </a:lnT>
                    <a:lnB w="9525" cap="flat" cmpd="sng" algn="ctr">
                      <a:solidFill>
                        <a:srgbClr val="071A2E"/>
                      </a:solidFill>
                      <a:prstDash val="solid"/>
                      <a:round/>
                      <a:headEnd type="none" w="med" len="med"/>
                      <a:tailEnd type="none" w="med" len="med"/>
                    </a:lnB>
                  </a:tcPr>
                </a:tc>
                <a:extLst>
                  <a:ext uri="{0D108BD9-81ED-4DB2-BD59-A6C34878D82A}">
                    <a16:rowId xmlns="" xmlns:a16="http://schemas.microsoft.com/office/drawing/2014/main" val="3312449015"/>
                  </a:ext>
                </a:extLst>
              </a:tr>
            </a:tbl>
          </a:graphicData>
        </a:graphic>
      </p:graphicFrame>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1828456"/>
            <a:ext cx="3944874" cy="4944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175" y="1756600"/>
            <a:ext cx="3486150" cy="5101400"/>
          </a:xfrm>
          <a:prstGeom prst="rect">
            <a:avLst/>
          </a:prstGeom>
        </p:spPr>
      </p:pic>
    </p:spTree>
    <p:extLst>
      <p:ext uri="{BB962C8B-B14F-4D97-AF65-F5344CB8AC3E}">
        <p14:creationId xmlns:p14="http://schemas.microsoft.com/office/powerpoint/2010/main" val="7807339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39268744"/>
              </p:ext>
            </p:extLst>
          </p:nvPr>
        </p:nvGraphicFramePr>
        <p:xfrm>
          <a:off x="340288" y="1854933"/>
          <a:ext cx="11456123" cy="5018567"/>
        </p:xfrm>
        <a:graphic>
          <a:graphicData uri="http://schemas.openxmlformats.org/drawingml/2006/table">
            <a:tbl>
              <a:tblPr firstRow="1" bandRow="1">
                <a:tableStyleId>{3B4B98B0-60AC-42C2-AFA5-B58CD77FA1E5}</a:tableStyleId>
              </a:tblPr>
              <a:tblGrid>
                <a:gridCol w="419367">
                  <a:extLst>
                    <a:ext uri="{9D8B030D-6E8A-4147-A177-3AD203B41FA5}">
                      <a16:colId xmlns="" xmlns:a16="http://schemas.microsoft.com/office/drawing/2014/main" val="2769351571"/>
                    </a:ext>
                  </a:extLst>
                </a:gridCol>
                <a:gridCol w="2853811">
                  <a:extLst>
                    <a:ext uri="{9D8B030D-6E8A-4147-A177-3AD203B41FA5}">
                      <a16:colId xmlns="" xmlns:a16="http://schemas.microsoft.com/office/drawing/2014/main" val="2397966277"/>
                    </a:ext>
                  </a:extLst>
                </a:gridCol>
                <a:gridCol w="1636589">
                  <a:extLst>
                    <a:ext uri="{9D8B030D-6E8A-4147-A177-3AD203B41FA5}">
                      <a16:colId xmlns="" xmlns:a16="http://schemas.microsoft.com/office/drawing/2014/main" val="4262170959"/>
                    </a:ext>
                  </a:extLst>
                </a:gridCol>
                <a:gridCol w="1636589">
                  <a:extLst>
                    <a:ext uri="{9D8B030D-6E8A-4147-A177-3AD203B41FA5}">
                      <a16:colId xmlns="" xmlns:a16="http://schemas.microsoft.com/office/drawing/2014/main" val="1126178326"/>
                    </a:ext>
                  </a:extLst>
                </a:gridCol>
                <a:gridCol w="1636589">
                  <a:extLst>
                    <a:ext uri="{9D8B030D-6E8A-4147-A177-3AD203B41FA5}">
                      <a16:colId xmlns="" xmlns:a16="http://schemas.microsoft.com/office/drawing/2014/main" val="3933786838"/>
                    </a:ext>
                  </a:extLst>
                </a:gridCol>
                <a:gridCol w="1636589">
                  <a:extLst>
                    <a:ext uri="{9D8B030D-6E8A-4147-A177-3AD203B41FA5}">
                      <a16:colId xmlns="" xmlns:a16="http://schemas.microsoft.com/office/drawing/2014/main" val="3078060304"/>
                    </a:ext>
                  </a:extLst>
                </a:gridCol>
                <a:gridCol w="1636589">
                  <a:extLst>
                    <a:ext uri="{9D8B030D-6E8A-4147-A177-3AD203B41FA5}">
                      <a16:colId xmlns="" xmlns:a16="http://schemas.microsoft.com/office/drawing/2014/main" val="1217463005"/>
                    </a:ext>
                  </a:extLst>
                </a:gridCol>
              </a:tblGrid>
              <a:tr h="310843">
                <a:tc rowSpan="2">
                  <a:txBody>
                    <a:bodyPr/>
                    <a:lstStyle/>
                    <a:p>
                      <a:pPr algn="ctr">
                        <a:spcAft>
                          <a:spcPts val="0"/>
                        </a:spcAft>
                      </a:pPr>
                      <a:r>
                        <a:rPr lang="ru-RU" sz="1000" b="1" dirty="0">
                          <a:effectLst/>
                          <a:latin typeface="Times New Roman" panose="02020603050405020304" pitchFamily="18" charset="0"/>
                          <a:ea typeface="Times New Roman" panose="02020603050405020304" pitchFamily="18" charset="0"/>
                        </a:rPr>
                        <a:t>№ п/п</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Вид и условия работ</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Единиц.</a:t>
                      </a:r>
                      <a:endParaRPr lang="ru-RU" sz="1200">
                        <a:effectLst/>
                        <a:latin typeface="Times New Roman" panose="02020603050405020304" pitchFamily="18" charset="0"/>
                        <a:ea typeface="Times New Roman" panose="02020603050405020304" pitchFamily="18" charset="0"/>
                      </a:endParaRPr>
                    </a:p>
                    <a:p>
                      <a:pPr algn="ctr">
                        <a:spcAft>
                          <a:spcPts val="0"/>
                        </a:spcAft>
                      </a:pPr>
                      <a:r>
                        <a:rPr lang="ru-RU" sz="1000" b="1">
                          <a:effectLst/>
                          <a:latin typeface="Times New Roman" panose="02020603050405020304" pitchFamily="18" charset="0"/>
                          <a:ea typeface="Times New Roman" panose="02020603050405020304" pitchFamily="18" charset="0"/>
                        </a:rPr>
                        <a:t>измерен.</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Объем</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Затраты времени, </a:t>
                      </a:r>
                      <a:endParaRPr lang="ru-RU" sz="1200">
                        <a:effectLst/>
                        <a:latin typeface="Times New Roman" panose="02020603050405020304" pitchFamily="18" charset="0"/>
                        <a:ea typeface="Times New Roman" panose="02020603050405020304" pitchFamily="18" charset="0"/>
                      </a:endParaRPr>
                    </a:p>
                    <a:p>
                      <a:pPr algn="ctr">
                        <a:spcAft>
                          <a:spcPts val="0"/>
                        </a:spcAft>
                      </a:pPr>
                      <a:r>
                        <a:rPr lang="ru-RU" sz="1000" b="1">
                          <a:effectLst/>
                          <a:latin typeface="Times New Roman" panose="02020603050405020304" pitchFamily="18" charset="0"/>
                          <a:ea typeface="Times New Roman" panose="02020603050405020304" pitchFamily="18" charset="0"/>
                        </a:rPr>
                        <a:t>станко-смена</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ru-RU"/>
                    </a:p>
                  </a:txBody>
                  <a:tcPr/>
                </a:tc>
                <a:tc rowSpan="2">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Ссылка на ВПСН</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136095085"/>
                  </a:ext>
                </a:extLst>
              </a:tr>
              <a:tr h="23609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На единицу</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На объем</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 xmlns:a16="http://schemas.microsoft.com/office/drawing/2014/main" val="344718365"/>
                  </a:ext>
                </a:extLst>
              </a:tr>
              <a:tr h="236090">
                <a:tc>
                  <a:txBody>
                    <a:bodyPr/>
                    <a:lstStyle/>
                    <a:p>
                      <a:pPr algn="ctr">
                        <a:spcAft>
                          <a:spcPts val="0"/>
                        </a:spcAft>
                      </a:pPr>
                      <a:r>
                        <a:rPr lang="ru-RU" sz="1000" b="1" i="1">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i="1">
                          <a:effectLst/>
                          <a:latin typeface="Times New Roman" panose="02020603050405020304" pitchFamily="18" charset="0"/>
                          <a:ea typeface="Times New Roman" panose="02020603050405020304" pitchFamily="18" charset="0"/>
                        </a:rPr>
                        <a:t>2</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i="1">
                          <a:effectLst/>
                          <a:latin typeface="Times New Roman" panose="02020603050405020304" pitchFamily="18" charset="0"/>
                          <a:ea typeface="Times New Roman" panose="02020603050405020304" pitchFamily="18" charset="0"/>
                        </a:rPr>
                        <a:t>3</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i="1">
                          <a:effectLst/>
                          <a:latin typeface="Times New Roman" panose="02020603050405020304" pitchFamily="18" charset="0"/>
                          <a:ea typeface="Times New Roman" panose="02020603050405020304" pitchFamily="18" charset="0"/>
                        </a:rPr>
                        <a:t>4</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i="1">
                          <a:effectLst/>
                          <a:latin typeface="Times New Roman" panose="02020603050405020304" pitchFamily="18" charset="0"/>
                          <a:ea typeface="Times New Roman" panose="02020603050405020304" pitchFamily="18" charset="0"/>
                        </a:rPr>
                        <a:t>5</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i="1">
                          <a:effectLst/>
                          <a:latin typeface="Times New Roman" panose="02020603050405020304" pitchFamily="18" charset="0"/>
                          <a:ea typeface="Times New Roman" panose="02020603050405020304" pitchFamily="18" charset="0"/>
                        </a:rPr>
                        <a:t>6</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i="1">
                          <a:effectLst/>
                          <a:latin typeface="Times New Roman" panose="02020603050405020304" pitchFamily="18" charset="0"/>
                          <a:ea typeface="Times New Roman" panose="02020603050405020304" pitchFamily="18" charset="0"/>
                        </a:rPr>
                        <a:t>7</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939755699"/>
                  </a:ext>
                </a:extLst>
              </a:tr>
              <a:tr h="310843">
                <a:tc rowSpan="5">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000" b="1">
                          <a:effectLst/>
                          <a:latin typeface="Times New Roman" panose="02020603050405020304" pitchFamily="18" charset="0"/>
                          <a:ea typeface="Times New Roman" panose="02020603050405020304" pitchFamily="18" charset="0"/>
                        </a:rPr>
                        <a:t>Бурение скважин УК способом диаметром 345 мм, глубиной 30 м по категориям пород:</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368098489"/>
                  </a:ext>
                </a:extLst>
              </a:tr>
              <a:tr h="236090">
                <a:tc vMerge="1">
                  <a:txBody>
                    <a:bodyPr/>
                    <a:lstStyle/>
                    <a:p>
                      <a:endParaRPr lang="ru-RU"/>
                    </a:p>
                  </a:txBody>
                  <a:tcPr/>
                </a:tc>
                <a:tc>
                  <a:txBody>
                    <a:bodyPr/>
                    <a:lstStyle/>
                    <a:p>
                      <a:pPr algn="r">
                        <a:spcAft>
                          <a:spcPts val="0"/>
                        </a:spcAft>
                      </a:pPr>
                      <a:r>
                        <a:rPr lang="en-US" sz="1000" b="1">
                          <a:effectLst/>
                          <a:latin typeface="Times New Roman" panose="02020603050405020304" pitchFamily="18" charset="0"/>
                          <a:ea typeface="Times New Roman" panose="02020603050405020304" pitchFamily="18" charset="0"/>
                        </a:rPr>
                        <a:t>I</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м</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30</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0,05</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1,5</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900" b="1">
                          <a:effectLst/>
                          <a:latin typeface="Times New Roman" panose="02020603050405020304" pitchFamily="18" charset="0"/>
                          <a:ea typeface="Times New Roman" panose="02020603050405020304" pitchFamily="18" charset="0"/>
                        </a:rPr>
                        <a:t>ИПБ №11(98) т-66 13/3</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936923158"/>
                  </a:ext>
                </a:extLst>
              </a:tr>
              <a:tr h="310843">
                <a:tc vMerge="1">
                  <a:txBody>
                    <a:bodyPr/>
                    <a:lstStyle/>
                    <a:p>
                      <a:endParaRPr lang="ru-RU"/>
                    </a:p>
                  </a:txBody>
                  <a:tcPr/>
                </a:tc>
                <a:tc>
                  <a:txBody>
                    <a:bodyPr/>
                    <a:lstStyle/>
                    <a:p>
                      <a:pPr>
                        <a:spcAft>
                          <a:spcPts val="0"/>
                        </a:spcAft>
                      </a:pPr>
                      <a:r>
                        <a:rPr lang="ru-RU" sz="1000" b="1">
                          <a:effectLst/>
                          <a:latin typeface="Times New Roman" panose="02020603050405020304" pitchFamily="18" charset="0"/>
                          <a:ea typeface="Times New Roman" panose="02020603050405020304" pitchFamily="18" charset="0"/>
                        </a:rPr>
                        <a:t>Бурение скважин УК способом диаметром 248 мм, глубиной 35 м по категориям пород:</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04646275"/>
                  </a:ext>
                </a:extLst>
              </a:tr>
              <a:tr h="236090">
                <a:tc vMerge="1">
                  <a:txBody>
                    <a:bodyPr/>
                    <a:lstStyle/>
                    <a:p>
                      <a:endParaRPr lang="ru-RU"/>
                    </a:p>
                  </a:txBody>
                  <a:tcPr/>
                </a:tc>
                <a:tc>
                  <a:txBody>
                    <a:bodyPr/>
                    <a:lstStyle/>
                    <a:p>
                      <a:pPr algn="r">
                        <a:spcAft>
                          <a:spcPts val="0"/>
                        </a:spcAft>
                      </a:pPr>
                      <a:r>
                        <a:rPr lang="en-US" sz="1000" b="1">
                          <a:effectLst/>
                          <a:latin typeface="Times New Roman" panose="02020603050405020304" pitchFamily="18" charset="0"/>
                          <a:ea typeface="Times New Roman" panose="02020603050405020304" pitchFamily="18" charset="0"/>
                        </a:rPr>
                        <a:t>I</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м</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35</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0,06</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2,1</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900" b="1">
                          <a:effectLst/>
                          <a:latin typeface="Times New Roman" panose="02020603050405020304" pitchFamily="18" charset="0"/>
                          <a:ea typeface="Times New Roman" panose="02020603050405020304" pitchFamily="18" charset="0"/>
                        </a:rPr>
                        <a:t>ИПБ №11(98) т-66 10/3</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643879573"/>
                  </a:ext>
                </a:extLst>
              </a:tr>
              <a:tr h="310843">
                <a:tc vMerge="1">
                  <a:txBody>
                    <a:bodyPr/>
                    <a:lstStyle/>
                    <a:p>
                      <a:endParaRPr lang="ru-RU"/>
                    </a:p>
                  </a:txBody>
                  <a:tcPr/>
                </a:tc>
                <a:tc>
                  <a:txBody>
                    <a:bodyPr/>
                    <a:lstStyle/>
                    <a:p>
                      <a:pPr>
                        <a:spcAft>
                          <a:spcPts val="0"/>
                        </a:spcAft>
                      </a:pPr>
                      <a:r>
                        <a:rPr lang="ru-RU" sz="1000" b="1">
                          <a:effectLst/>
                          <a:latin typeface="Times New Roman" panose="02020603050405020304" pitchFamily="18" charset="0"/>
                          <a:ea typeface="Times New Roman" panose="02020603050405020304" pitchFamily="18" charset="0"/>
                        </a:rPr>
                        <a:t>Бурение скважин УК способом диаметром 148 мм, глубиной 25 м по категориям пород:</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000" b="1" dirty="0">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4053616275"/>
                  </a:ext>
                </a:extLst>
              </a:tr>
              <a:tr h="236090">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000" b="1">
                          <a:effectLst/>
                          <a:latin typeface="Times New Roman" panose="02020603050405020304" pitchFamily="18" charset="0"/>
                          <a:ea typeface="Times New Roman" panose="02020603050405020304" pitchFamily="18" charset="0"/>
                        </a:rPr>
                        <a:t>I</a:t>
                      </a:r>
                      <a:r>
                        <a:rPr lang="ru-RU" sz="1000" b="1">
                          <a:effectLst/>
                          <a:latin typeface="Times New Roman" panose="02020603050405020304" pitchFamily="18" charset="0"/>
                          <a:ea typeface="Times New Roman" panose="02020603050405020304" pitchFamily="18" charset="0"/>
                        </a:rPr>
                        <a:t>-</a:t>
                      </a:r>
                      <a:r>
                        <a:rPr lang="en-US" sz="1000" b="1">
                          <a:effectLst/>
                          <a:latin typeface="Times New Roman" panose="02020603050405020304" pitchFamily="18" charset="0"/>
                          <a:ea typeface="Times New Roman" panose="02020603050405020304" pitchFamily="18" charset="0"/>
                        </a:rPr>
                        <a:t>II</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м</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25</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0,06</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1,5</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900" b="1">
                          <a:effectLst/>
                          <a:latin typeface="Times New Roman" panose="02020603050405020304" pitchFamily="18" charset="0"/>
                          <a:ea typeface="Times New Roman" panose="02020603050405020304" pitchFamily="18" charset="0"/>
                        </a:rPr>
                        <a:t>ИПБ №11(98) т-66 2/4</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177231258"/>
                  </a:ext>
                </a:extLst>
              </a:tr>
              <a:tr h="236090">
                <a:tc>
                  <a:txBody>
                    <a:bodyPr/>
                    <a:lstStyle/>
                    <a:p>
                      <a:pPr algn="ctr">
                        <a:spcAft>
                          <a:spcPts val="0"/>
                        </a:spcAft>
                      </a:pPr>
                      <a:r>
                        <a:rPr lang="ru-RU" sz="1600" b="1">
                          <a:effectLst/>
                          <a:latin typeface="Times New Roman" panose="02020603050405020304" pitchFamily="18" charset="0"/>
                          <a:ea typeface="Times New Roman" panose="02020603050405020304" pitchFamily="18" charset="0"/>
                        </a:rPr>
                        <a:t> </a:t>
                      </a:r>
                      <a:endParaRPr lang="ru-RU"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600" b="1" dirty="0">
                          <a:solidFill>
                            <a:srgbClr val="C00000"/>
                          </a:solidFill>
                          <a:effectLst/>
                          <a:latin typeface="Times New Roman" panose="02020603050405020304" pitchFamily="18" charset="0"/>
                          <a:ea typeface="Times New Roman" panose="02020603050405020304" pitchFamily="18" charset="0"/>
                        </a:rPr>
                        <a:t>Итого:</a:t>
                      </a:r>
                      <a:endParaRPr lang="ru-RU"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600" b="1">
                          <a:solidFill>
                            <a:srgbClr val="C00000"/>
                          </a:solidFill>
                          <a:effectLst/>
                          <a:latin typeface="Times New Roman" panose="02020603050405020304" pitchFamily="18" charset="0"/>
                          <a:ea typeface="Times New Roman" panose="02020603050405020304" pitchFamily="18" charset="0"/>
                        </a:rPr>
                        <a:t>м</a:t>
                      </a:r>
                      <a:endParaRPr lang="ru-RU"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b="1">
                          <a:solidFill>
                            <a:srgbClr val="C00000"/>
                          </a:solidFill>
                          <a:effectLst/>
                          <a:latin typeface="Times New Roman" panose="02020603050405020304" pitchFamily="18" charset="0"/>
                          <a:ea typeface="Times New Roman" panose="02020603050405020304" pitchFamily="18" charset="0"/>
                        </a:rPr>
                        <a:t>90</a:t>
                      </a:r>
                      <a:endParaRPr lang="ru-RU"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b="1">
                          <a:solidFill>
                            <a:srgbClr val="C00000"/>
                          </a:solidFill>
                          <a:effectLst/>
                          <a:latin typeface="Times New Roman" panose="02020603050405020304" pitchFamily="18" charset="0"/>
                          <a:ea typeface="Times New Roman" panose="02020603050405020304" pitchFamily="18" charset="0"/>
                        </a:rPr>
                        <a:t>-</a:t>
                      </a:r>
                      <a:endParaRPr lang="ru-RU"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b="1">
                          <a:solidFill>
                            <a:srgbClr val="C00000"/>
                          </a:solidFill>
                          <a:effectLst/>
                          <a:latin typeface="Times New Roman" panose="02020603050405020304" pitchFamily="18" charset="0"/>
                          <a:ea typeface="Times New Roman" panose="02020603050405020304" pitchFamily="18" charset="0"/>
                        </a:rPr>
                        <a:t>5,1</a:t>
                      </a:r>
                      <a:endParaRPr lang="ru-RU"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b="1" dirty="0">
                          <a:solidFill>
                            <a:srgbClr val="C00000"/>
                          </a:solidFill>
                          <a:effectLst/>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613372507"/>
                  </a:ext>
                </a:extLst>
              </a:tr>
              <a:tr h="466265">
                <a:tc rowSpan="6">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2</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000" b="1">
                          <a:effectLst/>
                          <a:latin typeface="Times New Roman" panose="02020603050405020304" pitchFamily="18" charset="0"/>
                          <a:ea typeface="Times New Roman" panose="02020603050405020304" pitchFamily="18" charset="0"/>
                        </a:rPr>
                        <a:t>Крепление скважин обсадными трубами (сварное соединение) диаметром 407 мм в группе пород по устойчивости: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4228881910"/>
                  </a:ext>
                </a:extLst>
              </a:tr>
              <a:tr h="236090">
                <a:tc vMerge="1">
                  <a:txBody>
                    <a:bodyPr/>
                    <a:lstStyle/>
                    <a:p>
                      <a:endParaRPr lang="ru-RU"/>
                    </a:p>
                  </a:txBody>
                  <a:tcPr/>
                </a:tc>
                <a:tc>
                  <a:txBody>
                    <a:bodyPr/>
                    <a:lstStyle/>
                    <a:p>
                      <a:pPr algn="r">
                        <a:spcAft>
                          <a:spcPts val="0"/>
                        </a:spcAft>
                      </a:pPr>
                      <a:r>
                        <a:rPr lang="en-US" sz="1000" b="1">
                          <a:effectLst/>
                          <a:latin typeface="Times New Roman" panose="02020603050405020304" pitchFamily="18" charset="0"/>
                          <a:ea typeface="Times New Roman" panose="02020603050405020304" pitchFamily="18" charset="0"/>
                        </a:rPr>
                        <a:t>I</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м</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30</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0,03</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0,9</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900" b="1">
                          <a:effectLst/>
                          <a:latin typeface="Times New Roman" panose="02020603050405020304" pitchFamily="18" charset="0"/>
                          <a:ea typeface="Times New Roman" panose="02020603050405020304" pitchFamily="18" charset="0"/>
                        </a:rPr>
                        <a:t>ИПБ №11(98) т-76 6/4</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582534242"/>
                  </a:ext>
                </a:extLst>
              </a:tr>
              <a:tr h="466265">
                <a:tc vMerge="1">
                  <a:txBody>
                    <a:bodyPr/>
                    <a:lstStyle/>
                    <a:p>
                      <a:endParaRPr lang="ru-RU"/>
                    </a:p>
                  </a:txBody>
                  <a:tcPr/>
                </a:tc>
                <a:tc>
                  <a:txBody>
                    <a:bodyPr/>
                    <a:lstStyle/>
                    <a:p>
                      <a:pPr>
                        <a:spcAft>
                          <a:spcPts val="0"/>
                        </a:spcAft>
                      </a:pPr>
                      <a:r>
                        <a:rPr lang="ru-RU" sz="1000" b="1">
                          <a:effectLst/>
                          <a:latin typeface="Times New Roman" panose="02020603050405020304" pitchFamily="18" charset="0"/>
                          <a:ea typeface="Times New Roman" panose="02020603050405020304" pitchFamily="18" charset="0"/>
                        </a:rPr>
                        <a:t>Крепление скважин обсадными трубами (сварное соединение)  диаметром 299 мм в группе пород по устойчивости:</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055810306"/>
                  </a:ext>
                </a:extLst>
              </a:tr>
              <a:tr h="236090">
                <a:tc vMerge="1">
                  <a:txBody>
                    <a:bodyPr/>
                    <a:lstStyle/>
                    <a:p>
                      <a:endParaRPr lang="ru-RU"/>
                    </a:p>
                  </a:txBody>
                  <a:tcPr/>
                </a:tc>
                <a:tc>
                  <a:txBody>
                    <a:bodyPr/>
                    <a:lstStyle/>
                    <a:p>
                      <a:pPr algn="r">
                        <a:spcAft>
                          <a:spcPts val="0"/>
                        </a:spcAft>
                      </a:pPr>
                      <a:r>
                        <a:rPr lang="en-US" sz="1000" b="1">
                          <a:effectLst/>
                          <a:latin typeface="Times New Roman" panose="02020603050405020304" pitchFamily="18" charset="0"/>
                          <a:ea typeface="Times New Roman" panose="02020603050405020304" pitchFamily="18" charset="0"/>
                        </a:rPr>
                        <a:t>I</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м</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65</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0,03</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1,95</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900" b="1">
                          <a:effectLst/>
                          <a:latin typeface="Times New Roman" panose="02020603050405020304" pitchFamily="18" charset="0"/>
                          <a:ea typeface="Times New Roman" panose="02020603050405020304" pitchFamily="18" charset="0"/>
                        </a:rPr>
                        <a:t>ИПБ №11(98) т-76 3/4</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925538980"/>
                  </a:ext>
                </a:extLst>
              </a:tr>
              <a:tr h="466265">
                <a:tc vMerge="1">
                  <a:txBody>
                    <a:bodyPr/>
                    <a:lstStyle/>
                    <a:p>
                      <a:endParaRPr lang="ru-RU"/>
                    </a:p>
                  </a:txBody>
                  <a:tcPr/>
                </a:tc>
                <a:tc>
                  <a:txBody>
                    <a:bodyPr/>
                    <a:lstStyle/>
                    <a:p>
                      <a:pPr>
                        <a:spcAft>
                          <a:spcPts val="0"/>
                        </a:spcAft>
                      </a:pPr>
                      <a:r>
                        <a:rPr lang="ru-RU" sz="1000" b="1">
                          <a:effectLst/>
                          <a:latin typeface="Times New Roman" panose="02020603050405020304" pitchFamily="18" charset="0"/>
                          <a:ea typeface="Times New Roman" panose="02020603050405020304" pitchFamily="18" charset="0"/>
                        </a:rPr>
                        <a:t>Крепление скважин обсадными трубами (сварное соединение)  диаметром 194 мм в группе пород по устойчивости:</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58339410"/>
                  </a:ext>
                </a:extLst>
              </a:tr>
              <a:tr h="236090">
                <a:tc vMerge="1">
                  <a:txBody>
                    <a:bodyPr/>
                    <a:lstStyle/>
                    <a:p>
                      <a:endParaRPr lang="ru-RU"/>
                    </a:p>
                  </a:txBody>
                  <a:tcPr/>
                </a:tc>
                <a:tc>
                  <a:txBody>
                    <a:bodyPr/>
                    <a:lstStyle/>
                    <a:p>
                      <a:pPr algn="r">
                        <a:spcAft>
                          <a:spcPts val="0"/>
                        </a:spcAft>
                      </a:pPr>
                      <a:r>
                        <a:rPr lang="en-US" sz="1000" b="1">
                          <a:effectLst/>
                          <a:latin typeface="Times New Roman" panose="02020603050405020304" pitchFamily="18" charset="0"/>
                          <a:ea typeface="Times New Roman" panose="02020603050405020304" pitchFamily="18" charset="0"/>
                        </a:rPr>
                        <a:t>I</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м</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25</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0,04</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900" b="1">
                          <a:effectLst/>
                          <a:latin typeface="Times New Roman" panose="02020603050405020304" pitchFamily="18" charset="0"/>
                          <a:ea typeface="Times New Roman" panose="02020603050405020304" pitchFamily="18" charset="0"/>
                        </a:rPr>
                        <a:t>ИПБ №11(98) т-76 2/6</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169373917"/>
                  </a:ext>
                </a:extLst>
              </a:tr>
              <a:tr h="236090">
                <a:tc>
                  <a:txBody>
                    <a:bodyPr/>
                    <a:lstStyle/>
                    <a:p>
                      <a:pPr algn="ctr">
                        <a:spcAft>
                          <a:spcPts val="0"/>
                        </a:spcAft>
                      </a:pPr>
                      <a:r>
                        <a:rPr lang="ru-RU" sz="1600" b="1">
                          <a:effectLst/>
                          <a:latin typeface="Times New Roman" panose="02020603050405020304" pitchFamily="18" charset="0"/>
                          <a:ea typeface="Times New Roman" panose="02020603050405020304" pitchFamily="18" charset="0"/>
                        </a:rPr>
                        <a:t> </a:t>
                      </a:r>
                      <a:endParaRPr lang="ru-RU"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600" b="1">
                          <a:solidFill>
                            <a:srgbClr val="C00000"/>
                          </a:solidFill>
                          <a:effectLst/>
                          <a:latin typeface="Times New Roman" panose="02020603050405020304" pitchFamily="18" charset="0"/>
                          <a:ea typeface="Times New Roman" panose="02020603050405020304" pitchFamily="18" charset="0"/>
                        </a:rPr>
                        <a:t>Итого:</a:t>
                      </a:r>
                      <a:endParaRPr lang="ru-RU"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600" b="1">
                          <a:solidFill>
                            <a:srgbClr val="C00000"/>
                          </a:solidFill>
                          <a:effectLst/>
                          <a:latin typeface="Times New Roman" panose="02020603050405020304" pitchFamily="18" charset="0"/>
                          <a:ea typeface="Times New Roman" panose="02020603050405020304" pitchFamily="18" charset="0"/>
                        </a:rPr>
                        <a:t>м</a:t>
                      </a:r>
                      <a:endParaRPr lang="ru-RU"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b="1" dirty="0">
                          <a:solidFill>
                            <a:srgbClr val="C00000"/>
                          </a:solidFill>
                          <a:effectLst/>
                          <a:latin typeface="Times New Roman" panose="02020603050405020304" pitchFamily="18" charset="0"/>
                          <a:ea typeface="Times New Roman" panose="02020603050405020304" pitchFamily="18" charset="0"/>
                        </a:rPr>
                        <a:t>120</a:t>
                      </a:r>
                      <a:endParaRPr lang="ru-RU"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b="1">
                          <a:solidFill>
                            <a:srgbClr val="C00000"/>
                          </a:solidFill>
                          <a:effectLst/>
                          <a:latin typeface="Times New Roman" panose="02020603050405020304" pitchFamily="18" charset="0"/>
                          <a:ea typeface="Times New Roman" panose="02020603050405020304" pitchFamily="18" charset="0"/>
                        </a:rPr>
                        <a:t>-</a:t>
                      </a:r>
                      <a:endParaRPr lang="ru-RU"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b="1">
                          <a:solidFill>
                            <a:srgbClr val="C00000"/>
                          </a:solidFill>
                          <a:effectLst/>
                          <a:latin typeface="Times New Roman" panose="02020603050405020304" pitchFamily="18" charset="0"/>
                          <a:ea typeface="Times New Roman" panose="02020603050405020304" pitchFamily="18" charset="0"/>
                        </a:rPr>
                        <a:t>3,85</a:t>
                      </a:r>
                      <a:endParaRPr lang="ru-RU"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b="1" dirty="0">
                          <a:solidFill>
                            <a:srgbClr val="C00000"/>
                          </a:solidFill>
                          <a:effectLst/>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428765226"/>
                  </a:ext>
                </a:extLst>
              </a:tr>
            </a:tbl>
          </a:graphicData>
        </a:graphic>
      </p:graphicFrame>
      <p:sp>
        <p:nvSpPr>
          <p:cNvPr id="3" name="Заголовок 1"/>
          <p:cNvSpPr>
            <a:spLocks noGrp="1"/>
          </p:cNvSpPr>
          <p:nvPr>
            <p:ph type="title"/>
          </p:nvPr>
        </p:nvSpPr>
        <p:spPr>
          <a:xfrm>
            <a:off x="1280160" y="744583"/>
            <a:ext cx="9628632" cy="1083873"/>
          </a:xfrm>
        </p:spPr>
        <p:txBody>
          <a:bodyPr>
            <a:normAutofit fontScale="90000"/>
          </a:bodyPr>
          <a:lstStyle/>
          <a:p>
            <a:r>
              <a:rPr lang="ru-RU" b="1" i="1" dirty="0"/>
              <a:t>Расчет </a:t>
            </a:r>
            <a:r>
              <a:rPr lang="ru-RU" b="1" i="1" dirty="0" smtClean="0"/>
              <a:t>затрат времени на бурение, вспомогательные работы, МДП и установку фильтров</a:t>
            </a:r>
            <a:r>
              <a:rPr lang="ru-RU" dirty="0"/>
              <a:t/>
            </a:r>
            <a:br>
              <a:rPr lang="ru-RU" dirty="0"/>
            </a:br>
            <a:endParaRPr lang="ru-RU" dirty="0"/>
          </a:p>
        </p:txBody>
      </p:sp>
    </p:spTree>
    <p:extLst>
      <p:ext uri="{BB962C8B-B14F-4D97-AF65-F5344CB8AC3E}">
        <p14:creationId xmlns:p14="http://schemas.microsoft.com/office/powerpoint/2010/main" val="14331131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117930154"/>
              </p:ext>
            </p:extLst>
          </p:nvPr>
        </p:nvGraphicFramePr>
        <p:xfrm>
          <a:off x="483324" y="1828800"/>
          <a:ext cx="11220993" cy="4872990"/>
        </p:xfrm>
        <a:graphic>
          <a:graphicData uri="http://schemas.openxmlformats.org/drawingml/2006/table">
            <a:tbl>
              <a:tblPr firstRow="1" bandRow="1">
                <a:tableStyleId>{3B4B98B0-60AC-42C2-AFA5-B58CD77FA1E5}</a:tableStyleId>
              </a:tblPr>
              <a:tblGrid>
                <a:gridCol w="731522">
                  <a:extLst>
                    <a:ext uri="{9D8B030D-6E8A-4147-A177-3AD203B41FA5}">
                      <a16:colId xmlns="" xmlns:a16="http://schemas.microsoft.com/office/drawing/2014/main" val="1082813698"/>
                    </a:ext>
                  </a:extLst>
                </a:gridCol>
                <a:gridCol w="2474476">
                  <a:extLst>
                    <a:ext uri="{9D8B030D-6E8A-4147-A177-3AD203B41FA5}">
                      <a16:colId xmlns="" xmlns:a16="http://schemas.microsoft.com/office/drawing/2014/main" val="3858419107"/>
                    </a:ext>
                  </a:extLst>
                </a:gridCol>
                <a:gridCol w="1602999">
                  <a:extLst>
                    <a:ext uri="{9D8B030D-6E8A-4147-A177-3AD203B41FA5}">
                      <a16:colId xmlns="" xmlns:a16="http://schemas.microsoft.com/office/drawing/2014/main" val="1532977799"/>
                    </a:ext>
                  </a:extLst>
                </a:gridCol>
                <a:gridCol w="1602999">
                  <a:extLst>
                    <a:ext uri="{9D8B030D-6E8A-4147-A177-3AD203B41FA5}">
                      <a16:colId xmlns="" xmlns:a16="http://schemas.microsoft.com/office/drawing/2014/main" val="2362378597"/>
                    </a:ext>
                  </a:extLst>
                </a:gridCol>
                <a:gridCol w="1602999">
                  <a:extLst>
                    <a:ext uri="{9D8B030D-6E8A-4147-A177-3AD203B41FA5}">
                      <a16:colId xmlns="" xmlns:a16="http://schemas.microsoft.com/office/drawing/2014/main" val="3330301238"/>
                    </a:ext>
                  </a:extLst>
                </a:gridCol>
                <a:gridCol w="1602999">
                  <a:extLst>
                    <a:ext uri="{9D8B030D-6E8A-4147-A177-3AD203B41FA5}">
                      <a16:colId xmlns="" xmlns:a16="http://schemas.microsoft.com/office/drawing/2014/main" val="4212669475"/>
                    </a:ext>
                  </a:extLst>
                </a:gridCol>
                <a:gridCol w="1602999">
                  <a:extLst>
                    <a:ext uri="{9D8B030D-6E8A-4147-A177-3AD203B41FA5}">
                      <a16:colId xmlns="" xmlns:a16="http://schemas.microsoft.com/office/drawing/2014/main" val="3688741308"/>
                    </a:ext>
                  </a:extLst>
                </a:gridCol>
              </a:tblGrid>
              <a:tr h="400595">
                <a:tc rowSpan="3">
                  <a:txBody>
                    <a:bodyPr/>
                    <a:lstStyle/>
                    <a:p>
                      <a:pPr algn="ctr">
                        <a:spcAft>
                          <a:spcPts val="0"/>
                        </a:spcAft>
                      </a:pPr>
                      <a:r>
                        <a:rPr lang="ru-RU" sz="1000" b="1" dirty="0">
                          <a:effectLst/>
                          <a:latin typeface="Times New Roman" panose="02020603050405020304" pitchFamily="18" charset="0"/>
                          <a:ea typeface="Times New Roman" panose="02020603050405020304" pitchFamily="18" charset="0"/>
                        </a:rPr>
                        <a:t>3</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dirty="0">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647109712"/>
                  </a:ext>
                </a:extLst>
              </a:tr>
              <a:tr h="493884">
                <a:tc vMerge="1">
                  <a:txBody>
                    <a:bodyPr/>
                    <a:lstStyle/>
                    <a:p>
                      <a:endParaRPr lang="ru-RU"/>
                    </a:p>
                  </a:txBody>
                  <a:tcPr/>
                </a:tc>
                <a:tc>
                  <a:txBody>
                    <a:bodyPr/>
                    <a:lstStyle/>
                    <a:p>
                      <a:pPr>
                        <a:spcAft>
                          <a:spcPts val="0"/>
                        </a:spcAft>
                      </a:pPr>
                      <a:r>
                        <a:rPr lang="ru-RU" sz="1000" b="1" dirty="0">
                          <a:effectLst/>
                          <a:latin typeface="Times New Roman" panose="02020603050405020304" pitchFamily="18" charset="0"/>
                          <a:ea typeface="Times New Roman" panose="02020603050405020304" pitchFamily="18" charset="0"/>
                        </a:rPr>
                        <a:t>Извлечение труб из скважин (лебёдкой) диаметром 299 мм </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dirty="0">
                          <a:effectLst/>
                          <a:latin typeface="Times New Roman" panose="02020603050405020304" pitchFamily="18" charset="0"/>
                          <a:ea typeface="Times New Roman" panose="02020603050405020304" pitchFamily="18" charset="0"/>
                        </a:rPr>
                        <a:t>м</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30</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0,04</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1,2</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900" b="1">
                          <a:effectLst/>
                          <a:latin typeface="Times New Roman" panose="02020603050405020304" pitchFamily="18" charset="0"/>
                          <a:ea typeface="Times New Roman" panose="02020603050405020304" pitchFamily="18" charset="0"/>
                        </a:rPr>
                        <a:t>ИПБ №11(98) т-76 6/7</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474246878"/>
                  </a:ext>
                </a:extLst>
              </a:tr>
              <a:tr h="400595">
                <a:tc vMerge="1">
                  <a:txBody>
                    <a:bodyPr/>
                    <a:lstStyle/>
                    <a:p>
                      <a:endParaRPr lang="ru-RU"/>
                    </a:p>
                  </a:txBody>
                  <a:tcPr/>
                </a:tc>
                <a:tc>
                  <a:txBody>
                    <a:bodyPr/>
                    <a:lstStyle/>
                    <a:p>
                      <a:pPr>
                        <a:spcAft>
                          <a:spcPts val="0"/>
                        </a:spcAft>
                      </a:pPr>
                      <a:r>
                        <a:rPr lang="ru-RU" sz="1800" b="1" dirty="0">
                          <a:solidFill>
                            <a:srgbClr val="C00000"/>
                          </a:solidFill>
                          <a:effectLst/>
                          <a:latin typeface="Times New Roman" panose="02020603050405020304" pitchFamily="18" charset="0"/>
                          <a:ea typeface="Times New Roman" panose="02020603050405020304" pitchFamily="18" charset="0"/>
                        </a:rPr>
                        <a:t>Итого </a:t>
                      </a:r>
                      <a:endParaRPr lang="ru-RU"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800" b="1" dirty="0">
                          <a:solidFill>
                            <a:srgbClr val="C00000"/>
                          </a:solidFill>
                          <a:effectLst/>
                          <a:latin typeface="Times New Roman" panose="02020603050405020304" pitchFamily="18" charset="0"/>
                          <a:ea typeface="Times New Roman" panose="02020603050405020304" pitchFamily="18" charset="0"/>
                        </a:rPr>
                        <a:t>м</a:t>
                      </a:r>
                      <a:endParaRPr lang="ru-RU"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b="1">
                          <a:solidFill>
                            <a:srgbClr val="C00000"/>
                          </a:solidFill>
                          <a:effectLst/>
                          <a:latin typeface="Times New Roman" panose="02020603050405020304" pitchFamily="18" charset="0"/>
                          <a:ea typeface="Times New Roman" panose="02020603050405020304" pitchFamily="18" charset="0"/>
                        </a:rPr>
                        <a:t>30</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b="1">
                          <a:solidFill>
                            <a:srgbClr val="C00000"/>
                          </a:solidFill>
                          <a:effectLst/>
                          <a:latin typeface="Times New Roman" panose="02020603050405020304" pitchFamily="18" charset="0"/>
                          <a:ea typeface="Times New Roman" panose="02020603050405020304" pitchFamily="18" charset="0"/>
                        </a:rPr>
                        <a:t>-</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b="1">
                          <a:solidFill>
                            <a:srgbClr val="C00000"/>
                          </a:solidFill>
                          <a:effectLst/>
                          <a:latin typeface="Times New Roman" panose="02020603050405020304" pitchFamily="18" charset="0"/>
                          <a:ea typeface="Times New Roman" panose="02020603050405020304" pitchFamily="18" charset="0"/>
                        </a:rPr>
                        <a:t>1,2</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b="1" dirty="0">
                          <a:solidFill>
                            <a:srgbClr val="C00000"/>
                          </a:solidFill>
                          <a:effectLst/>
                          <a:latin typeface="Times New Roman" panose="02020603050405020304" pitchFamily="18" charset="0"/>
                          <a:ea typeface="Times New Roman" panose="02020603050405020304" pitchFamily="18" charset="0"/>
                        </a:rPr>
                        <a:t>-</a:t>
                      </a:r>
                      <a:endParaRPr lang="ru-RU" sz="2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362988313"/>
                  </a:ext>
                </a:extLst>
              </a:tr>
              <a:tr h="400595">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dirty="0">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dirty="0">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dirty="0">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dirty="0">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000" b="1" dirty="0">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999985701"/>
                  </a:ext>
                </a:extLst>
              </a:tr>
              <a:tr h="658512">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4</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000" b="1">
                          <a:effectLst/>
                          <a:latin typeface="Times New Roman" panose="02020603050405020304" pitchFamily="18" charset="0"/>
                          <a:ea typeface="Times New Roman" panose="02020603050405020304" pitchFamily="18" charset="0"/>
                        </a:rPr>
                        <a:t>МДП между скважинами диаметром 324 мм (на 1-ый км)</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dirty="0">
                          <a:effectLst/>
                          <a:latin typeface="Times New Roman" panose="02020603050405020304" pitchFamily="18" charset="0"/>
                          <a:ea typeface="Times New Roman" panose="02020603050405020304" pitchFamily="18" charset="0"/>
                        </a:rPr>
                        <a:t>1 МДП</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dirty="0">
                          <a:effectLst/>
                          <a:latin typeface="Times New Roman" panose="02020603050405020304" pitchFamily="18" charset="0"/>
                          <a:ea typeface="Times New Roman" panose="02020603050405020304" pitchFamily="18" charset="0"/>
                        </a:rPr>
                        <a:t>1</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dirty="0">
                          <a:effectLst/>
                          <a:latin typeface="Times New Roman" panose="02020603050405020304" pitchFamily="18" charset="0"/>
                          <a:ea typeface="Times New Roman" panose="02020603050405020304" pitchFamily="18" charset="0"/>
                        </a:rPr>
                        <a:t>1,8</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1,8</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900" b="1" dirty="0">
                          <a:effectLst/>
                          <a:latin typeface="Times New Roman" panose="02020603050405020304" pitchFamily="18" charset="0"/>
                          <a:ea typeface="Times New Roman" panose="02020603050405020304" pitchFamily="18" charset="0"/>
                        </a:rPr>
                        <a:t>ИПБ №11(98) т-80 2/3</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791813935"/>
                  </a:ext>
                </a:extLst>
              </a:tr>
              <a:tr h="400595">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600" b="1" dirty="0">
                          <a:solidFill>
                            <a:srgbClr val="C00000"/>
                          </a:solidFill>
                          <a:effectLst/>
                          <a:latin typeface="Times New Roman" panose="02020603050405020304" pitchFamily="18" charset="0"/>
                          <a:ea typeface="Times New Roman" panose="02020603050405020304" pitchFamily="18" charset="0"/>
                        </a:rPr>
                        <a:t>Итого:</a:t>
                      </a:r>
                      <a:endParaRPr lang="ru-RU"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600" b="1" dirty="0">
                          <a:solidFill>
                            <a:srgbClr val="C00000"/>
                          </a:solidFill>
                          <a:effectLst/>
                          <a:latin typeface="Times New Roman" panose="02020603050405020304" pitchFamily="18" charset="0"/>
                          <a:ea typeface="Times New Roman" panose="02020603050405020304" pitchFamily="18" charset="0"/>
                        </a:rPr>
                        <a:t>1 МДП</a:t>
                      </a:r>
                      <a:endParaRPr lang="ru-RU"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b="1" dirty="0">
                          <a:solidFill>
                            <a:srgbClr val="C00000"/>
                          </a:solidFill>
                          <a:effectLst/>
                          <a:latin typeface="Times New Roman" panose="02020603050405020304" pitchFamily="18" charset="0"/>
                          <a:ea typeface="Times New Roman" panose="02020603050405020304" pitchFamily="18" charset="0"/>
                        </a:rPr>
                        <a:t>1</a:t>
                      </a:r>
                      <a:endParaRPr lang="ru-RU"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b="1" dirty="0">
                          <a:solidFill>
                            <a:srgbClr val="C00000"/>
                          </a:solidFill>
                          <a:effectLst/>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b="1" dirty="0">
                          <a:solidFill>
                            <a:srgbClr val="C00000"/>
                          </a:solidFill>
                          <a:effectLst/>
                          <a:latin typeface="Times New Roman" panose="02020603050405020304" pitchFamily="18" charset="0"/>
                          <a:ea typeface="Times New Roman" panose="02020603050405020304" pitchFamily="18" charset="0"/>
                        </a:rPr>
                        <a:t>1,8</a:t>
                      </a:r>
                      <a:endParaRPr lang="ru-RU"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b="1" dirty="0">
                          <a:solidFill>
                            <a:srgbClr val="C00000"/>
                          </a:solidFill>
                          <a:effectLst/>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761488856"/>
                  </a:ext>
                </a:extLst>
              </a:tr>
              <a:tr h="1317024">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5</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000" b="1">
                          <a:effectLst/>
                          <a:latin typeface="Times New Roman" panose="02020603050405020304" pitchFamily="18" charset="0"/>
                          <a:ea typeface="Times New Roman" panose="02020603050405020304" pitchFamily="18" charset="0"/>
                        </a:rPr>
                        <a:t>Установка фильтров в скважинах диаметром 194 мм на колонне труб; глубина установки фильтра = 60 м; </a:t>
                      </a:r>
                      <a:endParaRPr lang="ru-RU" sz="1200">
                        <a:effectLst/>
                        <a:latin typeface="Times New Roman" panose="02020603050405020304" pitchFamily="18" charset="0"/>
                        <a:ea typeface="Times New Roman" panose="02020603050405020304" pitchFamily="18" charset="0"/>
                      </a:endParaRPr>
                    </a:p>
                    <a:p>
                      <a:pPr>
                        <a:spcAft>
                          <a:spcPts val="0"/>
                        </a:spcAft>
                      </a:pPr>
                      <a:r>
                        <a:rPr lang="ru-RU" sz="1000" b="1">
                          <a:effectLst/>
                          <a:latin typeface="Times New Roman" panose="02020603050405020304" pitchFamily="18" charset="0"/>
                          <a:ea typeface="Times New Roman" panose="02020603050405020304" pitchFamily="18" charset="0"/>
                        </a:rPr>
                        <a:t>длина рабочей части фильтра = 20 м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1 фильтр</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dirty="0">
                          <a:effectLst/>
                          <a:latin typeface="Times New Roman" panose="02020603050405020304" pitchFamily="18" charset="0"/>
                          <a:ea typeface="Times New Roman" panose="02020603050405020304" pitchFamily="18" charset="0"/>
                        </a:rPr>
                        <a:t>1</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dirty="0">
                          <a:effectLst/>
                          <a:latin typeface="Times New Roman" panose="02020603050405020304" pitchFamily="18" charset="0"/>
                          <a:ea typeface="Times New Roman" panose="02020603050405020304" pitchFamily="18" charset="0"/>
                        </a:rPr>
                        <a:t>0,81</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b="1" dirty="0">
                          <a:effectLst/>
                          <a:latin typeface="Times New Roman" panose="02020603050405020304" pitchFamily="18" charset="0"/>
                          <a:ea typeface="Times New Roman" panose="02020603050405020304" pitchFamily="18" charset="0"/>
                        </a:rPr>
                        <a:t>0,81</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900" b="1">
                          <a:effectLst/>
                          <a:latin typeface="Times New Roman" panose="02020603050405020304" pitchFamily="18" charset="0"/>
                          <a:ea typeface="Times New Roman" panose="02020603050405020304" pitchFamily="18" charset="0"/>
                        </a:rPr>
                        <a:t>ИПБ №11(98) т-22 6/10</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032280121"/>
                  </a:ext>
                </a:extLst>
              </a:tr>
              <a:tr h="400595">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400" b="1" dirty="0">
                          <a:solidFill>
                            <a:srgbClr val="C00000"/>
                          </a:solidFill>
                          <a:effectLst/>
                          <a:latin typeface="Times New Roman" panose="02020603050405020304" pitchFamily="18" charset="0"/>
                          <a:ea typeface="Times New Roman" panose="02020603050405020304" pitchFamily="18" charset="0"/>
                        </a:rPr>
                        <a:t>Итого:</a:t>
                      </a:r>
                      <a:endParaRPr lang="ru-RU"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b="1" i="1">
                          <a:solidFill>
                            <a:srgbClr val="C00000"/>
                          </a:solidFill>
                          <a:effectLst/>
                          <a:latin typeface="Times New Roman" panose="02020603050405020304" pitchFamily="18" charset="0"/>
                          <a:ea typeface="Times New Roman" panose="02020603050405020304" pitchFamily="18" charset="0"/>
                        </a:rPr>
                        <a:t>─</a:t>
                      </a:r>
                      <a:endParaRPr lang="ru-RU"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400" b="1" dirty="0">
                          <a:solidFill>
                            <a:srgbClr val="C00000"/>
                          </a:solidFill>
                          <a:effectLst/>
                          <a:latin typeface="Times New Roman" panose="02020603050405020304" pitchFamily="18" charset="0"/>
                          <a:ea typeface="Times New Roman" panose="02020603050405020304" pitchFamily="18" charset="0"/>
                        </a:rPr>
                        <a:t>0,81</a:t>
                      </a:r>
                      <a:endParaRPr lang="ru-RU"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400" b="1" dirty="0">
                          <a:solidFill>
                            <a:srgbClr val="C00000"/>
                          </a:solidFill>
                          <a:effectLst/>
                          <a:latin typeface="Times New Roman" panose="02020603050405020304" pitchFamily="18" charset="0"/>
                          <a:ea typeface="Times New Roman" panose="02020603050405020304" pitchFamily="18" charset="0"/>
                        </a:rPr>
                        <a:t> </a:t>
                      </a:r>
                      <a:endParaRPr lang="ru-RU"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23619708"/>
                  </a:ext>
                </a:extLst>
              </a:tr>
              <a:tr h="400595">
                <a:tc>
                  <a:txBody>
                    <a:bodyPr/>
                    <a:lstStyle/>
                    <a:p>
                      <a:pPr algn="ctr">
                        <a:spcAft>
                          <a:spcPts val="0"/>
                        </a:spcAft>
                      </a:pPr>
                      <a:r>
                        <a:rPr lang="ru-RU" sz="10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2000" b="1" i="1">
                          <a:solidFill>
                            <a:srgbClr val="C00000"/>
                          </a:solidFill>
                          <a:effectLst/>
                          <a:latin typeface="Times New Roman" panose="02020603050405020304" pitchFamily="18" charset="0"/>
                          <a:ea typeface="Times New Roman" panose="02020603050405020304" pitchFamily="18" charset="0"/>
                        </a:rPr>
                        <a:t>Всего:</a:t>
                      </a:r>
                      <a:endParaRPr lang="ru-RU"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b="1" i="1" dirty="0">
                          <a:solidFill>
                            <a:srgbClr val="C00000"/>
                          </a:solidFill>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2000" b="1" i="1" dirty="0">
                          <a:solidFill>
                            <a:srgbClr val="C00000"/>
                          </a:solidFill>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2000" b="1" i="1" dirty="0">
                          <a:solidFill>
                            <a:srgbClr val="C00000"/>
                          </a:solidFill>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2000" b="1" i="1" dirty="0">
                          <a:solidFill>
                            <a:srgbClr val="C00000"/>
                          </a:solidFill>
                          <a:effectLst/>
                          <a:latin typeface="Times New Roman" panose="02020603050405020304" pitchFamily="18" charset="0"/>
                          <a:ea typeface="Times New Roman" panose="02020603050405020304" pitchFamily="18" charset="0"/>
                        </a:rPr>
                        <a:t>12,76</a:t>
                      </a:r>
                      <a:endParaRPr lang="ru-RU"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2000" b="1" i="1" dirty="0">
                          <a:solidFill>
                            <a:srgbClr val="C00000"/>
                          </a:solidFill>
                          <a:effectLst/>
                          <a:latin typeface="Times New Roman" panose="02020603050405020304" pitchFamily="18" charset="0"/>
                          <a:ea typeface="Times New Roman" panose="02020603050405020304" pitchFamily="18" charset="0"/>
                        </a:rPr>
                        <a:t> </a:t>
                      </a:r>
                      <a:endParaRPr lang="ru-RU"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4087992991"/>
                  </a:ext>
                </a:extLst>
              </a:tr>
            </a:tbl>
          </a:graphicData>
        </a:graphic>
      </p:graphicFrame>
    </p:spTree>
    <p:extLst>
      <p:ext uri="{BB962C8B-B14F-4D97-AF65-F5344CB8AC3E}">
        <p14:creationId xmlns:p14="http://schemas.microsoft.com/office/powerpoint/2010/main" val="8349074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280160" y="744583"/>
            <a:ext cx="9628632" cy="1083873"/>
          </a:xfrm>
        </p:spPr>
        <p:txBody>
          <a:bodyPr>
            <a:normAutofit fontScale="90000"/>
          </a:bodyPr>
          <a:lstStyle/>
          <a:p>
            <a:r>
              <a:rPr lang="ru-RU" b="1" i="1" dirty="0"/>
              <a:t>Расчет производительности на буровых, вспомогательных работах и МДП.</a:t>
            </a:r>
            <a:r>
              <a:rPr lang="ru-RU" dirty="0"/>
              <a:t/>
            </a:r>
            <a:br>
              <a:rPr lang="ru-RU" dirty="0"/>
            </a:br>
            <a:r>
              <a:rPr lang="ru-RU" i="1" dirty="0"/>
              <a:t>Таблица 2.</a:t>
            </a:r>
            <a:r>
              <a:rPr lang="ru-RU" dirty="0"/>
              <a:t/>
            </a:r>
            <a:br>
              <a:rPr lang="ru-RU" dirty="0"/>
            </a:br>
            <a:endParaRPr lang="ru-RU" dirty="0"/>
          </a:p>
        </p:txBody>
      </p:sp>
      <p:graphicFrame>
        <p:nvGraphicFramePr>
          <p:cNvPr id="3" name="Объект 2"/>
          <p:cNvGraphicFramePr>
            <a:graphicFrameLocks noGrp="1"/>
          </p:cNvGraphicFramePr>
          <p:nvPr>
            <p:ph idx="1"/>
            <p:extLst>
              <p:ext uri="{D42A27DB-BD31-4B8C-83A1-F6EECF244321}">
                <p14:modId xmlns:p14="http://schemas.microsoft.com/office/powerpoint/2010/main" val="1275332264"/>
              </p:ext>
            </p:extLst>
          </p:nvPr>
        </p:nvGraphicFramePr>
        <p:xfrm>
          <a:off x="140679" y="1828455"/>
          <a:ext cx="11788725" cy="4843610"/>
        </p:xfrm>
        <a:graphic>
          <a:graphicData uri="http://schemas.openxmlformats.org/drawingml/2006/table">
            <a:tbl>
              <a:tblPr firstRow="1" bandRow="1">
                <a:tableStyleId>{3B4B98B0-60AC-42C2-AFA5-B58CD77FA1E5}</a:tableStyleId>
              </a:tblPr>
              <a:tblGrid>
                <a:gridCol w="2357745">
                  <a:extLst>
                    <a:ext uri="{9D8B030D-6E8A-4147-A177-3AD203B41FA5}">
                      <a16:colId xmlns="" xmlns:a16="http://schemas.microsoft.com/office/drawing/2014/main" val="3814394301"/>
                    </a:ext>
                  </a:extLst>
                </a:gridCol>
                <a:gridCol w="2357745">
                  <a:extLst>
                    <a:ext uri="{9D8B030D-6E8A-4147-A177-3AD203B41FA5}">
                      <a16:colId xmlns="" xmlns:a16="http://schemas.microsoft.com/office/drawing/2014/main" val="3407691550"/>
                    </a:ext>
                  </a:extLst>
                </a:gridCol>
                <a:gridCol w="2357745">
                  <a:extLst>
                    <a:ext uri="{9D8B030D-6E8A-4147-A177-3AD203B41FA5}">
                      <a16:colId xmlns="" xmlns:a16="http://schemas.microsoft.com/office/drawing/2014/main" val="2340107760"/>
                    </a:ext>
                  </a:extLst>
                </a:gridCol>
                <a:gridCol w="2357745">
                  <a:extLst>
                    <a:ext uri="{9D8B030D-6E8A-4147-A177-3AD203B41FA5}">
                      <a16:colId xmlns="" xmlns:a16="http://schemas.microsoft.com/office/drawing/2014/main" val="4057815419"/>
                    </a:ext>
                  </a:extLst>
                </a:gridCol>
                <a:gridCol w="2357745">
                  <a:extLst>
                    <a:ext uri="{9D8B030D-6E8A-4147-A177-3AD203B41FA5}">
                      <a16:colId xmlns="" xmlns:a16="http://schemas.microsoft.com/office/drawing/2014/main" val="29981891"/>
                    </a:ext>
                  </a:extLst>
                </a:gridCol>
              </a:tblGrid>
              <a:tr h="516274">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 п/п</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100">
                          <a:effectLst/>
                          <a:latin typeface="Times New Roman" panose="02020603050405020304" pitchFamily="18" charset="0"/>
                          <a:ea typeface="Times New Roman" panose="02020603050405020304" pitchFamily="18" charset="0"/>
                        </a:rPr>
                        <a:t>Показатели</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100">
                          <a:effectLst/>
                          <a:latin typeface="Times New Roman" panose="02020603050405020304" pitchFamily="18" charset="0"/>
                          <a:ea typeface="Times New Roman" panose="02020603050405020304" pitchFamily="18" charset="0"/>
                        </a:rPr>
                        <a:t>Ед.изм.</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100">
                          <a:effectLst/>
                          <a:latin typeface="Times New Roman" panose="02020603050405020304" pitchFamily="18" charset="0"/>
                          <a:ea typeface="Times New Roman" panose="02020603050405020304" pitchFamily="18" charset="0"/>
                        </a:rPr>
                        <a:t>Объем </a:t>
                      </a:r>
                      <a:endParaRPr lang="ru-RU" sz="1200">
                        <a:effectLst/>
                        <a:latin typeface="Times New Roman" panose="02020603050405020304" pitchFamily="18" charset="0"/>
                        <a:ea typeface="Times New Roman" panose="02020603050405020304" pitchFamily="18" charset="0"/>
                      </a:endParaRPr>
                    </a:p>
                    <a:p>
                      <a:pPr algn="ctr">
                        <a:spcAft>
                          <a:spcPts val="0"/>
                        </a:spcAft>
                      </a:pPr>
                      <a:r>
                        <a:rPr lang="ru-RU" sz="1100">
                          <a:effectLst/>
                          <a:latin typeface="Times New Roman" panose="02020603050405020304" pitchFamily="18" charset="0"/>
                          <a:ea typeface="Times New Roman" panose="02020603050405020304" pitchFamily="18" charset="0"/>
                        </a:rPr>
                        <a:t>(величина </a:t>
                      </a:r>
                      <a:endParaRPr lang="ru-RU" sz="1200">
                        <a:effectLst/>
                        <a:latin typeface="Times New Roman" panose="02020603050405020304" pitchFamily="18" charset="0"/>
                        <a:ea typeface="Times New Roman" panose="02020603050405020304" pitchFamily="18" charset="0"/>
                      </a:endParaRPr>
                    </a:p>
                    <a:p>
                      <a:pPr algn="ctr">
                        <a:spcAft>
                          <a:spcPts val="0"/>
                        </a:spcAft>
                      </a:pPr>
                      <a:r>
                        <a:rPr lang="ru-RU" sz="1100">
                          <a:effectLst/>
                          <a:latin typeface="Times New Roman" panose="02020603050405020304" pitchFamily="18" charset="0"/>
                          <a:ea typeface="Times New Roman" panose="02020603050405020304" pitchFamily="18" charset="0"/>
                        </a:rPr>
                        <a:t>показателя)</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100">
                          <a:effectLst/>
                          <a:latin typeface="Times New Roman" panose="02020603050405020304" pitchFamily="18" charset="0"/>
                          <a:ea typeface="Times New Roman" panose="02020603050405020304" pitchFamily="18" charset="0"/>
                        </a:rPr>
                        <a:t>Примечание</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889235428"/>
                  </a:ext>
                </a:extLst>
              </a:tr>
              <a:tr h="380686">
                <a:tc>
                  <a:txBody>
                    <a:bodyPr/>
                    <a:lstStyle/>
                    <a:p>
                      <a:pPr algn="ctr">
                        <a:spcAft>
                          <a:spcPts val="0"/>
                        </a:spcAft>
                      </a:pPr>
                      <a:r>
                        <a:rPr lang="ru-RU" sz="1400" dirty="0">
                          <a:effectLst/>
                          <a:latin typeface="Times New Roman" panose="02020603050405020304" pitchFamily="18" charset="0"/>
                          <a:ea typeface="Times New Roman" panose="02020603050405020304" pitchFamily="18" charset="0"/>
                        </a:rPr>
                        <a:t>1</a:t>
                      </a:r>
                      <a:endParaRPr lang="ru-R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a:effectLst/>
                          <a:latin typeface="Times New Roman" panose="02020603050405020304" pitchFamily="18" charset="0"/>
                          <a:ea typeface="Times New Roman" panose="02020603050405020304" pitchFamily="18" charset="0"/>
                        </a:rPr>
                        <a:t>Общий объем бурения </a:t>
                      </a:r>
                      <a:endParaRPr lang="ru-RU"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м</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90</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a:effectLst/>
                          <a:latin typeface="Times New Roman" panose="02020603050405020304" pitchFamily="18" charset="0"/>
                          <a:ea typeface="Times New Roman" panose="02020603050405020304" pitchFamily="18" charset="0"/>
                        </a:rPr>
                        <a:t>-</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846115335"/>
                  </a:ext>
                </a:extLst>
              </a:tr>
              <a:tr h="380686">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2</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dirty="0">
                          <a:effectLst/>
                          <a:latin typeface="Times New Roman" panose="02020603050405020304" pitchFamily="18" charset="0"/>
                          <a:ea typeface="Times New Roman" panose="02020603050405020304" pitchFamily="18" charset="0"/>
                        </a:rPr>
                        <a:t>Затраты времени на:</a:t>
                      </a:r>
                      <a:endParaRPr lang="ru-R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ст-см</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a:effectLst/>
                          <a:latin typeface="Times New Roman" panose="02020603050405020304" pitchFamily="18" charset="0"/>
                          <a:ea typeface="Times New Roman" panose="02020603050405020304" pitchFamily="18" charset="0"/>
                        </a:rPr>
                        <a:t>-</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648023707"/>
                  </a:ext>
                </a:extLst>
              </a:tr>
              <a:tr h="380686">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2.1</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dirty="0">
                          <a:effectLst/>
                          <a:latin typeface="Times New Roman" panose="02020603050405020304" pitchFamily="18" charset="0"/>
                          <a:ea typeface="Times New Roman" panose="02020603050405020304" pitchFamily="18" charset="0"/>
                        </a:rPr>
                        <a:t>бурение скважин</a:t>
                      </a:r>
                      <a:endParaRPr lang="ru-R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dirty="0" err="1">
                          <a:effectLst/>
                          <a:latin typeface="Times New Roman" panose="02020603050405020304" pitchFamily="18" charset="0"/>
                          <a:ea typeface="Times New Roman" panose="02020603050405020304" pitchFamily="18" charset="0"/>
                        </a:rPr>
                        <a:t>ст</a:t>
                      </a:r>
                      <a:r>
                        <a:rPr lang="ru-RU" sz="1400" dirty="0">
                          <a:effectLst/>
                          <a:latin typeface="Times New Roman" panose="02020603050405020304" pitchFamily="18" charset="0"/>
                          <a:ea typeface="Times New Roman" panose="02020603050405020304" pitchFamily="18" charset="0"/>
                        </a:rPr>
                        <a:t>-см</a:t>
                      </a:r>
                      <a:endParaRPr lang="ru-R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5,1</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a:effectLst/>
                          <a:latin typeface="Times New Roman" panose="02020603050405020304" pitchFamily="18" charset="0"/>
                          <a:ea typeface="Times New Roman" panose="02020603050405020304" pitchFamily="18" charset="0"/>
                        </a:rPr>
                        <a:t> </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710824624"/>
                  </a:ext>
                </a:extLst>
              </a:tr>
              <a:tr h="396593">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2.2</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a:effectLst/>
                          <a:latin typeface="Times New Roman" panose="02020603050405020304" pitchFamily="18" charset="0"/>
                          <a:ea typeface="Times New Roman" panose="02020603050405020304" pitchFamily="18" charset="0"/>
                        </a:rPr>
                        <a:t>крепление и извлечение обсадных труб</a:t>
                      </a:r>
                      <a:endParaRPr lang="ru-RU"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dirty="0" err="1">
                          <a:effectLst/>
                          <a:latin typeface="Times New Roman" panose="02020603050405020304" pitchFamily="18" charset="0"/>
                          <a:ea typeface="Times New Roman" panose="02020603050405020304" pitchFamily="18" charset="0"/>
                        </a:rPr>
                        <a:t>ст</a:t>
                      </a:r>
                      <a:r>
                        <a:rPr lang="ru-RU" sz="1400" dirty="0">
                          <a:effectLst/>
                          <a:latin typeface="Times New Roman" panose="02020603050405020304" pitchFamily="18" charset="0"/>
                          <a:ea typeface="Times New Roman" panose="02020603050405020304" pitchFamily="18" charset="0"/>
                        </a:rPr>
                        <a:t>-см</a:t>
                      </a:r>
                      <a:endParaRPr lang="ru-R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5,05</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a:effectLst/>
                          <a:latin typeface="Times New Roman" panose="02020603050405020304" pitchFamily="18" charset="0"/>
                          <a:ea typeface="Times New Roman" panose="02020603050405020304" pitchFamily="18" charset="0"/>
                        </a:rPr>
                        <a:t>3,85+1,2</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662647419"/>
                  </a:ext>
                </a:extLst>
              </a:tr>
              <a:tr h="380686">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2.3</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a:effectLst/>
                          <a:latin typeface="Times New Roman" panose="02020603050405020304" pitchFamily="18" charset="0"/>
                          <a:ea typeface="Times New Roman" panose="02020603050405020304" pitchFamily="18" charset="0"/>
                        </a:rPr>
                        <a:t>установка фильтров</a:t>
                      </a:r>
                      <a:endParaRPr lang="ru-RU"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dirty="0" err="1">
                          <a:effectLst/>
                          <a:latin typeface="Times New Roman" panose="02020603050405020304" pitchFamily="18" charset="0"/>
                          <a:ea typeface="Times New Roman" panose="02020603050405020304" pitchFamily="18" charset="0"/>
                        </a:rPr>
                        <a:t>ст</a:t>
                      </a:r>
                      <a:r>
                        <a:rPr lang="ru-RU" sz="1400" dirty="0">
                          <a:effectLst/>
                          <a:latin typeface="Times New Roman" panose="02020603050405020304" pitchFamily="18" charset="0"/>
                          <a:ea typeface="Times New Roman" panose="02020603050405020304" pitchFamily="18" charset="0"/>
                        </a:rPr>
                        <a:t>-см</a:t>
                      </a:r>
                      <a:endParaRPr lang="ru-R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400" dirty="0">
                          <a:effectLst/>
                          <a:latin typeface="Times New Roman" panose="02020603050405020304" pitchFamily="18" charset="0"/>
                          <a:ea typeface="Times New Roman" panose="02020603050405020304" pitchFamily="18" charset="0"/>
                        </a:rPr>
                        <a:t>0,81</a:t>
                      </a:r>
                      <a:endParaRPr lang="ru-R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a:effectLst/>
                          <a:latin typeface="Times New Roman" panose="02020603050405020304" pitchFamily="18" charset="0"/>
                          <a:ea typeface="Times New Roman" panose="02020603050405020304" pitchFamily="18" charset="0"/>
                        </a:rPr>
                        <a:t> </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278919781"/>
                  </a:ext>
                </a:extLst>
              </a:tr>
              <a:tr h="380686">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2.4</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a:effectLst/>
                          <a:latin typeface="Times New Roman" panose="02020603050405020304" pitchFamily="18" charset="0"/>
                          <a:ea typeface="Times New Roman" panose="02020603050405020304" pitchFamily="18" charset="0"/>
                        </a:rPr>
                        <a:t>МДП</a:t>
                      </a:r>
                      <a:endParaRPr lang="ru-RU"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ст-см</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400" dirty="0">
                          <a:effectLst/>
                          <a:latin typeface="Times New Roman" panose="02020603050405020304" pitchFamily="18" charset="0"/>
                          <a:ea typeface="Times New Roman" panose="02020603050405020304" pitchFamily="18" charset="0"/>
                        </a:rPr>
                        <a:t>1,8</a:t>
                      </a:r>
                      <a:endParaRPr lang="ru-R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a:effectLst/>
                          <a:latin typeface="Times New Roman" panose="02020603050405020304" pitchFamily="18" charset="0"/>
                          <a:ea typeface="Times New Roman" panose="02020603050405020304" pitchFamily="18" charset="0"/>
                        </a:rPr>
                        <a:t> </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450201690"/>
                  </a:ext>
                </a:extLst>
              </a:tr>
              <a:tr h="380686">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 </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a:effectLst/>
                          <a:latin typeface="Times New Roman" panose="02020603050405020304" pitchFamily="18" charset="0"/>
                          <a:ea typeface="Times New Roman" panose="02020603050405020304" pitchFamily="18" charset="0"/>
                        </a:rPr>
                        <a:t>Итого затрат времени:</a:t>
                      </a:r>
                      <a:endParaRPr lang="ru-RU"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ст-см</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400" dirty="0">
                          <a:effectLst/>
                          <a:latin typeface="Times New Roman" panose="02020603050405020304" pitchFamily="18" charset="0"/>
                          <a:ea typeface="Times New Roman" panose="02020603050405020304" pitchFamily="18" charset="0"/>
                        </a:rPr>
                        <a:t>12,76</a:t>
                      </a:r>
                      <a:endParaRPr lang="ru-R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a:effectLst/>
                          <a:latin typeface="Times New Roman" panose="02020603050405020304" pitchFamily="18" charset="0"/>
                          <a:ea typeface="Times New Roman" panose="02020603050405020304" pitchFamily="18" charset="0"/>
                        </a:rPr>
                        <a:t> </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716756106"/>
                  </a:ext>
                </a:extLst>
              </a:tr>
              <a:tr h="793187">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3</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a:effectLst/>
                          <a:latin typeface="Times New Roman" panose="02020603050405020304" pitchFamily="18" charset="0"/>
                          <a:ea typeface="Times New Roman" panose="02020603050405020304" pitchFamily="18" charset="0"/>
                        </a:rPr>
                        <a:t>Количество ст-см в 1 месяце при 3-х сменной работе (915 ст-см в год – по проекту)</a:t>
                      </a:r>
                      <a:endParaRPr lang="ru-RU"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ст-см</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400" dirty="0">
                          <a:effectLst/>
                          <a:latin typeface="Times New Roman" panose="02020603050405020304" pitchFamily="18" charset="0"/>
                          <a:ea typeface="Times New Roman" panose="02020603050405020304" pitchFamily="18" charset="0"/>
                        </a:rPr>
                        <a:t>76,2</a:t>
                      </a:r>
                      <a:endParaRPr lang="ru-R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dirty="0">
                          <a:effectLst/>
                          <a:latin typeface="Times New Roman" panose="02020603050405020304" pitchFamily="18" charset="0"/>
                          <a:ea typeface="Times New Roman" panose="02020603050405020304" pitchFamily="18" charset="0"/>
                        </a:rPr>
                        <a:t>25,4*3</a:t>
                      </a:r>
                      <a:endParaRPr lang="ru-RU"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890751155"/>
                  </a:ext>
                </a:extLst>
              </a:tr>
              <a:tr h="396593">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4</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a:effectLst/>
                          <a:latin typeface="Times New Roman" panose="02020603050405020304" pitchFamily="18" charset="0"/>
                          <a:ea typeface="Times New Roman" panose="02020603050405020304" pitchFamily="18" charset="0"/>
                        </a:rPr>
                        <a:t>Количество ст-мес работы</a:t>
                      </a:r>
                      <a:endParaRPr lang="ru-RU"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ст-мес</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0,17</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dirty="0">
                          <a:effectLst/>
                          <a:latin typeface="Times New Roman" panose="02020603050405020304" pitchFamily="18" charset="0"/>
                          <a:ea typeface="Times New Roman" panose="02020603050405020304" pitchFamily="18" charset="0"/>
                        </a:rPr>
                        <a:t>12,76/76,2</a:t>
                      </a:r>
                      <a:endParaRPr lang="ru-RU"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903073924"/>
                  </a:ext>
                </a:extLst>
              </a:tr>
              <a:tr h="396593">
                <a:tc>
                  <a:txBody>
                    <a:bodyPr/>
                    <a:lstStyle/>
                    <a:p>
                      <a:pPr algn="ctr">
                        <a:spcAft>
                          <a:spcPts val="0"/>
                        </a:spcAft>
                      </a:pPr>
                      <a:r>
                        <a:rPr lang="ru-RU" sz="1400" b="1">
                          <a:solidFill>
                            <a:srgbClr val="FF0000"/>
                          </a:solidFill>
                          <a:effectLst/>
                          <a:latin typeface="Times New Roman" panose="02020603050405020304" pitchFamily="18" charset="0"/>
                          <a:ea typeface="Times New Roman" panose="02020603050405020304" pitchFamily="18" charset="0"/>
                        </a:rPr>
                        <a:t>5</a:t>
                      </a:r>
                      <a:endParaRPr lang="ru-RU" sz="1600" b="1">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b="1">
                          <a:solidFill>
                            <a:srgbClr val="FF0000"/>
                          </a:solidFill>
                          <a:effectLst/>
                          <a:latin typeface="Times New Roman" panose="02020603050405020304" pitchFamily="18" charset="0"/>
                          <a:ea typeface="Times New Roman" panose="02020603050405020304" pitchFamily="18" charset="0"/>
                        </a:rPr>
                        <a:t>Производительность труда в месяц</a:t>
                      </a:r>
                      <a:endParaRPr lang="ru-RU" sz="1600" b="1">
                        <a:solidFill>
                          <a:srgbClr val="FF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b="1">
                          <a:solidFill>
                            <a:srgbClr val="FF0000"/>
                          </a:solidFill>
                          <a:effectLst/>
                          <a:latin typeface="Times New Roman" panose="02020603050405020304" pitchFamily="18" charset="0"/>
                          <a:ea typeface="Times New Roman" panose="02020603050405020304" pitchFamily="18" charset="0"/>
                        </a:rPr>
                        <a:t>м/ст-мес</a:t>
                      </a:r>
                      <a:endParaRPr lang="ru-RU" sz="1600" b="1">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400" b="1">
                          <a:solidFill>
                            <a:srgbClr val="FF0000"/>
                          </a:solidFill>
                          <a:effectLst/>
                          <a:latin typeface="Times New Roman" panose="02020603050405020304" pitchFamily="18" charset="0"/>
                          <a:ea typeface="Times New Roman" panose="02020603050405020304" pitchFamily="18" charset="0"/>
                        </a:rPr>
                        <a:t>529,4</a:t>
                      </a:r>
                      <a:endParaRPr lang="ru-RU" sz="1600" b="1">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ru-RU" sz="1400" b="1" dirty="0">
                          <a:solidFill>
                            <a:srgbClr val="FF0000"/>
                          </a:solidFill>
                          <a:effectLst/>
                          <a:latin typeface="Times New Roman" panose="02020603050405020304" pitchFamily="18" charset="0"/>
                          <a:ea typeface="Times New Roman" panose="02020603050405020304" pitchFamily="18" charset="0"/>
                        </a:rPr>
                        <a:t>90/0,17</a:t>
                      </a:r>
                      <a:endParaRPr lang="ru-RU" sz="16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503236247"/>
                  </a:ext>
                </a:extLst>
              </a:tr>
            </a:tbl>
          </a:graphicData>
        </a:graphic>
      </p:graphicFrame>
    </p:spTree>
    <p:extLst>
      <p:ext uri="{BB962C8B-B14F-4D97-AF65-F5344CB8AC3E}">
        <p14:creationId xmlns:p14="http://schemas.microsoft.com/office/powerpoint/2010/main" val="9772468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t>Календарный график выполнения буровых работ.        </a:t>
            </a:r>
            <a:r>
              <a:rPr lang="ru-RU" i="1" dirty="0"/>
              <a:t>Таблица 3.</a:t>
            </a:r>
            <a:endParaRPr lang="ru-RU" dirty="0"/>
          </a:p>
        </p:txBody>
      </p:sp>
      <mc:AlternateContent xmlns:mc="http://schemas.openxmlformats.org/markup-compatibility/2006" xmlns:a14="http://schemas.microsoft.com/office/drawing/2010/main">
        <mc:Choice Requires="a14">
          <p:graphicFrame>
            <p:nvGraphicFramePr>
              <p:cNvPr id="6" name="Объект 5"/>
              <p:cNvGraphicFramePr>
                <a:graphicFrameLocks noGrp="1"/>
              </p:cNvGraphicFramePr>
              <p:nvPr>
                <p:ph idx="1"/>
                <p:extLst>
                  <p:ext uri="{D42A27DB-BD31-4B8C-83A1-F6EECF244321}">
                    <p14:modId xmlns:p14="http://schemas.microsoft.com/office/powerpoint/2010/main" val="455810342"/>
                  </p:ext>
                </p:extLst>
              </p:nvPr>
            </p:nvGraphicFramePr>
            <p:xfrm>
              <a:off x="1279525" y="2190750"/>
              <a:ext cx="9629265" cy="4053294"/>
            </p:xfrm>
            <a:graphic>
              <a:graphicData uri="http://schemas.openxmlformats.org/drawingml/2006/table">
                <a:tbl>
                  <a:tblPr firstRow="1" bandRow="1">
                    <a:tableStyleId>{3B4B98B0-60AC-42C2-AFA5-B58CD77FA1E5}</a:tableStyleId>
                  </a:tblPr>
                  <a:tblGrid>
                    <a:gridCol w="1925853">
                      <a:extLst>
                        <a:ext uri="{9D8B030D-6E8A-4147-A177-3AD203B41FA5}">
                          <a16:colId xmlns="" xmlns:a16="http://schemas.microsoft.com/office/drawing/2014/main" val="2525374155"/>
                        </a:ext>
                      </a:extLst>
                    </a:gridCol>
                    <a:gridCol w="1925853">
                      <a:extLst>
                        <a:ext uri="{9D8B030D-6E8A-4147-A177-3AD203B41FA5}">
                          <a16:colId xmlns="" xmlns:a16="http://schemas.microsoft.com/office/drawing/2014/main" val="2833197901"/>
                        </a:ext>
                      </a:extLst>
                    </a:gridCol>
                    <a:gridCol w="1925853">
                      <a:extLst>
                        <a:ext uri="{9D8B030D-6E8A-4147-A177-3AD203B41FA5}">
                          <a16:colId xmlns="" xmlns:a16="http://schemas.microsoft.com/office/drawing/2014/main" val="2096257573"/>
                        </a:ext>
                      </a:extLst>
                    </a:gridCol>
                    <a:gridCol w="1925853">
                      <a:extLst>
                        <a:ext uri="{9D8B030D-6E8A-4147-A177-3AD203B41FA5}">
                          <a16:colId xmlns="" xmlns:a16="http://schemas.microsoft.com/office/drawing/2014/main" val="1450926301"/>
                        </a:ext>
                      </a:extLst>
                    </a:gridCol>
                    <a:gridCol w="1925853">
                      <a:extLst>
                        <a:ext uri="{9D8B030D-6E8A-4147-A177-3AD203B41FA5}">
                          <a16:colId xmlns="" xmlns:a16="http://schemas.microsoft.com/office/drawing/2014/main" val="262374719"/>
                        </a:ext>
                      </a:extLst>
                    </a:gridCol>
                  </a:tblGrid>
                  <a:tr h="579042">
                    <a:tc rowSpan="2">
                      <a:txBody>
                        <a:bodyPr/>
                        <a:lstStyle/>
                        <a:p>
                          <a:pPr algn="ctr">
                            <a:spcAft>
                              <a:spcPts val="0"/>
                            </a:spcAft>
                            <a:tabLst>
                              <a:tab pos="415925" algn="l"/>
                            </a:tabLst>
                          </a:pPr>
                          <a:r>
                            <a:rPr lang="ru-RU" sz="1100" dirty="0">
                              <a:effectLst/>
                              <a:latin typeface="Times New Roman" panose="02020603050405020304" pitchFamily="18" charset="0"/>
                              <a:ea typeface="Times New Roman" panose="02020603050405020304" pitchFamily="18" charset="0"/>
                            </a:rPr>
                            <a:t>№ п/п</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spcAft>
                              <a:spcPts val="0"/>
                            </a:spcAft>
                          </a:pPr>
                          <a:r>
                            <a:rPr lang="ru-RU" sz="1100">
                              <a:effectLst/>
                              <a:latin typeface="Times New Roman" panose="02020603050405020304" pitchFamily="18" charset="0"/>
                              <a:ea typeface="Times New Roman" panose="02020603050405020304" pitchFamily="18" charset="0"/>
                            </a:rPr>
                            <a:t>Показатели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spcAft>
                              <a:spcPts val="0"/>
                            </a:spcAft>
                          </a:pPr>
                          <a:r>
                            <a:rPr lang="ru-RU" sz="1100">
                              <a:effectLst/>
                              <a:latin typeface="Times New Roman" panose="02020603050405020304" pitchFamily="18" charset="0"/>
                              <a:ea typeface="Times New Roman" panose="02020603050405020304" pitchFamily="18" charset="0"/>
                            </a:rPr>
                            <a:t>Ед.изм.</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spcAft>
                              <a:spcPts val="0"/>
                            </a:spcAft>
                          </a:pPr>
                          <a:r>
                            <a:rPr lang="ru-RU" sz="1100">
                              <a:effectLst/>
                              <a:latin typeface="Times New Roman" panose="02020603050405020304" pitchFamily="18" charset="0"/>
                              <a:ea typeface="Times New Roman" panose="02020603050405020304" pitchFamily="18" charset="0"/>
                            </a:rPr>
                            <a:t>Количество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100">
                              <a:effectLst/>
                              <a:latin typeface="Times New Roman" panose="02020603050405020304" pitchFamily="18" charset="0"/>
                              <a:ea typeface="Times New Roman" panose="02020603050405020304" pitchFamily="18" charset="0"/>
                            </a:rPr>
                            <a:t>Месяцы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906142478"/>
                      </a:ext>
                    </a:extLst>
                  </a:tr>
                  <a:tr h="57904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800" dirty="0">
                              <a:solidFill>
                                <a:srgbClr val="FF0000"/>
                              </a:solidFill>
                              <a:effectLst/>
                              <a:latin typeface="Times New Roman" panose="02020603050405020304" pitchFamily="18" charset="0"/>
                              <a:ea typeface="Times New Roman" panose="02020603050405020304" pitchFamily="18" charset="0"/>
                            </a:rPr>
                            <a:t>март</a:t>
                          </a:r>
                          <a:endParaRPr lang="ru-RU" sz="20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905585574"/>
                      </a:ext>
                    </a:extLst>
                  </a:tr>
                  <a:tr h="579042">
                    <a:tc>
                      <a:txBody>
                        <a:bodyPr/>
                        <a:lstStyle/>
                        <a:p>
                          <a:pPr algn="ctr">
                            <a:spcAft>
                              <a:spcPts val="0"/>
                            </a:spcAft>
                          </a:pPr>
                          <a:r>
                            <a:rPr lang="ru-RU" sz="1600" dirty="0">
                              <a:effectLst/>
                              <a:latin typeface="Times New Roman" panose="02020603050405020304" pitchFamily="18" charset="0"/>
                              <a:ea typeface="Times New Roman" panose="02020603050405020304" pitchFamily="18" charset="0"/>
                            </a:rPr>
                            <a:t>1</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600" dirty="0">
                              <a:effectLst/>
                              <a:latin typeface="Times New Roman" panose="02020603050405020304" pitchFamily="18" charset="0"/>
                              <a:ea typeface="Times New Roman" panose="02020603050405020304" pitchFamily="18" charset="0"/>
                            </a:rPr>
                            <a:t>Общий объем буровых работ</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м</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90</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90</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355613130"/>
                      </a:ext>
                    </a:extLst>
                  </a:tr>
                  <a:tr h="579042">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2</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600" dirty="0">
                              <a:effectLst/>
                              <a:latin typeface="Times New Roman" panose="02020603050405020304" pitchFamily="18" charset="0"/>
                              <a:ea typeface="Times New Roman" panose="02020603050405020304" pitchFamily="18" charset="0"/>
                            </a:rPr>
                            <a:t>Производительность труда</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f>
                                  <m:fPr>
                                    <m:ctrlPr>
                                      <a:rPr lang="ru-RU" sz="1600" i="1">
                                        <a:effectLst/>
                                        <a:latin typeface="Cambria Math"/>
                                        <a:ea typeface="Times New Roman" panose="02020603050405020304" pitchFamily="18" charset="0"/>
                                      </a:rPr>
                                    </m:ctrlPr>
                                  </m:fPr>
                                  <m:num>
                                    <m:r>
                                      <a:rPr lang="ru-RU" sz="1600">
                                        <a:effectLst/>
                                        <a:latin typeface="Cambria Math" panose="02040503050406030204" pitchFamily="18" charset="0"/>
                                        <a:ea typeface="Times New Roman" panose="02020603050405020304" pitchFamily="18" charset="0"/>
                                        <a:cs typeface="Cambria Math" panose="02040503050406030204" pitchFamily="18" charset="0"/>
                                      </a:rPr>
                                      <m:t>м</m:t>
                                    </m:r>
                                  </m:num>
                                  <m:den>
                                    <m:r>
                                      <a:rPr lang="ru-RU" sz="1600">
                                        <a:effectLst/>
                                        <a:latin typeface="Cambria Math" panose="02040503050406030204" pitchFamily="18" charset="0"/>
                                        <a:ea typeface="Times New Roman" panose="02020603050405020304" pitchFamily="18" charset="0"/>
                                        <a:cs typeface="Cambria Math" panose="02040503050406030204" pitchFamily="18" charset="0"/>
                                      </a:rPr>
                                      <m:t>ст</m:t>
                                    </m:r>
                                    <m:r>
                                      <a:rPr lang="ru-RU" sz="1600" i="1">
                                        <a:effectLst/>
                                        <a:latin typeface="Cambria Math" panose="02040503050406030204" pitchFamily="18" charset="0"/>
                                        <a:ea typeface="Times New Roman" panose="02020603050405020304" pitchFamily="18" charset="0"/>
                                        <a:cs typeface="Cambria Math" panose="02040503050406030204" pitchFamily="18" charset="0"/>
                                      </a:rPr>
                                      <m:t>−</m:t>
                                    </m:r>
                                    <m:r>
                                      <a:rPr lang="ru-RU" sz="1600">
                                        <a:effectLst/>
                                        <a:latin typeface="Cambria Math" panose="02040503050406030204" pitchFamily="18" charset="0"/>
                                        <a:ea typeface="Times New Roman" panose="02020603050405020304" pitchFamily="18" charset="0"/>
                                        <a:cs typeface="Cambria Math" panose="02040503050406030204" pitchFamily="18" charset="0"/>
                                      </a:rPr>
                                      <m:t>мес</m:t>
                                    </m:r>
                                  </m:den>
                                </m:f>
                              </m:oMath>
                            </m:oMathPara>
                          </a14:m>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529,4</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529,4</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4186271427"/>
                      </a:ext>
                    </a:extLst>
                  </a:tr>
                  <a:tr h="579042">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3</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600">
                              <a:effectLst/>
                              <a:latin typeface="Times New Roman" panose="02020603050405020304" pitchFamily="18" charset="0"/>
                              <a:ea typeface="Times New Roman" panose="02020603050405020304" pitchFamily="18" charset="0"/>
                            </a:rPr>
                            <a:t>Количество буровых станков</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dirty="0">
                              <a:effectLst/>
                              <a:latin typeface="Times New Roman" panose="02020603050405020304" pitchFamily="18" charset="0"/>
                              <a:ea typeface="Times New Roman" panose="02020603050405020304" pitchFamily="18" charset="0"/>
                            </a:rPr>
                            <a:t>шт.</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1</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dirty="0">
                              <a:effectLst/>
                              <a:latin typeface="Times New Roman" panose="02020603050405020304" pitchFamily="18" charset="0"/>
                              <a:ea typeface="Times New Roman" panose="02020603050405020304" pitchFamily="18" charset="0"/>
                            </a:rPr>
                            <a:t>1</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961254455"/>
                      </a:ext>
                    </a:extLst>
                  </a:tr>
                  <a:tr h="579042">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4</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600">
                              <a:effectLst/>
                              <a:latin typeface="Times New Roman" panose="02020603050405020304" pitchFamily="18" charset="0"/>
                              <a:ea typeface="Times New Roman" panose="02020603050405020304" pitchFamily="18" charset="0"/>
                            </a:rPr>
                            <a:t>Количество месяцев работы</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dirty="0" err="1">
                              <a:effectLst/>
                              <a:latin typeface="Times New Roman" panose="02020603050405020304" pitchFamily="18" charset="0"/>
                              <a:ea typeface="Times New Roman" panose="02020603050405020304" pitchFamily="18" charset="0"/>
                            </a:rPr>
                            <a:t>мес</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dirty="0">
                              <a:effectLst/>
                              <a:latin typeface="Times New Roman" panose="02020603050405020304" pitchFamily="18" charset="0"/>
                              <a:ea typeface="Times New Roman" panose="02020603050405020304" pitchFamily="18" charset="0"/>
                            </a:rPr>
                            <a:t>0,17</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0,17</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800066954"/>
                      </a:ext>
                    </a:extLst>
                  </a:tr>
                  <a:tr h="579042">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5</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600">
                              <a:effectLst/>
                              <a:latin typeface="Times New Roman" panose="02020603050405020304" pitchFamily="18" charset="0"/>
                              <a:ea typeface="Times New Roman" panose="02020603050405020304" pitchFamily="18" charset="0"/>
                            </a:rPr>
                            <a:t>Количество ст-мес</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ст-мес</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dirty="0">
                              <a:effectLst/>
                              <a:latin typeface="Times New Roman" panose="02020603050405020304" pitchFamily="18" charset="0"/>
                              <a:ea typeface="Times New Roman" panose="02020603050405020304" pitchFamily="18" charset="0"/>
                            </a:rPr>
                            <a:t>0,17</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dirty="0">
                              <a:effectLst/>
                              <a:latin typeface="Times New Roman" panose="02020603050405020304" pitchFamily="18" charset="0"/>
                              <a:ea typeface="Times New Roman" panose="02020603050405020304" pitchFamily="18" charset="0"/>
                            </a:rPr>
                            <a:t>0,17</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529923319"/>
                      </a:ext>
                    </a:extLst>
                  </a:tr>
                </a:tbl>
              </a:graphicData>
            </a:graphic>
          </p:graphicFrame>
        </mc:Choice>
        <mc:Fallback xmlns="">
          <p:graphicFrame>
            <p:nvGraphicFramePr>
              <p:cNvPr id="6" name="Объект 5"/>
              <p:cNvGraphicFramePr>
                <a:graphicFrameLocks noGrp="1"/>
              </p:cNvGraphicFramePr>
              <p:nvPr>
                <p:ph idx="1"/>
                <p:extLst>
                  <p:ext uri="{D42A27DB-BD31-4B8C-83A1-F6EECF244321}">
                    <p14:modId xmlns:p14="http://schemas.microsoft.com/office/powerpoint/2010/main" val="455810342"/>
                  </p:ext>
                </p:extLst>
              </p:nvPr>
            </p:nvGraphicFramePr>
            <p:xfrm>
              <a:off x="1279525" y="2190750"/>
              <a:ext cx="9629265" cy="4053294"/>
            </p:xfrm>
            <a:graphic>
              <a:graphicData uri="http://schemas.openxmlformats.org/drawingml/2006/table">
                <a:tbl>
                  <a:tblPr firstRow="1" bandRow="1">
                    <a:tableStyleId>{3B4B98B0-60AC-42C2-AFA5-B58CD77FA1E5}</a:tableStyleId>
                  </a:tblPr>
                  <a:tblGrid>
                    <a:gridCol w="1925853">
                      <a:extLst>
                        <a:ext uri="{9D8B030D-6E8A-4147-A177-3AD203B41FA5}">
                          <a16:colId xmlns:a16="http://schemas.microsoft.com/office/drawing/2014/main" val="2525374155"/>
                        </a:ext>
                      </a:extLst>
                    </a:gridCol>
                    <a:gridCol w="1925853">
                      <a:extLst>
                        <a:ext uri="{9D8B030D-6E8A-4147-A177-3AD203B41FA5}">
                          <a16:colId xmlns:a16="http://schemas.microsoft.com/office/drawing/2014/main" val="2833197901"/>
                        </a:ext>
                      </a:extLst>
                    </a:gridCol>
                    <a:gridCol w="1925853">
                      <a:extLst>
                        <a:ext uri="{9D8B030D-6E8A-4147-A177-3AD203B41FA5}">
                          <a16:colId xmlns:a16="http://schemas.microsoft.com/office/drawing/2014/main" val="2096257573"/>
                        </a:ext>
                      </a:extLst>
                    </a:gridCol>
                    <a:gridCol w="1925853">
                      <a:extLst>
                        <a:ext uri="{9D8B030D-6E8A-4147-A177-3AD203B41FA5}">
                          <a16:colId xmlns:a16="http://schemas.microsoft.com/office/drawing/2014/main" val="1450926301"/>
                        </a:ext>
                      </a:extLst>
                    </a:gridCol>
                    <a:gridCol w="1925853">
                      <a:extLst>
                        <a:ext uri="{9D8B030D-6E8A-4147-A177-3AD203B41FA5}">
                          <a16:colId xmlns:a16="http://schemas.microsoft.com/office/drawing/2014/main" val="262374719"/>
                        </a:ext>
                      </a:extLst>
                    </a:gridCol>
                  </a:tblGrid>
                  <a:tr h="579042">
                    <a:tc rowSpan="2">
                      <a:txBody>
                        <a:bodyPr/>
                        <a:lstStyle/>
                        <a:p>
                          <a:pPr algn="ctr">
                            <a:spcAft>
                              <a:spcPts val="0"/>
                            </a:spcAft>
                            <a:tabLst>
                              <a:tab pos="415925" algn="l"/>
                            </a:tabLst>
                          </a:pPr>
                          <a:r>
                            <a:rPr lang="ru-RU" sz="1100" dirty="0">
                              <a:effectLst/>
                              <a:latin typeface="Times New Roman" panose="02020603050405020304" pitchFamily="18" charset="0"/>
                              <a:ea typeface="Times New Roman" panose="02020603050405020304" pitchFamily="18" charset="0"/>
                            </a:rPr>
                            <a:t>№ п/п</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spcAft>
                              <a:spcPts val="0"/>
                            </a:spcAft>
                          </a:pPr>
                          <a:r>
                            <a:rPr lang="ru-RU" sz="1100">
                              <a:effectLst/>
                              <a:latin typeface="Times New Roman" panose="02020603050405020304" pitchFamily="18" charset="0"/>
                              <a:ea typeface="Times New Roman" panose="02020603050405020304" pitchFamily="18" charset="0"/>
                            </a:rPr>
                            <a:t>Показатели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spcAft>
                              <a:spcPts val="0"/>
                            </a:spcAft>
                          </a:pPr>
                          <a:r>
                            <a:rPr lang="ru-RU" sz="1100">
                              <a:effectLst/>
                              <a:latin typeface="Times New Roman" panose="02020603050405020304" pitchFamily="18" charset="0"/>
                              <a:ea typeface="Times New Roman" panose="02020603050405020304" pitchFamily="18" charset="0"/>
                            </a:rPr>
                            <a:t>Ед.изм.</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spcAft>
                              <a:spcPts val="0"/>
                            </a:spcAft>
                          </a:pPr>
                          <a:r>
                            <a:rPr lang="ru-RU" sz="1100">
                              <a:effectLst/>
                              <a:latin typeface="Times New Roman" panose="02020603050405020304" pitchFamily="18" charset="0"/>
                              <a:ea typeface="Times New Roman" panose="02020603050405020304" pitchFamily="18" charset="0"/>
                            </a:rPr>
                            <a:t>Количество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100">
                              <a:effectLst/>
                              <a:latin typeface="Times New Roman" panose="02020603050405020304" pitchFamily="18" charset="0"/>
                              <a:ea typeface="Times New Roman" panose="02020603050405020304" pitchFamily="18" charset="0"/>
                            </a:rPr>
                            <a:t>Месяцы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06142478"/>
                      </a:ext>
                    </a:extLst>
                  </a:tr>
                  <a:tr h="57904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800" dirty="0">
                              <a:solidFill>
                                <a:srgbClr val="FF0000"/>
                              </a:solidFill>
                              <a:effectLst/>
                              <a:latin typeface="Times New Roman" panose="02020603050405020304" pitchFamily="18" charset="0"/>
                              <a:ea typeface="Times New Roman" panose="02020603050405020304" pitchFamily="18" charset="0"/>
                            </a:rPr>
                            <a:t>март</a:t>
                          </a:r>
                          <a:endParaRPr lang="ru-RU" sz="20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05585574"/>
                      </a:ext>
                    </a:extLst>
                  </a:tr>
                  <a:tr h="579042">
                    <a:tc>
                      <a:txBody>
                        <a:bodyPr/>
                        <a:lstStyle/>
                        <a:p>
                          <a:pPr algn="ctr">
                            <a:spcAft>
                              <a:spcPts val="0"/>
                            </a:spcAft>
                          </a:pPr>
                          <a:r>
                            <a:rPr lang="ru-RU" sz="1600" dirty="0">
                              <a:effectLst/>
                              <a:latin typeface="Times New Roman" panose="02020603050405020304" pitchFamily="18" charset="0"/>
                              <a:ea typeface="Times New Roman" panose="02020603050405020304" pitchFamily="18" charset="0"/>
                            </a:rPr>
                            <a:t>1</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600" dirty="0">
                              <a:effectLst/>
                              <a:latin typeface="Times New Roman" panose="02020603050405020304" pitchFamily="18" charset="0"/>
                              <a:ea typeface="Times New Roman" panose="02020603050405020304" pitchFamily="18" charset="0"/>
                            </a:rPr>
                            <a:t>Общий объем буровых работ</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м</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90</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90</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55613130"/>
                      </a:ext>
                    </a:extLst>
                  </a:tr>
                  <a:tr h="579042">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2</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600" dirty="0">
                              <a:effectLst/>
                              <a:latin typeface="Times New Roman" panose="02020603050405020304" pitchFamily="18" charset="0"/>
                              <a:ea typeface="Times New Roman" panose="02020603050405020304" pitchFamily="18" charset="0"/>
                            </a:rPr>
                            <a:t>Производительность труда</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ru-RU"/>
                        </a:p>
                      </a:txBody>
                      <a:tcPr marL="68580" marR="68580" marT="0" marB="0" anchor="ctr">
                        <a:blipFill>
                          <a:blip r:embed="rId2"/>
                          <a:stretch>
                            <a:fillRect l="-199369" t="-297917" r="-199685" b="-297917"/>
                          </a:stretch>
                        </a:blipFill>
                      </a:tcP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529,4</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529,4</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86271427"/>
                      </a:ext>
                    </a:extLst>
                  </a:tr>
                  <a:tr h="579042">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3</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600">
                              <a:effectLst/>
                              <a:latin typeface="Times New Roman" panose="02020603050405020304" pitchFamily="18" charset="0"/>
                              <a:ea typeface="Times New Roman" panose="02020603050405020304" pitchFamily="18" charset="0"/>
                            </a:rPr>
                            <a:t>Количество буровых станков</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dirty="0">
                              <a:effectLst/>
                              <a:latin typeface="Times New Roman" panose="02020603050405020304" pitchFamily="18" charset="0"/>
                              <a:ea typeface="Times New Roman" panose="02020603050405020304" pitchFamily="18" charset="0"/>
                            </a:rPr>
                            <a:t>шт.</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1</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dirty="0">
                              <a:effectLst/>
                              <a:latin typeface="Times New Roman" panose="02020603050405020304" pitchFamily="18" charset="0"/>
                              <a:ea typeface="Times New Roman" panose="02020603050405020304" pitchFamily="18" charset="0"/>
                            </a:rPr>
                            <a:t>1</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61254455"/>
                      </a:ext>
                    </a:extLst>
                  </a:tr>
                  <a:tr h="579042">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4</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600">
                              <a:effectLst/>
                              <a:latin typeface="Times New Roman" panose="02020603050405020304" pitchFamily="18" charset="0"/>
                              <a:ea typeface="Times New Roman" panose="02020603050405020304" pitchFamily="18" charset="0"/>
                            </a:rPr>
                            <a:t>Количество месяцев работы</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dirty="0" err="1">
                              <a:effectLst/>
                              <a:latin typeface="Times New Roman" panose="02020603050405020304" pitchFamily="18" charset="0"/>
                              <a:ea typeface="Times New Roman" panose="02020603050405020304" pitchFamily="18" charset="0"/>
                            </a:rPr>
                            <a:t>мес</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dirty="0">
                              <a:effectLst/>
                              <a:latin typeface="Times New Roman" panose="02020603050405020304" pitchFamily="18" charset="0"/>
                              <a:ea typeface="Times New Roman" panose="02020603050405020304" pitchFamily="18" charset="0"/>
                            </a:rPr>
                            <a:t>0,17</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0,17</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00066954"/>
                      </a:ext>
                    </a:extLst>
                  </a:tr>
                  <a:tr h="579042">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5</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600">
                              <a:effectLst/>
                              <a:latin typeface="Times New Roman" panose="02020603050405020304" pitchFamily="18" charset="0"/>
                              <a:ea typeface="Times New Roman" panose="02020603050405020304" pitchFamily="18" charset="0"/>
                            </a:rPr>
                            <a:t>Количество ст-мес</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ст-мес</a:t>
                          </a:r>
                          <a:endParaRPr lang="ru-RU"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dirty="0">
                              <a:effectLst/>
                              <a:latin typeface="Times New Roman" panose="02020603050405020304" pitchFamily="18" charset="0"/>
                              <a:ea typeface="Times New Roman" panose="02020603050405020304" pitchFamily="18" charset="0"/>
                            </a:rPr>
                            <a:t>0,17</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dirty="0">
                              <a:effectLst/>
                              <a:latin typeface="Times New Roman" panose="02020603050405020304" pitchFamily="18" charset="0"/>
                              <a:ea typeface="Times New Roman" panose="02020603050405020304" pitchFamily="18" charset="0"/>
                            </a:rPr>
                            <a:t>0,17</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29923319"/>
                      </a:ext>
                    </a:extLst>
                  </a:tr>
                </a:tbl>
              </a:graphicData>
            </a:graphic>
          </p:graphicFrame>
        </mc:Fallback>
      </mc:AlternateContent>
    </p:spTree>
    <p:extLst>
      <p:ext uri="{BB962C8B-B14F-4D97-AF65-F5344CB8AC3E}">
        <p14:creationId xmlns:p14="http://schemas.microsoft.com/office/powerpoint/2010/main" val="13854816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t>Расчет затрат труда на буровые, вспомогательные работы и МДП.       </a:t>
            </a:r>
            <a:r>
              <a:rPr lang="ru-RU" i="1" dirty="0"/>
              <a:t>Таблица 4.</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34028931"/>
              </p:ext>
            </p:extLst>
          </p:nvPr>
        </p:nvGraphicFramePr>
        <p:xfrm>
          <a:off x="1279525" y="2190750"/>
          <a:ext cx="9629774" cy="3037840"/>
        </p:xfrm>
        <a:graphic>
          <a:graphicData uri="http://schemas.openxmlformats.org/drawingml/2006/table">
            <a:tbl>
              <a:tblPr firstRow="1" bandRow="1">
                <a:tableStyleId>{3B4B98B0-60AC-42C2-AFA5-B58CD77FA1E5}</a:tableStyleId>
              </a:tblPr>
              <a:tblGrid>
                <a:gridCol w="1375682">
                  <a:extLst>
                    <a:ext uri="{9D8B030D-6E8A-4147-A177-3AD203B41FA5}">
                      <a16:colId xmlns="" xmlns:a16="http://schemas.microsoft.com/office/drawing/2014/main" val="2308211029"/>
                    </a:ext>
                  </a:extLst>
                </a:gridCol>
                <a:gridCol w="1375682">
                  <a:extLst>
                    <a:ext uri="{9D8B030D-6E8A-4147-A177-3AD203B41FA5}">
                      <a16:colId xmlns="" xmlns:a16="http://schemas.microsoft.com/office/drawing/2014/main" val="2948877696"/>
                    </a:ext>
                  </a:extLst>
                </a:gridCol>
                <a:gridCol w="1375682">
                  <a:extLst>
                    <a:ext uri="{9D8B030D-6E8A-4147-A177-3AD203B41FA5}">
                      <a16:colId xmlns="" xmlns:a16="http://schemas.microsoft.com/office/drawing/2014/main" val="2871571137"/>
                    </a:ext>
                  </a:extLst>
                </a:gridCol>
                <a:gridCol w="1375682">
                  <a:extLst>
                    <a:ext uri="{9D8B030D-6E8A-4147-A177-3AD203B41FA5}">
                      <a16:colId xmlns="" xmlns:a16="http://schemas.microsoft.com/office/drawing/2014/main" val="217556646"/>
                    </a:ext>
                  </a:extLst>
                </a:gridCol>
                <a:gridCol w="1375682">
                  <a:extLst>
                    <a:ext uri="{9D8B030D-6E8A-4147-A177-3AD203B41FA5}">
                      <a16:colId xmlns="" xmlns:a16="http://schemas.microsoft.com/office/drawing/2014/main" val="3883878359"/>
                    </a:ext>
                  </a:extLst>
                </a:gridCol>
                <a:gridCol w="1375682">
                  <a:extLst>
                    <a:ext uri="{9D8B030D-6E8A-4147-A177-3AD203B41FA5}">
                      <a16:colId xmlns="" xmlns:a16="http://schemas.microsoft.com/office/drawing/2014/main" val="1357258857"/>
                    </a:ext>
                  </a:extLst>
                </a:gridCol>
                <a:gridCol w="1375682">
                  <a:extLst>
                    <a:ext uri="{9D8B030D-6E8A-4147-A177-3AD203B41FA5}">
                      <a16:colId xmlns="" xmlns:a16="http://schemas.microsoft.com/office/drawing/2014/main" val="3004138115"/>
                    </a:ext>
                  </a:extLst>
                </a:gridCol>
              </a:tblGrid>
              <a:tr h="370840">
                <a:tc rowSpan="2">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 п/п</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spcAft>
                          <a:spcPts val="0"/>
                        </a:spcAft>
                      </a:pPr>
                      <a:r>
                        <a:rPr lang="ru-RU" sz="1000">
                          <a:effectLst/>
                          <a:latin typeface="Times New Roman" panose="02020603050405020304" pitchFamily="18" charset="0"/>
                          <a:ea typeface="Times New Roman" panose="02020603050405020304" pitchFamily="18" charset="0"/>
                        </a:rPr>
                        <a:t>Вид работ</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spcAft>
                          <a:spcPts val="0"/>
                        </a:spcAft>
                      </a:pPr>
                      <a:r>
                        <a:rPr lang="ru-RU" sz="1000">
                          <a:effectLst/>
                          <a:latin typeface="Times New Roman" panose="02020603050405020304" pitchFamily="18" charset="0"/>
                          <a:ea typeface="Times New Roman" panose="02020603050405020304" pitchFamily="18" charset="0"/>
                        </a:rPr>
                        <a:t>Затраты времени, ст-см, МДП</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spcAft>
                          <a:spcPts val="0"/>
                        </a:spcAft>
                      </a:pPr>
                      <a:r>
                        <a:rPr lang="ru-RU" sz="1000">
                          <a:effectLst/>
                          <a:latin typeface="Times New Roman" panose="02020603050405020304" pitchFamily="18" charset="0"/>
                          <a:ea typeface="Times New Roman" panose="02020603050405020304" pitchFamily="18" charset="0"/>
                        </a:rPr>
                        <a:t>Норма затрат труда, чел-дн</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ru-RU"/>
                    </a:p>
                  </a:txBody>
                  <a:tcPr/>
                </a:tc>
                <a:tc rowSpan="2">
                  <a:txBody>
                    <a:bodyPr/>
                    <a:lstStyle/>
                    <a:p>
                      <a:pPr algn="ctr">
                        <a:spcAft>
                          <a:spcPts val="0"/>
                        </a:spcAft>
                      </a:pPr>
                      <a:r>
                        <a:rPr lang="ru-RU" sz="1000">
                          <a:effectLst/>
                          <a:latin typeface="Times New Roman" panose="02020603050405020304" pitchFamily="18" charset="0"/>
                          <a:ea typeface="Times New Roman" panose="02020603050405020304" pitchFamily="18" charset="0"/>
                        </a:rPr>
                        <a:t>Всего </a:t>
                      </a:r>
                      <a:endParaRPr lang="ru-RU" sz="1200">
                        <a:effectLst/>
                        <a:latin typeface="Times New Roman" panose="02020603050405020304" pitchFamily="18" charset="0"/>
                        <a:ea typeface="Times New Roman" panose="02020603050405020304" pitchFamily="18" charset="0"/>
                      </a:endParaRPr>
                    </a:p>
                    <a:p>
                      <a:pPr algn="ctr">
                        <a:spcAft>
                          <a:spcPts val="0"/>
                        </a:spcAft>
                      </a:pPr>
                      <a:r>
                        <a:rPr lang="ru-RU" sz="1000">
                          <a:effectLst/>
                          <a:latin typeface="Times New Roman" panose="02020603050405020304" pitchFamily="18" charset="0"/>
                          <a:ea typeface="Times New Roman" panose="02020603050405020304" pitchFamily="18" charset="0"/>
                        </a:rPr>
                        <a:t>чел-дн</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spcAft>
                          <a:spcPts val="0"/>
                        </a:spcAft>
                      </a:pPr>
                      <a:r>
                        <a:rPr lang="ru-RU" sz="1000">
                          <a:effectLst/>
                          <a:latin typeface="Times New Roman" panose="02020603050405020304" pitchFamily="18" charset="0"/>
                          <a:ea typeface="Times New Roman" panose="02020603050405020304" pitchFamily="18" charset="0"/>
                        </a:rPr>
                        <a:t>Ссылка на ВПСН</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717547355"/>
                  </a:ext>
                </a:extLst>
              </a:tr>
              <a:tr h="37084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000">
                          <a:effectLst/>
                          <a:latin typeface="Times New Roman" panose="02020603050405020304" pitchFamily="18" charset="0"/>
                          <a:ea typeface="Times New Roman" panose="02020603050405020304" pitchFamily="18" charset="0"/>
                        </a:rPr>
                        <a:t>ИТР</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a:effectLst/>
                          <a:latin typeface="Times New Roman" panose="02020603050405020304" pitchFamily="18" charset="0"/>
                          <a:ea typeface="Times New Roman" panose="02020603050405020304" pitchFamily="18" charset="0"/>
                        </a:rPr>
                        <a:t>рабочие</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266171570"/>
                  </a:ext>
                </a:extLst>
              </a:tr>
              <a:tr h="370840">
                <a:tc>
                  <a:txBody>
                    <a:bodyPr/>
                    <a:lstStyle/>
                    <a:p>
                      <a:pPr algn="ctr">
                        <a:spcAft>
                          <a:spcPts val="0"/>
                        </a:spcAft>
                      </a:pPr>
                      <a:r>
                        <a:rPr lang="ru-RU" sz="1800" i="1" dirty="0">
                          <a:effectLst/>
                          <a:latin typeface="Times New Roman" panose="02020603050405020304" pitchFamily="18" charset="0"/>
                          <a:ea typeface="Times New Roman" panose="02020603050405020304" pitchFamily="18" charset="0"/>
                        </a:rPr>
                        <a:t>1</a:t>
                      </a:r>
                      <a:endParaRPr lang="ru-RU"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i="1" dirty="0">
                          <a:effectLst/>
                          <a:latin typeface="Times New Roman" panose="02020603050405020304" pitchFamily="18" charset="0"/>
                          <a:ea typeface="Times New Roman" panose="02020603050405020304" pitchFamily="18" charset="0"/>
                        </a:rPr>
                        <a:t>2</a:t>
                      </a:r>
                      <a:endParaRPr lang="ru-RU"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i="1">
                          <a:effectLst/>
                          <a:latin typeface="Times New Roman" panose="02020603050405020304" pitchFamily="18" charset="0"/>
                          <a:ea typeface="Times New Roman" panose="02020603050405020304" pitchFamily="18" charset="0"/>
                        </a:rPr>
                        <a:t>3</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i="1">
                          <a:effectLst/>
                          <a:latin typeface="Times New Roman" panose="02020603050405020304" pitchFamily="18" charset="0"/>
                          <a:ea typeface="Times New Roman" panose="02020603050405020304" pitchFamily="18" charset="0"/>
                        </a:rPr>
                        <a:t>4</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i="1">
                          <a:effectLst/>
                          <a:latin typeface="Times New Roman" panose="02020603050405020304" pitchFamily="18" charset="0"/>
                          <a:ea typeface="Times New Roman" panose="02020603050405020304" pitchFamily="18" charset="0"/>
                        </a:rPr>
                        <a:t>5</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i="1">
                          <a:effectLst/>
                          <a:latin typeface="Times New Roman" panose="02020603050405020304" pitchFamily="18" charset="0"/>
                          <a:ea typeface="Times New Roman" panose="02020603050405020304" pitchFamily="18" charset="0"/>
                        </a:rPr>
                        <a:t>6</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i="1">
                          <a:effectLst/>
                          <a:latin typeface="Times New Roman" panose="02020603050405020304" pitchFamily="18" charset="0"/>
                          <a:ea typeface="Times New Roman" panose="02020603050405020304" pitchFamily="18" charset="0"/>
                        </a:rPr>
                        <a:t>7</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535663710"/>
                  </a:ext>
                </a:extLst>
              </a:tr>
              <a:tr h="370840">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1</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800" dirty="0">
                          <a:effectLst/>
                          <a:latin typeface="Times New Roman" panose="02020603050405020304" pitchFamily="18" charset="0"/>
                          <a:ea typeface="Times New Roman" panose="02020603050405020304" pitchFamily="18" charset="0"/>
                        </a:rPr>
                        <a:t>Буровые и вспомогательные работы</a:t>
                      </a:r>
                      <a:endParaRPr lang="ru-RU"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dirty="0">
                          <a:effectLst/>
                          <a:latin typeface="Times New Roman" panose="02020603050405020304" pitchFamily="18" charset="0"/>
                          <a:ea typeface="Times New Roman" panose="02020603050405020304" pitchFamily="18" charset="0"/>
                        </a:rPr>
                        <a:t>10,96</a:t>
                      </a:r>
                      <a:endParaRPr lang="ru-RU"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dirty="0">
                          <a:effectLst/>
                          <a:latin typeface="Times New Roman" panose="02020603050405020304" pitchFamily="18" charset="0"/>
                          <a:ea typeface="Times New Roman" panose="02020603050405020304" pitchFamily="18" charset="0"/>
                        </a:rPr>
                        <a:t>1,0</a:t>
                      </a:r>
                      <a:endParaRPr lang="ru-RU"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dirty="0">
                          <a:effectLst/>
                          <a:latin typeface="Times New Roman" panose="02020603050405020304" pitchFamily="18" charset="0"/>
                          <a:ea typeface="Times New Roman" panose="02020603050405020304" pitchFamily="18" charset="0"/>
                        </a:rPr>
                        <a:t>3,20</a:t>
                      </a:r>
                      <a:endParaRPr lang="ru-RU"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(3,2+1)*10,96 = 46,0,3</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600" b="1">
                          <a:effectLst/>
                          <a:latin typeface="Times New Roman" panose="02020603050405020304" pitchFamily="18" charset="0"/>
                          <a:ea typeface="Times New Roman" panose="02020603050405020304" pitchFamily="18" charset="0"/>
                        </a:rPr>
                        <a:t>ИПБ №11(98) т-77 гр 5, т78 гр5</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872132162"/>
                  </a:ext>
                </a:extLst>
              </a:tr>
              <a:tr h="370840">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2</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800">
                          <a:effectLst/>
                          <a:latin typeface="Times New Roman" panose="02020603050405020304" pitchFamily="18" charset="0"/>
                          <a:ea typeface="Times New Roman" panose="02020603050405020304" pitchFamily="18" charset="0"/>
                        </a:rPr>
                        <a:t>МДП</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1</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0,92</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5,76</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dirty="0">
                          <a:effectLst/>
                          <a:latin typeface="Times New Roman" panose="02020603050405020304" pitchFamily="18" charset="0"/>
                          <a:ea typeface="Times New Roman" panose="02020603050405020304" pitchFamily="18" charset="0"/>
                        </a:rPr>
                        <a:t>(0,9+5,76*1)=6,68</a:t>
                      </a:r>
                      <a:endParaRPr lang="ru-RU"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600" b="1" dirty="0">
                          <a:effectLst/>
                          <a:latin typeface="Times New Roman" panose="02020603050405020304" pitchFamily="18" charset="0"/>
                          <a:ea typeface="Times New Roman" panose="02020603050405020304" pitchFamily="18" charset="0"/>
                        </a:rPr>
                        <a:t>ИПБ №11(98) т-81 1/5, 2/5</a:t>
                      </a:r>
                      <a:endParaRPr lang="ru-RU" sz="2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153042453"/>
                  </a:ext>
                </a:extLst>
              </a:tr>
              <a:tr h="370840">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 </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ru-RU" sz="1800">
                          <a:effectLst/>
                          <a:latin typeface="Times New Roman" panose="02020603050405020304" pitchFamily="18" charset="0"/>
                          <a:ea typeface="Times New Roman" panose="02020603050405020304" pitchFamily="18" charset="0"/>
                        </a:rPr>
                        <a:t>Всего:</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52,71</a:t>
                      </a:r>
                      <a:endParaRPr lang="ru-RU"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800" dirty="0">
                          <a:effectLst/>
                          <a:latin typeface="Times New Roman" panose="02020603050405020304" pitchFamily="18" charset="0"/>
                          <a:ea typeface="Times New Roman" panose="02020603050405020304" pitchFamily="18" charset="0"/>
                        </a:rPr>
                        <a:t>-</a:t>
                      </a:r>
                      <a:endParaRPr lang="ru-RU" sz="2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674116751"/>
                  </a:ext>
                </a:extLst>
              </a:tr>
            </a:tbl>
          </a:graphicData>
        </a:graphic>
      </p:graphicFrame>
      <mc:AlternateContent xmlns:mc="http://schemas.openxmlformats.org/markup-compatibility/2006" xmlns:a14="http://schemas.microsoft.com/office/drawing/2010/main">
        <mc:Choice Requires="a14">
          <p:sp>
            <p:nvSpPr>
              <p:cNvPr id="3" name="Прямоугольник 2"/>
              <p:cNvSpPr/>
              <p:nvPr/>
            </p:nvSpPr>
            <p:spPr>
              <a:xfrm>
                <a:off x="1279525" y="5228590"/>
                <a:ext cx="9629267" cy="1173976"/>
              </a:xfrm>
              <a:prstGeom prst="rect">
                <a:avLst/>
              </a:prstGeom>
            </p:spPr>
            <p:txBody>
              <a:bodyPr wrap="square">
                <a:spAutoFit/>
              </a:bodyPr>
              <a:lstStyle/>
              <a:p>
                <a:pPr algn="just">
                  <a:spcAft>
                    <a:spcPts val="0"/>
                  </a:spcAft>
                </a:pPr>
                <a:r>
                  <a:rPr lang="ru-RU" sz="2800" dirty="0">
                    <a:latin typeface="Times New Roman" panose="02020603050405020304" pitchFamily="18" charset="0"/>
                    <a:ea typeface="Times New Roman" panose="02020603050405020304" pitchFamily="18" charset="0"/>
                  </a:rPr>
                  <a:t>При работе 0,5 месяца количество работников составит </a:t>
                </a:r>
                <a:r>
                  <a:rPr lang="ru-RU" sz="2800" dirty="0" smtClean="0">
                    <a:solidFill>
                      <a:srgbClr val="FF0000"/>
                    </a:solidFill>
                    <a:latin typeface="Times New Roman" panose="02020603050405020304" pitchFamily="18" charset="0"/>
                    <a:ea typeface="Times New Roman" panose="02020603050405020304" pitchFamily="18" charset="0"/>
                  </a:rPr>
                  <a:t>5</a:t>
                </a:r>
                <a:r>
                  <a:rPr lang="ru-RU" sz="2800" dirty="0" smtClean="0">
                    <a:latin typeface="Times New Roman" panose="02020603050405020304" pitchFamily="18" charset="0"/>
                    <a:ea typeface="Times New Roman" panose="02020603050405020304" pitchFamily="18" charset="0"/>
                  </a:rPr>
                  <a:t>  </a:t>
                </a:r>
                <a:r>
                  <a:rPr lang="ru-RU" sz="2800" dirty="0">
                    <a:latin typeface="Times New Roman" panose="02020603050405020304" pitchFamily="18" charset="0"/>
                    <a:ea typeface="Times New Roman" panose="02020603050405020304" pitchFamily="18" charset="0"/>
                  </a:rPr>
                  <a:t>человек (</a:t>
                </a:r>
                <a14:m>
                  <m:oMath xmlns:m="http://schemas.openxmlformats.org/officeDocument/2006/math">
                    <m:f>
                      <m:fPr>
                        <m:ctrlPr>
                          <a:rPr lang="ru-RU" sz="2800" i="1">
                            <a:latin typeface="Cambria Math"/>
                            <a:ea typeface="Times New Roman" panose="02020603050405020304" pitchFamily="18" charset="0"/>
                          </a:rPr>
                        </m:ctrlPr>
                      </m:fPr>
                      <m:num>
                        <m:r>
                          <a:rPr lang="ru-RU" sz="2800">
                            <a:latin typeface="Cambria Math" panose="02040503050406030204" pitchFamily="18" charset="0"/>
                            <a:ea typeface="Times New Roman" panose="02020603050405020304" pitchFamily="18" charset="0"/>
                          </a:rPr>
                          <m:t>52,71</m:t>
                        </m:r>
                      </m:num>
                      <m:den>
                        <m:r>
                          <a:rPr lang="ru-RU" sz="2800">
                            <a:latin typeface="Cambria Math" panose="02040503050406030204" pitchFamily="18" charset="0"/>
                            <a:ea typeface="Times New Roman" panose="02020603050405020304" pitchFamily="18" charset="0"/>
                            <a:cs typeface="Cambria Math" panose="02040503050406030204" pitchFamily="18" charset="0"/>
                          </a:rPr>
                          <m:t> 0,5  ∙ 25,4</m:t>
                        </m:r>
                      </m:den>
                    </m:f>
                  </m:oMath>
                </a14:m>
                <a:r>
                  <a:rPr lang="ru-RU" sz="2800" dirty="0" smtClean="0">
                    <a:latin typeface="Times New Roman" panose="02020603050405020304" pitchFamily="18" charset="0"/>
                    <a:ea typeface="Times New Roman" panose="02020603050405020304" pitchFamily="18" charset="0"/>
                  </a:rPr>
                  <a:t>)</a:t>
                </a:r>
                <a:endParaRPr lang="ru-RU" sz="2800" dirty="0">
                  <a:latin typeface="Times New Roman" panose="02020603050405020304" pitchFamily="18" charset="0"/>
                  <a:ea typeface="Times New Roman" panose="02020603050405020304" pitchFamily="18" charset="0"/>
                </a:endParaRP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279525" y="5228590"/>
                <a:ext cx="9629267" cy="1173976"/>
              </a:xfrm>
              <a:prstGeom prst="rect">
                <a:avLst/>
              </a:prstGeom>
              <a:blipFill>
                <a:blip r:embed="rId2"/>
                <a:stretch>
                  <a:fillRect l="-1329" t="-5729" r="-1203" b="-3125"/>
                </a:stretch>
              </a:blipFill>
            </p:spPr>
            <p:txBody>
              <a:bodyPr/>
              <a:lstStyle/>
              <a:p>
                <a:r>
                  <a:rPr lang="ru-RU">
                    <a:noFill/>
                  </a:rPr>
                  <a:t> </a:t>
                </a:r>
              </a:p>
            </p:txBody>
          </p:sp>
        </mc:Fallback>
      </mc:AlternateContent>
    </p:spTree>
    <p:extLst>
      <p:ext uri="{BB962C8B-B14F-4D97-AF65-F5344CB8AC3E}">
        <p14:creationId xmlns:p14="http://schemas.microsoft.com/office/powerpoint/2010/main" val="10780104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0159" y="466343"/>
            <a:ext cx="10071463" cy="1362113"/>
          </a:xfrm>
        </p:spPr>
        <p:txBody>
          <a:bodyPr>
            <a:normAutofit fontScale="90000"/>
          </a:bodyPr>
          <a:lstStyle/>
          <a:p>
            <a:r>
              <a:rPr lang="ru-RU" b="1" i="1" dirty="0"/>
              <a:t>Расчёт сметной стоимости проектируемых </a:t>
            </a:r>
            <a:r>
              <a:rPr lang="ru-RU" b="1" i="1" dirty="0" err="1"/>
              <a:t>работ</a:t>
            </a:r>
            <a:r>
              <a:rPr lang="ru-RU" i="1" dirty="0" err="1"/>
              <a:t>Таблица</a:t>
            </a:r>
            <a:r>
              <a:rPr lang="ru-RU" i="1" dirty="0"/>
              <a:t> 5. </a:t>
            </a:r>
            <a:r>
              <a:rPr lang="ru-RU" dirty="0"/>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688647103"/>
              </p:ext>
            </p:extLst>
          </p:nvPr>
        </p:nvGraphicFramePr>
        <p:xfrm>
          <a:off x="287383" y="1719592"/>
          <a:ext cx="11521440" cy="5201076"/>
        </p:xfrm>
        <a:graphic>
          <a:graphicData uri="http://schemas.openxmlformats.org/drawingml/2006/table">
            <a:tbl>
              <a:tblPr firstRow="1" bandRow="1">
                <a:tableStyleId>{3B4B98B0-60AC-42C2-AFA5-B58CD77FA1E5}</a:tableStyleId>
              </a:tblPr>
              <a:tblGrid>
                <a:gridCol w="767694">
                  <a:extLst>
                    <a:ext uri="{9D8B030D-6E8A-4147-A177-3AD203B41FA5}">
                      <a16:colId xmlns="" xmlns:a16="http://schemas.microsoft.com/office/drawing/2014/main" val="4016093057"/>
                    </a:ext>
                  </a:extLst>
                </a:gridCol>
                <a:gridCol w="4274569">
                  <a:extLst>
                    <a:ext uri="{9D8B030D-6E8A-4147-A177-3AD203B41FA5}">
                      <a16:colId xmlns="" xmlns:a16="http://schemas.microsoft.com/office/drawing/2014/main" val="2474255371"/>
                    </a:ext>
                  </a:extLst>
                </a:gridCol>
                <a:gridCol w="1371600">
                  <a:extLst>
                    <a:ext uri="{9D8B030D-6E8A-4147-A177-3AD203B41FA5}">
                      <a16:colId xmlns="" xmlns:a16="http://schemas.microsoft.com/office/drawing/2014/main" val="879712064"/>
                    </a:ext>
                  </a:extLst>
                </a:gridCol>
                <a:gridCol w="1267097">
                  <a:extLst>
                    <a:ext uri="{9D8B030D-6E8A-4147-A177-3AD203B41FA5}">
                      <a16:colId xmlns="" xmlns:a16="http://schemas.microsoft.com/office/drawing/2014/main" val="197992999"/>
                    </a:ext>
                  </a:extLst>
                </a:gridCol>
                <a:gridCol w="1920240">
                  <a:extLst>
                    <a:ext uri="{9D8B030D-6E8A-4147-A177-3AD203B41FA5}">
                      <a16:colId xmlns="" xmlns:a16="http://schemas.microsoft.com/office/drawing/2014/main" val="2402071479"/>
                    </a:ext>
                  </a:extLst>
                </a:gridCol>
                <a:gridCol w="1920240">
                  <a:extLst>
                    <a:ext uri="{9D8B030D-6E8A-4147-A177-3AD203B41FA5}">
                      <a16:colId xmlns="" xmlns:a16="http://schemas.microsoft.com/office/drawing/2014/main" val="561054185"/>
                    </a:ext>
                  </a:extLst>
                </a:gridCol>
              </a:tblGrid>
              <a:tr h="376960">
                <a:tc>
                  <a:txBody>
                    <a:bodyPr/>
                    <a:lstStyle/>
                    <a:p>
                      <a:pPr algn="ctr">
                        <a:lnSpc>
                          <a:spcPct val="115000"/>
                        </a:lnSpc>
                        <a:spcAft>
                          <a:spcPts val="0"/>
                        </a:spcAft>
                        <a:tabLst>
                          <a:tab pos="682625" algn="l"/>
                        </a:tabLst>
                      </a:pPr>
                      <a:r>
                        <a:rPr lang="ru-RU" sz="1100" dirty="0">
                          <a:effectLst/>
                          <a:latin typeface="Times New Roman" panose="02020603050405020304" pitchFamily="18" charset="0"/>
                          <a:ea typeface="Times New Roman" panose="02020603050405020304" pitchFamily="18" charset="0"/>
                        </a:rPr>
                        <a:t>№ п/п</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Наименование работ и затрат</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Ед.изм.</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tabLst>
                          <a:tab pos="682625" algn="l"/>
                        </a:tabLst>
                      </a:pPr>
                      <a:r>
                        <a:rPr lang="ru-RU" sz="1100" dirty="0">
                          <a:effectLst/>
                          <a:latin typeface="Times New Roman" panose="02020603050405020304" pitchFamily="18" charset="0"/>
                          <a:ea typeface="Times New Roman" panose="02020603050405020304" pitchFamily="18" charset="0"/>
                        </a:rPr>
                        <a:t>Объем работ</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Стоимость ед. работ тенге</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Сметная стоимость объема работ, тенге</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562089548"/>
                  </a:ext>
                </a:extLst>
              </a:tr>
              <a:tr h="182286">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2</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3</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6</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861880988"/>
                  </a:ext>
                </a:extLst>
              </a:tr>
              <a:tr h="198858">
                <a:tc>
                  <a:txBody>
                    <a:bodyPr/>
                    <a:lstStyle/>
                    <a:p>
                      <a:pPr algn="ctr">
                        <a:lnSpc>
                          <a:spcPct val="115000"/>
                        </a:lnSpc>
                        <a:spcAft>
                          <a:spcPts val="0"/>
                        </a:spcAft>
                        <a:tabLst>
                          <a:tab pos="682625" algn="l"/>
                        </a:tabLst>
                      </a:pPr>
                      <a:r>
                        <a:rPr lang="ru-RU" sz="1200">
                          <a:effectLst/>
                          <a:latin typeface="Times New Roman" panose="02020603050405020304" pitchFamily="18" charset="0"/>
                          <a:ea typeface="Times New Roman" panose="02020603050405020304" pitchFamily="18" charset="0"/>
                        </a:rPr>
                        <a:t> </a:t>
                      </a:r>
                    </a:p>
                  </a:txBody>
                  <a:tcPr marL="68580" marR="68580" marT="0" marB="0"/>
                </a:tc>
                <a:tc>
                  <a:txBody>
                    <a:bodyPr/>
                    <a:lstStyle/>
                    <a:p>
                      <a:pP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Полевые работы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tabLst>
                          <a:tab pos="682625" algn="l"/>
                        </a:tabLst>
                      </a:pPr>
                      <a:r>
                        <a:rPr lang="ru-RU" sz="1200">
                          <a:effectLst/>
                          <a:latin typeface="Times New Roman" panose="02020603050405020304" pitchFamily="18" charset="0"/>
                          <a:ea typeface="Times New Roman" panose="02020603050405020304" pitchFamily="18" charset="0"/>
                        </a:rPr>
                        <a:t> </a:t>
                      </a:r>
                    </a:p>
                  </a:txBody>
                  <a:tcPr marL="68580" marR="68580" marT="0" marB="0"/>
                </a:tc>
                <a:tc>
                  <a:txBody>
                    <a:bodyPr/>
                    <a:lstStyle/>
                    <a:p>
                      <a:pPr algn="ctr">
                        <a:lnSpc>
                          <a:spcPct val="115000"/>
                        </a:lnSpc>
                        <a:spcAft>
                          <a:spcPts val="0"/>
                        </a:spcAft>
                        <a:tabLst>
                          <a:tab pos="682625" algn="l"/>
                        </a:tabLst>
                      </a:pPr>
                      <a:r>
                        <a:rPr lang="ru-RU" sz="1200">
                          <a:effectLst/>
                          <a:latin typeface="Times New Roman" panose="02020603050405020304" pitchFamily="18" charset="0"/>
                          <a:ea typeface="Times New Roman" panose="02020603050405020304" pitchFamily="18" charset="0"/>
                        </a:rPr>
                        <a:t> </a:t>
                      </a:r>
                    </a:p>
                  </a:txBody>
                  <a:tcPr marL="68580" marR="68580" marT="0" marB="0"/>
                </a:tc>
                <a:tc>
                  <a:txBody>
                    <a:bodyPr/>
                    <a:lstStyle/>
                    <a:p>
                      <a:pPr algn="ctr">
                        <a:lnSpc>
                          <a:spcPct val="115000"/>
                        </a:lnSpc>
                        <a:spcAft>
                          <a:spcPts val="0"/>
                        </a:spcAft>
                        <a:tabLst>
                          <a:tab pos="682625" algn="l"/>
                        </a:tabLst>
                      </a:pPr>
                      <a:r>
                        <a:rPr lang="ru-RU" sz="1200">
                          <a:effectLst/>
                          <a:latin typeface="Times New Roman" panose="02020603050405020304" pitchFamily="18" charset="0"/>
                          <a:ea typeface="Times New Roman" panose="02020603050405020304" pitchFamily="18" charset="0"/>
                        </a:rPr>
                        <a:t> </a:t>
                      </a:r>
                    </a:p>
                  </a:txBody>
                  <a:tcPr marL="68580" marR="68580" marT="0" marB="0"/>
                </a:tc>
                <a:tc>
                  <a:txBody>
                    <a:bodyPr/>
                    <a:lstStyle/>
                    <a:p>
                      <a:pPr algn="ctr">
                        <a:lnSpc>
                          <a:spcPct val="115000"/>
                        </a:lnSpc>
                        <a:spcAft>
                          <a:spcPts val="0"/>
                        </a:spcAft>
                        <a:tabLst>
                          <a:tab pos="682625" algn="l"/>
                        </a:tabLst>
                      </a:pPr>
                      <a:r>
                        <a:rPr lang="ru-RU" sz="1200">
                          <a:effectLst/>
                          <a:latin typeface="Times New Roman" panose="02020603050405020304" pitchFamily="18" charset="0"/>
                          <a:ea typeface="Times New Roman" panose="02020603050405020304" pitchFamily="18" charset="0"/>
                        </a:rPr>
                        <a:t> </a:t>
                      </a:r>
                    </a:p>
                  </a:txBody>
                  <a:tcPr marL="68580" marR="68580" marT="0" marB="0"/>
                </a:tc>
                <a:extLst>
                  <a:ext uri="{0D108BD9-81ED-4DB2-BD59-A6C34878D82A}">
                    <a16:rowId xmlns="" xmlns:a16="http://schemas.microsoft.com/office/drawing/2014/main" val="2420157353"/>
                  </a:ext>
                </a:extLst>
              </a:tr>
              <a:tr h="321288">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Ударно-канатное бурение станком УГБ-50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ст-см</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200">
                          <a:effectLst/>
                          <a:latin typeface="Times New Roman" panose="02020603050405020304" pitchFamily="18" charset="0"/>
                          <a:ea typeface="Times New Roman" panose="02020603050405020304" pitchFamily="18" charset="0"/>
                        </a:rPr>
                        <a:t>5,1</a:t>
                      </a:r>
                    </a:p>
                  </a:txBody>
                  <a:tcPr marL="68580" marR="68580" marT="0" marB="0"/>
                </a:tc>
                <a:tc>
                  <a:txBody>
                    <a:bodyPr/>
                    <a:lstStyle/>
                    <a:p>
                      <a:pPr>
                        <a:lnSpc>
                          <a:spcPct val="115000"/>
                        </a:lnSpc>
                        <a:spcAft>
                          <a:spcPts val="0"/>
                        </a:spcAft>
                        <a:tabLst>
                          <a:tab pos="682625" algn="l"/>
                        </a:tabLst>
                      </a:pPr>
                      <a:r>
                        <a:rPr lang="ru-RU" sz="1000">
                          <a:effectLst/>
                          <a:latin typeface="Times New Roman" panose="02020603050405020304" pitchFamily="18" charset="0"/>
                          <a:ea typeface="Times New Roman" panose="02020603050405020304" pitchFamily="18" charset="0"/>
                        </a:rPr>
                        <a:t>25608</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000">
                          <a:effectLst/>
                          <a:latin typeface="Times New Roman" panose="02020603050405020304" pitchFamily="18" charset="0"/>
                          <a:ea typeface="Times New Roman" panose="02020603050405020304" pitchFamily="18" charset="0"/>
                        </a:rPr>
                        <a:t>130600,8</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05525770"/>
                  </a:ext>
                </a:extLst>
              </a:tr>
              <a:tr h="211257">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2</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Сопутствующие бурению работы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ст-см</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000">
                          <a:effectLst/>
                          <a:latin typeface="Times New Roman" panose="02020603050405020304" pitchFamily="18" charset="0"/>
                          <a:ea typeface="Times New Roman" panose="02020603050405020304" pitchFamily="18" charset="0"/>
                        </a:rPr>
                        <a:t>5,05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000">
                          <a:effectLst/>
                          <a:latin typeface="Times New Roman" panose="02020603050405020304" pitchFamily="18" charset="0"/>
                          <a:ea typeface="Times New Roman" panose="02020603050405020304" pitchFamily="18" charset="0"/>
                        </a:rPr>
                        <a:t>24926</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000">
                          <a:effectLst/>
                          <a:latin typeface="Times New Roman" panose="02020603050405020304" pitchFamily="18" charset="0"/>
                          <a:ea typeface="Times New Roman" panose="02020603050405020304" pitchFamily="18" charset="0"/>
                        </a:rPr>
                        <a:t>125876,3</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930459080"/>
                  </a:ext>
                </a:extLst>
              </a:tr>
              <a:tr h="211257">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3</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Монтаж-демонтаж буровой установки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tabLst>
                          <a:tab pos="682625" algn="l"/>
                        </a:tabLst>
                      </a:pPr>
                      <a:r>
                        <a:rPr lang="ru-RU" sz="1100" dirty="0">
                          <a:effectLst/>
                          <a:latin typeface="Times New Roman" panose="02020603050405020304" pitchFamily="18" charset="0"/>
                          <a:ea typeface="Times New Roman" panose="02020603050405020304" pitchFamily="18" charset="0"/>
                        </a:rPr>
                        <a:t>МДП</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000">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000">
                          <a:effectLst/>
                          <a:latin typeface="Times New Roman" panose="02020603050405020304" pitchFamily="18" charset="0"/>
                          <a:ea typeface="Times New Roman" panose="02020603050405020304" pitchFamily="18" charset="0"/>
                        </a:rPr>
                        <a:t>25831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000">
                          <a:effectLst/>
                          <a:latin typeface="Times New Roman" panose="02020603050405020304" pitchFamily="18" charset="0"/>
                          <a:ea typeface="Times New Roman" panose="02020603050405020304" pitchFamily="18" charset="0"/>
                        </a:rPr>
                        <a:t>25831</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917145213"/>
                  </a:ext>
                </a:extLst>
              </a:tr>
              <a:tr h="182286">
                <a:tc>
                  <a:txBody>
                    <a:bodyPr/>
                    <a:lstStyle/>
                    <a:p>
                      <a:pPr algn="ctr">
                        <a:lnSpc>
                          <a:spcPct val="115000"/>
                        </a:lnSpc>
                        <a:spcAft>
                          <a:spcPts val="0"/>
                        </a:spcAft>
                        <a:tabLst>
                          <a:tab pos="682625" algn="l"/>
                        </a:tabLst>
                      </a:pPr>
                      <a:r>
                        <a:rPr lang="ru-RU" sz="1100" b="1">
                          <a:solidFill>
                            <a:srgbClr val="FF0000"/>
                          </a:solidFill>
                          <a:effectLst/>
                          <a:latin typeface="Times New Roman" panose="02020603050405020304" pitchFamily="18" charset="0"/>
                          <a:ea typeface="Times New Roman" panose="02020603050405020304" pitchFamily="18" charset="0"/>
                        </a:rPr>
                        <a:t>А</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0"/>
                        </a:spcAft>
                        <a:tabLst>
                          <a:tab pos="682625" algn="l"/>
                        </a:tabLst>
                      </a:pPr>
                      <a:r>
                        <a:rPr lang="ru-RU" sz="1100" b="1">
                          <a:solidFill>
                            <a:srgbClr val="FF0000"/>
                          </a:solidFill>
                          <a:effectLst/>
                          <a:latin typeface="Times New Roman" panose="02020603050405020304" pitchFamily="18" charset="0"/>
                          <a:ea typeface="Times New Roman" panose="02020603050405020304" pitchFamily="18" charset="0"/>
                        </a:rPr>
                        <a:t>Итого (1+2+3)</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000">
                          <a:solidFill>
                            <a:srgbClr val="FF0000"/>
                          </a:solidFill>
                          <a:effectLst/>
                          <a:latin typeface="Times New Roman" panose="02020603050405020304" pitchFamily="18" charset="0"/>
                          <a:ea typeface="Times New Roman" panose="02020603050405020304" pitchFamily="18" charset="0"/>
                        </a:rPr>
                        <a:t>─</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000">
                          <a:solidFill>
                            <a:srgbClr val="FF0000"/>
                          </a:solidFill>
                          <a:effectLst/>
                          <a:latin typeface="Times New Roman" panose="02020603050405020304" pitchFamily="18" charset="0"/>
                          <a:ea typeface="Times New Roman" panose="02020603050405020304" pitchFamily="18" charset="0"/>
                        </a:rPr>
                        <a:t>-</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000">
                          <a:solidFill>
                            <a:srgbClr val="FF0000"/>
                          </a:solidFill>
                          <a:effectLst/>
                          <a:latin typeface="Times New Roman" panose="02020603050405020304" pitchFamily="18" charset="0"/>
                          <a:ea typeface="Times New Roman" panose="02020603050405020304" pitchFamily="18" charset="0"/>
                        </a:rPr>
                        <a:t>-</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000" dirty="0">
                          <a:solidFill>
                            <a:srgbClr val="FF0000"/>
                          </a:solidFill>
                          <a:effectLst/>
                          <a:latin typeface="Times New Roman" panose="02020603050405020304" pitchFamily="18" charset="0"/>
                          <a:ea typeface="Times New Roman" panose="02020603050405020304" pitchFamily="18" charset="0"/>
                        </a:rPr>
                        <a:t>282308,1</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2130467374"/>
                  </a:ext>
                </a:extLst>
              </a:tr>
              <a:tr h="182286">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4</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Установка фильтров</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ст-см</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000">
                          <a:effectLst/>
                          <a:latin typeface="Times New Roman" panose="02020603050405020304" pitchFamily="18" charset="0"/>
                          <a:ea typeface="Times New Roman" panose="02020603050405020304" pitchFamily="18" charset="0"/>
                        </a:rPr>
                        <a:t>0,81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000">
                          <a:effectLst/>
                          <a:latin typeface="Times New Roman" panose="02020603050405020304" pitchFamily="18" charset="0"/>
                          <a:ea typeface="Times New Roman" panose="02020603050405020304" pitchFamily="18" charset="0"/>
                        </a:rPr>
                        <a:t>62902</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000">
                          <a:effectLst/>
                          <a:latin typeface="Times New Roman" panose="02020603050405020304" pitchFamily="18" charset="0"/>
                          <a:ea typeface="Times New Roman" panose="02020603050405020304" pitchFamily="18" charset="0"/>
                        </a:rPr>
                        <a:t>50950,6</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2271632815"/>
                  </a:ext>
                </a:extLst>
              </a:tr>
              <a:tr h="198858">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5</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Извлечение фильтров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rPr>
                        <a:t>─</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tc>
                <a:tc>
                  <a:txBody>
                    <a:bodyPr/>
                    <a:lstStyle/>
                    <a:p>
                      <a:pPr algn="ctr">
                        <a:lnSpc>
                          <a:spcPct val="115000"/>
                        </a:lnSpc>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tc>
                <a:tc>
                  <a:txBody>
                    <a:bodyPr/>
                    <a:lstStyle/>
                    <a:p>
                      <a:pPr algn="ctr">
                        <a:lnSpc>
                          <a:spcPct val="115000"/>
                        </a:lnSpc>
                        <a:spcAft>
                          <a:spcPts val="0"/>
                        </a:spcAft>
                      </a:pPr>
                      <a:r>
                        <a:rPr lang="ru-RU" sz="1200">
                          <a:effectLst/>
                          <a:latin typeface="Times New Roman" panose="02020603050405020304" pitchFamily="18" charset="0"/>
                          <a:ea typeface="Times New Roman" panose="02020603050405020304" pitchFamily="18" charset="0"/>
                        </a:rPr>
                        <a:t>-</a:t>
                      </a:r>
                    </a:p>
                  </a:txBody>
                  <a:tcPr marL="68580" marR="68580" marT="0" marB="0"/>
                </a:tc>
                <a:extLst>
                  <a:ext uri="{0D108BD9-81ED-4DB2-BD59-A6C34878D82A}">
                    <a16:rowId xmlns="" xmlns:a16="http://schemas.microsoft.com/office/drawing/2014/main" val="566031589"/>
                  </a:ext>
                </a:extLst>
              </a:tr>
              <a:tr h="198858">
                <a:tc>
                  <a:txBody>
                    <a:bodyPr/>
                    <a:lstStyle/>
                    <a:p>
                      <a:pPr algn="ctr">
                        <a:lnSpc>
                          <a:spcPct val="115000"/>
                        </a:lnSpc>
                        <a:spcAft>
                          <a:spcPts val="0"/>
                        </a:spcAft>
                        <a:tabLst>
                          <a:tab pos="682625" algn="l"/>
                        </a:tabLst>
                      </a:pPr>
                      <a:r>
                        <a:rPr lang="ru-RU" sz="1100" b="1">
                          <a:solidFill>
                            <a:srgbClr val="FF0000"/>
                          </a:solidFill>
                          <a:effectLst/>
                          <a:latin typeface="Times New Roman" panose="02020603050405020304" pitchFamily="18" charset="0"/>
                          <a:ea typeface="Times New Roman" panose="02020603050405020304" pitchFamily="18" charset="0"/>
                        </a:rPr>
                        <a:t>Б</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0"/>
                        </a:spcAft>
                        <a:tabLst>
                          <a:tab pos="682625" algn="l"/>
                        </a:tabLst>
                      </a:pPr>
                      <a:r>
                        <a:rPr lang="ru-RU" sz="1100" b="1">
                          <a:solidFill>
                            <a:srgbClr val="FF0000"/>
                          </a:solidFill>
                          <a:effectLst/>
                          <a:latin typeface="Times New Roman" panose="02020603050405020304" pitchFamily="18" charset="0"/>
                          <a:ea typeface="Times New Roman" panose="02020603050405020304" pitchFamily="18" charset="0"/>
                        </a:rPr>
                        <a:t>Итого (4+5)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000">
                          <a:solidFill>
                            <a:srgbClr val="FF0000"/>
                          </a:solidFill>
                          <a:effectLst/>
                          <a:latin typeface="Times New Roman" panose="02020603050405020304" pitchFamily="18" charset="0"/>
                          <a:ea typeface="Times New Roman" panose="02020603050405020304" pitchFamily="18" charset="0"/>
                        </a:rPr>
                        <a:t>─</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200">
                          <a:solidFill>
                            <a:srgbClr val="FF0000"/>
                          </a:solidFill>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200">
                          <a:solidFill>
                            <a:srgbClr val="FF0000"/>
                          </a:solidFill>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000">
                          <a:effectLst/>
                          <a:latin typeface="Times New Roman" panose="02020603050405020304" pitchFamily="18" charset="0"/>
                          <a:ea typeface="Times New Roman" panose="02020603050405020304" pitchFamily="18" charset="0"/>
                        </a:rPr>
                        <a:t>50950,6</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524994685"/>
                  </a:ext>
                </a:extLst>
              </a:tr>
              <a:tr h="211257">
                <a:tc>
                  <a:txBody>
                    <a:bodyPr/>
                    <a:lstStyle/>
                    <a:p>
                      <a:pPr algn="ctr">
                        <a:lnSpc>
                          <a:spcPct val="115000"/>
                        </a:lnSpc>
                        <a:spcAft>
                          <a:spcPts val="0"/>
                        </a:spcAft>
                        <a:tabLst>
                          <a:tab pos="682625" algn="l"/>
                        </a:tabLst>
                      </a:pPr>
                      <a:r>
                        <a:rPr lang="ru-RU" sz="1100" b="1">
                          <a:solidFill>
                            <a:srgbClr val="FF0000"/>
                          </a:solidFill>
                          <a:effectLst/>
                          <a:latin typeface="Times New Roman" panose="02020603050405020304" pitchFamily="18" charset="0"/>
                          <a:ea typeface="Times New Roman" panose="02020603050405020304" pitchFamily="18" charset="0"/>
                        </a:rPr>
                        <a:t>В</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0"/>
                        </a:spcAft>
                        <a:tabLst>
                          <a:tab pos="682625" algn="l"/>
                        </a:tabLst>
                      </a:pPr>
                      <a:r>
                        <a:rPr lang="ru-RU" sz="1100" b="1">
                          <a:solidFill>
                            <a:srgbClr val="FF0000"/>
                          </a:solidFill>
                          <a:effectLst/>
                          <a:latin typeface="Times New Roman" panose="02020603050405020304" pitchFamily="18" charset="0"/>
                          <a:ea typeface="Times New Roman" panose="02020603050405020304" pitchFamily="18" charset="0"/>
                        </a:rPr>
                        <a:t>Всего полевых работ (А+Б)</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000">
                          <a:solidFill>
                            <a:srgbClr val="FF0000"/>
                          </a:solidFill>
                          <a:effectLst/>
                          <a:latin typeface="Times New Roman" panose="02020603050405020304" pitchFamily="18" charset="0"/>
                          <a:ea typeface="Times New Roman" panose="02020603050405020304" pitchFamily="18" charset="0"/>
                        </a:rPr>
                        <a:t>─</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200">
                          <a:solidFill>
                            <a:srgbClr val="FF0000"/>
                          </a:solidFill>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200">
                          <a:solidFill>
                            <a:srgbClr val="FF0000"/>
                          </a:solidFill>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200">
                          <a:solidFill>
                            <a:srgbClr val="FF0000"/>
                          </a:solidFill>
                          <a:effectLst/>
                          <a:latin typeface="Times New Roman" panose="02020603050405020304" pitchFamily="18" charset="0"/>
                          <a:ea typeface="Times New Roman" panose="02020603050405020304" pitchFamily="18" charset="0"/>
                        </a:rPr>
                        <a:t>333258,7</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7901150"/>
                  </a:ext>
                </a:extLst>
              </a:tr>
              <a:tr h="211257">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6</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Организация полевых работ </a:t>
                      </a:r>
                      <a:r>
                        <a:rPr lang="ru-RU" sz="800">
                          <a:effectLst/>
                          <a:latin typeface="Times New Roman" panose="02020603050405020304" pitchFamily="18" charset="0"/>
                          <a:ea typeface="Times New Roman" panose="02020603050405020304" pitchFamily="18" charset="0"/>
                        </a:rPr>
                        <a:t>(1,5% от стр.«В»)</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rPr>
                        <a:t>─</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tc>
                <a:tc>
                  <a:txBody>
                    <a:bodyPr/>
                    <a:lstStyle/>
                    <a:p>
                      <a:pPr algn="ctr">
                        <a:lnSpc>
                          <a:spcPct val="115000"/>
                        </a:lnSpc>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tc>
                <a:tc>
                  <a:txBody>
                    <a:bodyPr/>
                    <a:lstStyle/>
                    <a:p>
                      <a:pPr>
                        <a:lnSpc>
                          <a:spcPct val="115000"/>
                        </a:lnSpc>
                        <a:spcAft>
                          <a:spcPts val="0"/>
                        </a:spcAft>
                        <a:tabLst>
                          <a:tab pos="682625" algn="l"/>
                        </a:tabLst>
                      </a:pPr>
                      <a:r>
                        <a:rPr lang="ru-RU" sz="1200">
                          <a:effectLst/>
                          <a:latin typeface="Times New Roman" panose="02020603050405020304" pitchFamily="18" charset="0"/>
                          <a:ea typeface="Times New Roman" panose="02020603050405020304" pitchFamily="18" charset="0"/>
                        </a:rPr>
                        <a:t>4998,9</a:t>
                      </a:r>
                    </a:p>
                  </a:txBody>
                  <a:tcPr marL="68580" marR="68580" marT="0" marB="0"/>
                </a:tc>
                <a:extLst>
                  <a:ext uri="{0D108BD9-81ED-4DB2-BD59-A6C34878D82A}">
                    <a16:rowId xmlns="" xmlns:a16="http://schemas.microsoft.com/office/drawing/2014/main" val="157165368"/>
                  </a:ext>
                </a:extLst>
              </a:tr>
              <a:tr h="198858">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7</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Ликвидация работ (</a:t>
                      </a:r>
                      <a:r>
                        <a:rPr lang="ru-RU" sz="800">
                          <a:effectLst/>
                          <a:latin typeface="Times New Roman" panose="02020603050405020304" pitchFamily="18" charset="0"/>
                          <a:ea typeface="Times New Roman" panose="02020603050405020304" pitchFamily="18" charset="0"/>
                        </a:rPr>
                        <a:t>1,2% от строки «В»)</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rPr>
                        <a:t>─</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tc>
                <a:tc>
                  <a:txBody>
                    <a:bodyPr/>
                    <a:lstStyle/>
                    <a:p>
                      <a:pPr algn="ctr">
                        <a:lnSpc>
                          <a:spcPct val="115000"/>
                        </a:lnSpc>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tc>
                <a:tc>
                  <a:txBody>
                    <a:bodyPr/>
                    <a:lstStyle/>
                    <a:p>
                      <a:pPr>
                        <a:lnSpc>
                          <a:spcPct val="115000"/>
                        </a:lnSpc>
                        <a:spcAft>
                          <a:spcPts val="0"/>
                        </a:spcAft>
                        <a:tabLst>
                          <a:tab pos="682625" algn="l"/>
                        </a:tabLst>
                      </a:pPr>
                      <a:r>
                        <a:rPr lang="ru-RU" sz="1200">
                          <a:effectLst/>
                          <a:latin typeface="Times New Roman" panose="02020603050405020304" pitchFamily="18" charset="0"/>
                          <a:ea typeface="Times New Roman" panose="02020603050405020304" pitchFamily="18" charset="0"/>
                        </a:rPr>
                        <a:t>3999,1</a:t>
                      </a:r>
                    </a:p>
                  </a:txBody>
                  <a:tcPr marL="68580" marR="68580" marT="0" marB="0"/>
                </a:tc>
                <a:extLst>
                  <a:ext uri="{0D108BD9-81ED-4DB2-BD59-A6C34878D82A}">
                    <a16:rowId xmlns="" xmlns:a16="http://schemas.microsoft.com/office/drawing/2014/main" val="4250282775"/>
                  </a:ext>
                </a:extLst>
              </a:tr>
              <a:tr h="198858">
                <a:tc>
                  <a:txBody>
                    <a:bodyPr/>
                    <a:lstStyle/>
                    <a:p>
                      <a:pPr algn="ctr">
                        <a:lnSpc>
                          <a:spcPct val="115000"/>
                        </a:lnSpc>
                        <a:spcAft>
                          <a:spcPts val="0"/>
                        </a:spcAft>
                        <a:tabLst>
                          <a:tab pos="682625" algn="l"/>
                        </a:tabLst>
                      </a:pPr>
                      <a:r>
                        <a:rPr lang="ru-RU" sz="1100" b="1">
                          <a:solidFill>
                            <a:srgbClr val="FF0000"/>
                          </a:solidFill>
                          <a:effectLst/>
                          <a:latin typeface="Times New Roman" panose="02020603050405020304" pitchFamily="18" charset="0"/>
                          <a:ea typeface="Times New Roman" panose="02020603050405020304" pitchFamily="18" charset="0"/>
                        </a:rPr>
                        <a:t>Г</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0"/>
                        </a:spcAft>
                        <a:tabLst>
                          <a:tab pos="682625" algn="l"/>
                        </a:tabLst>
                      </a:pPr>
                      <a:r>
                        <a:rPr lang="ru-RU" sz="1100" b="1">
                          <a:solidFill>
                            <a:srgbClr val="FF0000"/>
                          </a:solidFill>
                          <a:effectLst/>
                          <a:latin typeface="Times New Roman" panose="02020603050405020304" pitchFamily="18" charset="0"/>
                          <a:ea typeface="Times New Roman" panose="02020603050405020304" pitchFamily="18" charset="0"/>
                        </a:rPr>
                        <a:t>Итого (6+7)</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000">
                          <a:solidFill>
                            <a:srgbClr val="FF0000"/>
                          </a:solidFill>
                          <a:effectLst/>
                          <a:latin typeface="Times New Roman" panose="02020603050405020304" pitchFamily="18" charset="0"/>
                          <a:ea typeface="Times New Roman" panose="02020603050405020304" pitchFamily="18" charset="0"/>
                        </a:rPr>
                        <a:t>─</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200">
                          <a:solidFill>
                            <a:srgbClr val="FF0000"/>
                          </a:solidFill>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200">
                          <a:solidFill>
                            <a:srgbClr val="FF0000"/>
                          </a:solidFill>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200">
                          <a:solidFill>
                            <a:srgbClr val="FF0000"/>
                          </a:solidFill>
                          <a:effectLst/>
                          <a:latin typeface="Times New Roman" panose="02020603050405020304" pitchFamily="18" charset="0"/>
                          <a:ea typeface="Times New Roman" panose="02020603050405020304" pitchFamily="18" charset="0"/>
                        </a:rPr>
                        <a:t>8998</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4164790324"/>
                  </a:ext>
                </a:extLst>
              </a:tr>
              <a:tr h="211257">
                <a:tc>
                  <a:txBody>
                    <a:bodyPr/>
                    <a:lstStyle/>
                    <a:p>
                      <a:pPr algn="ctr">
                        <a:lnSpc>
                          <a:spcPct val="115000"/>
                        </a:lnSpc>
                        <a:spcAft>
                          <a:spcPts val="0"/>
                        </a:spcAft>
                        <a:tabLst>
                          <a:tab pos="682625" algn="l"/>
                        </a:tabLst>
                      </a:pPr>
                      <a:r>
                        <a:rPr lang="ru-RU" sz="1100" b="1">
                          <a:solidFill>
                            <a:srgbClr val="FF0000"/>
                          </a:solidFill>
                          <a:effectLst/>
                          <a:latin typeface="Times New Roman" panose="02020603050405020304" pitchFamily="18" charset="0"/>
                          <a:ea typeface="Times New Roman" panose="02020603050405020304" pitchFamily="18" charset="0"/>
                        </a:rPr>
                        <a:t>Д</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0"/>
                        </a:spcAft>
                        <a:tabLst>
                          <a:tab pos="682625" algn="l"/>
                        </a:tabLst>
                      </a:pPr>
                      <a:r>
                        <a:rPr lang="ru-RU" sz="1100" b="1">
                          <a:solidFill>
                            <a:srgbClr val="FF0000"/>
                          </a:solidFill>
                          <a:effectLst/>
                          <a:latin typeface="Times New Roman" panose="02020603050405020304" pitchFamily="18" charset="0"/>
                          <a:ea typeface="Times New Roman" panose="02020603050405020304" pitchFamily="18" charset="0"/>
                        </a:rPr>
                        <a:t>Итого собственно ГРР (В+Г)</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000">
                          <a:solidFill>
                            <a:srgbClr val="FF0000"/>
                          </a:solidFill>
                          <a:effectLst/>
                          <a:latin typeface="Times New Roman" panose="02020603050405020304" pitchFamily="18" charset="0"/>
                          <a:ea typeface="Times New Roman" panose="02020603050405020304" pitchFamily="18" charset="0"/>
                        </a:rPr>
                        <a:t>─</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200">
                          <a:solidFill>
                            <a:srgbClr val="FF0000"/>
                          </a:solidFill>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200">
                          <a:solidFill>
                            <a:srgbClr val="FF0000"/>
                          </a:solidFill>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200">
                          <a:solidFill>
                            <a:srgbClr val="FF0000"/>
                          </a:solidFill>
                          <a:effectLst/>
                          <a:latin typeface="Times New Roman" panose="02020603050405020304" pitchFamily="18" charset="0"/>
                          <a:ea typeface="Times New Roman" panose="02020603050405020304" pitchFamily="18" charset="0"/>
                        </a:rPr>
                        <a:t>342256,7</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3143392039"/>
                  </a:ext>
                </a:extLst>
              </a:tr>
              <a:tr h="211257">
                <a:tc>
                  <a:txBody>
                    <a:bodyPr/>
                    <a:lstStyle/>
                    <a:p>
                      <a:pPr algn="ctr">
                        <a:lnSpc>
                          <a:spcPct val="115000"/>
                        </a:lnSpc>
                        <a:spcAft>
                          <a:spcPts val="0"/>
                        </a:spcAft>
                        <a:tabLst>
                          <a:tab pos="682625" algn="l"/>
                        </a:tabLst>
                      </a:pPr>
                      <a:r>
                        <a:rPr lang="ru-RU" sz="12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0"/>
                        </a:spcAft>
                        <a:tabLst>
                          <a:tab pos="682625" algn="l"/>
                        </a:tabLst>
                      </a:pPr>
                      <a:r>
                        <a:rPr lang="ru-RU" sz="1100" b="1">
                          <a:effectLst/>
                          <a:latin typeface="Times New Roman" panose="02020603050405020304" pitchFamily="18" charset="0"/>
                          <a:ea typeface="Times New Roman" panose="02020603050405020304" pitchFamily="18" charset="0"/>
                        </a:rPr>
                        <a:t>Сопутствующие работы и затраты</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tabLst>
                          <a:tab pos="682625" algn="l"/>
                        </a:tabLst>
                      </a:pPr>
                      <a:r>
                        <a:rPr lang="ru-RU" sz="12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tabLst>
                          <a:tab pos="682625" algn="l"/>
                        </a:tabLst>
                      </a:pPr>
                      <a:r>
                        <a:rPr lang="ru-RU" sz="12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tabLst>
                          <a:tab pos="682625" algn="l"/>
                        </a:tabLst>
                      </a:pPr>
                      <a:r>
                        <a:rPr lang="ru-RU" sz="12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2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847900907"/>
                  </a:ext>
                </a:extLst>
              </a:tr>
              <a:tr h="327682">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8</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Транспортировка грузов и персонала</a:t>
                      </a:r>
                      <a:endParaRPr lang="ru-RU" sz="1200">
                        <a:effectLst/>
                        <a:latin typeface="Times New Roman" panose="02020603050405020304" pitchFamily="18" charset="0"/>
                        <a:ea typeface="Times New Roman" panose="02020603050405020304" pitchFamily="18" charset="0"/>
                      </a:endParaRPr>
                    </a:p>
                    <a:p>
                      <a:pPr>
                        <a:lnSpc>
                          <a:spcPct val="115000"/>
                        </a:lnSpc>
                        <a:spcAft>
                          <a:spcPts val="0"/>
                        </a:spcAft>
                        <a:tabLst>
                          <a:tab pos="682625" algn="l"/>
                        </a:tabLst>
                      </a:pPr>
                      <a:r>
                        <a:rPr lang="ru-RU" sz="800">
                          <a:effectLst/>
                          <a:latin typeface="Times New Roman" panose="02020603050405020304" pitchFamily="18" charset="0"/>
                          <a:ea typeface="Times New Roman" panose="02020603050405020304" pitchFamily="18" charset="0"/>
                        </a:rPr>
                        <a:t>(15% от строки «В»)</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rPr>
                        <a:t>─</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tc>
                <a:tc>
                  <a:txBody>
                    <a:bodyPr/>
                    <a:lstStyle/>
                    <a:p>
                      <a:pPr algn="ctr">
                        <a:lnSpc>
                          <a:spcPct val="115000"/>
                        </a:lnSpc>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tc>
                <a:tc>
                  <a:txBody>
                    <a:bodyPr/>
                    <a:lstStyle/>
                    <a:p>
                      <a:pPr>
                        <a:lnSpc>
                          <a:spcPct val="115000"/>
                        </a:lnSpc>
                        <a:spcAft>
                          <a:spcPts val="0"/>
                        </a:spcAft>
                        <a:tabLst>
                          <a:tab pos="682625" algn="l"/>
                        </a:tabLst>
                      </a:pPr>
                      <a:r>
                        <a:rPr lang="ru-RU" sz="1200" b="1">
                          <a:effectLst/>
                          <a:latin typeface="Times New Roman" panose="02020603050405020304" pitchFamily="18" charset="0"/>
                          <a:ea typeface="Times New Roman" panose="02020603050405020304" pitchFamily="18" charset="0"/>
                        </a:rPr>
                        <a:t>49988,8</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596400963"/>
                  </a:ext>
                </a:extLst>
              </a:tr>
              <a:tr h="198858">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9</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Полевое довольствие </a:t>
                      </a:r>
                      <a:r>
                        <a:rPr lang="ru-RU" sz="800">
                          <a:effectLst/>
                          <a:latin typeface="Times New Roman" panose="02020603050405020304" pitchFamily="18" charset="0"/>
                          <a:ea typeface="Times New Roman" panose="02020603050405020304" pitchFamily="18" charset="0"/>
                        </a:rPr>
                        <a:t>(10% от строки «В»)</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rPr>
                        <a:t>─</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tc>
                <a:tc>
                  <a:txBody>
                    <a:bodyPr/>
                    <a:lstStyle/>
                    <a:p>
                      <a:pPr algn="ctr">
                        <a:lnSpc>
                          <a:spcPct val="115000"/>
                        </a:lnSpc>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tc>
                <a:tc>
                  <a:txBody>
                    <a:bodyPr/>
                    <a:lstStyle/>
                    <a:p>
                      <a:pPr>
                        <a:lnSpc>
                          <a:spcPct val="115000"/>
                        </a:lnSpc>
                        <a:spcAft>
                          <a:spcPts val="0"/>
                        </a:spcAft>
                        <a:tabLst>
                          <a:tab pos="682625" algn="l"/>
                        </a:tabLst>
                      </a:pPr>
                      <a:r>
                        <a:rPr lang="ru-RU" sz="1200">
                          <a:effectLst/>
                          <a:latin typeface="Times New Roman" panose="02020603050405020304" pitchFamily="18" charset="0"/>
                          <a:ea typeface="Times New Roman" panose="02020603050405020304" pitchFamily="18" charset="0"/>
                        </a:rPr>
                        <a:t>33325,8</a:t>
                      </a:r>
                    </a:p>
                  </a:txBody>
                  <a:tcPr marL="68580" marR="68580" marT="0" marB="0"/>
                </a:tc>
                <a:extLst>
                  <a:ext uri="{0D108BD9-81ED-4DB2-BD59-A6C34878D82A}">
                    <a16:rowId xmlns="" xmlns:a16="http://schemas.microsoft.com/office/drawing/2014/main" val="2183057334"/>
                  </a:ext>
                </a:extLst>
              </a:tr>
              <a:tr h="211257">
                <a:tc>
                  <a:txBody>
                    <a:bodyPr/>
                    <a:lstStyle/>
                    <a:p>
                      <a:pPr algn="ct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10</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0"/>
                        </a:spcAft>
                        <a:tabLst>
                          <a:tab pos="682625" algn="l"/>
                        </a:tabLst>
                      </a:pPr>
                      <a:r>
                        <a:rPr lang="ru-RU" sz="1100">
                          <a:effectLst/>
                          <a:latin typeface="Times New Roman" panose="02020603050405020304" pitchFamily="18" charset="0"/>
                          <a:ea typeface="Times New Roman" panose="02020603050405020304" pitchFamily="18" charset="0"/>
                        </a:rPr>
                        <a:t>Охрана окружающей среды </a:t>
                      </a:r>
                      <a:r>
                        <a:rPr lang="ru-RU" sz="800">
                          <a:effectLst/>
                          <a:latin typeface="Times New Roman" panose="02020603050405020304" pitchFamily="18" charset="0"/>
                          <a:ea typeface="Times New Roman" panose="02020603050405020304" pitchFamily="18" charset="0"/>
                        </a:rPr>
                        <a:t>(5% от строки «В»)</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rPr>
                        <a:t>─</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tc>
                <a:tc>
                  <a:txBody>
                    <a:bodyPr/>
                    <a:lstStyle/>
                    <a:p>
                      <a:pPr algn="ctr">
                        <a:lnSpc>
                          <a:spcPct val="115000"/>
                        </a:lnSpc>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tc>
                <a:tc>
                  <a:txBody>
                    <a:bodyPr/>
                    <a:lstStyle/>
                    <a:p>
                      <a:pPr>
                        <a:lnSpc>
                          <a:spcPct val="115000"/>
                        </a:lnSpc>
                        <a:spcAft>
                          <a:spcPts val="0"/>
                        </a:spcAft>
                        <a:tabLst>
                          <a:tab pos="682625" algn="l"/>
                        </a:tabLst>
                      </a:pPr>
                      <a:r>
                        <a:rPr lang="ru-RU" sz="1200">
                          <a:effectLst/>
                          <a:latin typeface="Times New Roman" panose="02020603050405020304" pitchFamily="18" charset="0"/>
                          <a:ea typeface="Times New Roman" panose="02020603050405020304" pitchFamily="18" charset="0"/>
                        </a:rPr>
                        <a:t>16662,9</a:t>
                      </a:r>
                    </a:p>
                  </a:txBody>
                  <a:tcPr marL="68580" marR="68580" marT="0" marB="0"/>
                </a:tc>
                <a:extLst>
                  <a:ext uri="{0D108BD9-81ED-4DB2-BD59-A6C34878D82A}">
                    <a16:rowId xmlns="" xmlns:a16="http://schemas.microsoft.com/office/drawing/2014/main" val="3206885357"/>
                  </a:ext>
                </a:extLst>
              </a:tr>
              <a:tr h="211257">
                <a:tc>
                  <a:txBody>
                    <a:bodyPr/>
                    <a:lstStyle/>
                    <a:p>
                      <a:pPr algn="ctr">
                        <a:lnSpc>
                          <a:spcPct val="115000"/>
                        </a:lnSpc>
                        <a:spcAft>
                          <a:spcPts val="0"/>
                        </a:spcAft>
                        <a:tabLst>
                          <a:tab pos="682625" algn="l"/>
                        </a:tabLst>
                      </a:pPr>
                      <a:r>
                        <a:rPr lang="ru-RU" sz="1100" b="1">
                          <a:solidFill>
                            <a:srgbClr val="FF0000"/>
                          </a:solidFill>
                          <a:effectLst/>
                          <a:latin typeface="Times New Roman" panose="02020603050405020304" pitchFamily="18" charset="0"/>
                          <a:ea typeface="Times New Roman" panose="02020603050405020304" pitchFamily="18" charset="0"/>
                        </a:rPr>
                        <a:t>Е</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0"/>
                        </a:spcAft>
                        <a:tabLst>
                          <a:tab pos="682625" algn="l"/>
                        </a:tabLst>
                      </a:pPr>
                      <a:r>
                        <a:rPr lang="ru-RU" sz="1100" b="1">
                          <a:solidFill>
                            <a:srgbClr val="FF0000"/>
                          </a:solidFill>
                          <a:effectLst/>
                          <a:latin typeface="Times New Roman" panose="02020603050405020304" pitchFamily="18" charset="0"/>
                          <a:ea typeface="Times New Roman" panose="02020603050405020304" pitchFamily="18" charset="0"/>
                        </a:rPr>
                        <a:t>Итого сопутствующие работы и затраты</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000" dirty="0">
                          <a:solidFill>
                            <a:srgbClr val="FF0000"/>
                          </a:solidFill>
                          <a:effectLst/>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200">
                          <a:solidFill>
                            <a:srgbClr val="FF0000"/>
                          </a:solidFill>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200">
                          <a:solidFill>
                            <a:srgbClr val="FF0000"/>
                          </a:solidFill>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200" dirty="0">
                          <a:solidFill>
                            <a:srgbClr val="FF0000"/>
                          </a:solidFill>
                          <a:effectLst/>
                          <a:latin typeface="Times New Roman" panose="02020603050405020304" pitchFamily="18" charset="0"/>
                          <a:ea typeface="Times New Roman" panose="02020603050405020304" pitchFamily="18" charset="0"/>
                        </a:rPr>
                        <a:t>99977,5</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4103934463"/>
                  </a:ext>
                </a:extLst>
              </a:tr>
              <a:tr h="198858">
                <a:tc>
                  <a:txBody>
                    <a:bodyPr/>
                    <a:lstStyle/>
                    <a:p>
                      <a:pPr algn="ctr">
                        <a:lnSpc>
                          <a:spcPct val="115000"/>
                        </a:lnSpc>
                        <a:spcAft>
                          <a:spcPts val="0"/>
                        </a:spcAft>
                        <a:tabLst>
                          <a:tab pos="682625" algn="l"/>
                        </a:tabLst>
                      </a:pPr>
                      <a:r>
                        <a:rPr lang="ru-RU" sz="1200">
                          <a:solidFill>
                            <a:srgbClr val="FF0000"/>
                          </a:solidFill>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0"/>
                        </a:spcAft>
                        <a:tabLst>
                          <a:tab pos="682625" algn="l"/>
                        </a:tabLst>
                      </a:pPr>
                      <a:r>
                        <a:rPr lang="ru-RU" sz="1100" b="1">
                          <a:solidFill>
                            <a:srgbClr val="FF0000"/>
                          </a:solidFill>
                          <a:effectLst/>
                          <a:latin typeface="Times New Roman" panose="02020603050405020304" pitchFamily="18" charset="0"/>
                          <a:ea typeface="Times New Roman" panose="02020603050405020304" pitchFamily="18" charset="0"/>
                        </a:rPr>
                        <a:t>Всего по смете (Д+Е)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000">
                          <a:solidFill>
                            <a:srgbClr val="FF0000"/>
                          </a:solidFill>
                          <a:effectLst/>
                          <a:latin typeface="Times New Roman" panose="02020603050405020304" pitchFamily="18" charset="0"/>
                          <a:ea typeface="Times New Roman" panose="02020603050405020304" pitchFamily="18" charset="0"/>
                        </a:rPr>
                        <a:t>─</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200" dirty="0">
                          <a:solidFill>
                            <a:srgbClr val="FF0000"/>
                          </a:solidFill>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200">
                          <a:solidFill>
                            <a:srgbClr val="FF0000"/>
                          </a:solidFill>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1200" dirty="0">
                          <a:solidFill>
                            <a:srgbClr val="FF0000"/>
                          </a:solidFill>
                          <a:effectLst/>
                          <a:latin typeface="Times New Roman" panose="02020603050405020304" pitchFamily="18" charset="0"/>
                          <a:ea typeface="Times New Roman" panose="02020603050405020304" pitchFamily="18" charset="0"/>
                        </a:rPr>
                        <a:t>442234,2</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468739724"/>
                  </a:ext>
                </a:extLst>
              </a:tr>
              <a:tr h="181336">
                <a:tc>
                  <a:txBody>
                    <a:bodyPr/>
                    <a:lstStyle/>
                    <a:p>
                      <a:pPr algn="ctr">
                        <a:lnSpc>
                          <a:spcPct val="115000"/>
                        </a:lnSpc>
                        <a:spcAft>
                          <a:spcPts val="0"/>
                        </a:spcAft>
                        <a:tabLst>
                          <a:tab pos="682625" algn="l"/>
                        </a:tabLst>
                      </a:pPr>
                      <a:r>
                        <a:rPr lang="ru-RU" sz="2400">
                          <a:effectLst/>
                          <a:latin typeface="Times New Roman" panose="02020603050405020304" pitchFamily="18" charset="0"/>
                          <a:ea typeface="Times New Roman" panose="02020603050405020304" pitchFamily="18" charset="0"/>
                        </a:rPr>
                        <a:t> </a:t>
                      </a:r>
                    </a:p>
                  </a:txBody>
                  <a:tcPr marL="68580" marR="68580" marT="0" marB="0" anchor="ctr"/>
                </a:tc>
                <a:tc>
                  <a:txBody>
                    <a:bodyPr/>
                    <a:lstStyle/>
                    <a:p>
                      <a:pPr>
                        <a:lnSpc>
                          <a:spcPct val="115000"/>
                        </a:lnSpc>
                        <a:spcAft>
                          <a:spcPts val="0"/>
                        </a:spcAft>
                        <a:tabLst>
                          <a:tab pos="682625" algn="l"/>
                        </a:tabLst>
                      </a:pPr>
                      <a:r>
                        <a:rPr lang="ru-RU" sz="2000" b="1" i="1">
                          <a:solidFill>
                            <a:srgbClr val="C00000"/>
                          </a:solidFill>
                          <a:effectLst/>
                          <a:latin typeface="Times New Roman" panose="02020603050405020304" pitchFamily="18" charset="0"/>
                          <a:ea typeface="Times New Roman" panose="02020603050405020304" pitchFamily="18" charset="0"/>
                        </a:rPr>
                        <a:t>Всего по смете (</a:t>
                      </a:r>
                      <a:r>
                        <a:rPr lang="ru-RU" sz="1200" i="1">
                          <a:solidFill>
                            <a:srgbClr val="C00000"/>
                          </a:solidFill>
                          <a:effectLst/>
                          <a:latin typeface="Times New Roman" panose="02020603050405020304" pitchFamily="18" charset="0"/>
                          <a:ea typeface="Times New Roman" panose="02020603050405020304" pitchFamily="18" charset="0"/>
                        </a:rPr>
                        <a:t>с учётом НДС 12%)</a:t>
                      </a:r>
                      <a:endParaRPr lang="ru-RU"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1600" i="1">
                          <a:solidFill>
                            <a:srgbClr val="C00000"/>
                          </a:solidFill>
                          <a:effectLst/>
                          <a:latin typeface="Times New Roman" panose="02020603050405020304" pitchFamily="18" charset="0"/>
                          <a:ea typeface="Times New Roman" panose="02020603050405020304" pitchFamily="18" charset="0"/>
                        </a:rPr>
                        <a:t>─</a:t>
                      </a:r>
                      <a:endParaRPr lang="ru-RU"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2400" i="1">
                          <a:solidFill>
                            <a:srgbClr val="C00000"/>
                          </a:solidFill>
                          <a:effectLst/>
                          <a:latin typeface="Times New Roman" panose="02020603050405020304" pitchFamily="18" charset="0"/>
                          <a:ea typeface="Times New Roman" panose="02020603050405020304" pitchFamily="18" charset="0"/>
                        </a:rPr>
                        <a:t> </a:t>
                      </a:r>
                      <a:endParaRPr lang="ru-RU"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ru-RU" sz="2400" i="1">
                          <a:solidFill>
                            <a:srgbClr val="C00000"/>
                          </a:solidFill>
                          <a:effectLst/>
                          <a:latin typeface="Times New Roman" panose="02020603050405020304" pitchFamily="18" charset="0"/>
                          <a:ea typeface="Times New Roman" panose="02020603050405020304" pitchFamily="18" charset="0"/>
                        </a:rPr>
                        <a:t> </a:t>
                      </a:r>
                      <a:endParaRPr lang="ru-RU"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tabLst>
                          <a:tab pos="682625" algn="l"/>
                        </a:tabLst>
                      </a:pPr>
                      <a:r>
                        <a:rPr lang="ru-RU" sz="2400" b="1" i="1" dirty="0">
                          <a:solidFill>
                            <a:srgbClr val="C00000"/>
                          </a:solidFill>
                          <a:effectLst/>
                          <a:latin typeface="Times New Roman" panose="02020603050405020304" pitchFamily="18" charset="0"/>
                          <a:ea typeface="Times New Roman" panose="02020603050405020304" pitchFamily="18" charset="0"/>
                        </a:rPr>
                        <a:t>495302,3</a:t>
                      </a:r>
                      <a:endParaRPr lang="ru-RU"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2015003711"/>
                  </a:ext>
                </a:extLst>
              </a:tr>
            </a:tbl>
          </a:graphicData>
        </a:graphic>
      </p:graphicFrame>
    </p:spTree>
    <p:extLst>
      <p:ext uri="{BB962C8B-B14F-4D97-AF65-F5344CB8AC3E}">
        <p14:creationId xmlns:p14="http://schemas.microsoft.com/office/powerpoint/2010/main" val="34490835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lstStyle/>
          <a:p>
            <a:r>
              <a:rPr lang="ru-RU" dirty="0" smtClean="0">
                <a:latin typeface="Times New Roman" panose="02020603050405020304" pitchFamily="18" charset="0"/>
                <a:cs typeface="Times New Roman" panose="02020603050405020304" pitchFamily="18" charset="0"/>
              </a:rPr>
              <a:t>Спасибо за внимание</a:t>
            </a:r>
            <a:endParaRPr lang="ru-RU" dirty="0">
              <a:latin typeface="Times New Roman" panose="02020603050405020304" pitchFamily="18" charset="0"/>
              <a:cs typeface="Times New Roman" panose="02020603050405020304" pitchFamily="18" charset="0"/>
            </a:endParaRPr>
          </a:p>
        </p:txBody>
      </p:sp>
      <p:sp>
        <p:nvSpPr>
          <p:cNvPr id="6" name="Подзаголовок 5"/>
          <p:cNvSpPr>
            <a:spLocks noGrp="1"/>
          </p:cNvSpPr>
          <p:nvPr>
            <p:ph type="subTitle" idx="1"/>
          </p:nvPr>
        </p:nvSpPr>
        <p:spPr/>
        <p:txBody>
          <a:bodyPr/>
          <a:lstStyle/>
          <a:p>
            <a:endParaRPr lang="ru-RU"/>
          </a:p>
        </p:txBody>
      </p:sp>
    </p:spTree>
    <p:extLst>
      <p:ext uri="{BB962C8B-B14F-4D97-AF65-F5344CB8AC3E}">
        <p14:creationId xmlns:p14="http://schemas.microsoft.com/office/powerpoint/2010/main" val="1457430339"/>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noAutofit/>
          </a:bodyPr>
          <a:lstStyle/>
          <a:p>
            <a:pPr algn="ctr" defTabSz="914400">
              <a:spcBef>
                <a:spcPts val="0"/>
              </a:spcBef>
              <a:buNone/>
            </a:pPr>
            <a:r>
              <a:rPr lang="ru-RU" sz="4400" b="0" i="0" dirty="0" smtClean="0">
                <a:solidFill>
                  <a:srgbClr val="E5E6DA"/>
                </a:solidFill>
                <a:latin typeface="Times New Roman" panose="02020603050405020304" pitchFamily="18" charset="0"/>
                <a:cs typeface="Times New Roman" panose="02020603050405020304" pitchFamily="18" charset="0"/>
              </a:rPr>
              <a:t>Факторы влияющие на выбор конструкции скважины</a:t>
            </a:r>
            <a:endParaRPr lang="ru-RU" sz="4400" b="0" i="0" dirty="0">
              <a:solidFill>
                <a:srgbClr val="E5E6DA"/>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r>
              <a:rPr lang="ru-RU" sz="3600" dirty="0" smtClean="0">
                <a:latin typeface="Times New Roman" panose="02020603050405020304" pitchFamily="18" charset="0"/>
                <a:cs typeface="Times New Roman" panose="02020603050405020304" pitchFamily="18" charset="0"/>
              </a:rPr>
              <a:t>Литология пород</a:t>
            </a:r>
          </a:p>
          <a:p>
            <a:r>
              <a:rPr lang="ru-RU" sz="3600" dirty="0" smtClean="0">
                <a:latin typeface="Times New Roman" panose="02020603050405020304" pitchFamily="18" charset="0"/>
                <a:cs typeface="Times New Roman" panose="02020603050405020304" pitchFamily="18" charset="0"/>
              </a:rPr>
              <a:t>Водоподъемное оборудование</a:t>
            </a:r>
          </a:p>
          <a:p>
            <a:r>
              <a:rPr lang="ru-RU" sz="3600" dirty="0" smtClean="0">
                <a:latin typeface="Times New Roman" panose="02020603050405020304" pitchFamily="18" charset="0"/>
                <a:cs typeface="Times New Roman" panose="02020603050405020304" pitchFamily="18" charset="0"/>
              </a:rPr>
              <a:t>Диаметры бурения</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t="21000" b="-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754" y="195944"/>
            <a:ext cx="12035246" cy="2155028"/>
          </a:xfrm>
        </p:spPr>
        <p:txBody>
          <a:bodyPr>
            <a:noAutofit/>
          </a:bodyPr>
          <a:lstStyle/>
          <a:p>
            <a:pPr algn="ctr">
              <a:spcBef>
                <a:spcPts val="0"/>
              </a:spcBef>
            </a:pPr>
            <a:r>
              <a:rPr lang="ru-RU" sz="2800" dirty="0">
                <a:latin typeface="Times New Roman" panose="02020603050405020304" pitchFamily="18" charset="0"/>
                <a:cs typeface="Times New Roman" panose="02020603050405020304" pitchFamily="18" charset="0"/>
              </a:rPr>
              <a:t>Литология представлена мягкими </a:t>
            </a:r>
            <a:r>
              <a:rPr lang="ru-RU" sz="2800" dirty="0" smtClean="0">
                <a:latin typeface="Times New Roman" panose="02020603050405020304" pitchFamily="18" charset="0"/>
                <a:cs typeface="Times New Roman" panose="02020603050405020304" pitchFamily="18" charset="0"/>
              </a:rPr>
              <a:t>породами(песок), глубина скважины 90м, следовательно выбираем ударно-канатный вид бурения. Исходя из литологии выбирается </a:t>
            </a:r>
            <a:r>
              <a:rPr lang="ru-RU" sz="2800" dirty="0">
                <a:latin typeface="Times New Roman" panose="02020603050405020304" pitchFamily="18" charset="0"/>
                <a:cs typeface="Times New Roman" panose="02020603050405020304" pitchFamily="18" charset="0"/>
              </a:rPr>
              <a:t>плоское долото, минимальным диаметром 148мм.</a:t>
            </a:r>
            <a:br>
              <a:rPr lang="ru-RU" sz="2800" dirty="0">
                <a:latin typeface="Times New Roman" panose="02020603050405020304" pitchFamily="18" charset="0"/>
                <a:cs typeface="Times New Roman" panose="02020603050405020304" pitchFamily="18" charset="0"/>
              </a:rPr>
            </a:br>
            <a:endParaRPr lang="ru-RU" sz="2400" b="0" i="0" dirty="0">
              <a:solidFill>
                <a:srgbClr val="E5E6DA"/>
              </a:solidFill>
              <a:latin typeface="Calibri"/>
              <a:ea typeface="+mj-ea"/>
              <a:cs typeface="+mj-cs"/>
            </a:endParaRPr>
          </a:p>
        </p:txBody>
      </p:sp>
    </p:spTree>
    <p:extLst>
      <p:ext uri="{BB962C8B-B14F-4D97-AF65-F5344CB8AC3E}">
        <p14:creationId xmlns:p14="http://schemas.microsoft.com/office/powerpoint/2010/main" val="18482568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pPr algn="ctr"/>
            <a:r>
              <a:rPr lang="ru-RU" sz="3200" dirty="0" smtClean="0">
                <a:latin typeface="Times New Roman" panose="02020603050405020304" pitchFamily="18" charset="0"/>
                <a:cs typeface="Times New Roman" panose="02020603050405020304" pitchFamily="18" charset="0"/>
              </a:rPr>
              <a:t>Водоподъёмное оборудование ЭЦВ (Электрический центробежный насос для подъёма воды)</a:t>
            </a:r>
            <a:endParaRPr lang="ru-RU" sz="3200" dirty="0">
              <a:latin typeface="Times New Roman" panose="02020603050405020304" pitchFamily="18" charset="0"/>
              <a:cs typeface="Times New Roman" panose="02020603050405020304" pitchFamily="18" charset="0"/>
            </a:endParaRPr>
          </a:p>
        </p:txBody>
      </p:sp>
      <p:sp>
        <p:nvSpPr>
          <p:cNvPr id="9" name="Объект 8"/>
          <p:cNvSpPr>
            <a:spLocks noGrp="1"/>
          </p:cNvSpPr>
          <p:nvPr>
            <p:ph idx="1"/>
          </p:nvPr>
        </p:nvSpPr>
        <p:spPr>
          <a:xfrm>
            <a:off x="5120640" y="1985554"/>
            <a:ext cx="7071360" cy="4872446"/>
          </a:xfrm>
        </p:spPr>
        <p:txBody>
          <a:bodyPr>
            <a:normAutofit/>
          </a:bodyPr>
          <a:lstStyle/>
          <a:p>
            <a:r>
              <a:rPr lang="ru-RU" dirty="0" smtClean="0">
                <a:latin typeface="Times New Roman" panose="02020603050405020304" pitchFamily="18" charset="0"/>
                <a:cs typeface="Times New Roman" panose="02020603050405020304" pitchFamily="18" charset="0"/>
              </a:rPr>
              <a:t>Насосы </a:t>
            </a:r>
            <a:r>
              <a:rPr lang="ru-RU" dirty="0">
                <a:latin typeface="Times New Roman" panose="02020603050405020304" pitchFamily="18" charset="0"/>
                <a:cs typeface="Times New Roman" panose="02020603050405020304" pitchFamily="18" charset="0"/>
              </a:rPr>
              <a:t>глубинные марки ЭЦВ применяются для перекачивания питьевой воды из скважин. Насосы ЭЦВ используются для водоснабжения жилых объектов питьевой водой, в сельском хозяйстве для полива, осушения, орошения.</a:t>
            </a:r>
          </a:p>
          <a:p>
            <a:r>
              <a:rPr lang="ru-RU" b="1" dirty="0">
                <a:latin typeface="Times New Roman" panose="02020603050405020304" pitchFamily="18" charset="0"/>
                <a:cs typeface="Times New Roman" panose="02020603050405020304" pitchFamily="18" charset="0"/>
              </a:rPr>
              <a:t>Тип:</a:t>
            </a:r>
            <a:r>
              <a:rPr lang="ru-RU" dirty="0">
                <a:latin typeface="Times New Roman" panose="02020603050405020304" pitchFamily="18" charset="0"/>
                <a:cs typeface="Times New Roman" panose="02020603050405020304" pitchFamily="18" charset="0"/>
              </a:rPr>
              <a:t> насосы погружные многоступенчатые с вертикальным расположением </a:t>
            </a:r>
            <a:r>
              <a:rPr lang="ru-RU" dirty="0" smtClean="0">
                <a:latin typeface="Times New Roman" panose="02020603050405020304" pitchFamily="18" charset="0"/>
                <a:cs typeface="Times New Roman" panose="02020603050405020304" pitchFamily="18" charset="0"/>
              </a:rPr>
              <a:t>вала, </a:t>
            </a:r>
            <a:r>
              <a:rPr lang="ru-RU" u="sng" dirty="0" smtClean="0">
                <a:latin typeface="Times New Roman" panose="02020603050405020304" pitchFamily="18" charset="0"/>
                <a:cs typeface="Times New Roman" panose="02020603050405020304" pitchFamily="18" charset="0"/>
              </a:rPr>
              <a:t>диаметр 142мм.</a:t>
            </a:r>
            <a:endParaRPr lang="ru-RU" u="sng"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Назначение насосов ЭЦВ:</a:t>
            </a:r>
            <a:r>
              <a:rPr lang="ru-RU" dirty="0">
                <a:latin typeface="Times New Roman" panose="02020603050405020304" pitchFamily="18" charset="0"/>
                <a:cs typeface="Times New Roman" panose="02020603050405020304" pitchFamily="18" charset="0"/>
              </a:rPr>
              <a:t> подъем воды из скважины. Минерализация воды не должна превышать 1500 мг/л, водородный показатель (рН) 6,5...9,5, температура до 25 °С (298 К). Содержание механических примесей в воде не более 0,01 %.</a:t>
            </a:r>
          </a:p>
          <a:p>
            <a:endParaRPr lang="ru-RU" dirty="0">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07" y="1828456"/>
            <a:ext cx="4954633" cy="5029544"/>
          </a:xfrm>
          <a:prstGeom prst="rect">
            <a:avLst/>
          </a:prstGeom>
        </p:spPr>
      </p:pic>
    </p:spTree>
    <p:extLst>
      <p:ext uri="{BB962C8B-B14F-4D97-AF65-F5344CB8AC3E}">
        <p14:creationId xmlns:p14="http://schemas.microsoft.com/office/powerpoint/2010/main" val="962184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defTabSz="914400">
              <a:spcBef>
                <a:spcPts val="0"/>
              </a:spcBef>
              <a:buNone/>
            </a:pPr>
            <a:r>
              <a:rPr lang="ru-RU" sz="4400" dirty="0" smtClean="0">
                <a:solidFill>
                  <a:srgbClr val="E5E6DA"/>
                </a:solidFill>
                <a:latin typeface="Times New Roman" panose="02020603050405020304" pitchFamily="18" charset="0"/>
                <a:cs typeface="Times New Roman" panose="02020603050405020304" pitchFamily="18" charset="0"/>
              </a:rPr>
              <a:t>Диаметры скважины и оборудования</a:t>
            </a:r>
            <a:endParaRPr lang="ru-RU" sz="4400" b="0" i="0" dirty="0">
              <a:solidFill>
                <a:srgbClr val="E5E6DA"/>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05664680"/>
              </p:ext>
            </p:extLst>
          </p:nvPr>
        </p:nvGraphicFramePr>
        <p:xfrm>
          <a:off x="940270" y="1828456"/>
          <a:ext cx="10646483" cy="4663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defTabSz="914400">
              <a:spcBef>
                <a:spcPts val="0"/>
              </a:spcBef>
              <a:buNone/>
            </a:pPr>
            <a:r>
              <a:rPr lang="ru-RU" sz="4800" dirty="0" smtClean="0">
                <a:solidFill>
                  <a:srgbClr val="E5E6DA"/>
                </a:solidFill>
                <a:latin typeface="Times New Roman" panose="02020603050405020304" pitchFamily="18" charset="0"/>
                <a:cs typeface="Times New Roman" panose="02020603050405020304" pitchFamily="18" charset="0"/>
              </a:rPr>
              <a:t>Диаметры скважинного оборудования</a:t>
            </a:r>
            <a:endParaRPr lang="ru-RU" sz="4800" b="0" i="0" dirty="0">
              <a:solidFill>
                <a:srgbClr val="E5E6DA"/>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414944527"/>
              </p:ext>
            </p:extLst>
          </p:nvPr>
        </p:nvGraphicFramePr>
        <p:xfrm>
          <a:off x="940525" y="2116182"/>
          <a:ext cx="10646229" cy="4741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0705590"/>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531" y="2024743"/>
            <a:ext cx="3314700" cy="2809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Рисунок 2"/>
          <p:cNvPicPr>
            <a:picLocks noChangeAspect="1"/>
          </p:cNvPicPr>
          <p:nvPr/>
        </p:nvPicPr>
        <p:blipFill rotWithShape="1">
          <a:blip r:embed="rId3"/>
          <a:srcRect l="35382" t="8540" r="17942" b="34856"/>
          <a:stretch/>
        </p:blipFill>
        <p:spPr>
          <a:xfrm>
            <a:off x="7960231" y="546026"/>
            <a:ext cx="4076888" cy="3533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Заголовок 9"/>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ФИЛЬТР</a:t>
            </a:r>
            <a:endParaRPr lang="ru-RU" dirty="0">
              <a:latin typeface="Times New Roman" panose="02020603050405020304" pitchFamily="18" charset="0"/>
              <a:cs typeface="Times New Roman" panose="02020603050405020304" pitchFamily="18" charset="0"/>
            </a:endParaRPr>
          </a:p>
        </p:txBody>
      </p:sp>
      <p:sp>
        <p:nvSpPr>
          <p:cNvPr id="14" name="Текст 13"/>
          <p:cNvSpPr>
            <a:spLocks noGrp="1"/>
          </p:cNvSpPr>
          <p:nvPr>
            <p:ph idx="1"/>
          </p:nvPr>
        </p:nvSpPr>
        <p:spPr>
          <a:xfrm>
            <a:off x="0" y="2105073"/>
            <a:ext cx="4728754" cy="3986213"/>
          </a:xfrm>
        </p:spPr>
        <p:txBody>
          <a:bodyPr>
            <a:noAutofit/>
          </a:bodyPr>
          <a:lstStyle/>
          <a:p>
            <a:pPr algn="ctr"/>
            <a:r>
              <a:rPr lang="ru-RU" sz="1600" dirty="0">
                <a:latin typeface="Times New Roman" panose="02020603050405020304" pitchFamily="18" charset="0"/>
                <a:cs typeface="Times New Roman" panose="02020603050405020304" pitchFamily="18" charset="0"/>
              </a:rPr>
              <a:t>Фильтрами называют перфорированную или щелевую зону рабочего участка обсадной колонны. Они обеспечивают свободный проход вовнутрь колонны воды без примесей. Они же служат для предохранения стен ствола от обрушения. Элементы трубы состоят из небольшого отрезка </a:t>
            </a:r>
            <a:r>
              <a:rPr lang="ru-RU" sz="1600" dirty="0" err="1">
                <a:latin typeface="Times New Roman" panose="02020603050405020304" pitchFamily="18" charset="0"/>
                <a:cs typeface="Times New Roman" panose="02020603050405020304" pitchFamily="18" charset="0"/>
              </a:rPr>
              <a:t>надфильтрового</a:t>
            </a:r>
            <a:r>
              <a:rPr lang="ru-RU" sz="1600" dirty="0">
                <a:latin typeface="Times New Roman" panose="02020603050405020304" pitchFamily="18" charset="0"/>
                <a:cs typeface="Times New Roman" panose="02020603050405020304" pitchFamily="18" charset="0"/>
              </a:rPr>
              <a:t> участка, самого рабочего органа и отстойника. В последнем осаждаются прошедшие в воду частицы породы. Простыми по конструкции и пользующимися спросом считаются трубы с круглыми отверстиями или щелевыми прорезями. Фильтровые участки колонны изготавливают из стальных, асбоцементных, чугунных, пластмассовых и, даже, деревянных труб.</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395" y="4309815"/>
            <a:ext cx="4384603" cy="25495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0797513"/>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3889" y="0"/>
            <a:ext cx="9196807" cy="696921"/>
          </a:xfrm>
        </p:spPr>
        <p:txBody>
          <a:bodyPr>
            <a:normAutofit/>
          </a:bodyPr>
          <a:lstStyle/>
          <a:p>
            <a:pPr algn="ctr"/>
            <a:r>
              <a:rPr lang="ru-RU" sz="4000" dirty="0" smtClean="0"/>
              <a:t>Конструкция скважины </a:t>
            </a:r>
            <a:endParaRPr lang="ru-RU" sz="4000" dirty="0"/>
          </a:p>
        </p:txBody>
      </p:sp>
      <p:pic>
        <p:nvPicPr>
          <p:cNvPr id="10" name="Объект 9"/>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61592"/>
          <a:stretch/>
        </p:blipFill>
        <p:spPr>
          <a:xfrm>
            <a:off x="1083773" y="2747526"/>
            <a:ext cx="10027592" cy="3934628"/>
          </a:xfrm>
        </p:spPr>
      </p:pic>
      <p:pic>
        <p:nvPicPr>
          <p:cNvPr id="3" name="Рисунок 2"/>
          <p:cNvPicPr>
            <a:picLocks noChangeAspect="1"/>
          </p:cNvPicPr>
          <p:nvPr/>
        </p:nvPicPr>
        <p:blipFill rotWithShape="1">
          <a:blip r:embed="rId4" cstate="print">
            <a:extLst>
              <a:ext uri="{28A0092B-C50C-407E-A947-70E740481C1C}">
                <a14:useLocalDpi xmlns:a14="http://schemas.microsoft.com/office/drawing/2010/main" val="0"/>
              </a:ext>
            </a:extLst>
          </a:blip>
          <a:srcRect b="37846"/>
          <a:stretch/>
        </p:blipFill>
        <p:spPr>
          <a:xfrm>
            <a:off x="1083772" y="130629"/>
            <a:ext cx="10027593" cy="2616897"/>
          </a:xfrm>
          <a:prstGeom prst="rect">
            <a:avLst/>
          </a:prstGeom>
        </p:spPr>
      </p:pic>
    </p:spTree>
    <p:extLst>
      <p:ext uri="{BB962C8B-B14F-4D97-AF65-F5344CB8AC3E}">
        <p14:creationId xmlns:p14="http://schemas.microsoft.com/office/powerpoint/2010/main" val="888304381"/>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pPr algn="ctr"/>
            <a:r>
              <a:rPr lang="ru-RU" sz="6000" dirty="0" smtClean="0">
                <a:latin typeface="Times New Roman" panose="02020603050405020304" pitchFamily="18" charset="0"/>
                <a:cs typeface="Times New Roman" panose="02020603050405020304" pitchFamily="18" charset="0"/>
              </a:rPr>
              <a:t>Буровая установка</a:t>
            </a:r>
            <a:endParaRPr lang="ru-RU" sz="6000" dirty="0">
              <a:latin typeface="Times New Roman" panose="02020603050405020304" pitchFamily="18" charset="0"/>
              <a:cs typeface="Times New Roman" panose="02020603050405020304" pitchFamily="18" charset="0"/>
            </a:endParaRPr>
          </a:p>
        </p:txBody>
      </p:sp>
      <p:sp>
        <p:nvSpPr>
          <p:cNvPr id="8" name="Объект 7"/>
          <p:cNvSpPr>
            <a:spLocks noGrp="1"/>
          </p:cNvSpPr>
          <p:nvPr>
            <p:ph idx="1"/>
          </p:nvPr>
        </p:nvSpPr>
        <p:spPr>
          <a:blipFill dpi="0" rotWithShape="1">
            <a:blip r:embed="rId3">
              <a:alphaModFix amt="53000"/>
            </a:blip>
            <a:srcRect/>
            <a:tile tx="0" ty="0" sx="100000" sy="100000" flip="none" algn="tl"/>
          </a:blipFill>
        </p:spPr>
        <p:txBody>
          <a:bodyPr/>
          <a:lstStyle/>
          <a:p>
            <a:pPr marL="0" indent="0">
              <a:buNone/>
            </a:pPr>
            <a:r>
              <a:rPr lang="ru-RU" dirty="0">
                <a:solidFill>
                  <a:schemeClr val="tx2"/>
                </a:solidFill>
                <a:latin typeface="Times New Roman" panose="02020603050405020304" pitchFamily="18" charset="0"/>
                <a:cs typeface="Times New Roman" panose="02020603050405020304" pitchFamily="18" charset="0"/>
              </a:rPr>
              <a:t>Ударно-канатная буровая установка УГБ - 3УК применяется для бурения вертикальных гидрогеологических скважин различного назначения с помощью набора специального бурового </a:t>
            </a:r>
            <a:r>
              <a:rPr lang="ru-RU" dirty="0" smtClean="0">
                <a:solidFill>
                  <a:schemeClr val="tx2"/>
                </a:solidFill>
                <a:latin typeface="Times New Roman" panose="02020603050405020304" pitchFamily="18" charset="0"/>
                <a:cs typeface="Times New Roman" panose="02020603050405020304" pitchFamily="18" charset="0"/>
              </a:rPr>
              <a:t>инструмента. Буровые </a:t>
            </a:r>
            <a:r>
              <a:rPr lang="ru-RU" dirty="0">
                <a:solidFill>
                  <a:schemeClr val="tx2"/>
                </a:solidFill>
                <a:latin typeface="Times New Roman" panose="02020603050405020304" pitchFamily="18" charset="0"/>
                <a:cs typeface="Times New Roman" panose="02020603050405020304" pitchFamily="18" charset="0"/>
              </a:rPr>
              <a:t>установки ударно-канатного бурения позволяют бурить скважины для артезианского водоснабжения. Проходка таких скважин осуществляется без применения растворов укрепляющих стенки, что позволяет получать больший объем воды из водоносного слоя.</a:t>
            </a:r>
          </a:p>
          <a:p>
            <a:pPr marL="0" indent="0">
              <a:buNone/>
            </a:pPr>
            <a:r>
              <a:rPr lang="ru-RU" dirty="0">
                <a:solidFill>
                  <a:schemeClr val="tx2"/>
                </a:solidFill>
                <a:latin typeface="Times New Roman" panose="02020603050405020304" pitchFamily="18" charset="0"/>
                <a:cs typeface="Times New Roman" panose="02020603050405020304" pitchFamily="18" charset="0"/>
              </a:rPr>
              <a:t>Также, эти установки используются для проходки скважин под заливку свай при возведении производственных зданий на слабых грунтах, водоносных пластах, при строительстве мостов и др.</a:t>
            </a:r>
          </a:p>
          <a:p>
            <a:pPr marL="0" indent="0">
              <a:buNone/>
            </a:pPr>
            <a:endParaRPr lang="ru-RU" dirty="0"/>
          </a:p>
        </p:txBody>
      </p:sp>
    </p:spTree>
    <p:extLst>
      <p:ext uri="{BB962C8B-B14F-4D97-AF65-F5344CB8AC3E}">
        <p14:creationId xmlns:p14="http://schemas.microsoft.com/office/powerpoint/2010/main" val="516468885"/>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Education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Education_16x9.potx" id="{AA5F22BC-61EA-4F01-AB22-75117871E196}" vid="{BD0EB374-1DDC-4F15-88A9-D386288C58A6}"/>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1272</Words>
  <Application>Microsoft Office PowerPoint</Application>
  <PresentationFormat>Произвольный</PresentationFormat>
  <Paragraphs>484</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Education 16x9</vt:lpstr>
      <vt:lpstr>Детальная разведка</vt:lpstr>
      <vt:lpstr>Факторы влияющие на выбор конструкции скважины</vt:lpstr>
      <vt:lpstr>Литология представлена мягкими породами(песок), глубина скважины 90м, следовательно выбираем ударно-канатный вид бурения. Исходя из литологии выбирается плоское долото, минимальным диаметром 148мм. </vt:lpstr>
      <vt:lpstr>Водоподъёмное оборудование ЭЦВ (Электрический центробежный насос для подъёма воды)</vt:lpstr>
      <vt:lpstr>Диаметры скважины и оборудования</vt:lpstr>
      <vt:lpstr>Диаметры скважинного оборудования</vt:lpstr>
      <vt:lpstr>ФИЛЬТР</vt:lpstr>
      <vt:lpstr>Конструкция скважины </vt:lpstr>
      <vt:lpstr>Буровая установка</vt:lpstr>
      <vt:lpstr>Технические характеристики буровой установки</vt:lpstr>
      <vt:lpstr>Расчет затрат времени на бурение, вспомогательные работы, МДП и установку фильтров </vt:lpstr>
      <vt:lpstr>Презентация PowerPoint</vt:lpstr>
      <vt:lpstr>Расчет производительности на буровых, вспомогательных работах и МДП. Таблица 2. </vt:lpstr>
      <vt:lpstr>Календарный график выполнения буровых работ.        Таблица 3.</vt:lpstr>
      <vt:lpstr>Расчет затрат труда на буровые, вспомогательные работы и МДП.       Таблица 4.</vt:lpstr>
      <vt:lpstr>Расчёт сметной стоимости проектируемых работТаблица 5.  </vt:lpstr>
      <vt:lpstr>Спасибо за внимание</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2016-12-04T17:25:33Z</dcterms:created>
  <dcterms:modified xsi:type="dcterms:W3CDTF">2020-01-27T11:32:46Z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TC034629029991</vt:lpwstr>
  </property>
</Properties>
</file>