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45"/>
  </p:notesMasterIdLst>
  <p:sldIdLst>
    <p:sldId id="460" r:id="rId2"/>
    <p:sldId id="433" r:id="rId3"/>
    <p:sldId id="364" r:id="rId4"/>
    <p:sldId id="471" r:id="rId5"/>
    <p:sldId id="351" r:id="rId6"/>
    <p:sldId id="403" r:id="rId7"/>
    <p:sldId id="456" r:id="rId8"/>
    <p:sldId id="476" r:id="rId9"/>
    <p:sldId id="434" r:id="rId10"/>
    <p:sldId id="487" r:id="rId11"/>
    <p:sldId id="488" r:id="rId12"/>
    <p:sldId id="485" r:id="rId13"/>
    <p:sldId id="486" r:id="rId14"/>
    <p:sldId id="484" r:id="rId15"/>
    <p:sldId id="449" r:id="rId16"/>
    <p:sldId id="435" r:id="rId17"/>
    <p:sldId id="477" r:id="rId18"/>
    <p:sldId id="478" r:id="rId19"/>
    <p:sldId id="479" r:id="rId20"/>
    <p:sldId id="459" r:id="rId21"/>
    <p:sldId id="454" r:id="rId22"/>
    <p:sldId id="480" r:id="rId23"/>
    <p:sldId id="436" r:id="rId24"/>
    <p:sldId id="473" r:id="rId25"/>
    <p:sldId id="475" r:id="rId26"/>
    <p:sldId id="474" r:id="rId27"/>
    <p:sldId id="438" r:id="rId28"/>
    <p:sldId id="467" r:id="rId29"/>
    <p:sldId id="468" r:id="rId30"/>
    <p:sldId id="469" r:id="rId31"/>
    <p:sldId id="439" r:id="rId32"/>
    <p:sldId id="440" r:id="rId33"/>
    <p:sldId id="461" r:id="rId34"/>
    <p:sldId id="443" r:id="rId35"/>
    <p:sldId id="445" r:id="rId36"/>
    <p:sldId id="481" r:id="rId37"/>
    <p:sldId id="482" r:id="rId38"/>
    <p:sldId id="483" r:id="rId39"/>
    <p:sldId id="447" r:id="rId40"/>
    <p:sldId id="448" r:id="rId41"/>
    <p:sldId id="472" r:id="rId42"/>
    <p:sldId id="400" r:id="rId43"/>
    <p:sldId id="299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80"/>
    <a:srgbClr val="009900"/>
    <a:srgbClr val="FFC5FF"/>
    <a:srgbClr val="FFFF33"/>
    <a:srgbClr val="F3F814"/>
    <a:srgbClr val="FFFF7D"/>
    <a:srgbClr val="DDDDDD"/>
    <a:srgbClr val="996600"/>
    <a:srgbClr val="C0C0C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595" autoAdjust="0"/>
  </p:normalViewPr>
  <p:slideViewPr>
    <p:cSldViewPr>
      <p:cViewPr varScale="1">
        <p:scale>
          <a:sx n="65" d="100"/>
          <a:sy n="65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rgbClr val="FF0000"/>
              </a:solidFill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освоения компетенций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Базовый 96 %</c:v>
                </c:pt>
                <c:pt idx="1">
                  <c:v>Повышенный 64 %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64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0690368-1DD0-4B80-AEC4-AF54DADA72C6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5BB82F-B84B-4A71-B411-AC6AD81D28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D55D38C3-FD51-46CF-BA37-F7EA1CD964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945B5-D547-4894-A6FF-9A03FB0A06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77BA5A-D60A-4754-A44B-E0CD054A04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FFEC2424-BEF0-419F-A21E-596F2A851B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97616-B793-4340-AFD6-6EB83F58A5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AEEC6-9526-4C10-B97C-144D6940C9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21549060-9117-4C7C-BD1E-07BB4FA18D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5BBDA9-305C-4071-BEB4-A902BE359A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8BB65-62EF-4A27-A6FA-8B3EF604BC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6B7D8C-B930-4DC3-8970-5B0264CF36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58473-A4D3-464E-8749-CA14945049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D0BA78C-744A-4D68-9A7E-6C1884F0FC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christina0610@yandex.ru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142875"/>
            <a:ext cx="8358217" cy="1357313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ГАПОУ СО "Верхнесалдинский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авиаметаллургический колледж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> техникум им. А.А. Евстигнеева" </a:t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effectLst/>
                <a:latin typeface="+mn-lt"/>
              </a:rPr>
              <a:t>город Верхняя Салда Свердловской области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7158" y="3786190"/>
            <a:ext cx="8501122" cy="1714512"/>
          </a:xfrm>
        </p:spPr>
        <p:txBody>
          <a:bodyPr/>
          <a:lstStyle/>
          <a:p>
            <a:pPr eaLnBrk="1" hangingPunct="1">
              <a:defRPr/>
            </a:pPr>
            <a:endParaRPr lang="en-US" b="1" i="1" dirty="0" smtClean="0">
              <a:solidFill>
                <a:srgbClr val="663300"/>
              </a:solidFill>
            </a:endParaRPr>
          </a:p>
          <a:p>
            <a:pPr eaLnBrk="1" hangingPunct="1">
              <a:defRPr/>
            </a:pPr>
            <a:endParaRPr lang="en-US" b="1" i="1" dirty="0" smtClean="0">
              <a:solidFill>
                <a:srgbClr val="663300"/>
              </a:solidFill>
            </a:endParaRPr>
          </a:p>
          <a:p>
            <a:pPr eaLnBrk="1" hangingPunct="1">
              <a:defRPr/>
            </a:pPr>
            <a:endParaRPr lang="en-US" b="1" i="1" dirty="0" smtClean="0">
              <a:solidFill>
                <a:srgbClr val="663300"/>
              </a:solidFill>
            </a:endParaRPr>
          </a:p>
          <a:p>
            <a:pPr eaLnBrk="1" hangingPunct="1">
              <a:defRPr/>
            </a:pPr>
            <a:endParaRPr lang="en-US" b="1" i="1" dirty="0" smtClean="0">
              <a:solidFill>
                <a:srgbClr val="663300"/>
              </a:solidFill>
            </a:endParaRPr>
          </a:p>
          <a:p>
            <a:pPr eaLnBrk="1" hangingPunct="1">
              <a:defRPr/>
            </a:pPr>
            <a:endParaRPr lang="ru-RU" b="1" i="1" dirty="0" smtClean="0">
              <a:solidFill>
                <a:srgbClr val="663300"/>
              </a:solidFill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714348" y="1500174"/>
            <a:ext cx="79216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latin typeface="+mn-lt"/>
              </a:rPr>
              <a:t>Электронное </a:t>
            </a:r>
            <a:r>
              <a:rPr lang="ru-RU" sz="3600" dirty="0" err="1" smtClean="0">
                <a:solidFill>
                  <a:srgbClr val="C00000"/>
                </a:solidFill>
                <a:latin typeface="+mn-lt"/>
              </a:rPr>
              <a:t>портфолио</a:t>
            </a:r>
            <a:endParaRPr lang="ru-RU" sz="3600" dirty="0" smtClean="0">
              <a:solidFill>
                <a:srgbClr val="C00000"/>
              </a:solidFill>
              <a:latin typeface="+mn-lt"/>
            </a:endParaRPr>
          </a:p>
          <a:p>
            <a:pPr algn="ctr">
              <a:defRPr/>
            </a:pPr>
            <a:r>
              <a:rPr lang="ru-RU" sz="3600" dirty="0" smtClean="0">
                <a:solidFill>
                  <a:srgbClr val="C00000"/>
                </a:solidFill>
                <a:latin typeface="+mn-lt"/>
              </a:rPr>
              <a:t>преподавателя</a:t>
            </a:r>
            <a:endParaRPr lang="ru-RU" sz="3600" dirty="0">
              <a:solidFill>
                <a:srgbClr val="C00000"/>
              </a:solidFill>
              <a:latin typeface="+mn-lt"/>
            </a:endParaRPr>
          </a:p>
          <a:p>
            <a:pPr algn="r"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>
              <a:defRPr/>
            </a:pPr>
            <a:endParaRPr lang="ru-RU" dirty="0">
              <a:latin typeface="+mn-lt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</a:rPr>
              <a:t> Мартьяновой Кристины Николаевны</a:t>
            </a:r>
          </a:p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1600" dirty="0" smtClean="0"/>
          </a:p>
          <a:p>
            <a:r>
              <a:rPr lang="ru-RU" sz="2000" dirty="0" smtClean="0">
                <a:solidFill>
                  <a:srgbClr val="C00000"/>
                </a:solidFill>
              </a:rPr>
              <a:t> 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2019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г.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01" name="WordArt 12"/>
          <p:cNvSpPr>
            <a:spLocks noChangeArrowheads="1" noChangeShapeType="1" noTextEdit="1"/>
          </p:cNvSpPr>
          <p:nvPr/>
        </p:nvSpPr>
        <p:spPr bwMode="auto">
          <a:xfrm>
            <a:off x="1357313" y="2643188"/>
            <a:ext cx="6357937" cy="15113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6588"/>
              </a:avLst>
            </a:prstTxWarp>
          </a:bodyPr>
          <a:lstStyle/>
          <a:p>
            <a:pPr algn="ctr"/>
            <a:endParaRPr lang="ru-RU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65" t="8571" r="7815"/>
          <a:stretch>
            <a:fillRect/>
          </a:stretch>
        </p:blipFill>
        <p:spPr bwMode="auto">
          <a:xfrm>
            <a:off x="37616" y="901379"/>
            <a:ext cx="9106384" cy="547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7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939" r="25553"/>
          <a:stretch>
            <a:fillRect/>
          </a:stretch>
        </p:blipFill>
        <p:spPr bwMode="auto">
          <a:xfrm>
            <a:off x="0" y="188457"/>
            <a:ext cx="9144000" cy="635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4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40" r="1764"/>
          <a:stretch>
            <a:fillRect/>
          </a:stretch>
        </p:blipFill>
        <p:spPr bwMode="auto">
          <a:xfrm>
            <a:off x="-40652" y="1412777"/>
            <a:ext cx="9184652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5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34" t="20741" r="23217"/>
          <a:stretch>
            <a:fillRect/>
          </a:stretch>
        </p:blipFill>
        <p:spPr bwMode="auto">
          <a:xfrm>
            <a:off x="0" y="1196752"/>
            <a:ext cx="8964488" cy="544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3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936" t="5405" r="13048"/>
          <a:stretch>
            <a:fillRect/>
          </a:stretch>
        </p:blipFill>
        <p:spPr bwMode="auto">
          <a:xfrm>
            <a:off x="0" y="353077"/>
            <a:ext cx="9063242" cy="610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19" t="3483" r="23630"/>
          <a:stretch>
            <a:fillRect/>
          </a:stretch>
        </p:blipFill>
        <p:spPr bwMode="auto">
          <a:xfrm>
            <a:off x="251520" y="257896"/>
            <a:ext cx="8568952" cy="660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 descr="C:\Users\12334\Desktop\фото раб\20160926_11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3" name="Picture 3" descr="C:\Users\12334\Desktop\фото раб\SAM_5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C:\Users\12334\Desktop\фото раб\SAM_5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C:\Users\12334\Desktop\фото раб\SAM_5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раб\20160926_11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0"/>
            <a:ext cx="4643438" cy="3643314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304800" y="214290"/>
            <a:ext cx="4338638" cy="6110310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solidFill>
                  <a:srgbClr val="000000"/>
                </a:solidFill>
              </a:rPr>
              <a:t>Мартьянова Кристина Николаевна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Преподаватель ГАПОУ СО 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ВСАМК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им. А. А. Евстигнеева»</a:t>
            </a:r>
          </a:p>
          <a:p>
            <a:pPr>
              <a:buNone/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solidFill>
                  <a:srgbClr val="000000"/>
                </a:solidFill>
              </a:rPr>
              <a:t>Преподаваемые дисциплины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Общеобразовательные:</a:t>
            </a:r>
            <a:r>
              <a:rPr lang="ru-RU" sz="2400" b="1" i="1" dirty="0" smtClean="0"/>
              <a:t> </a:t>
            </a:r>
            <a:r>
              <a:rPr lang="ru-RU" sz="2400" b="1" i="1" dirty="0" smtClean="0">
                <a:solidFill>
                  <a:srgbClr val="000000"/>
                </a:solidFill>
              </a:rPr>
              <a:t>информатика и ИКТ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Общеобразовательные профессиональные:</a:t>
            </a:r>
            <a:r>
              <a:rPr lang="ru-RU" sz="2400" b="1" i="1" dirty="0" smtClean="0"/>
              <a:t> </a:t>
            </a:r>
            <a:endParaRPr lang="ru-RU" sz="2400" b="1" i="1" dirty="0" smtClean="0">
              <a:solidFill>
                <a:srgbClr val="000000"/>
              </a:solidFill>
            </a:endParaRPr>
          </a:p>
          <a:p>
            <a:r>
              <a:rPr lang="ru-RU" sz="2400" b="1" i="1" dirty="0" smtClean="0">
                <a:solidFill>
                  <a:srgbClr val="000000"/>
                </a:solidFill>
              </a:rPr>
              <a:t>«Основы предпринимательства», </a:t>
            </a:r>
          </a:p>
          <a:p>
            <a:r>
              <a:rPr lang="ru-RU" sz="2400" b="1" i="1" dirty="0" smtClean="0">
                <a:solidFill>
                  <a:srgbClr val="000000"/>
                </a:solidFill>
              </a:rPr>
              <a:t>«Экономика организации», </a:t>
            </a:r>
          </a:p>
          <a:p>
            <a:r>
              <a:rPr lang="ru-RU" sz="2400" b="1" i="1" dirty="0" smtClean="0">
                <a:solidFill>
                  <a:srgbClr val="000000"/>
                </a:solidFill>
              </a:rPr>
              <a:t>«Основы экономики»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C00000"/>
                </a:solidFill>
              </a:rPr>
              <a:t>Междисциплинарный курс: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000000"/>
                </a:solidFill>
              </a:rPr>
              <a:t>«Планирование и организация работы цеха обработки металлов давлением», </a:t>
            </a:r>
          </a:p>
          <a:p>
            <a:pPr>
              <a:buNone/>
            </a:pPr>
            <a:endParaRPr lang="ru-RU" sz="2400" b="1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endParaRPr lang="ru-RU" dirty="0" smtClean="0">
              <a:solidFill>
                <a:srgbClr val="000000"/>
              </a:solidFill>
            </a:endParaRPr>
          </a:p>
          <a:p>
            <a:pPr lvl="0"/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Педагогический стаж –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4,5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данной должности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4,5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года,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данном учреждении 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4,5 года.</a:t>
            </a:r>
            <a:endParaRPr lang="ru-RU" sz="39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Учебный процесс организую таким образом, что практически все обучающиеся оказываются вовлеченными в процесс познания,  реализую дифференцированный и индивидуальный подходы к обучению и воспитанию обучающихся с разными способностями, обеспечиваю условия для успешного обучения студентов с особыми образовательными возможностями и одаренных обучающихся.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Вношу личный вклад в повышение качества образования на основе применения интерактивных форм обучения, которые позволяют развивать коммуникативные способности у обучающихся, повысить интенсивность урочных занятий, снять психологические барьеры в процессе обучения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C:\Users\12334\Desktop\фото раб\SAM_5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C:\Users\12334\Desktop\фото раб\SAM_5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0000"/>
                </a:solidFill>
              </a:rPr>
              <a:t>Являюсь  куратором группы «Обработка металлов давлением», 1 курс, формирую коллектив обучающихся.</a:t>
            </a:r>
            <a:endParaRPr lang="ru-RU" sz="1800" b="1" dirty="0">
              <a:solidFill>
                <a:srgbClr val="000000"/>
              </a:solidFill>
            </a:endParaRPr>
          </a:p>
        </p:txBody>
      </p:sp>
      <p:pic>
        <p:nvPicPr>
          <p:cNvPr id="286722" name="Picture 2" descr="C:\Users\12334\Desktop\фото раб\dsc09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337953"/>
            <a:ext cx="7128792" cy="534201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214287"/>
          <a:ext cx="7003504" cy="596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57"/>
                <a:gridCol w="3153646"/>
                <a:gridCol w="2334501"/>
              </a:tblGrid>
              <a:tr h="716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</a:rPr>
                        <a:t>№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 err="1" smtClean="0">
                          <a:latin typeface="Times New Roman"/>
                          <a:ea typeface="Calibri"/>
                        </a:rPr>
                        <a:t>п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</a:rPr>
                        <a:t>/</a:t>
                      </a:r>
                      <a:r>
                        <a:rPr lang="ru-RU" sz="1600" b="1" dirty="0" err="1" smtClean="0">
                          <a:latin typeface="Times New Roman"/>
                          <a:ea typeface="Calibri"/>
                        </a:rPr>
                        <a:t>п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</a:rPr>
                        <a:t>Форма мероприятия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Название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6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1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Классный час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«Проблемы антикоррупция»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943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2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Встреча с работниками правоохранительных органов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Закон и необходимость его соблюдения.</a:t>
                      </a:r>
                    </a:p>
                  </a:txBody>
                  <a:tcPr marL="68580" marR="68580" marT="0" marB="0"/>
                </a:tc>
              </a:tr>
              <a:tr h="716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3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Оформление стенда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« Что надо знать о коррупции»</a:t>
                      </a:r>
                    </a:p>
                  </a:txBody>
                  <a:tcPr marL="68580" marR="68580" marT="0" marB="0"/>
                </a:tc>
              </a:tr>
              <a:tr h="716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4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Times New Roman"/>
                        </a:rPr>
                        <a:t>Выпуск газеты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</a:rPr>
                        <a:t>«Студенческая жизнь»</a:t>
                      </a:r>
                    </a:p>
                  </a:txBody>
                  <a:tcPr marL="68580" marR="68580" marT="0" marB="0"/>
                </a:tc>
              </a:tr>
              <a:tr h="716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5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Спортивные соревнования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</a:rPr>
                        <a:t>«Кросс - наций»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6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6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Конкурс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</a:rPr>
                        <a:t>«Юбилейный значок»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6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7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>
                          <a:latin typeface="Times New Roman"/>
                          <a:ea typeface="Calibri"/>
                        </a:rPr>
                        <a:t>Спортивная эстафета 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124325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</a:rPr>
                        <a:t>«День трезвости»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 занимаюсь вопросами 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антикоррупционного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воспитания и просвещения студентов в образовательной организации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Основные направления:</a:t>
            </a:r>
          </a:p>
          <a:p>
            <a:pPr lvl="0"/>
            <a:r>
              <a:rPr lang="ru-RU" b="1" dirty="0" err="1" smtClean="0">
                <a:solidFill>
                  <a:srgbClr val="000000"/>
                </a:solidFill>
              </a:rPr>
              <a:t>Антикоррупционное</a:t>
            </a:r>
            <a:r>
              <a:rPr lang="ru-RU" b="1" dirty="0" smtClean="0">
                <a:solidFill>
                  <a:srgbClr val="000000"/>
                </a:solidFill>
              </a:rPr>
              <a:t> образование и </a:t>
            </a:r>
            <a:r>
              <a:rPr lang="ru-RU" b="1" dirty="0" err="1" smtClean="0">
                <a:solidFill>
                  <a:srgbClr val="000000"/>
                </a:solidFill>
              </a:rPr>
              <a:t>антикоррупционная</a:t>
            </a:r>
            <a:r>
              <a:rPr lang="ru-RU" b="1" dirty="0" smtClean="0">
                <a:solidFill>
                  <a:srgbClr val="000000"/>
                </a:solidFill>
              </a:rPr>
              <a:t> пропаганда;</a:t>
            </a:r>
          </a:p>
          <a:p>
            <a:pPr lvl="0"/>
            <a:r>
              <a:rPr lang="ru-RU" b="1" dirty="0" smtClean="0">
                <a:solidFill>
                  <a:srgbClr val="000000"/>
                </a:solidFill>
              </a:rPr>
              <a:t>Обеспечение открытости и доступности для населения деятельности образовательной организации, укрепление связей </a:t>
            </a:r>
            <a:r>
              <a:rPr lang="ru-RU" b="1" dirty="0" smtClean="0">
                <a:solidFill>
                  <a:srgbClr val="000000"/>
                </a:solidFill>
              </a:rPr>
              <a:t>ВСАМК </a:t>
            </a:r>
            <a:r>
              <a:rPr lang="ru-RU" b="1" dirty="0" smtClean="0">
                <a:solidFill>
                  <a:srgbClr val="000000"/>
                </a:solidFill>
              </a:rPr>
              <a:t>с гражданским обществом;</a:t>
            </a:r>
          </a:p>
          <a:p>
            <a:pPr lvl="0"/>
            <a:r>
              <a:rPr lang="ru-RU" b="1" dirty="0" smtClean="0">
                <a:solidFill>
                  <a:srgbClr val="000000"/>
                </a:solidFill>
              </a:rPr>
              <a:t>Проведение мероприятий по </a:t>
            </a:r>
            <a:r>
              <a:rPr lang="ru-RU" b="1" dirty="0" err="1" smtClean="0">
                <a:solidFill>
                  <a:srgbClr val="000000"/>
                </a:solidFill>
              </a:rPr>
              <a:t>антикоррупционному</a:t>
            </a:r>
            <a:r>
              <a:rPr lang="ru-RU" b="1" dirty="0" smtClean="0">
                <a:solidFill>
                  <a:srgbClr val="000000"/>
                </a:solidFill>
              </a:rPr>
              <a:t> образованию, </a:t>
            </a:r>
            <a:r>
              <a:rPr lang="ru-RU" b="1" dirty="0" err="1" smtClean="0">
                <a:solidFill>
                  <a:srgbClr val="000000"/>
                </a:solidFill>
              </a:rPr>
              <a:t>антикоррупционному</a:t>
            </a:r>
            <a:r>
              <a:rPr lang="ru-RU" b="1" dirty="0" smtClean="0">
                <a:solidFill>
                  <a:srgbClr val="000000"/>
                </a:solidFill>
              </a:rPr>
              <a:t> просвещению, </a:t>
            </a:r>
            <a:r>
              <a:rPr lang="ru-RU" b="1" dirty="0" err="1" smtClean="0">
                <a:solidFill>
                  <a:srgbClr val="000000"/>
                </a:solidFill>
              </a:rPr>
              <a:t>антикоррупционной</a:t>
            </a:r>
            <a:r>
              <a:rPr lang="ru-RU" b="1" dirty="0" smtClean="0">
                <a:solidFill>
                  <a:srgbClr val="000000"/>
                </a:solidFill>
              </a:rPr>
              <a:t> пропаганде;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«Программа по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антикоррупционному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воспитанию обучающихся в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ГАПОУ СО «ВСАМК им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А.А. Евстигнеева«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2000240"/>
          <a:ext cx="8267727" cy="476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9"/>
                <a:gridCol w="2755909"/>
                <a:gridCol w="2755909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Воспитательная задача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Основное содержание воспитательной деятельности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Основные формы воспитательной работы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Формирование компетентности в решении жизненных задач по существующим нормам и правилам, на основании действующего законодательства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Успех без нарушений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Обучающие  практикумы, просмотр документальных фильмов, 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Формирование у обучающихся  антикоррупционного  мировоззрения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Коррупция как особый вид правонарушений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Уроки-диспуты,   дискуссии, встречи с работниками правоохранительных органов, конкурсы плакатов, анализ  документов и фактов.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45259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Собран и систематизирован банк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методических и дидактических материалов, в который включены электронные материалы, планы уроков, лекции, презентации,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видеоуроки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тесты для проверки уровня освоения компетенций, практические, самостоятельные и контрольные работы по курсам «Информатика и ИКТ», «Основы предпринимательства», «Основы экономики», «Экономика организации».</a:t>
            </a:r>
          </a:p>
          <a:p>
            <a:endParaRPr lang="ru-RU" dirty="0"/>
          </a:p>
        </p:txBody>
      </p:sp>
      <p:pic>
        <p:nvPicPr>
          <p:cNvPr id="288769" name="Picture 1"/>
          <p:cNvPicPr>
            <a:picLocks noChangeAspect="1" noChangeArrowheads="1"/>
          </p:cNvPicPr>
          <p:nvPr/>
        </p:nvPicPr>
        <p:blipFill>
          <a:blip r:embed="rId2" cstate="print"/>
          <a:srcRect l="14999" t="14702" r="22755" b="40023"/>
          <a:stretch>
            <a:fillRect/>
          </a:stretch>
        </p:blipFill>
        <p:spPr bwMode="auto">
          <a:xfrm>
            <a:off x="0" y="2562634"/>
            <a:ext cx="9161920" cy="374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 l="18807" t="2350"/>
          <a:stretch>
            <a:fillRect/>
          </a:stretch>
        </p:blipFill>
        <p:spPr bwMode="auto">
          <a:xfrm>
            <a:off x="-14317" y="404664"/>
            <a:ext cx="9158317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6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8491"/>
          <a:stretch>
            <a:fillRect/>
          </a:stretch>
        </p:blipFill>
        <p:spPr bwMode="auto">
          <a:xfrm>
            <a:off x="1550" y="0"/>
            <a:ext cx="914693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11" descr="Анимашки книги, книги анимированные, разные анимашки | Smayli.ru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29641">
            <a:off x="3517807" y="5111110"/>
            <a:ext cx="1316019" cy="131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786" name="Picture 2" descr="C:\Users\12334\Desktop\NIK_636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1917" y="1877368"/>
            <a:ext cx="3322083" cy="4980632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857224" y="357166"/>
            <a:ext cx="3132138" cy="64294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990000"/>
                </a:solidFill>
                <a:latin typeface="Arial Unicode MS" pitchFamily="34" charset="-128"/>
                <a:cs typeface="Times New Roman" pitchFamily="18" charset="0"/>
              </a:rPr>
              <a:t>Общие сведения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11561" y="1124744"/>
            <a:ext cx="5184575" cy="544752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ru-RU" sz="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2006 г. закончила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Нижнесалдинское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профессиональное училище по профессии «Оператор ЭВМ», получив квалификацию «Оператор электронно-вычислительных и вычислительных машин».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2011 г. закончила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Уральский Федеральный университет имени первого Президента России Б. Н. Ельцина по специальности «Прикладная информатика (в экономике)» получив квалификацию «Информатик-экономист».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971550" y="5734050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i="1">
              <a:solidFill>
                <a:srgbClr val="99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571472" y="6000768"/>
            <a:ext cx="2500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4"/>
              </a:rPr>
              <a:t>christina0610@yandex.ru</a:t>
            </a:r>
            <a:r>
              <a:rPr lang="ru-RU" sz="1400" dirty="0" smtClean="0"/>
              <a:t> </a:t>
            </a:r>
            <a:endParaRPr lang="ru-RU" sz="140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4" y="285728"/>
            <a:ext cx="90214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686800" cy="45259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итогам мониторингов, проводимых организацией, использование вышеперечисленных рабочих программ, методических комплексов, инновационных форм и технологий обучения, позволило добиться стабильных результатов освоения всеми обучающимися образовательных программ.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39552" y="2794000"/>
          <a:ext cx="828092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1"/>
            <a:ext cx="8686800" cy="23042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Показателями практической деятельности, подтверждающими эффективность педагогической деятельности по перечисленным выше направлениям, считаю активное участие обучающихся во внеурочной проектной, творческой деятельности, индивидуальные достижения обучающихся в олимпиадах, конкурсах, фестивалях различного уровня: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450319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068960"/>
            <a:ext cx="451113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276872"/>
            <a:ext cx="3135232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346758"/>
            <a:ext cx="3024336" cy="451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204865"/>
            <a:ext cx="3014813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62614" cy="515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42" name="Picture 2" descr="C:\Users\школьный компик\Desktop\Снимок. 1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9101"/>
            <a:ext cx="8253428" cy="3898899"/>
          </a:xfrm>
          <a:prstGeom prst="rect">
            <a:avLst/>
          </a:prstGeom>
          <a:noFill/>
        </p:spPr>
      </p:pic>
      <p:pic>
        <p:nvPicPr>
          <p:cNvPr id="317443" name="Picture 3" descr="C:\Users\школьный компик\Desktop\Сним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8472512" cy="474428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01811"/>
            <a:ext cx="8839200" cy="157100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Вношу личный вклад в развитие образовательной организации и муниципального образования, участвую в конкурсах на уровне образовательной организации, в региональных и международных конкурсах:</a:t>
            </a:r>
          </a:p>
          <a:p>
            <a:endParaRPr lang="ru-RU" dirty="0"/>
          </a:p>
        </p:txBody>
      </p:sp>
      <p:pic>
        <p:nvPicPr>
          <p:cNvPr id="300034" name="Picture 2" descr="F:\дипломы\,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2925"/>
            <a:ext cx="3786182" cy="5335075"/>
          </a:xfrm>
          <a:prstGeom prst="rect">
            <a:avLst/>
          </a:prstGeom>
          <a:noFill/>
        </p:spPr>
      </p:pic>
      <p:pic>
        <p:nvPicPr>
          <p:cNvPr id="300035" name="Picture 3" descr="F:\дипломы\Мартьянова Кристина Никола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276872"/>
            <a:ext cx="5292080" cy="403604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Обобщение опыта проектно – исследовательской деятельности в научно – методических публикациях: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</a:rPr>
              <a:t>Статья </a:t>
            </a:r>
            <a:r>
              <a:rPr lang="ru-RU" b="1" i="1" dirty="0" smtClean="0">
                <a:solidFill>
                  <a:srgbClr val="C00000"/>
                </a:solidFill>
              </a:rPr>
              <a:t>«Инновационные формы и методы формирования базовых экономических компетенций студентов в образовательном пространстве многопрофильного техникума»,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000000"/>
                </a:solidFill>
              </a:rPr>
              <a:t>сборник материалов Международной научно-практической конференции «Экономика, право и образование в условиях риска и неопределенности: тенденции и перспективы развития», </a:t>
            </a:r>
          </a:p>
          <a:p>
            <a:pPr lvl="0"/>
            <a:endParaRPr lang="ru-RU" b="1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Статья </a:t>
            </a:r>
            <a:r>
              <a:rPr lang="ru-RU" b="1" i="1" dirty="0" smtClean="0">
                <a:solidFill>
                  <a:srgbClr val="C00000"/>
                </a:solidFill>
              </a:rPr>
              <a:t>«Интерактивные технологии как средство формирования базовых экономических компетенций студентов в системе среднего профессионального образования», </a:t>
            </a:r>
            <a:r>
              <a:rPr lang="ru-RU" b="1" dirty="0" smtClean="0">
                <a:solidFill>
                  <a:srgbClr val="000000"/>
                </a:solidFill>
              </a:rPr>
              <a:t>сборник материалов </a:t>
            </a:r>
            <a:r>
              <a:rPr lang="en-US" b="1" dirty="0" smtClean="0">
                <a:solidFill>
                  <a:srgbClr val="000000"/>
                </a:solidFill>
              </a:rPr>
              <a:t>XVII</a:t>
            </a:r>
            <a:r>
              <a:rPr lang="ru-RU" b="1" dirty="0" smtClean="0">
                <a:solidFill>
                  <a:srgbClr val="000000"/>
                </a:solidFill>
              </a:rPr>
              <a:t>  Межрегиональной с международным участием научно – практической конференции «Инновации. Развитие. Будущее», » на базе КГБПОУ «</a:t>
            </a:r>
            <a:r>
              <a:rPr lang="ru-RU" b="1" dirty="0" err="1" smtClean="0">
                <a:solidFill>
                  <a:srgbClr val="000000"/>
                </a:solidFill>
              </a:rPr>
              <a:t>Канский</a:t>
            </a:r>
            <a:r>
              <a:rPr lang="ru-RU" b="1" dirty="0" smtClean="0">
                <a:solidFill>
                  <a:srgbClr val="000000"/>
                </a:solidFill>
              </a:rPr>
              <a:t> технологический колледж», г. Канск, Красноярский край, 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2562" name="Picture 2" descr="C:\Users\12334\Documents\Bluetooth Folder\IMAG00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122" y="1554163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3586" name="Picture 2" descr="C:\Users\12334\Pictures\фото\2016\международная нпк 2016\IMAG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33687" y="1654745"/>
            <a:ext cx="6361796" cy="357360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4610" name="Picture 2" descr="C:\Users\12334\Pictures\фото\2016\международная нпк 2016\IMAG0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685" y="836712"/>
            <a:ext cx="9229685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8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Имею следующие награды: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7" name="Содержимое 6" descr="бл. письмо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3670076" cy="5171605"/>
          </a:xfrm>
        </p:spPr>
      </p:pic>
      <p:pic>
        <p:nvPicPr>
          <p:cNvPr id="8" name="Содержимое 7" descr="SAM_5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4" y="1052736"/>
            <a:ext cx="4995135" cy="3746351"/>
          </a:xfrm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12776"/>
            <a:ext cx="5118439" cy="36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772816"/>
            <a:ext cx="4879724" cy="344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4" name="Picture 4" descr="C:\Users\12334\Desktop\фото раб\SAM_5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204864"/>
            <a:ext cx="4704522" cy="3528392"/>
          </a:xfrm>
          <a:prstGeom prst="rect">
            <a:avLst/>
          </a:prstGeom>
          <a:noFill/>
        </p:spPr>
      </p:pic>
      <p:pic>
        <p:nvPicPr>
          <p:cNvPr id="299009" name="Picture 1" descr="C:\Users\12334\Desktop\фото раб\SAM_5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325728"/>
            <a:ext cx="3399204" cy="45322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9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9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285728"/>
            <a:ext cx="8686800" cy="579439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000" b="1" i="1" dirty="0" smtClean="0">
                <a:solidFill>
                  <a:srgbClr val="C00000"/>
                </a:solidFill>
              </a:rPr>
              <a:t>«Чтобы  быть  хорошим преподавателем, нужно  любить  то, что  преподаешь, и любить тех, кому преподаешь»   </a:t>
            </a:r>
            <a:r>
              <a:rPr lang="ru-RU" b="1" i="1" dirty="0" smtClean="0"/>
              <a:t>                                      </a:t>
            </a:r>
            <a:endParaRPr lang="ru-RU" dirty="0" smtClean="0"/>
          </a:p>
          <a:p>
            <a:pPr algn="r">
              <a:buNone/>
            </a:pPr>
            <a:r>
              <a:rPr lang="ru-RU" b="1" i="1" dirty="0" smtClean="0"/>
              <a:t>                                  </a:t>
            </a:r>
            <a:r>
              <a:rPr lang="ru-RU" b="1" i="1" dirty="0" smtClean="0">
                <a:solidFill>
                  <a:srgbClr val="000000"/>
                </a:solidFill>
              </a:rPr>
              <a:t>  </a:t>
            </a:r>
            <a:r>
              <a:rPr lang="ru-RU" sz="2200" b="1" i="1" dirty="0" smtClean="0">
                <a:solidFill>
                  <a:srgbClr val="000000"/>
                </a:solidFill>
              </a:rPr>
              <a:t> Василий  Ключевский</a:t>
            </a:r>
            <a:endParaRPr lang="ru-RU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</a:rPr>
              <a:t>	</a:t>
            </a:r>
          </a:p>
          <a:p>
            <a:pPr>
              <a:buNone/>
            </a:pPr>
            <a:r>
              <a:rPr lang="ru-RU" b="1" dirty="0" smtClean="0">
                <a:solidFill>
                  <a:srgbClr val="000000"/>
                </a:solidFill>
              </a:rPr>
              <a:t>Стараться уметь видеть, слышать и чувствовать внутреннее состояние каждого обучающегося, создавать ситуацию успеха, поощрять даже самый маленький интерес ребенка и результат будет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i="1" dirty="0" smtClean="0">
                <a:solidFill>
                  <a:srgbClr val="C00000"/>
                </a:solidFill>
              </a:rPr>
              <a:t>Мои  профессиональные достижения и достижения моих учеников неразрывно связаны.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21008" cy="2179712"/>
          </a:xfrm>
        </p:spPr>
        <p:txBody>
          <a:bodyPr>
            <a:normAutofit/>
          </a:bodyPr>
          <a:lstStyle/>
          <a:p>
            <a:r>
              <a:rPr lang="ru-RU" sz="1100" dirty="0" smtClean="0"/>
              <a:t>:</a:t>
            </a:r>
            <a:endParaRPr lang="ru-RU" sz="1100" dirty="0"/>
          </a:p>
        </p:txBody>
      </p:sp>
      <p:pic>
        <p:nvPicPr>
          <p:cNvPr id="297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83" y="437791"/>
            <a:ext cx="9047117" cy="64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 descr="F:\дипломы\сертифика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428868"/>
            <a:ext cx="6058126" cy="4286280"/>
          </a:xfrm>
          <a:prstGeom prst="rect">
            <a:avLst/>
          </a:prstGeom>
          <a:noFill/>
        </p:spPr>
      </p:pic>
      <p:pic>
        <p:nvPicPr>
          <p:cNvPr id="297989" name="Picture 5" descr="C:\Users\12334\Downloads\Certificate_435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562" y="214290"/>
            <a:ext cx="4697574" cy="6643711"/>
          </a:xfrm>
          <a:prstGeom prst="rect">
            <a:avLst/>
          </a:prstGeom>
          <a:noFill/>
        </p:spPr>
      </p:pic>
      <p:graphicFrame>
        <p:nvGraphicFramePr>
          <p:cNvPr id="297990" name="Object 6"/>
          <p:cNvGraphicFramePr>
            <a:graphicFrameLocks noChangeAspect="1"/>
          </p:cNvGraphicFramePr>
          <p:nvPr/>
        </p:nvGraphicFramePr>
        <p:xfrm>
          <a:off x="5128926" y="1643050"/>
          <a:ext cx="3872230" cy="5011899"/>
        </p:xfrm>
        <a:graphic>
          <a:graphicData uri="http://schemas.openxmlformats.org/presentationml/2006/ole">
            <p:oleObj spid="_x0000_s297990" name="Acrobat Document" r:id="rId6" imgW="5829298" imgH="7543753" progId="AcroExch.Document.DC">
              <p:embed/>
            </p:oleObj>
          </a:graphicData>
        </a:graphic>
      </p:graphicFrame>
      <p:graphicFrame>
        <p:nvGraphicFramePr>
          <p:cNvPr id="297992" name="Object 8"/>
          <p:cNvGraphicFramePr>
            <a:graphicFrameLocks noChangeAspect="1"/>
          </p:cNvGraphicFramePr>
          <p:nvPr/>
        </p:nvGraphicFramePr>
        <p:xfrm>
          <a:off x="3487964" y="714357"/>
          <a:ext cx="4679728" cy="6143644"/>
        </p:xfrm>
        <a:graphic>
          <a:graphicData uri="http://schemas.openxmlformats.org/presentationml/2006/ole">
            <p:oleObj spid="_x0000_s297992" name="Документ" r:id="rId7" imgW="7442055" imgH="9771831" progId="Word.Document.12">
              <p:embed/>
            </p:oleObj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9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Считаю достижением в своей профессиональной деятельности: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1811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хорошего психологического климата при организации познавательной деятельности студентов;</a:t>
            </a:r>
          </a:p>
          <a:p>
            <a:pPr lvl="0">
              <a:buNone/>
            </a:pP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устойчивой мотивации у студентов разной категории; </a:t>
            </a:r>
          </a:p>
          <a:p>
            <a:pPr lvl="0">
              <a:buNone/>
            </a:pP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нахождение приёмов и методов формирования компетентностей студентов с особыми образовательными возможностями  и одаренных обучающихся; </a:t>
            </a:r>
          </a:p>
          <a:p>
            <a:pPr lvl="0">
              <a:buNone/>
            </a:pP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включение учеников в социально значимую деятельность (олимпиады, проекты, конференции, рефераты); </a:t>
            </a:r>
          </a:p>
          <a:p>
            <a:pPr lvl="0">
              <a:buNone/>
            </a:pP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уровня своей собственной педагогической компетенции. Это дистанционное повышение квалификации (обучающие мастер-классы) и методическая работа (семинары,  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опорных конспектов,  итоговых проверочных работ по темам, практических работ, материалов к дифференцированным зачетам, тестов, игр по темам курсов «Информатика и ИКТ», «Основы экономики», «Экономика организации», «Планирование и организация работы цеха ОМД», «Основы предпринимательства». </a:t>
            </a:r>
          </a:p>
          <a:p>
            <a:pPr lvl="0">
              <a:buNone/>
            </a:pPr>
            <a:endParaRPr lang="ru-RU" sz="4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 по обучению педагогов техникума по тематикам: «Дистанционное обучение», «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Медиобразование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педагогов», «Публикации на сайтах»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Информационно-коммуникационные технологии</a:t>
            </a:r>
          </a:p>
        </p:txBody>
      </p:sp>
      <p:pic>
        <p:nvPicPr>
          <p:cNvPr id="6" name="Picture 8" descr="1169095853_babywithcomputer_3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2071688"/>
            <a:ext cx="3429000" cy="3143250"/>
          </a:xfrm>
        </p:spPr>
      </p:pic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3643313" y="1928813"/>
            <a:ext cx="52863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«Темпы </a:t>
            </a:r>
            <a:r>
              <a:rPr lang="ru-RU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современного научно-технического прогресса таковы, что не успеваешь оглянуться, как завтрашний день науки уже стал её вчерашним </a:t>
            </a:r>
            <a:r>
              <a:rPr lang="ru-RU" sz="28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днём» </a:t>
            </a:r>
            <a:endParaRPr lang="ru-RU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r"/>
            <a:endParaRPr lang="ru-RU" sz="2400" b="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algn="r"/>
            <a:r>
              <a:rPr lang="ru-RU" sz="2400" b="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Бауржан</a:t>
            </a:r>
            <a:r>
              <a:rPr lang="ru-RU" sz="2400" b="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Тойшибеков</a:t>
            </a:r>
            <a:endParaRPr lang="ru-RU" sz="2400" b="0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285720" y="1357298"/>
            <a:ext cx="5857916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sz="2800" dirty="0">
              <a:latin typeface="Times New Roman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БЛАГОДАРЮ ЗА ВНИМАНИЕ!</a:t>
            </a:r>
            <a:endParaRPr lang="ru-RU" dirty="0"/>
          </a:p>
        </p:txBody>
      </p:sp>
      <p:pic>
        <p:nvPicPr>
          <p:cNvPr id="292866" name="Picture 2" descr="C:\Users\12334\AppData\Local\Microsoft\Windows\INetCache\IE\XTRQKJ70\standing-ovation-0907-lg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6931970" cy="45208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81000"/>
            <a:ext cx="8329642" cy="13716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0000"/>
                </a:solidFill>
                <a:effectLst/>
              </a:rPr>
              <a:t>Основное направление деятельности:</a:t>
            </a:r>
            <a:endParaRPr lang="ru-RU" sz="24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2">
                  <a:lumMod val="25000"/>
                </a:schemeClr>
              </a:buClr>
            </a:pPr>
            <a:r>
              <a:rPr lang="ru-RU" b="1" dirty="0" smtClean="0">
                <a:solidFill>
                  <a:srgbClr val="000000"/>
                </a:solidFill>
                <a:effectLst/>
              </a:rPr>
              <a:t>«Применение инновационных форм и методов в формировании общих и профессиональных компетенций студентов в системе среднего профессионального образования»</a:t>
            </a:r>
          </a:p>
          <a:p>
            <a:pPr>
              <a:buClr>
                <a:schemeClr val="bg2">
                  <a:lumMod val="25000"/>
                </a:schemeClr>
              </a:buClr>
            </a:pPr>
            <a:endParaRPr lang="ru-RU" b="1" dirty="0">
              <a:solidFill>
                <a:srgbClr val="800080"/>
              </a:solidFill>
              <a:effectLst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</a:rPr>
              <a:t>Ведущие задачи</a:t>
            </a:r>
            <a:r>
              <a:rPr lang="ru-RU" sz="3200" dirty="0" smtClean="0">
                <a:solidFill>
                  <a:srgbClr val="000000"/>
                </a:solidFill>
                <a:effectLst/>
              </a:rPr>
              <a:t>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67264"/>
          </a:xfrm>
        </p:spPr>
        <p:txBody>
          <a:bodyPr/>
          <a:lstStyle/>
          <a:p>
            <a:pPr lvl="0"/>
            <a:r>
              <a:rPr lang="ru-RU" sz="2000" b="1" dirty="0" smtClean="0">
                <a:solidFill>
                  <a:srgbClr val="000000"/>
                </a:solidFill>
                <a:effectLst/>
              </a:rPr>
              <a:t>Обеспечение высокого качества профессиональной подготовки студентов через внедрение эффективных образовательных технологий.</a:t>
            </a:r>
          </a:p>
          <a:p>
            <a:pPr lvl="0"/>
            <a:r>
              <a:rPr lang="ru-RU" sz="2000" b="1" dirty="0" smtClean="0">
                <a:solidFill>
                  <a:srgbClr val="000000"/>
                </a:solidFill>
                <a:effectLst/>
              </a:rPr>
              <a:t>Создание условий для формирования у обучающихся учебно-познавательной мотивации, развития их личностных качеств при использовании преподаваемого предмета как средства достижения новых образовательных целей.</a:t>
            </a:r>
          </a:p>
          <a:p>
            <a:pPr lvl="0"/>
            <a:r>
              <a:rPr lang="ru-RU" sz="2000" b="1" dirty="0" smtClean="0">
                <a:solidFill>
                  <a:srgbClr val="000000"/>
                </a:solidFill>
                <a:effectLst/>
              </a:rPr>
              <a:t>Внедрение современных педагогических технологий для оптимизации обучения, формирования и развития общих и профессиональных компетенций, личностного развития обучающихся.</a:t>
            </a:r>
          </a:p>
          <a:p>
            <a:pPr lvl="0"/>
            <a:r>
              <a:rPr lang="ru-RU" sz="2000" b="1" dirty="0" smtClean="0">
                <a:solidFill>
                  <a:srgbClr val="000000"/>
                </a:solidFill>
                <a:effectLst/>
              </a:rPr>
              <a:t>Развитие самостоятельной деятельности обучающихся путём привлечения обучающихся к олимпиадам, творческим конкурсам различного уровня, исследовательской и проектной деятельности.</a:t>
            </a:r>
          </a:p>
          <a:p>
            <a:pPr>
              <a:buClr>
                <a:schemeClr val="bg2">
                  <a:lumMod val="25000"/>
                </a:schemeClr>
              </a:buClr>
            </a:pPr>
            <a:endParaRPr lang="ru-RU" sz="200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В результате реализации поставленных задач по перечисленным направлениям деятельности можно констатировать, что поставленные задачи успешно выполнены.</a:t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b="1" dirty="0" smtClean="0">
                <a:solidFill>
                  <a:srgbClr val="000000"/>
                </a:solidFill>
              </a:rPr>
              <a:t> Создана комфортная образовательная среда, обеспечивающая сохранение здоровья, атмосферу взаимопонимания, взаимопомощи, толерантности, формирование общих и профессиональных компетенций, личностное развитие обучающихся</a:t>
            </a:r>
            <a:endParaRPr lang="ru-R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/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В своей работе  использую методы эмоционального стимулирования студентов: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1. Создание ситуации успеха в обучении.</a:t>
            </a:r>
          </a:p>
          <a:p>
            <a:pPr indent="188913">
              <a:buNone/>
            </a:pPr>
            <a:r>
              <a:rPr lang="ru-RU" dirty="0" smtClean="0">
                <a:solidFill>
                  <a:srgbClr val="000000"/>
                </a:solidFill>
              </a:rPr>
              <a:t>Предполагает создание цепочки ситуаций, в которых студент добивается в учении хороших результатов, что ведет к возникновению у него чувства уверенности в своих силах и легкости процесса</a:t>
            </a:r>
            <a:endParaRPr lang="ru-RU" b="1" dirty="0" smtClean="0">
              <a:solidFill>
                <a:srgbClr val="000000"/>
              </a:solidFill>
            </a:endParaRPr>
          </a:p>
          <a:p>
            <a:r>
              <a:rPr lang="ru-RU" b="1" dirty="0" smtClean="0">
                <a:solidFill>
                  <a:srgbClr val="000000"/>
                </a:solidFill>
              </a:rPr>
              <a:t>2. Поощрение и порицание в обучении.</a:t>
            </a:r>
            <a:endParaRPr lang="ru-RU" dirty="0" smtClean="0">
              <a:solidFill>
                <a:srgbClr val="000000"/>
              </a:solidFill>
            </a:endParaRPr>
          </a:p>
          <a:p>
            <a:pPr indent="284163">
              <a:buNone/>
            </a:pPr>
            <a:r>
              <a:rPr lang="ru-RU" dirty="0" smtClean="0">
                <a:solidFill>
                  <a:srgbClr val="000000"/>
                </a:solidFill>
              </a:rPr>
              <a:t>Вовремя похвалить студента в момент успеха и эмоционального подъема, найти нужные слова, позволяющие закрепить интерес к предмету.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1206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Владею современными образовательными технологиями и методиками: </a:t>
            </a:r>
          </a:p>
          <a:p>
            <a:r>
              <a:rPr lang="ru-RU" sz="2800" b="1" dirty="0" smtClean="0">
                <a:solidFill>
                  <a:srgbClr val="000000"/>
                </a:solidFill>
              </a:rPr>
              <a:t>личностно-ориентированный и </a:t>
            </a:r>
            <a:r>
              <a:rPr lang="ru-RU" sz="2800" b="1" dirty="0" err="1" smtClean="0">
                <a:solidFill>
                  <a:srgbClr val="000000"/>
                </a:solidFill>
              </a:rPr>
              <a:t>компетентностно-ориентированный</a:t>
            </a:r>
            <a:r>
              <a:rPr lang="ru-RU" sz="2800" b="1" dirty="0" smtClean="0">
                <a:solidFill>
                  <a:srgbClr val="000000"/>
                </a:solidFill>
              </a:rPr>
              <a:t> подходы и технологии их реализации, </a:t>
            </a:r>
          </a:p>
          <a:p>
            <a:r>
              <a:rPr lang="ru-RU" sz="2800" b="1" dirty="0" smtClean="0">
                <a:solidFill>
                  <a:srgbClr val="000000"/>
                </a:solidFill>
              </a:rPr>
              <a:t>исследовательский и проектный методы обучения, </a:t>
            </a:r>
          </a:p>
          <a:p>
            <a:r>
              <a:rPr lang="ru-RU" sz="2800" b="1" dirty="0" err="1" smtClean="0">
                <a:solidFill>
                  <a:srgbClr val="000000"/>
                </a:solidFill>
              </a:rPr>
              <a:t>здоровьесберегающие</a:t>
            </a:r>
            <a:r>
              <a:rPr lang="ru-RU" sz="2800" b="1" dirty="0" smtClean="0">
                <a:solidFill>
                  <a:srgbClr val="000000"/>
                </a:solidFill>
              </a:rPr>
              <a:t> технологии. </a:t>
            </a:r>
          </a:p>
          <a:p>
            <a:pPr>
              <a:buNone/>
            </a:pPr>
            <a:endParaRPr lang="ru-RU" sz="2800" b="1" dirty="0" smtClean="0">
              <a:solidFill>
                <a:srgbClr val="000000"/>
              </a:solidFill>
            </a:endParaRPr>
          </a:p>
          <a:p>
            <a:r>
              <a:rPr lang="ru-RU" sz="2800" b="1" dirty="0" smtClean="0">
                <a:solidFill>
                  <a:srgbClr val="000000"/>
                </a:solidFill>
              </a:rPr>
              <a:t>Успешно использую их в практической образовательной деятельности.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4762</TotalTime>
  <Words>1065</Words>
  <Application>Microsoft Office PowerPoint</Application>
  <PresentationFormat>Экран (4:3)</PresentationFormat>
  <Paragraphs>140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Трек</vt:lpstr>
      <vt:lpstr>Acrobat Document</vt:lpstr>
      <vt:lpstr>Документ</vt:lpstr>
      <vt:lpstr>ГАПОУ СО "Верхнесалдинский авиаметаллургический колледж   техникум им. А.А. Евстигнеева"  город Верхняя Салда Свердловской области</vt:lpstr>
      <vt:lpstr>Слайд 2</vt:lpstr>
      <vt:lpstr>Общие сведения</vt:lpstr>
      <vt:lpstr>Слайд 4</vt:lpstr>
      <vt:lpstr>Основное направление деятельности:</vt:lpstr>
      <vt:lpstr>Ведущие задачи: </vt:lpstr>
      <vt:lpstr>Слайд 7</vt:lpstr>
      <vt:lpstr> В своей работе  использую методы эмоционального стимулирования студентов: 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Являюсь  куратором группы «Обработка металлов давлением», 1 курс, формирую коллектив обучающихся.</vt:lpstr>
      <vt:lpstr>Слайд 24</vt:lpstr>
      <vt:lpstr>Активно занимаюсь вопросами  антикоррупционного воспитания и просвещения студентов в образовательной организации</vt:lpstr>
      <vt:lpstr>  «Программа по антикоррупционному воспитанию обучающихся в ГАПОУ СО «ВСАМК им. А.А. Евстигнеева«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Обобщение опыта проектно – исследовательской деятельности в научно – методических публикациях: </vt:lpstr>
      <vt:lpstr>Слайд 36</vt:lpstr>
      <vt:lpstr>Слайд 37</vt:lpstr>
      <vt:lpstr>Слайд 38</vt:lpstr>
      <vt:lpstr>Имею следующие награды:  </vt:lpstr>
      <vt:lpstr>:</vt:lpstr>
      <vt:lpstr>Считаю достижением в своей профессиональной деятельности:   </vt:lpstr>
      <vt:lpstr>Информационно-коммуникационные технологии</vt:lpstr>
      <vt:lpstr>БЛАГОДАРЮ ЗА ВНИМАНИЕ!</vt:lpstr>
    </vt:vector>
  </TitlesOfParts>
  <Company>NhT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 средняя общеобразовательная школа № 8 города Черняховска Калининградской области</dc:title>
  <dc:creator>Admin</dc:creator>
  <cp:lastModifiedBy>Christina</cp:lastModifiedBy>
  <cp:revision>332</cp:revision>
  <dcterms:created xsi:type="dcterms:W3CDTF">2012-04-16T17:32:45Z</dcterms:created>
  <dcterms:modified xsi:type="dcterms:W3CDTF">2019-11-20T17:28:12Z</dcterms:modified>
</cp:coreProperties>
</file>