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7" d="100"/>
          <a:sy n="107" d="100"/>
        </p:scale>
        <p:origin x="4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109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9" cy="50109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EAD6D5C2-C8F5-42D5-B062-D9082044F4F1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6" y="4760397"/>
            <a:ext cx="5511800" cy="4509850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109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9" cy="50109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2612775D-AEAE-4EA8-9072-B5912A666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2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2775D-AEAE-4EA8-9072-B5912A6664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2775D-AEAE-4EA8-9072-B5912A66644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9B2-ACEB-404E-A314-139DEBEA9E95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5926-0C04-4C17-92A3-6BDA5E02C2EA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749-A18A-4EF6-B410-BF20AD31157D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6D57-F2F2-4348-85AD-8CA555056742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EA90-3277-4A24-8721-82DA64829C55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E369-0B4D-423F-812A-F5F2E34EB6C6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C9BF-257A-457C-821E-8A68070BB587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1544-86D3-402C-B7CD-56C219098B46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498B-937E-430D-9B59-913A19AAEAE8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D74B-FAA9-4C14-896E-F912E1C6A155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75FE-F034-4DFF-86F6-2FE5E17D3843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63ED-E969-407A-A5A6-6AB468D5EFEC}" type="datetime1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Конспект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Якимов аттестация\994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31665"/>
            <a:ext cx="8572560" cy="46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2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Растяжка. Подготовка исполнительского аппарата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Но  чтобы мышцы максимально расслабить, их необходимо размять, тогда они смогут работать на все 100%.</a:t>
            </a:r>
            <a:br>
              <a:rPr lang="ru-RU" sz="1400" dirty="0"/>
            </a:br>
            <a:r>
              <a:rPr lang="ru-RU" sz="1400" dirty="0"/>
              <a:t>Для этого я продемонстрирую несколько упражнений на растяжку, которые необходимо проделывать каждый раз перед началом занятий.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133B552-BE79-4BA8-935F-91595FBAF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5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Выполнение упражнений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Теперь Анастасия проделывает продемонстрированные мной ранее упражнения. При этом замечает разницу между  выполнением упражнения с одной или другой руки. Это абсолютно естественно.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6818C5A-9058-4267-B61A-9D3B6C947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5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Разыгрывание на </a:t>
            </a:r>
            <a:r>
              <a:rPr lang="ru-RU" dirty="0" err="1"/>
              <a:t>Пэде</a:t>
            </a:r>
            <a:r>
              <a:rPr lang="ru-RU" dirty="0"/>
              <a:t>. Показ преподавателем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Теперь можно приступить к разыгрыванию и в дальнейшем непосредственно к рудименту.</a:t>
            </a:r>
            <a:br>
              <a:rPr lang="ru-RU" sz="1400" dirty="0"/>
            </a:br>
            <a:r>
              <a:rPr lang="ru-RU" sz="1400" dirty="0"/>
              <a:t>Для этого мы используем </a:t>
            </a:r>
            <a:r>
              <a:rPr lang="ru-RU" sz="1400" dirty="0" err="1"/>
              <a:t>Пэд</a:t>
            </a:r>
            <a:r>
              <a:rPr lang="ru-RU" sz="1400" dirty="0"/>
              <a:t> для занятий</a:t>
            </a:r>
            <a:r>
              <a:rPr lang="en-US" sz="1400" dirty="0"/>
              <a:t> </a:t>
            </a:r>
            <a:r>
              <a:rPr lang="ru-RU" sz="1400" dirty="0"/>
              <a:t>фирмы </a:t>
            </a:r>
            <a:r>
              <a:rPr lang="en-US" sz="1400" dirty="0"/>
              <a:t>Vic Firth</a:t>
            </a:r>
            <a:r>
              <a:rPr lang="ru-RU" sz="1400" dirty="0"/>
              <a:t> , который имеет аналогичный настоящему барабану отскок, тем самым дающий нашим рукам реальные ощущения при игре.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D29DF03-4EBB-471D-9EFD-AF8E5867F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9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Разыгрывание на </a:t>
            </a:r>
            <a:r>
              <a:rPr lang="ru-RU" dirty="0" err="1"/>
              <a:t>Пэде</a:t>
            </a:r>
            <a:r>
              <a:rPr lang="ru-RU" dirty="0"/>
              <a:t>. Рудимент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Начинаем с простых упражнений с медленного темпа, постепенно наращиваем его, но только до того момента пока в руках нет напряжения. Затем переходим к повторению рудимента.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81C7FF-6732-48C1-9ADC-7DA1E0B5A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3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Регулировка ударной установки и посадка за инструментом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Регулируем все элементы ударной установки в необходимое нам удобное положение,</a:t>
            </a:r>
            <a:r>
              <a:rPr lang="en-US" sz="1400" dirty="0"/>
              <a:t> </a:t>
            </a:r>
            <a:r>
              <a:rPr lang="ru-RU" sz="1400" dirty="0"/>
              <a:t>чтобы за инструментом было комфортно.</a:t>
            </a:r>
            <a:br>
              <a:rPr lang="ru-RU" sz="1400" dirty="0"/>
            </a:br>
            <a:r>
              <a:rPr lang="ru-RU" sz="1400" dirty="0"/>
              <a:t>Устойчиво усаживаемся и двигаемся дальше.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A50415A-4B65-4154-A424-96C180D9A2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8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метрономом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Демонстрируется метроном (в данном случае это </a:t>
            </a:r>
            <a:r>
              <a:rPr lang="ru-RU" sz="1400" dirty="0" err="1"/>
              <a:t>драм-машина</a:t>
            </a:r>
            <a:r>
              <a:rPr lang="ru-RU" sz="1400" dirty="0"/>
              <a:t>, с запрограммированной функцией метронома), который будет сопутствовать занятию, и принцип управления им.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F61B7BB-D2F1-4F38-9749-ABDFD1EFE5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45023"/>
            <a:ext cx="4038600" cy="2250297"/>
          </a:xfrm>
        </p:spPr>
      </p:pic>
      <p:pic>
        <p:nvPicPr>
          <p:cNvPr id="18434" name="Picture 2" descr="C:\Users\Алексей\Documents\урок\DSC03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1" y="1607306"/>
            <a:ext cx="3000396" cy="22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36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Разучивание рудимента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/>
              <a:t>         Итак, приступим к самому рудименту. Пробуем различные его варианты и комбинации, на сколько хватит фантазии.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771747C-F52E-4384-9A71-41DF6E51D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6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Применение рудимента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Теперь разучим фразу в которой используется рудимент в нескольких комбинациях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26150CA-DD28-4387-8FA3-51CB68B2E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0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Рудимент. Комбинации рудиментов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Сначала без метронома разбираем комбинацию. Затем с метрономом отрабатываем, при этом не забываем про правильную посадку, положение рук и ног, а также осанку.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9F70743-61D2-457A-BBE8-2C6869A9B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4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рудиментов.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Пробуем различные примеры. Педагог всегда рядом наблюдает и аргументируя подсказывает как легче сыграть тот или иной элемент, вызывающий трудности.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37C9004-52C2-4A24-8773-4581F4DA6C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4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Конспект учебного занятия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Преподавателя МБУ ДО «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Кузьмоловская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школа искусств»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Лобякина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Д.В.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  <a:p>
            <a:pPr>
              <a:buFont typeface="Wingdings 2" pitchFamily="18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учебной группы:             1 человек.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Ф.И.О обучающегося     –    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Лещик Анастасия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                  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 исполнения на видео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Для более наглядного примера преподаватель снимает на видео игру обучающейся.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9EEBBF5-FFF4-4877-98FE-A241A8B710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4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 и обсуждение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Затем это видео демонстрируется. Таким способом выявляются многие моменты, видимые только со стороны, о которых за инструментом можно даже не подозревать, но на которые следует обратить непосредственное внимание.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лексей\Documents\урок\DSC03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06" y="1643050"/>
            <a:ext cx="4095779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0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 рудиментов преподавателем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При необходимости преподаватель так же может продемонстрировать и вместе с тем разъяснить все возникающие вопросы.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Алексей\Documents\урок\DSC03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3500462" cy="46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9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рудимента с аккомпанементом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Далее обучающаяся пробует воспроизвести изучаемую фразу с использованием рудимента с заранее подготовленным под нее аккомпанементом.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Алексей\Documents\урок\DSC03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19" y="1571612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8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Исполнение рудимента под фонограмму с применением метронома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Аналогично это делается уже с готовой минусовой фонограммой с метрономом, которая воспроизводится с компьютера с помощью специализированной для этого программой.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лексей\Documents\урок\DSC0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19" y="1571612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7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Изучение рудиментов по видеозаписям известных музыкантов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Далее демонстрируются несколько видео, по данной теме, в которых музыкант использует в своем арсенале изучаемые нами рудименты и их вариации.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Алексей\Documents\урок\DSC03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11"/>
            <a:ext cx="4048121" cy="30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6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используемом сборнике просматриваются другие упражнения, комбинации и фразы, над которыми предстоит работа в будущем.</a:t>
            </a:r>
            <a:br>
              <a:rPr lang="ru-RU" sz="1400" dirty="0"/>
            </a:br>
            <a:r>
              <a:rPr lang="ru-RU" sz="1400" dirty="0"/>
              <a:t>Выбираются разделы для изучения.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лексей\Documents\урок\DSC03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33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 домашнего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 конце занятия выбранные разделы выписываются для домашней работы и для следующего урока.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Алексей\Documents\урок\DSC03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06" y="1571612"/>
            <a:ext cx="4095779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5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Заключительная часть учебного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Записываем исполнение на видео</a:t>
            </a:r>
          </a:p>
          <a:p>
            <a:endParaRPr lang="ru-RU" dirty="0"/>
          </a:p>
          <a:p>
            <a:r>
              <a:rPr lang="ru-RU" dirty="0"/>
              <a:t>Просмотрев запись, обсуждаем итоги нашего занятия.</a:t>
            </a:r>
          </a:p>
          <a:p>
            <a:endParaRPr lang="ru-RU" dirty="0"/>
          </a:p>
          <a:p>
            <a:r>
              <a:rPr lang="ru-RU" dirty="0"/>
              <a:t>Проанализируем замеченные недостатки исполнения.</a:t>
            </a:r>
          </a:p>
          <a:p>
            <a:endParaRPr lang="ru-RU" dirty="0"/>
          </a:p>
          <a:p>
            <a:r>
              <a:rPr lang="ru-RU" dirty="0"/>
              <a:t>Отметим достигнутые успехи.</a:t>
            </a:r>
          </a:p>
          <a:p>
            <a:endParaRPr lang="ru-RU" dirty="0"/>
          </a:p>
          <a:p>
            <a:r>
              <a:rPr lang="ru-RU" dirty="0"/>
              <a:t>Настя самостоятельно оценивает и анализирует свое исполнение</a:t>
            </a:r>
          </a:p>
          <a:p>
            <a:endParaRPr lang="ru-RU" dirty="0"/>
          </a:p>
          <a:p>
            <a:r>
              <a:rPr lang="ru-RU" dirty="0"/>
              <a:t>Преподаватель составляет домашнее задание с участием обучающейся.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71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Планируемый результат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/>
              <a:t>Планируемый результат учебного занятия: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Приобретение навыков использования стандартного рудимента на ударной установке в сопровождении фонограммы, метронома, а также живого инструмента.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3200" dirty="0"/>
              <a:t>Методы обучения: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- Наглядный;</a:t>
            </a:r>
            <a:br>
              <a:rPr lang="ru-RU" dirty="0"/>
            </a:br>
            <a:r>
              <a:rPr lang="ru-RU" dirty="0"/>
              <a:t>- Словесный;</a:t>
            </a:r>
            <a:br>
              <a:rPr lang="ru-RU" dirty="0"/>
            </a:br>
            <a:r>
              <a:rPr lang="ru-RU" dirty="0"/>
              <a:t>- Репродуктивный;</a:t>
            </a:r>
            <a:br>
              <a:rPr lang="ru-RU" dirty="0"/>
            </a:br>
            <a:r>
              <a:rPr lang="ru-RU" dirty="0"/>
              <a:t>- Практический.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3200" dirty="0"/>
              <a:t>Технологии учебного занятия:</a:t>
            </a:r>
            <a:r>
              <a:rPr lang="ru-RU" sz="3200" dirty="0">
                <a:solidFill>
                  <a:srgbClr val="FFC000"/>
                </a:solidFill>
              </a:rPr>
              <a:t>  </a:t>
            </a:r>
            <a:r>
              <a:rPr lang="ru-RU" dirty="0"/>
              <a:t>Коммуникативно-диалоговые.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1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21925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/>
              <a:t>Фонограмма  </a:t>
            </a:r>
            <a:r>
              <a:rPr lang="ru-RU" sz="3600" b="1" dirty="0" err="1"/>
              <a:t>Плей</a:t>
            </a:r>
            <a:r>
              <a:rPr lang="ru-RU" sz="3600" b="1" dirty="0"/>
              <a:t>-бэк и варианты их использования на барабанной установке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МЕСТО ЗАНЯТИЯ В ДОПОЛНИТЕЛЬНОЙ ОБРАЗОВАТЕЛЬНОЙ ПРОГРАММЕ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Индивидуальное занятие по дисциплине «Специальный инструмент» из раздела «Развитие музыкально-слуховых представлений и музыкально-образного мышления» в 4 классе.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СТЕПЕНЬ СЛОЖНОСТИ   Сложное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61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Материально-техническое оснащение занятия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Учебный класс 20 кв. м.</a:t>
            </a:r>
          </a:p>
          <a:p>
            <a:r>
              <a:rPr lang="ru-RU" dirty="0"/>
              <a:t>Ударная установка, тренировочный </a:t>
            </a:r>
            <a:r>
              <a:rPr lang="ru-RU" dirty="0" err="1"/>
              <a:t>пэд</a:t>
            </a:r>
            <a:r>
              <a:rPr lang="ru-RU" dirty="0"/>
              <a:t>, пульт, метроном, драм-машина.</a:t>
            </a:r>
          </a:p>
          <a:p>
            <a:endParaRPr lang="ru-RU" dirty="0"/>
          </a:p>
          <a:p>
            <a:r>
              <a:rPr lang="ru-RU" dirty="0"/>
              <a:t>Наглядный материал: ноты, видео.</a:t>
            </a:r>
          </a:p>
          <a:p>
            <a:r>
              <a:rPr lang="ru-RU" dirty="0"/>
              <a:t>Технические средства: диктофон, планшет, ноутбук</a:t>
            </a:r>
          </a:p>
          <a:p>
            <a:r>
              <a:rPr lang="ru-RU" dirty="0"/>
              <a:t>Канцелярские принадлежности: указка, карандаш, ластик, авторучка.</a:t>
            </a:r>
          </a:p>
          <a:p>
            <a:endParaRPr lang="ru-RU" dirty="0"/>
          </a:p>
          <a:p>
            <a:r>
              <a:rPr lang="ru-RU" dirty="0"/>
              <a:t>Каждый обучающийся приносит на занятия:</a:t>
            </a:r>
          </a:p>
          <a:p>
            <a:r>
              <a:rPr lang="ru-RU" dirty="0"/>
              <a:t>Барабанные палочки, папку с нотным материалом, дневник.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5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5699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dirty="0"/>
              <a:t>Литература, использованная преподавателем для подготовки учебного занятия:</a:t>
            </a:r>
            <a:br>
              <a:rPr lang="ru-RU" sz="3100" dirty="0"/>
            </a:b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dirty="0"/>
              <a:t>Нотные сборники: </a:t>
            </a:r>
            <a:endParaRPr lang="en-US" dirty="0"/>
          </a:p>
          <a:p>
            <a:r>
              <a:rPr lang="en-US" dirty="0"/>
              <a:t>Stick Control </a:t>
            </a:r>
          </a:p>
          <a:p>
            <a:r>
              <a:rPr lang="en-US" dirty="0"/>
              <a:t>26 </a:t>
            </a:r>
            <a:r>
              <a:rPr lang="ru-RU" dirty="0"/>
              <a:t>стандартных американских рудиментов</a:t>
            </a:r>
            <a:endParaRPr lang="en-US" dirty="0"/>
          </a:p>
          <a:p>
            <a:r>
              <a:rPr lang="en-US" dirty="0"/>
              <a:t>Double Bass Drumming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9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Цель учебного занятия заключается в приобретении навыков использования стандартного рудимента на ударной установке в сопровождении фонограммы, метронома, а также живого инструмента.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6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ЗАДАЧИ УЧЕБНОГО ЗАНЯТИЯ</a:t>
            </a:r>
          </a:p>
          <a:p>
            <a:endParaRPr lang="ru-RU" dirty="0"/>
          </a:p>
          <a:p>
            <a:r>
              <a:rPr lang="ru-RU" b="1" dirty="0"/>
              <a:t>Обучающие:</a:t>
            </a:r>
          </a:p>
          <a:p>
            <a:endParaRPr lang="ru-RU" dirty="0"/>
          </a:p>
          <a:p>
            <a:r>
              <a:rPr lang="ru-RU" dirty="0"/>
              <a:t>Изучение рудимента;</a:t>
            </a:r>
          </a:p>
          <a:p>
            <a:r>
              <a:rPr lang="ru-RU" dirty="0"/>
              <a:t>Изучение различных видов использования рудимента;</a:t>
            </a:r>
          </a:p>
          <a:p>
            <a:r>
              <a:rPr lang="ru-RU" dirty="0"/>
              <a:t>Самостоятельное воспроизведение ученицей материала на инструменте;</a:t>
            </a:r>
          </a:p>
          <a:p>
            <a:endParaRPr lang="ru-RU" dirty="0"/>
          </a:p>
          <a:p>
            <a:r>
              <a:rPr lang="ru-RU" b="1" dirty="0"/>
              <a:t>Воспитательные:</a:t>
            </a:r>
          </a:p>
          <a:p>
            <a:endParaRPr lang="ru-RU" dirty="0"/>
          </a:p>
          <a:p>
            <a:r>
              <a:rPr lang="ru-RU" dirty="0"/>
              <a:t>Воспитание навыка эффективной работы с метрономом, фонограммой и живым сопровождением;</a:t>
            </a:r>
          </a:p>
          <a:p>
            <a:r>
              <a:rPr lang="ru-RU" dirty="0"/>
              <a:t>Воспитание профессионального отношения к поставленной задаче;</a:t>
            </a:r>
          </a:p>
          <a:p>
            <a:r>
              <a:rPr lang="ru-RU" dirty="0"/>
              <a:t>Воспитание культуры исполнения юного музыканта</a:t>
            </a:r>
          </a:p>
          <a:p>
            <a:endParaRPr lang="ru-RU" b="1" dirty="0"/>
          </a:p>
          <a:p>
            <a:r>
              <a:rPr lang="ru-RU" b="1" dirty="0"/>
              <a:t>Развивающие:</a:t>
            </a:r>
          </a:p>
          <a:p>
            <a:r>
              <a:rPr lang="ru-RU" dirty="0"/>
              <a:t>Развитие обучающегося, как грамотного слушателя и исполнителя на музыкальном инструменте;</a:t>
            </a:r>
          </a:p>
          <a:p>
            <a:r>
              <a:rPr lang="ru-RU" dirty="0"/>
              <a:t>Интеллектуальное развитие личности ребенка.</a:t>
            </a:r>
          </a:p>
          <a:p>
            <a:endParaRPr lang="ru-RU" dirty="0"/>
          </a:p>
          <a:p>
            <a:r>
              <a:rPr lang="ru-RU" b="1" dirty="0"/>
              <a:t>Форма учебного занятия</a:t>
            </a:r>
            <a:r>
              <a:rPr lang="ru-RU" dirty="0"/>
              <a:t>:  учебное занятие</a:t>
            </a:r>
          </a:p>
          <a:p>
            <a:r>
              <a:rPr lang="ru-RU" dirty="0"/>
              <a:t>Форма организации работы – индивидуальная</a:t>
            </a:r>
          </a:p>
          <a:p>
            <a:r>
              <a:rPr lang="ru-RU" dirty="0"/>
              <a:t>Тип учебного занятия: комбинированное занятие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9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ПЛАН УЧЕБНОГО ЗАНЯТИЯ</a:t>
            </a:r>
          </a:p>
          <a:p>
            <a:endParaRPr lang="ru-RU" dirty="0"/>
          </a:p>
          <a:p>
            <a:r>
              <a:rPr lang="ru-RU" dirty="0"/>
              <a:t>Структура учебного занятия:</a:t>
            </a:r>
          </a:p>
          <a:p>
            <a:endParaRPr lang="ru-RU" dirty="0"/>
          </a:p>
          <a:p>
            <a:r>
              <a:rPr lang="ru-RU" dirty="0"/>
              <a:t>Водная организационная часть – 5 минут</a:t>
            </a:r>
          </a:p>
          <a:p>
            <a:r>
              <a:rPr lang="ru-RU" dirty="0"/>
              <a:t>Приветствие. Представление обучающейся. Знакомство с темой, целью и задачами занятия.</a:t>
            </a:r>
          </a:p>
          <a:p>
            <a:endParaRPr lang="ru-RU" dirty="0"/>
          </a:p>
          <a:p>
            <a:r>
              <a:rPr lang="ru-RU" dirty="0"/>
              <a:t>Основная часть – 30 минут</a:t>
            </a:r>
          </a:p>
          <a:p>
            <a:endParaRPr lang="ru-RU" dirty="0"/>
          </a:p>
          <a:p>
            <a:r>
              <a:rPr lang="ru-RU" dirty="0"/>
              <a:t>Введение нового образовательного материала. Обобщение систематизации, закрепление материала.</a:t>
            </a:r>
          </a:p>
          <a:p>
            <a:endParaRPr lang="ru-RU" dirty="0"/>
          </a:p>
          <a:p>
            <a:r>
              <a:rPr lang="ru-RU" dirty="0"/>
              <a:t>Теоретическая часть – 10 минут</a:t>
            </a:r>
          </a:p>
          <a:p>
            <a:r>
              <a:rPr lang="ru-RU" dirty="0"/>
              <a:t>Подготовка к работе</a:t>
            </a:r>
          </a:p>
          <a:p>
            <a:r>
              <a:rPr lang="ru-RU" dirty="0"/>
              <a:t>Рассмотрение вариантов рудимента и его использования.</a:t>
            </a:r>
          </a:p>
          <a:p>
            <a:r>
              <a:rPr lang="ru-RU" dirty="0"/>
              <a:t>Практическая часть – 20 минут.</a:t>
            </a:r>
          </a:p>
          <a:p>
            <a:r>
              <a:rPr lang="ru-RU" dirty="0"/>
              <a:t>Показ преподавателем и освоение обучающейся фраз с использованием рудимента.</a:t>
            </a:r>
          </a:p>
          <a:p>
            <a:r>
              <a:rPr lang="ru-RU" dirty="0"/>
              <a:t>Работа с метрономом </a:t>
            </a:r>
          </a:p>
          <a:p>
            <a:r>
              <a:rPr lang="ru-RU" dirty="0"/>
              <a:t>Работа с фонограммой и живым сопровождением</a:t>
            </a:r>
          </a:p>
          <a:p>
            <a:r>
              <a:rPr lang="ru-RU" dirty="0"/>
              <a:t>Закрепление учебного материала.</a:t>
            </a:r>
          </a:p>
          <a:p>
            <a:r>
              <a:rPr lang="ru-RU" dirty="0"/>
              <a:t>Заключительная часть – 5 минут</a:t>
            </a:r>
          </a:p>
          <a:p>
            <a:r>
              <a:rPr lang="ru-RU" dirty="0"/>
              <a:t>Подведение итогов занятия.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7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700" dirty="0"/>
              <a:t>Приветствие. Представление обучающейся. Знакомство с темой, целью и задачами занятия.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43444"/>
          </a:xfrm>
        </p:spPr>
        <p:txBody>
          <a:bodyPr>
            <a:normAutofit/>
          </a:bodyPr>
          <a:lstStyle/>
          <a:p>
            <a:pPr marL="593725" indent="-457200">
              <a:buFont typeface="Wingdings 2" pitchFamily="18" charset="2"/>
              <a:buAutoNum type="arabicPeriod"/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Организационная часть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93725" indent="-457200">
              <a:buFont typeface="Wingdings 2" pitchFamily="18" charset="2"/>
              <a:buNone/>
            </a:pP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учебного занятия:</a:t>
            </a:r>
          </a:p>
          <a:p>
            <a:pPr marL="593725" indent="-457200">
              <a:buFont typeface="Wingdings 2" pitchFamily="18" charset="2"/>
              <a:buNone/>
            </a:pPr>
            <a:endParaRPr lang="ru-RU" sz="12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93725" indent="-457200" algn="ctr">
              <a:buFont typeface="Courier New" pitchFamily="49" charset="0"/>
              <a:buChar char="o"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200" dirty="0"/>
              <a:t>Приветствие. Представление обучающейся. Знакомство с темой, целью и задачами занятия.</a:t>
            </a:r>
          </a:p>
          <a:p>
            <a:pPr marL="593725" indent="-457200" algn="ctr">
              <a:buFont typeface="Wingdings 2" pitchFamily="18" charset="2"/>
              <a:buNone/>
            </a:pPr>
            <a:r>
              <a:rPr lang="en-US" sz="1200" dirty="0"/>
              <a:t>    </a:t>
            </a:r>
            <a:endParaRPr lang="ru-RU" sz="1200" dirty="0"/>
          </a:p>
          <a:p>
            <a:pPr marL="593725" indent="-457200" algn="ctr">
              <a:buFont typeface="Wingdings 2" pitchFamily="18" charset="2"/>
              <a:buNone/>
            </a:pPr>
            <a:r>
              <a:rPr lang="en-US" sz="1200" dirty="0"/>
              <a:t> </a:t>
            </a:r>
            <a:r>
              <a:rPr lang="ru-RU" sz="1200" dirty="0"/>
              <a:t>Учебное занятие проходит с обучающейся </a:t>
            </a:r>
          </a:p>
          <a:p>
            <a:pPr marL="593725" indent="-457200" algn="ctr">
              <a:buFont typeface="Wingdings 2" pitchFamily="18" charset="2"/>
              <a:buNone/>
            </a:pPr>
            <a:r>
              <a:rPr lang="en-US" sz="1200" dirty="0"/>
              <a:t>  </a:t>
            </a:r>
            <a:r>
              <a:rPr lang="ru-RU" sz="1200" dirty="0">
                <a:latin typeface="Arial" charset="0"/>
              </a:rPr>
              <a:t>4</a:t>
            </a:r>
            <a:r>
              <a:rPr lang="ru-RU" sz="1200" dirty="0"/>
              <a:t>-го класса Лещик Анастасией, 17 лет</a:t>
            </a:r>
            <a:endParaRPr lang="ru-RU" sz="1200" dirty="0">
              <a:latin typeface="Arial" charset="0"/>
            </a:endParaRPr>
          </a:p>
          <a:p>
            <a:r>
              <a:rPr lang="ru-RU" sz="1400" dirty="0"/>
              <a:t>Целью учебного занятия заключается приобретении навыков использования стандартного рудимента на ударной установке в сопровождении фонограммы, метронома, и живого инструмента.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DE8E6C-ABAD-4576-BB0C-3938E74CD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Play-back</a:t>
            </a:r>
            <a:r>
              <a:rPr lang="ru-RU" dirty="0"/>
              <a:t>. Теоретическая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1400" dirty="0"/>
              <a:t>На данном занятии нам предстоит научиться использовать на установке изученный на предыдущем занятии рудимент. Мы будем использовать метроном. Далее опробуем минус фонограмму части произведения в которой используется данный рудимент, а также постараемся сыграть эту часть с живым сопровождением. После будет продемонстрирована видеозапись вариантов использования данного рудимента.</a:t>
            </a:r>
          </a:p>
          <a:p>
            <a:endParaRPr lang="ru-RU" sz="1400" dirty="0"/>
          </a:p>
          <a:p>
            <a:r>
              <a:rPr lang="en-US" sz="1400" dirty="0"/>
              <a:t>Play-back</a:t>
            </a:r>
            <a:r>
              <a:rPr lang="ru-RU" sz="1400" dirty="0"/>
              <a:t> — это 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ru-RU" sz="1400" dirty="0"/>
              <a:t>обороты, фразы, на которых издавна учатся военные и классические барабанщики. Целью исполнения этих упражнений является приобретение легкости и свободы в игре. Барабанщики специально разработали их для тренировки координации рук. Такие фигуры — это основа игры на любом барабане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D40FC2-5291-4124-BCA7-2F3E625C2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5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мышечного аппарата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Для начала мы подготовим руки к работе.</a:t>
            </a:r>
            <a:br>
              <a:rPr lang="ru-RU" sz="1400" dirty="0"/>
            </a:br>
            <a:r>
              <a:rPr lang="ru-RU" sz="1400" dirty="0"/>
              <a:t>Чтобы избавиться от  напряжения, мы спокойными волнообразными движениями встряхнем их, тем самым увеличим приток крови к мышцам и насытим их кислородом для полноценной работы.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57380AA-DFBD-4CE9-AFA6-3794AEC1FF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89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952</Words>
  <Application>Microsoft Office PowerPoint</Application>
  <PresentationFormat>Экран (4:3)</PresentationFormat>
  <Paragraphs>157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 2</vt:lpstr>
      <vt:lpstr>Тема Office</vt:lpstr>
      <vt:lpstr>Конспект учебного занятия</vt:lpstr>
      <vt:lpstr>Конспект учебного занятия</vt:lpstr>
      <vt:lpstr>Тема учебного занятия</vt:lpstr>
      <vt:lpstr>Цель учебного занятия</vt:lpstr>
      <vt:lpstr>Задачи учебного занятия</vt:lpstr>
      <vt:lpstr>План учебного занятия</vt:lpstr>
      <vt:lpstr>  Приветствие. Представление обучающейся. Знакомство с темой, целью и задачами занятия. </vt:lpstr>
      <vt:lpstr>Play-back. Теоретическая часть</vt:lpstr>
      <vt:lpstr>Подготовка мышечного аппарата </vt:lpstr>
      <vt:lpstr>Растяжка. Подготовка исполнительского аппарата</vt:lpstr>
      <vt:lpstr>Выполнение упражнений</vt:lpstr>
      <vt:lpstr>Разыгрывание на Пэде. Показ преподавателем</vt:lpstr>
      <vt:lpstr>Разыгрывание на Пэде. Рудимент</vt:lpstr>
      <vt:lpstr>Регулировка ударной установки и посадка за инструментом</vt:lpstr>
      <vt:lpstr>Работа с метрономом</vt:lpstr>
      <vt:lpstr>Разучивание рудимента</vt:lpstr>
      <vt:lpstr>Применение рудимента</vt:lpstr>
      <vt:lpstr>Рудимент. Комбинации рудиментов</vt:lpstr>
      <vt:lpstr>Примеры рудиментов. </vt:lpstr>
      <vt:lpstr>Запись исполнения на видео</vt:lpstr>
      <vt:lpstr>Просмотр и обсуждение</vt:lpstr>
      <vt:lpstr>Показ рудиментов преподавателем</vt:lpstr>
      <vt:lpstr>Исполнение рудимента с аккомпанементом</vt:lpstr>
      <vt:lpstr>Исполнение рудимента под фонограмму с применением метронома</vt:lpstr>
      <vt:lpstr>Изучение рудиментов по видеозаписям известных музыкантов</vt:lpstr>
      <vt:lpstr>Работа с учебником</vt:lpstr>
      <vt:lpstr>Запись домашнего задания</vt:lpstr>
      <vt:lpstr> Заключительная часть учебного занятия </vt:lpstr>
      <vt:lpstr>Планируемый результат учебного занятия</vt:lpstr>
      <vt:lpstr> Материально-техническое оснащение занятия </vt:lpstr>
      <vt:lpstr> Литература, использованная преподавателем для подготовки учебного занятия: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аа</cp:lastModifiedBy>
  <cp:revision>91</cp:revision>
  <cp:lastPrinted>2015-10-01T23:24:29Z</cp:lastPrinted>
  <dcterms:created xsi:type="dcterms:W3CDTF">2015-09-24T02:06:06Z</dcterms:created>
  <dcterms:modified xsi:type="dcterms:W3CDTF">2019-08-06T02:10:55Z</dcterms:modified>
</cp:coreProperties>
</file>