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75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134" autoAdjust="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338687A-B4FE-475D-B71B-1E4AC1428381}" type="datetimeFigureOut">
              <a:rPr lang="ru-RU"/>
              <a:pPr/>
              <a:t>12.08.2019</a:t>
            </a:fld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03DF532-B629-419F-80ED-5ABEEA279A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4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74D0-D25B-4319-AEB0-3AAF3FDC8A21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DFDB-DBE6-40A1-8767-3E77FDE0E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3D56-1DD5-4229-B036-914D61B0BC90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63E4-2B77-451E-98C4-58E6E67DF8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A39A-D661-40E7-86F8-CAE2F1699239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0969-B4E2-4B78-987A-C9CA2326EB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6CCD-8AD2-40FC-B021-D002279E3E82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5349-0622-49B1-890E-FFA15731E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11CB-1465-463A-BBB4-43EFC978F790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0AA2-DA44-42D9-B63B-1BBACB139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CF4C-2C80-440D-9310-8CCACF4ED62C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5AFC-6389-43F4-ACDD-FD9D4F84A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56D2-D20C-4F57-B959-31FA288BA1AC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7CD6-7919-48A2-B92C-DC40B94C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596E-C47D-4494-A0C4-684EEB0FD14B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7E46-BC93-4FB1-A287-9BFFF59A0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7526-3D0B-4DE5-A2C6-617669281E44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E475-EF29-413F-A05E-A173957BB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0BD6-921E-41F8-8745-1733F1463340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5C50-FAB7-4E13-985D-6384176BF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37A1-A767-45F5-BB94-74AEFFB2B479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0ECC-755C-4B18-9C25-33D9E6314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AD30-3D0A-471B-B1FF-752E809F0430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6515-228A-4CFD-B76C-209C282C30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002C-9A0E-4567-903D-C4E247ED4ED1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BE3B-2837-4565-900E-5DD4EA07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74FA-D2A9-4776-AD92-107FF3994EFF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A272-5627-477E-A556-A4DB93F14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258D-90C5-4EE9-896A-9988974F0248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0CBB-7844-4991-8EB3-8976E378F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4907-9958-4D74-8FD6-5500BDFE7891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D037-39BB-47B1-AD06-66CF5BBC45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656A-D46C-4433-849C-84684018FD69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7D3-17C3-4D1A-9919-7EB71BB73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7F01-192E-4D0C-A0E5-C56804B5C169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0226-529C-475E-A284-7765E2692A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E440-3A99-45D8-8B87-173B2BEB9785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263A-81A3-4B24-97F4-7438697F1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EA97-6572-4A44-9214-31AE46B74021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26C9-5DF4-4107-A7EA-DF995F763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E1C7-5DAE-45A4-8C1F-93E826D94A08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C5ED-1E47-45A3-87B9-0415728672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5C3E-FEFE-4A24-9B18-9AD48BD200A0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03D-1696-4E70-A0D0-91FFD23BE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C41053-6526-43F9-A022-CF702D4693F4}" type="datetimeFigureOut">
              <a:rPr lang="ru-RU"/>
              <a:pPr>
                <a:defRPr/>
              </a:pPr>
              <a:t>12.08.2019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18AE7B-B3EC-4EC6-B9D8-4DD205B73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18D840-FBD2-4370-A684-6BA90C22A3FB}" type="datetimeFigureOut">
              <a:rPr lang="ru-RU"/>
              <a:pPr>
                <a:defRPr/>
              </a:pPr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0A4F00-5867-49D1-8860-13835047C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C000"/>
                </a:solidFill>
              </a:rPr>
              <a:t>Конспект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pc="300" dirty="0" smtClean="0">
                <a:solidFill>
                  <a:srgbClr val="FFC000"/>
                </a:solidFill>
              </a:rPr>
              <a:t>учебного занятия</a:t>
            </a:r>
            <a:endParaRPr lang="ru-RU" spc="300" dirty="0">
              <a:solidFill>
                <a:srgbClr val="FFC0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5" y="2060848"/>
            <a:ext cx="6989866" cy="446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680520" cy="436216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endParaRPr lang="ru-RU" sz="1800" dirty="0" smtClean="0"/>
          </a:p>
          <a:p>
            <a:pPr algn="ctr">
              <a:buFont typeface="Wingdings 2" pitchFamily="18" charset="2"/>
              <a:buNone/>
            </a:pPr>
            <a:r>
              <a:rPr lang="ru-RU" sz="1800" dirty="0" smtClean="0"/>
              <a:t>Начало занятия – настройка инструмента и разыгрывание.</a:t>
            </a:r>
          </a:p>
          <a:p>
            <a:pPr algn="ctr">
              <a:buFont typeface="Wingdings 2" pitchFamily="18" charset="2"/>
              <a:buNone/>
            </a:pPr>
            <a:endParaRPr lang="ru-RU" sz="1800" dirty="0" smtClean="0"/>
          </a:p>
          <a:p>
            <a:pPr algn="ctr">
              <a:buFont typeface="Wingdings 2" pitchFamily="18" charset="2"/>
              <a:buNone/>
            </a:pPr>
            <a:r>
              <a:rPr lang="ru-RU" sz="1800" dirty="0" smtClean="0"/>
              <a:t>Катя играет гамму, исполняя ее различными штрихами.</a:t>
            </a:r>
          </a:p>
          <a:p>
            <a:pPr algn="ctr">
              <a:buFont typeface="Wingdings 2" pitchFamily="18" charset="2"/>
              <a:buNone/>
            </a:pPr>
            <a:endParaRPr lang="ru-RU" sz="1800" dirty="0" smtClean="0"/>
          </a:p>
          <a:p>
            <a:pPr algn="ctr">
              <a:buFont typeface="Wingdings 2" pitchFamily="18" charset="2"/>
              <a:buNone/>
            </a:pPr>
            <a:r>
              <a:rPr lang="ru-RU" sz="1800" dirty="0" smtClean="0"/>
              <a:t>Разыгрывание – очень важная часть занятия виолончелиста. Для развития навыка интонирования играем гаммы, следим за точностью интонации.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1269"/>
            <a:ext cx="3992563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4465638" cy="5256212"/>
          </a:xfrm>
          <a:ln w="28575">
            <a:solidFill>
              <a:schemeClr val="tx1"/>
            </a:solidFill>
          </a:ln>
        </p:spPr>
        <p:txBody>
          <a:bodyPr anchor="ctr">
            <a:normAutofit lnSpcReduction="10000"/>
          </a:bodyPr>
          <a:lstStyle/>
          <a:p>
            <a:pPr lvl="1">
              <a:buFont typeface="Wingdings 2" pitchFamily="18" charset="2"/>
              <a:buNone/>
            </a:pPr>
            <a:endParaRPr lang="ru-RU" sz="1800" dirty="0" smtClean="0"/>
          </a:p>
          <a:p>
            <a:pPr lvl="1">
              <a:buFont typeface="Courier New" pitchFamily="49" charset="0"/>
              <a:buChar char="o"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Перед нами ноты сонаты </a:t>
            </a:r>
            <a:r>
              <a:rPr lang="ru-RU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Б.Ромберга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Сегодня  мы  должны  изучить методы и приемы работы над крупной  формой, развить умение мысленно охватить значительное построение, развить умение представить форму музыкального произведения в целом.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6525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Для того, чтобы исполнять 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это произведение,    необходимо    представлять 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построение фраз, выявлять характерные особенности отдельных образов, соблюдая единство построения.</a:t>
            </a:r>
          </a:p>
          <a:p>
            <a:endParaRPr lang="ru-RU" sz="1400" dirty="0" smtClean="0"/>
          </a:p>
          <a:p>
            <a:endParaRPr lang="ru-RU" sz="2000" dirty="0" smtClean="0"/>
          </a:p>
          <a:p>
            <a:endParaRPr lang="ru-RU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908720"/>
            <a:ext cx="387071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313113" cy="59769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Courier New" pitchFamily="49" charset="0"/>
              <a:buChar char="o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Для наиболее полного представления о произведении преподаватель и концертмейстер исполняют сонату, после чего предлагается обсудить впечатление от услышанного.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Катя рассказывает о своем восприятии этой музыки.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endParaRPr lang="ru-RU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100" dirty="0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485106"/>
            <a:ext cx="54356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3" y="980729"/>
            <a:ext cx="2736304" cy="4896544"/>
          </a:xfr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Разбор построения  произведения. Разбираем сколько длится вступление у фортепиано, считаем такты. 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Обращаем внимание на построение  части: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Экспозиция, разработка, реприза, кода.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977106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5"/>
            <a:ext cx="3024510" cy="5688484"/>
          </a:xfr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ru-RU" sz="1600" dirty="0" smtClean="0"/>
              <a:t>Исполнение пьесы с концертмейстером – важный этап. Выявляются моменты, которые нужно доработать, вырабатывается навык ансамблевой игры, взаимодействия с концертмейстером.</a:t>
            </a:r>
          </a:p>
          <a:p>
            <a:endParaRPr lang="ru-RU" sz="1600" dirty="0" smtClean="0"/>
          </a:p>
          <a:p>
            <a:r>
              <a:rPr lang="ru-RU" sz="1600" dirty="0" smtClean="0"/>
              <a:t>Катя исполняет произведение старается выявлять различные образы, не теряя ощущения формы.</a:t>
            </a:r>
          </a:p>
          <a:p>
            <a:endParaRPr lang="ru-RU" sz="1600" dirty="0" smtClean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475" y="1722835"/>
            <a:ext cx="5724525" cy="429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23728" y="692696"/>
            <a:ext cx="4824536" cy="4568825"/>
          </a:xfrm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ru-RU" sz="1600" dirty="0" smtClean="0"/>
              <a:t>Работа над отдельными фразами. Важно понять, как строится произведение,  где динамическое развитие.</a:t>
            </a:r>
          </a:p>
          <a:p>
            <a:r>
              <a:rPr lang="ru-RU" sz="1600" dirty="0" smtClean="0"/>
              <a:t>Разбираются партии, их контрастность, единство, интенсивность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9712" y="620688"/>
            <a:ext cx="4608512" cy="5761037"/>
          </a:xfrm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основной  </a:t>
            </a:r>
            <a:r>
              <a:rPr lang="ru-RU" sz="1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занятия сделаем небольшую репетицию в концертном  зале  школы  и  исполним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 произведение  целиком с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аккомпаниментом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03350" y="1073150"/>
            <a:ext cx="712946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Заключительная часть учебного занятия</a:t>
            </a:r>
          </a:p>
          <a:p>
            <a:endParaRPr lang="ru-RU" dirty="0"/>
          </a:p>
          <a:p>
            <a:r>
              <a:rPr lang="ru-RU" dirty="0"/>
              <a:t>Репетиция в зале, записываем исполнение на видео</a:t>
            </a:r>
          </a:p>
          <a:p>
            <a:endParaRPr lang="ru-RU" dirty="0"/>
          </a:p>
          <a:p>
            <a:r>
              <a:rPr lang="ru-RU" dirty="0"/>
              <a:t>Просмотрев запись, обсуждаем итоги нашего занятия.</a:t>
            </a:r>
          </a:p>
          <a:p>
            <a:endParaRPr lang="ru-RU" dirty="0"/>
          </a:p>
          <a:p>
            <a:r>
              <a:rPr lang="ru-RU" dirty="0"/>
              <a:t>Проанализируем замеченные недостатки исполнения.</a:t>
            </a:r>
          </a:p>
          <a:p>
            <a:endParaRPr lang="ru-RU" dirty="0"/>
          </a:p>
          <a:p>
            <a:r>
              <a:rPr lang="ru-RU" dirty="0"/>
              <a:t>Отметим достигнутые успехи.</a:t>
            </a:r>
          </a:p>
          <a:p>
            <a:endParaRPr lang="ru-RU" dirty="0"/>
          </a:p>
          <a:p>
            <a:r>
              <a:rPr lang="ru-RU" dirty="0" smtClean="0"/>
              <a:t>Катя </a:t>
            </a:r>
            <a:r>
              <a:rPr lang="ru-RU" dirty="0"/>
              <a:t>самостоятельно оценивает и анализирует свое </a:t>
            </a:r>
          </a:p>
          <a:p>
            <a:r>
              <a:rPr lang="ru-RU" dirty="0"/>
              <a:t>исполнение.</a:t>
            </a:r>
          </a:p>
          <a:p>
            <a:endParaRPr lang="ru-RU" dirty="0"/>
          </a:p>
          <a:p>
            <a:r>
              <a:rPr lang="ru-RU" dirty="0"/>
              <a:t>Преподаватель составляет домашнее задание с участием обучающейся.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187450" y="496888"/>
            <a:ext cx="7010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Материально-техническое оснащение занятия:</a:t>
            </a:r>
          </a:p>
          <a:p>
            <a:endParaRPr lang="ru-RU"/>
          </a:p>
          <a:p>
            <a:r>
              <a:rPr lang="ru-RU"/>
              <a:t>Учебный класс 10 кв. м.</a:t>
            </a:r>
          </a:p>
          <a:p>
            <a:r>
              <a:rPr lang="ru-RU"/>
              <a:t>Виолончель, фортепиано, пульт.</a:t>
            </a:r>
          </a:p>
          <a:p>
            <a:endParaRPr lang="ru-RU"/>
          </a:p>
          <a:p>
            <a:r>
              <a:rPr lang="ru-RU"/>
              <a:t>Наглядный материал: ноты</a:t>
            </a:r>
          </a:p>
          <a:p>
            <a:r>
              <a:rPr lang="ru-RU"/>
              <a:t>Технические средства: диктофон, планшет</a:t>
            </a:r>
          </a:p>
          <a:p>
            <a:r>
              <a:rPr lang="ru-RU"/>
              <a:t>Канцелярские принадлежности: указка, карандаш, ластик, авторучка.</a:t>
            </a:r>
          </a:p>
          <a:p>
            <a:endParaRPr lang="ru-RU"/>
          </a:p>
          <a:p>
            <a:r>
              <a:rPr lang="ru-RU"/>
              <a:t>Каждый обучающийся приносит на занятия:</a:t>
            </a:r>
          </a:p>
          <a:p>
            <a:r>
              <a:rPr lang="ru-RU"/>
              <a:t>Виолончель, папку с нотным материалом, дневник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24001" y="1700808"/>
            <a:ext cx="54006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Литература, использованная преподавателем для подготовки учебного занятия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А.Броун</a:t>
            </a:r>
            <a:r>
              <a:rPr lang="ru-RU" dirty="0" smtClean="0"/>
              <a:t> «Очерки по методике игры на виолончели»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Нотные сборники:</a:t>
            </a:r>
          </a:p>
          <a:p>
            <a:r>
              <a:rPr lang="ru-RU" dirty="0"/>
              <a:t>Хрестоматия для виолончели</a:t>
            </a:r>
          </a:p>
          <a:p>
            <a:endParaRPr lang="ru-RU" dirty="0"/>
          </a:p>
          <a:p>
            <a:r>
              <a:rPr lang="ru-RU" dirty="0"/>
              <a:t>Хрестоматия педагогического репертуара для виолончели. Пьесы для </a:t>
            </a:r>
            <a:r>
              <a:rPr lang="en-US" dirty="0"/>
              <a:t>V </a:t>
            </a:r>
            <a:r>
              <a:rPr lang="ru-RU" dirty="0"/>
              <a:t>класса ДМШ. Вып.3. Часть 1. Сост. Р. Сапожников. Изд. «</a:t>
            </a:r>
            <a:r>
              <a:rPr lang="ru-RU" dirty="0" err="1"/>
              <a:t>Музыка».М</a:t>
            </a:r>
            <a:r>
              <a:rPr lang="ru-RU" dirty="0"/>
              <a:t>., 1967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Конспект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занятия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      </a:t>
            </a:r>
          </a:p>
          <a:p>
            <a:pPr>
              <a:buFont typeface="Wingdings 2" pitchFamily="18" charset="2"/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Преподавателя МБУ ДО «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Кузьмоловской</a:t>
            </a:r>
            <a:r>
              <a:rPr lang="ru-RU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школы искусств»</a:t>
            </a: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Здоровой Е.А.</a:t>
            </a:r>
            <a:endParaRPr lang="en-US" sz="2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Концертмейстер  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Гражданкин А.А.</a:t>
            </a:r>
          </a:p>
          <a:p>
            <a:pPr>
              <a:buFont typeface="Wingdings 2" pitchFamily="18" charset="2"/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учебной группы:             1 человек.</a:t>
            </a:r>
          </a:p>
          <a:p>
            <a:pPr>
              <a:buFont typeface="Wingdings 2" pitchFamily="18" charset="2"/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ru-RU" sz="2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Ф.И.О обучающегося     –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Соломатина Екатерина</a:t>
            </a: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endParaRPr lang="ru-RU" sz="2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               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лет.</a:t>
            </a:r>
          </a:p>
          <a:p>
            <a:pPr>
              <a:buFont typeface="Wingdings 2" pitchFamily="18" charset="2"/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95513" y="4816475"/>
            <a:ext cx="340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187450" y="2852738"/>
            <a:ext cx="333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708400" y="1792288"/>
            <a:ext cx="217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9750" y="620713"/>
            <a:ext cx="7993063" cy="486287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ТЕМА УЧЕБНОГО  ЗАНЯТИЯ</a:t>
            </a:r>
          </a:p>
          <a:p>
            <a:pPr algn="ctr"/>
            <a:endParaRPr lang="ru-RU" sz="2000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«Работа над крупной формой на </a:t>
            </a:r>
            <a:r>
              <a:rPr lang="ru-RU" dirty="0"/>
              <a:t>примере произведения </a:t>
            </a:r>
            <a:r>
              <a:rPr lang="ru-RU" dirty="0" err="1" smtClean="0"/>
              <a:t>Б.Ромберга</a:t>
            </a:r>
            <a:r>
              <a:rPr lang="ru-RU" dirty="0" smtClean="0"/>
              <a:t>  Соната В </a:t>
            </a:r>
            <a:r>
              <a:rPr lang="en-US" dirty="0" err="1" smtClean="0"/>
              <a:t>dur</a:t>
            </a:r>
            <a:r>
              <a:rPr lang="en-US" dirty="0" smtClean="0"/>
              <a:t> </a:t>
            </a:r>
            <a:r>
              <a:rPr lang="ru-RU" dirty="0" smtClean="0"/>
              <a:t>1 часть»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МЕСТО ЗАНЯТИЯ В ДОПОЛНИТЕЛЬНОЙ ОБРАЗОВАТЕЛЬНОЙ ПРОГРАММЕ</a:t>
            </a:r>
          </a:p>
          <a:p>
            <a:pPr algn="ctr"/>
            <a:r>
              <a:rPr lang="ru-RU" dirty="0" smtClean="0"/>
              <a:t>Индивидуальное занятие по дисциплине «Специальный инструмент» из раздела «Анализ крупной формы»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СТЕПЕНЬ СЛОЖНОСТИ   </a:t>
            </a:r>
            <a:r>
              <a:rPr lang="ru-RU" dirty="0" smtClean="0"/>
              <a:t>Сложное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ln w="28575">
            <a:solidFill>
              <a:schemeClr val="accent1"/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Планируемый результат учебного занятия: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Развитие единого слухомоторного навыка в работе над данным </a:t>
            </a:r>
            <a:r>
              <a:rPr lang="ru-RU" sz="1800" spc="300" dirty="0" smtClean="0"/>
              <a:t>музыкальным произведением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2000" dirty="0" smtClean="0">
                <a:solidFill>
                  <a:srgbClr val="FFC000"/>
                </a:solidFill>
              </a:rPr>
              <a:t>Методы обучения: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- Наглядный;</a:t>
            </a:r>
            <a:br>
              <a:rPr lang="ru-RU" sz="1800" dirty="0" smtClean="0"/>
            </a:br>
            <a:r>
              <a:rPr lang="ru-RU" sz="1800" dirty="0" smtClean="0"/>
              <a:t>- Словесный;</a:t>
            </a:r>
            <a:br>
              <a:rPr lang="ru-RU" sz="1800" dirty="0" smtClean="0"/>
            </a:br>
            <a:r>
              <a:rPr lang="ru-RU" sz="1800" dirty="0" smtClean="0"/>
              <a:t>- Репродуктивный;</a:t>
            </a:r>
            <a:br>
              <a:rPr lang="ru-RU" sz="1800" dirty="0" smtClean="0"/>
            </a:br>
            <a:r>
              <a:rPr lang="ru-RU" sz="1800" dirty="0" smtClean="0"/>
              <a:t>- Практический.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2000" dirty="0" smtClean="0">
                <a:solidFill>
                  <a:srgbClr val="FFC000"/>
                </a:solidFill>
              </a:rPr>
              <a:t>Технологии учебного занятия:  </a:t>
            </a:r>
            <a:r>
              <a:rPr lang="ru-RU" sz="1800" dirty="0" smtClean="0"/>
              <a:t>Коммуникативно-диалоговые.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403350" y="2008188"/>
            <a:ext cx="640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835696" y="2297113"/>
            <a:ext cx="52562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ЦЕЛЬ УЧЕБНОГО ЗАНЯТИЯ</a:t>
            </a:r>
          </a:p>
          <a:p>
            <a:endParaRPr lang="ru-RU" dirty="0"/>
          </a:p>
          <a:p>
            <a:r>
              <a:rPr lang="ru-RU" dirty="0"/>
              <a:t>развитие исполнительских навыков, повышающих качество исполнения сонатной формы</a:t>
            </a:r>
            <a:r>
              <a:rPr lang="ru-RU" dirty="0" smtClean="0"/>
              <a:t>, а </a:t>
            </a:r>
            <a:r>
              <a:rPr lang="ru-RU" dirty="0"/>
              <a:t>также развитие навыков концертного выступления, борьба с волнением, сценическое поведение.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35150" y="712788"/>
            <a:ext cx="5257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ЗАДАЧИ УЧЕБНОГО ЗАНЯТИЯ</a:t>
            </a:r>
          </a:p>
          <a:p>
            <a:endParaRPr lang="ru-RU" dirty="0"/>
          </a:p>
          <a:p>
            <a:r>
              <a:rPr lang="ru-RU" sz="1400" dirty="0"/>
              <a:t>Обучающие:</a:t>
            </a:r>
          </a:p>
          <a:p>
            <a:r>
              <a:rPr lang="ru-RU" sz="1400" dirty="0"/>
              <a:t>С</a:t>
            </a:r>
            <a:r>
              <a:rPr lang="ru-RU" sz="1400" dirty="0" smtClean="0"/>
              <a:t>амостоятельное </a:t>
            </a:r>
            <a:r>
              <a:rPr lang="ru-RU" sz="1400" dirty="0" smtClean="0"/>
              <a:t>исполнение музыкального </a:t>
            </a:r>
            <a:r>
              <a:rPr lang="ru-RU" sz="1400" dirty="0" smtClean="0"/>
              <a:t>произведения. </a:t>
            </a:r>
            <a:endParaRPr lang="ru-RU" sz="1400" dirty="0"/>
          </a:p>
          <a:p>
            <a:r>
              <a:rPr lang="ru-RU" sz="1400" dirty="0"/>
              <a:t>О</a:t>
            </a:r>
            <a:r>
              <a:rPr lang="ru-RU" sz="1400" dirty="0" smtClean="0"/>
              <a:t>бобщение </a:t>
            </a:r>
            <a:r>
              <a:rPr lang="ru-RU" sz="1400" dirty="0" smtClean="0"/>
              <a:t>,систематизация ,закрепление </a:t>
            </a:r>
            <a:r>
              <a:rPr lang="ru-RU" sz="1400" dirty="0" smtClean="0"/>
              <a:t>материала.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 smtClean="0"/>
              <a:t>Воспитательные</a:t>
            </a:r>
            <a:r>
              <a:rPr lang="ru-RU" sz="1400" dirty="0"/>
              <a:t>:</a:t>
            </a:r>
          </a:p>
          <a:p>
            <a:r>
              <a:rPr lang="ru-RU" sz="1400" dirty="0" smtClean="0"/>
              <a:t>Воспитание </a:t>
            </a:r>
            <a:r>
              <a:rPr lang="ru-RU" sz="1400" dirty="0"/>
              <a:t>навыка эффективной работы с концертмейстером;</a:t>
            </a:r>
          </a:p>
          <a:p>
            <a:r>
              <a:rPr lang="ru-RU" sz="1400" dirty="0"/>
              <a:t>Воспитание профессионального отношения к поставленной задаче;</a:t>
            </a:r>
          </a:p>
          <a:p>
            <a:r>
              <a:rPr lang="ru-RU" sz="1400" dirty="0"/>
              <a:t>Воспитание культуры исполнения юного музыканта</a:t>
            </a:r>
          </a:p>
          <a:p>
            <a:endParaRPr lang="ru-RU" sz="1400" dirty="0"/>
          </a:p>
          <a:p>
            <a:r>
              <a:rPr lang="ru-RU" sz="1400" dirty="0"/>
              <a:t>Развивающие:</a:t>
            </a:r>
          </a:p>
          <a:p>
            <a:r>
              <a:rPr lang="ru-RU" sz="1400" dirty="0"/>
              <a:t>Развитие обучающегося, как грамотного слушателя и исполнителя на музыкальном инструменте;</a:t>
            </a:r>
          </a:p>
          <a:p>
            <a:r>
              <a:rPr lang="ru-RU" sz="1400" dirty="0"/>
              <a:t>Интеллектуальное развитие личности ребенка.</a:t>
            </a:r>
          </a:p>
          <a:p>
            <a:endParaRPr lang="ru-RU" sz="1400" dirty="0"/>
          </a:p>
          <a:p>
            <a:r>
              <a:rPr lang="ru-RU" sz="1400" dirty="0"/>
              <a:t>Форма учебного занятия:  учебное </a:t>
            </a:r>
            <a:r>
              <a:rPr lang="ru-RU" sz="1400" dirty="0" smtClean="0"/>
              <a:t>занятие.</a:t>
            </a:r>
            <a:endParaRPr lang="ru-RU" sz="1400" dirty="0"/>
          </a:p>
          <a:p>
            <a:r>
              <a:rPr lang="ru-RU" sz="1400" dirty="0"/>
              <a:t>Форма организации работы – </a:t>
            </a:r>
            <a:r>
              <a:rPr lang="ru-RU" sz="1400" dirty="0" smtClean="0"/>
              <a:t>индивидуальная.</a:t>
            </a:r>
            <a:endParaRPr lang="ru-RU" sz="1400" dirty="0"/>
          </a:p>
          <a:p>
            <a:r>
              <a:rPr lang="ru-RU" sz="1400" dirty="0"/>
              <a:t>Тип учебного занятия: комбинированное </a:t>
            </a:r>
            <a:r>
              <a:rPr lang="ru-RU" sz="1400" dirty="0" smtClean="0"/>
              <a:t>занятие.</a:t>
            </a:r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27583" y="-64388"/>
            <a:ext cx="770522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ПЛАН УЧЕБНОГО ЗАНЯТИЯ</a:t>
            </a:r>
          </a:p>
          <a:p>
            <a:endParaRPr lang="ru-RU" dirty="0"/>
          </a:p>
          <a:p>
            <a:r>
              <a:rPr lang="ru-RU" sz="1600" dirty="0"/>
              <a:t>Структура учебного занятия:</a:t>
            </a:r>
          </a:p>
          <a:p>
            <a:endParaRPr lang="ru-RU" sz="1600" dirty="0"/>
          </a:p>
          <a:p>
            <a:r>
              <a:rPr lang="ru-RU" sz="1600" dirty="0" smtClean="0"/>
              <a:t>Вводная </a:t>
            </a:r>
            <a:r>
              <a:rPr lang="ru-RU" sz="1600" dirty="0"/>
              <a:t>организационная часть – 5 минут</a:t>
            </a:r>
          </a:p>
          <a:p>
            <a:r>
              <a:rPr lang="ru-RU" sz="1600" dirty="0"/>
              <a:t>Приветствие. Представление обучающейся. Знакомство с темой, целью и задачами занятия.</a:t>
            </a:r>
          </a:p>
          <a:p>
            <a:endParaRPr lang="ru-RU" sz="1600" dirty="0"/>
          </a:p>
          <a:p>
            <a:r>
              <a:rPr lang="ru-RU" sz="1600" dirty="0"/>
              <a:t>Основная часть – 30 </a:t>
            </a:r>
            <a:r>
              <a:rPr lang="ru-RU" sz="1600" dirty="0" smtClean="0"/>
              <a:t>минут</a:t>
            </a:r>
          </a:p>
          <a:p>
            <a:r>
              <a:rPr lang="ru-RU" sz="1600" dirty="0" smtClean="0"/>
              <a:t>Разыгрывание-важная часть занятия виолончелиста;</a:t>
            </a:r>
          </a:p>
          <a:p>
            <a:r>
              <a:rPr lang="ru-RU" sz="1600" dirty="0" smtClean="0"/>
              <a:t>Развитие навыков сценического поведения;</a:t>
            </a:r>
            <a:endParaRPr lang="ru-RU" sz="1600" dirty="0"/>
          </a:p>
          <a:p>
            <a:r>
              <a:rPr lang="ru-RU" sz="1600" dirty="0" smtClean="0"/>
              <a:t>Обобщение, систематизация, закрепление </a:t>
            </a:r>
            <a:r>
              <a:rPr lang="ru-RU" sz="1600" dirty="0"/>
              <a:t>материала.</a:t>
            </a:r>
          </a:p>
          <a:p>
            <a:endParaRPr lang="ru-RU" sz="1600" dirty="0"/>
          </a:p>
          <a:p>
            <a:r>
              <a:rPr lang="ru-RU" sz="1600" dirty="0"/>
              <a:t>Теоретическая часть – 10 минут</a:t>
            </a:r>
          </a:p>
          <a:p>
            <a:r>
              <a:rPr lang="ru-RU" sz="1600" dirty="0"/>
              <a:t>Понятие выразительности, интонирования, разбор </a:t>
            </a:r>
            <a:r>
              <a:rPr lang="ru-RU" sz="1600" dirty="0" smtClean="0"/>
              <a:t>сонатной формы.</a:t>
            </a:r>
            <a:endParaRPr lang="ru-RU" sz="1600" dirty="0"/>
          </a:p>
          <a:p>
            <a:r>
              <a:rPr lang="ru-RU" sz="1600" dirty="0"/>
              <a:t>Практическая часть – 20 минут.</a:t>
            </a:r>
          </a:p>
          <a:p>
            <a:r>
              <a:rPr lang="ru-RU" sz="1600" dirty="0"/>
              <a:t>Показ преподавателем и освоение обучающейся элементов произведения на виолончели.</a:t>
            </a:r>
          </a:p>
          <a:p>
            <a:r>
              <a:rPr lang="ru-RU" sz="1600" dirty="0" smtClean="0"/>
              <a:t>Рассматриваются </a:t>
            </a:r>
            <a:r>
              <a:rPr lang="ru-RU" sz="1600" dirty="0"/>
              <a:t>недостатки в трактовке и в исполнении учащимися произведений сонатной формы, </a:t>
            </a:r>
            <a:r>
              <a:rPr lang="ru-RU" sz="1600" dirty="0" smtClean="0"/>
              <a:t>выявляются их </a:t>
            </a:r>
            <a:r>
              <a:rPr lang="ru-RU" sz="1600" dirty="0"/>
              <a:t>причины и даются рекомендации по их устранению. Также уделяется время развитию навыков концертного выступления, борьбы с волнением, сценическим поведением.</a:t>
            </a:r>
          </a:p>
          <a:p>
            <a:r>
              <a:rPr lang="ru-RU" sz="1600" dirty="0"/>
              <a:t>Показ и освоение произведения на виолончели в сопровождении фортепиано.</a:t>
            </a:r>
          </a:p>
          <a:p>
            <a:r>
              <a:rPr lang="ru-RU" sz="1600" dirty="0"/>
              <a:t>Закрепление учебного материала.</a:t>
            </a:r>
          </a:p>
          <a:p>
            <a:r>
              <a:rPr lang="ru-RU" sz="1600" dirty="0"/>
              <a:t>Заключительная часть – 10 минут</a:t>
            </a:r>
          </a:p>
          <a:p>
            <a:r>
              <a:rPr lang="ru-RU" sz="1600" dirty="0"/>
              <a:t>Подведение итогов занятия.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txBody>
          <a:bodyPr anchor="t"/>
          <a:lstStyle/>
          <a:p>
            <a:pPr fontAlgn="auto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rgbClr val="FFC000"/>
                </a:solidFill>
              </a:rPr>
              <a:t>Ход занятия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5040560" cy="5112568"/>
          </a:xfr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lnSpcReduction="10000"/>
          </a:bodyPr>
          <a:lstStyle/>
          <a:p>
            <a:pPr marL="593725" indent="-457200">
              <a:buFont typeface="Wingdings 2" pitchFamily="18" charset="2"/>
              <a:buAutoNum type="arabicPeriod"/>
            </a:pPr>
            <a:endParaRPr lang="ru-RU" sz="2000" dirty="0" smtClean="0"/>
          </a:p>
          <a:p>
            <a:pPr marL="593725" indent="-457200">
              <a:buFont typeface="Wingdings 2" pitchFamily="18" charset="2"/>
              <a:buAutoNum type="arabicPeriod"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Организационная часть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93725" indent="-457200"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учебного занятия:</a:t>
            </a:r>
          </a:p>
          <a:p>
            <a:pPr marL="593725" indent="-457200">
              <a:buFont typeface="Wingdings 2" pitchFamily="18" charset="2"/>
              <a:buNone/>
            </a:pP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36525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Приветствие. Представление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обучающейся.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Знакомство с темой, целью и задачами занятия.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93725" indent="-457200">
              <a:buFont typeface="Wingdings 2" pitchFamily="18" charset="2"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Учебное занятие проходит с обучающейся 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-го класса Соломатиной Екатериной 11 лет</a:t>
            </a: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93725" indent="-457200">
              <a:buFont typeface="Wingdings 2" pitchFamily="18" charset="2"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93725" indent="-457200">
              <a:buFont typeface="Courier New" pitchFamily="49" charset="0"/>
              <a:buChar char="o"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Цель учебного занятия заключается в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развитии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исполнительских навыков, повышающих качество исполнения крупной формы, а также развитие навыков концертного выступления, борьба с волнением, сценическое поведение.  </a:t>
            </a:r>
          </a:p>
          <a:p>
            <a:pPr marL="593725" indent="-457200"/>
            <a:endParaRPr lang="ru-RU" sz="1600" dirty="0" smtClean="0"/>
          </a:p>
        </p:txBody>
      </p:sp>
      <p:pic>
        <p:nvPicPr>
          <p:cNvPr id="31752" name="Picture 8" descr="Изображение 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9525" y="-2667000"/>
            <a:ext cx="4464050" cy="12192000"/>
          </a:xfrm>
          <a:prstGeom prst="rect">
            <a:avLst/>
          </a:prstGeom>
          <a:noFill/>
        </p:spPr>
      </p:pic>
      <p:pic>
        <p:nvPicPr>
          <p:cNvPr id="31753" name="Picture 9" descr="Изображение 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5425" y="-2451100"/>
            <a:ext cx="4464050" cy="12192000"/>
          </a:xfrm>
          <a:prstGeom prst="rect">
            <a:avLst/>
          </a:prstGeom>
          <a:noFill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076" y="1307422"/>
            <a:ext cx="3708400" cy="494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23728" y="764704"/>
            <a:ext cx="4896544" cy="5688633"/>
          </a:xfr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</a:t>
            </a:r>
            <a:r>
              <a:rPr lang="ru-RU" sz="2000" b="1" dirty="0" smtClean="0">
                <a:solidFill>
                  <a:srgbClr val="FFC000"/>
                </a:solidFill>
              </a:rPr>
              <a:t>Основная часть учебного занятия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Сегодня нам предстоит работа над  развитием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исполнительских навыков, повышающих качество исполнения сонатной формы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а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также развитие навыков концертного выступления, борьба с волнением,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навыков сценического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поведение.</a:t>
            </a:r>
          </a:p>
          <a:p>
            <a:pPr algn="ctr">
              <a:buNone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 2" pitchFamily="18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buFont typeface="Wingdings 2" pitchFamily="18" charset="2"/>
              <a:buNone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i="1" dirty="0" smtClean="0">
                <a:solidFill>
                  <a:srgbClr val="FFFF00"/>
                </a:solidFill>
              </a:rPr>
              <a:t>СОНАТНАЯ ФОРМА-наиболее </a:t>
            </a:r>
            <a:r>
              <a:rPr lang="ru-RU" sz="1600" i="1" dirty="0">
                <a:solidFill>
                  <a:srgbClr val="FFFF00"/>
                </a:solidFill>
              </a:rPr>
              <a:t>развитая нециклическая форма инструментальной музыки. В основе сонатной формы - контрастное сопоставление различных тем (экспозиция), их мотивное и тональное развитие (разработка), повторение основных тем чаще в главной тональности (</a:t>
            </a:r>
            <a:r>
              <a:rPr lang="ru-RU" sz="1600" i="1" dirty="0" smtClean="0">
                <a:solidFill>
                  <a:srgbClr val="FFFF00"/>
                </a:solidFill>
              </a:rPr>
              <a:t>реприза)</a:t>
            </a:r>
          </a:p>
          <a:p>
            <a:pPr>
              <a:buNone/>
            </a:pPr>
            <a:r>
              <a:rPr lang="ru-RU" sz="1600" i="1" dirty="0">
                <a:solidFill>
                  <a:srgbClr val="FFFF00"/>
                </a:solidFill>
              </a:rPr>
              <a:t> </a:t>
            </a:r>
            <a:r>
              <a:rPr lang="ru-RU" sz="1600" i="1" dirty="0" smtClean="0">
                <a:solidFill>
                  <a:srgbClr val="FFFF00"/>
                </a:solidFill>
              </a:rPr>
              <a:t>   Большой энциклопедический словарь 2012г.</a:t>
            </a:r>
          </a:p>
          <a:p>
            <a:pPr>
              <a:buNone/>
            </a:pPr>
            <a:endParaRPr lang="ru-RU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endParaRPr lang="ru-RU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 2" pitchFamily="18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предыдущем занятии обучающаяся была </a:t>
            </a:r>
          </a:p>
          <a:p>
            <a:pPr algn="ctr">
              <a:buFont typeface="Wingdings 2" pitchFamily="18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ознакомлена с  исполнением различных старинных виолончельных сонат.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930</TotalTime>
  <Words>874</Words>
  <Application>Microsoft Office PowerPoint</Application>
  <PresentationFormat>Экран (4:3)</PresentationFormat>
  <Paragraphs>155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Специальное оформление</vt:lpstr>
      <vt:lpstr>Конспект  учебного занятия</vt:lpstr>
      <vt:lpstr>Конспект  учебного занятия</vt:lpstr>
      <vt:lpstr>Презентация PowerPoint</vt:lpstr>
      <vt:lpstr>Планируемый результат учебного занятия:   Развитие единого слухомоторного навыка в работе над данным музыкальным произведением.    Методы обучения:   - Наглядный; - Словесный; - Репродуктивный; - Практический.    Технологии учебного занятия:  Коммуникативно-диалоговые.   </vt:lpstr>
      <vt:lpstr>Презентация PowerPoint</vt:lpstr>
      <vt:lpstr>Презентация PowerPoint</vt:lpstr>
      <vt:lpstr>Презентация PowerPoint</vt:lpstr>
      <vt:lpstr>Ход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72</cp:revision>
  <dcterms:created xsi:type="dcterms:W3CDTF">2013-03-10T08:59:54Z</dcterms:created>
  <dcterms:modified xsi:type="dcterms:W3CDTF">2019-08-12T11:25:10Z</dcterms:modified>
</cp:coreProperties>
</file>