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92" r:id="rId4"/>
    <p:sldId id="262" r:id="rId5"/>
    <p:sldId id="288" r:id="rId6"/>
    <p:sldId id="291" r:id="rId7"/>
    <p:sldId id="315" r:id="rId8"/>
    <p:sldId id="298" r:id="rId9"/>
    <p:sldId id="281" r:id="rId10"/>
    <p:sldId id="306" r:id="rId11"/>
    <p:sldId id="319" r:id="rId12"/>
    <p:sldId id="314" r:id="rId13"/>
    <p:sldId id="318" r:id="rId14"/>
    <p:sldId id="308" r:id="rId15"/>
    <p:sldId id="284" r:id="rId16"/>
    <p:sldId id="322" r:id="rId17"/>
    <p:sldId id="286" r:id="rId18"/>
    <p:sldId id="317" r:id="rId19"/>
    <p:sldId id="311" r:id="rId20"/>
    <p:sldId id="299" r:id="rId21"/>
    <p:sldId id="29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A21"/>
    <a:srgbClr val="FFD347"/>
    <a:srgbClr val="F6BB00"/>
    <a:srgbClr val="FFCC00"/>
    <a:srgbClr val="FF9900"/>
    <a:srgbClr val="FF9933"/>
    <a:srgbClr val="FFFF0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68" autoAdjust="0"/>
    <p:restoredTop sz="94660"/>
  </p:normalViewPr>
  <p:slideViewPr>
    <p:cSldViewPr>
      <p:cViewPr varScale="1">
        <p:scale>
          <a:sx n="80" d="100"/>
          <a:sy n="80" d="100"/>
        </p:scale>
        <p:origin x="47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7B08-2D85-4E8E-9124-97FFDBB0BF6F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371A-363E-4551-9FE6-9B429BC8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7B08-2D85-4E8E-9124-97FFDBB0BF6F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371A-363E-4551-9FE6-9B429BC8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7B08-2D85-4E8E-9124-97FFDBB0BF6F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371A-363E-4551-9FE6-9B429BC8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7B08-2D85-4E8E-9124-97FFDBB0BF6F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371A-363E-4551-9FE6-9B429BC8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7B08-2D85-4E8E-9124-97FFDBB0BF6F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371A-363E-4551-9FE6-9B429BC8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7B08-2D85-4E8E-9124-97FFDBB0BF6F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371A-363E-4551-9FE6-9B429BC8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7B08-2D85-4E8E-9124-97FFDBB0BF6F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371A-363E-4551-9FE6-9B429BC8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7B08-2D85-4E8E-9124-97FFDBB0BF6F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371A-363E-4551-9FE6-9B429BC8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7B08-2D85-4E8E-9124-97FFDBB0BF6F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371A-363E-4551-9FE6-9B429BC8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7B08-2D85-4E8E-9124-97FFDBB0BF6F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371A-363E-4551-9FE6-9B429BC8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7B08-2D85-4E8E-9124-97FFDBB0BF6F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371A-363E-4551-9FE6-9B429BC8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rgbClr val="FFFFCC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07B08-2D85-4E8E-9124-97FFDBB0BF6F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371A-363E-4551-9FE6-9B429BC8F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776864" cy="2160240"/>
          </a:xfrm>
          <a:solidFill>
            <a:srgbClr val="FFD347"/>
          </a:solidFill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«Использование теннисного мяча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в тренировке кисти руки,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для выработки графических навыков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 детей с ОВЗ»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301208"/>
            <a:ext cx="7846640" cy="1015663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Выполнила </a:t>
            </a:r>
            <a:r>
              <a:rPr lang="ru-RU" sz="2000" b="1" dirty="0" smtClean="0"/>
              <a:t>учитель - дефектолог </a:t>
            </a:r>
            <a:r>
              <a:rPr lang="ru-RU" sz="2000" b="1" dirty="0" err="1"/>
              <a:t>Савко</a:t>
            </a:r>
            <a:r>
              <a:rPr lang="ru-RU" sz="2000" b="1" dirty="0"/>
              <a:t> </a:t>
            </a:r>
            <a:r>
              <a:rPr lang="ru-RU" sz="2000" b="1" dirty="0" smtClean="0"/>
              <a:t>И. Ю</a:t>
            </a:r>
            <a:r>
              <a:rPr lang="ru-RU" sz="2000" b="1" dirty="0"/>
              <a:t>. 2019 год</a:t>
            </a:r>
          </a:p>
          <a:p>
            <a:pPr algn="ctr"/>
            <a:r>
              <a:rPr lang="ru-RU" sz="2000" b="1" dirty="0" smtClean="0"/>
              <a:t>МБДОУ </a:t>
            </a:r>
            <a:r>
              <a:rPr lang="ru-RU" sz="2000" b="1" dirty="0"/>
              <a:t>«Детский сад № 19 «Василек» компенсирующего </a:t>
            </a:r>
            <a:r>
              <a:rPr lang="ru-RU" sz="2000" b="1" dirty="0" smtClean="0"/>
              <a:t>вида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Республика </a:t>
            </a:r>
            <a:r>
              <a:rPr lang="ru-RU" sz="2000" b="1" dirty="0"/>
              <a:t>Коми город Инта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0"/>
            <a:ext cx="597666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ru-RU" sz="2000" b="1" dirty="0" smtClean="0"/>
              <a:t>Хоть у бабки мало сил, </a:t>
            </a:r>
          </a:p>
          <a:p>
            <a:pPr>
              <a:buNone/>
            </a:pPr>
            <a:r>
              <a:rPr lang="ru-RU" sz="2000" b="1" dirty="0" smtClean="0"/>
              <a:t>Бабка тесто замесила.</a:t>
            </a:r>
          </a:p>
          <a:p>
            <a:pPr>
              <a:buNone/>
            </a:pPr>
            <a:r>
              <a:rPr lang="ru-RU" sz="2000" b="1" dirty="0" smtClean="0"/>
              <a:t>Колобок вышел ровным, вышел гладким,</a:t>
            </a:r>
          </a:p>
          <a:p>
            <a:pPr>
              <a:buNone/>
            </a:pPr>
            <a:r>
              <a:rPr lang="ru-RU" sz="2000" b="1" dirty="0" smtClean="0"/>
              <a:t>Не солёный, и не сладкий,</a:t>
            </a:r>
          </a:p>
          <a:p>
            <a:pPr>
              <a:buNone/>
            </a:pPr>
            <a:r>
              <a:rPr lang="ru-RU" sz="2000" b="1" dirty="0" smtClean="0"/>
              <a:t>Даже есть его не хочется.</a:t>
            </a:r>
          </a:p>
          <a:p>
            <a:pPr>
              <a:buNone/>
            </a:pPr>
            <a:r>
              <a:rPr lang="ru-RU" sz="2000" b="1" dirty="0" smtClean="0"/>
              <a:t>Колобок подсох.</a:t>
            </a:r>
          </a:p>
          <a:p>
            <a:pPr>
              <a:buNone/>
            </a:pPr>
            <a:r>
              <a:rPr lang="ru-RU" sz="2000" b="1" dirty="0" smtClean="0"/>
              <a:t>Прыг, и наутёк ( налево или направо).</a:t>
            </a:r>
          </a:p>
          <a:p>
            <a:endParaRPr lang="ru-RU" sz="2400" b="1" dirty="0"/>
          </a:p>
        </p:txBody>
      </p:sp>
      <p:pic>
        <p:nvPicPr>
          <p:cNvPr id="1026" name="Picture 2" descr="C:\Users\Яна\Pictures\Desktop\Альбом 7\20180206_082254-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447100" y="2753420"/>
            <a:ext cx="3349160" cy="4860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Яна\Pictures\Desktop\Альбом 5\20180205_16144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80928"/>
            <a:ext cx="4835419" cy="32399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908721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/>
              <a:t>Катится колобок по (волнистой) дорожке,</a:t>
            </a:r>
          </a:p>
          <a:p>
            <a:pPr>
              <a:buNone/>
            </a:pPr>
            <a:r>
              <a:rPr lang="ru-RU" sz="2400" b="1" dirty="0" smtClean="0"/>
              <a:t>А навстречу ему зайка.</a:t>
            </a:r>
            <a:endParaRPr lang="ru-RU" sz="24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4386" y="476672"/>
            <a:ext cx="4572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sz="2000" b="1" dirty="0" smtClean="0"/>
              <a:t>Убежал колобок от зайки, </a:t>
            </a:r>
          </a:p>
          <a:p>
            <a:pPr>
              <a:buNone/>
            </a:pPr>
            <a:r>
              <a:rPr lang="ru-RU" sz="2000" b="1" dirty="0" smtClean="0"/>
              <a:t>Покатился  опять по (какой?) дорожке.</a:t>
            </a:r>
          </a:p>
          <a:p>
            <a:pPr>
              <a:buNone/>
            </a:pPr>
            <a:r>
              <a:rPr lang="ru-RU" sz="2000" b="1" dirty="0" smtClean="0"/>
              <a:t> </a:t>
            </a:r>
          </a:p>
          <a:p>
            <a:pPr>
              <a:buNone/>
            </a:pPr>
            <a:r>
              <a:rPr lang="ru-RU" sz="2000" b="1" dirty="0" smtClean="0"/>
              <a:t>А навстречу ему волк зубами щёлк.</a:t>
            </a:r>
          </a:p>
          <a:p>
            <a:pPr>
              <a:buNone/>
            </a:pPr>
            <a:r>
              <a:rPr lang="ru-RU" sz="2000" b="1" dirty="0" smtClean="0"/>
              <a:t>Убежал колобок от волка, </a:t>
            </a:r>
          </a:p>
          <a:p>
            <a:pPr>
              <a:buNone/>
            </a:pPr>
            <a:r>
              <a:rPr lang="ru-RU" sz="2000" b="1" dirty="0" smtClean="0"/>
              <a:t>Покатился  опять по (какой?) дорожке.</a:t>
            </a:r>
            <a:endParaRPr lang="ru-RU" sz="2000" dirty="0"/>
          </a:p>
        </p:txBody>
      </p:sp>
      <p:pic>
        <p:nvPicPr>
          <p:cNvPr id="4" name="Picture 2" descr="C:\Users\Яна\Pictures\Desktop\Альбом 5\20180205_16130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789040"/>
            <a:ext cx="4134626" cy="270892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19672" y="980728"/>
            <a:ext cx="6609928" cy="5145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А навстречу ему медведь и давай реветь</a:t>
            </a:r>
          </a:p>
          <a:p>
            <a:pPr>
              <a:buNone/>
            </a:pPr>
            <a:r>
              <a:rPr lang="ru-RU" sz="2000" b="1" dirty="0" smtClean="0"/>
              <a:t>Убежал колобок от медведя, </a:t>
            </a:r>
          </a:p>
          <a:p>
            <a:pPr>
              <a:buNone/>
            </a:pPr>
            <a:r>
              <a:rPr lang="ru-RU" sz="2000" b="1" dirty="0" smtClean="0"/>
              <a:t>Покатился  опять по (какой?) дорожке.</a:t>
            </a:r>
          </a:p>
          <a:p>
            <a:pPr>
              <a:buNone/>
            </a:pPr>
            <a:r>
              <a:rPr lang="ru-RU" sz="2000" b="1" dirty="0" smtClean="0"/>
              <a:t> </a:t>
            </a:r>
          </a:p>
        </p:txBody>
      </p:sp>
      <p:pic>
        <p:nvPicPr>
          <p:cNvPr id="4098" name="Picture 2" descr="C:\Users\Яна\Pictures\Desktop\Альбом 5\20180205_161552-1-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90121" y="2156212"/>
            <a:ext cx="2824514" cy="4589349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04664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/>
              <a:t>Вдруг навстречу колобку</a:t>
            </a:r>
          </a:p>
          <a:p>
            <a:pPr>
              <a:buNone/>
            </a:pPr>
            <a:r>
              <a:rPr lang="ru-RU" sz="2000" b="1" dirty="0" smtClean="0"/>
              <a:t>Вышла лиса - рыжая краса.</a:t>
            </a:r>
          </a:p>
          <a:p>
            <a:pPr>
              <a:buNone/>
            </a:pPr>
            <a:r>
              <a:rPr lang="ru-RU" sz="2000" b="1" dirty="0" smtClean="0"/>
              <a:t>Заманила колобка в лабиринт </a:t>
            </a:r>
          </a:p>
          <a:p>
            <a:pPr>
              <a:buNone/>
            </a:pPr>
            <a:r>
              <a:rPr lang="ru-RU" sz="2000" b="1" dirty="0" smtClean="0"/>
              <a:t>И чуть не съела.</a:t>
            </a:r>
            <a:endParaRPr lang="ru-RU" sz="2000" b="1" dirty="0"/>
          </a:p>
        </p:txBody>
      </p:sp>
      <p:pic>
        <p:nvPicPr>
          <p:cNvPr id="2050" name="Picture 2" descr="C:\Users\Яна\Pictures\Desktop\Альбом 5\20180205_161400-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80928"/>
            <a:ext cx="3414713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Яна\Pictures\Desktop\Альбом 5\20180205_161635-1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645024"/>
            <a:ext cx="3712360" cy="240913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1844824"/>
            <a:ext cx="49502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/>
              <a:t> Хотел вернуться колобок домой, а по каким  </a:t>
            </a:r>
          </a:p>
          <a:p>
            <a:pPr>
              <a:buNone/>
            </a:pPr>
            <a:r>
              <a:rPr lang="ru-RU" b="1" dirty="0"/>
              <a:t>      дорожкам </a:t>
            </a:r>
            <a:r>
              <a:rPr lang="ru-RU" sz="2000" b="1" dirty="0"/>
              <a:t>бежал</a:t>
            </a:r>
            <a:r>
              <a:rPr lang="ru-RU" b="1" dirty="0"/>
              <a:t> – забыл!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67135" y="332656"/>
            <a:ext cx="7776865" cy="367240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    </a:t>
            </a:r>
            <a:r>
              <a:rPr lang="ru-RU" sz="2000" b="1" dirty="0" smtClean="0"/>
              <a:t>Нужно колобка нам выручать – план его маршрута </a:t>
            </a:r>
          </a:p>
          <a:p>
            <a:pPr>
              <a:buNone/>
            </a:pPr>
            <a:r>
              <a:rPr lang="ru-RU" sz="2000" b="1" dirty="0" smtClean="0"/>
              <a:t>      нарисовать( дети рисуют план).</a:t>
            </a:r>
          </a:p>
          <a:p>
            <a:pPr>
              <a:buNone/>
            </a:pPr>
            <a:r>
              <a:rPr lang="ru-RU" sz="2000" b="1" dirty="0" smtClean="0"/>
              <a:t>      Вернулся колобок домой.</a:t>
            </a:r>
          </a:p>
          <a:p>
            <a:pPr>
              <a:buNone/>
            </a:pPr>
            <a:r>
              <a:rPr lang="ru-RU" sz="2000" b="1" dirty="0" smtClean="0"/>
              <a:t>      Вот и сказке конец, а  кто слушал -  молодец!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Picture 2" descr="C:\Users\Яна\Pictures\Desktop\Альбом 5\20180205_162107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24944"/>
            <a:ext cx="7853908" cy="339698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Гимнастика для глаз «Колобок»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5112568"/>
          </a:xfrm>
          <a:ln>
            <a:solidFill>
              <a:schemeClr val="tx1"/>
            </a:solidFill>
          </a:ln>
        </p:spPr>
        <p:txBody>
          <a:bodyPr lIns="108000"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en-US" b="1" dirty="0" smtClean="0"/>
              <a:t>  </a:t>
            </a:r>
            <a:r>
              <a:rPr lang="ru-RU" b="1" dirty="0" smtClean="0"/>
              <a:t>Зайка на пеньке сидит,                           </a:t>
            </a:r>
            <a:r>
              <a:rPr lang="en-US" b="1" dirty="0" smtClean="0"/>
              <a:t> </a:t>
            </a:r>
            <a:r>
              <a:rPr lang="ru-RU" b="1" dirty="0" smtClean="0"/>
              <a:t>Указательный и средний пальцы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ru-RU" b="1" dirty="0" smtClean="0"/>
              <a:t>Глазками за колобком следит.          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ru-RU" b="1" dirty="0" smtClean="0"/>
              <a:t> имитируют движение ушей зайца.  </a:t>
            </a:r>
          </a:p>
          <a:p>
            <a:pPr>
              <a:buNone/>
            </a:pPr>
            <a:r>
              <a:rPr lang="ru-RU" b="1" dirty="0" smtClean="0"/>
              <a:t>                                                                       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ru-RU" b="1" dirty="0" smtClean="0"/>
              <a:t>Руками берём колобка (мячик).</a:t>
            </a:r>
          </a:p>
          <a:p>
            <a:pPr>
              <a:buNone/>
            </a:pPr>
            <a:r>
              <a:rPr lang="ru-RU" b="1" dirty="0" smtClean="0"/>
              <a:t>	</a:t>
            </a:r>
          </a:p>
          <a:p>
            <a:pPr>
              <a:buNone/>
            </a:pPr>
            <a:r>
              <a:rPr lang="en-US" b="1" dirty="0" smtClean="0"/>
              <a:t>  </a:t>
            </a:r>
            <a:r>
              <a:rPr lang="ru-RU" b="1" dirty="0" smtClean="0"/>
              <a:t>Влево – вправо                                            Движение глаз за колобком </a:t>
            </a:r>
          </a:p>
          <a:p>
            <a:pPr>
              <a:buNone/>
            </a:pPr>
            <a:r>
              <a:rPr lang="en-US" b="1" dirty="0" smtClean="0"/>
              <a:t>  </a:t>
            </a:r>
            <a:r>
              <a:rPr lang="ru-RU" b="1" dirty="0" smtClean="0"/>
              <a:t>Вверх и вниз                                                 соответствуют  тексту.</a:t>
            </a:r>
          </a:p>
          <a:p>
            <a:pPr>
              <a:buNone/>
            </a:pPr>
            <a:r>
              <a:rPr lang="en-US" b="1" dirty="0" smtClean="0"/>
              <a:t>  </a:t>
            </a:r>
            <a:r>
              <a:rPr lang="ru-RU" b="1" dirty="0" smtClean="0"/>
              <a:t>И по кругу пробегись.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en-US" b="1" dirty="0" smtClean="0"/>
              <a:t>  </a:t>
            </a:r>
            <a:r>
              <a:rPr lang="ru-RU" b="1" dirty="0" smtClean="0"/>
              <a:t>Трудно колобка поймать                         </a:t>
            </a:r>
            <a:r>
              <a:rPr lang="en-US" b="1" dirty="0" smtClean="0"/>
              <a:t> </a:t>
            </a:r>
            <a:r>
              <a:rPr lang="ru-RU" b="1" dirty="0" smtClean="0"/>
              <a:t>Закрываем глаза.</a:t>
            </a:r>
          </a:p>
          <a:p>
            <a:pPr>
              <a:buNone/>
            </a:pPr>
            <a:r>
              <a:rPr lang="en-US" b="1" dirty="0" smtClean="0"/>
              <a:t>  </a:t>
            </a:r>
            <a:r>
              <a:rPr lang="ru-RU" b="1" dirty="0" smtClean="0"/>
              <a:t>Нужно глазки упражнять.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en-US" b="1" dirty="0" smtClean="0"/>
              <a:t>  </a:t>
            </a:r>
            <a:r>
              <a:rPr lang="ru-RU" b="1" dirty="0" smtClean="0"/>
              <a:t>И ещё раз повтори                                    </a:t>
            </a:r>
            <a:r>
              <a:rPr lang="en-US" b="1" dirty="0" smtClean="0"/>
              <a:t> </a:t>
            </a:r>
            <a:r>
              <a:rPr lang="ru-RU" b="1" dirty="0" smtClean="0"/>
              <a:t> Открываем глаза, движение руки 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ru-RU" b="1" dirty="0" smtClean="0"/>
              <a:t>Колобка ты догони.                                </a:t>
            </a:r>
            <a:r>
              <a:rPr lang="en-US" b="1" dirty="0" smtClean="0"/>
              <a:t> </a:t>
            </a:r>
            <a:r>
              <a:rPr lang="ru-RU" b="1" dirty="0" smtClean="0"/>
              <a:t>  </a:t>
            </a:r>
            <a:r>
              <a:rPr lang="en-US" b="1" dirty="0" smtClean="0"/>
              <a:t> </a:t>
            </a:r>
            <a:r>
              <a:rPr lang="ru-RU" b="1" dirty="0" smtClean="0"/>
              <a:t>с колобком от себя.              </a:t>
            </a:r>
          </a:p>
          <a:p>
            <a:pPr>
              <a:buNone/>
            </a:pPr>
            <a:r>
              <a:rPr lang="ru-RU" b="1" dirty="0" smtClean="0"/>
              <a:t>                            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4139952" y="1628800"/>
            <a:ext cx="227456" cy="8640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4139952" y="2924944"/>
            <a:ext cx="155448" cy="8640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4139952" y="4149080"/>
            <a:ext cx="83440" cy="64807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4139952" y="5013176"/>
            <a:ext cx="83440" cy="64807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на\Pictures\Desktop\Альбом 6\20180205_221405-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63787" y="2816933"/>
            <a:ext cx="3672409" cy="31683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13690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/>
              <a:t>                                    </a:t>
            </a:r>
            <a:r>
              <a:rPr lang="ru-RU" sz="2800" b="1" i="1" dirty="0" smtClean="0"/>
              <a:t>«Дождик»</a:t>
            </a:r>
            <a:endParaRPr lang="en-US" sz="2800" b="1" i="1" dirty="0" smtClean="0"/>
          </a:p>
          <a:p>
            <a:endParaRPr lang="en-US" sz="2400" b="1" i="1" dirty="0" smtClean="0"/>
          </a:p>
          <a:p>
            <a:r>
              <a:rPr lang="en-US" sz="2400" b="1" dirty="0" smtClean="0"/>
              <a:t>    </a:t>
            </a:r>
            <a:r>
              <a:rPr lang="ru-RU" sz="2400" b="1" dirty="0" smtClean="0"/>
              <a:t>Ребенку предлагается прокатывать шарик поочередно </a:t>
            </a:r>
            <a:r>
              <a:rPr lang="en-US" sz="2400" b="1" dirty="0" smtClean="0"/>
              <a:t>  </a:t>
            </a:r>
            <a:r>
              <a:rPr lang="ru-RU" sz="2400" b="1" dirty="0" smtClean="0"/>
              <a:t>различными пальцами правой или левой руки, имитируя дождик. </a:t>
            </a:r>
            <a:br>
              <a:rPr lang="ru-RU" sz="2400" b="1" dirty="0" smtClean="0"/>
            </a:br>
            <a:endParaRPr lang="ru-RU" sz="24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rgbClr val="FFFFCC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32656"/>
            <a:ext cx="748883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/>
              <a:t>  </a:t>
            </a:r>
            <a:r>
              <a:rPr lang="en-US" sz="2400" b="1" dirty="0" smtClean="0"/>
              <a:t> </a:t>
            </a:r>
            <a:r>
              <a:rPr lang="ru-RU" sz="2000" b="1" dirty="0" smtClean="0"/>
              <a:t>1. </a:t>
            </a:r>
            <a:r>
              <a:rPr lang="en-US" sz="2000" b="1" dirty="0" smtClean="0"/>
              <a:t> </a:t>
            </a:r>
            <a:r>
              <a:rPr lang="ru-RU" sz="2000" b="1" dirty="0" smtClean="0"/>
              <a:t>Движения сопровождаются стихотворением:</a:t>
            </a:r>
          </a:p>
          <a:p>
            <a:pPr>
              <a:buNone/>
            </a:pPr>
            <a:endParaRPr lang="ru-RU" sz="2000" b="1" dirty="0" smtClean="0"/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                         </a:t>
            </a:r>
            <a:r>
              <a:rPr lang="en-US" sz="2000" b="1" i="1" dirty="0" smtClean="0"/>
              <a:t> </a:t>
            </a:r>
            <a:r>
              <a:rPr lang="ru-RU" sz="2000" b="1" i="1" dirty="0" smtClean="0"/>
              <a:t>Дождик крапал, капал, лил </a:t>
            </a:r>
            <a:endParaRPr lang="ru-RU" sz="2000" b="1" dirty="0" smtClean="0"/>
          </a:p>
          <a:p>
            <a:pPr>
              <a:spcBef>
                <a:spcPts val="0"/>
              </a:spcBef>
              <a:buNone/>
            </a:pPr>
            <a:r>
              <a:rPr lang="en-US" sz="2000" b="1" i="1" dirty="0" smtClean="0"/>
              <a:t>                          </a:t>
            </a:r>
            <a:r>
              <a:rPr lang="ru-RU" sz="2000" b="1" i="1" dirty="0" smtClean="0"/>
              <a:t>И по улице бродил. </a:t>
            </a:r>
            <a:endParaRPr lang="ru-RU" sz="2000" b="1" dirty="0" smtClean="0"/>
          </a:p>
          <a:p>
            <a:pPr>
              <a:spcBef>
                <a:spcPts val="0"/>
              </a:spcBef>
              <a:buNone/>
            </a:pPr>
            <a:r>
              <a:rPr lang="en-US" sz="2000" b="1" i="1" dirty="0" smtClean="0"/>
              <a:t>                         </a:t>
            </a:r>
            <a:r>
              <a:rPr lang="ru-RU" sz="2000" b="1" i="1" dirty="0" smtClean="0"/>
              <a:t>Намочил он всех прохожих, </a:t>
            </a:r>
            <a:endParaRPr lang="ru-RU" sz="2000" b="1" dirty="0" smtClean="0"/>
          </a:p>
          <a:p>
            <a:pPr>
              <a:spcBef>
                <a:spcPts val="0"/>
              </a:spcBef>
              <a:buNone/>
            </a:pPr>
            <a:r>
              <a:rPr lang="en-US" sz="2000" b="1" i="1" dirty="0" smtClean="0"/>
              <a:t>                         </a:t>
            </a:r>
            <a:r>
              <a:rPr lang="ru-RU" sz="2000" b="1" i="1" dirty="0" smtClean="0"/>
              <a:t>Друг на друга не похожих. </a:t>
            </a:r>
            <a:endParaRPr lang="ru-RU" sz="2000" b="1" dirty="0" smtClean="0"/>
          </a:p>
          <a:p>
            <a:pPr>
              <a:spcBef>
                <a:spcPts val="0"/>
              </a:spcBef>
              <a:buNone/>
            </a:pPr>
            <a:r>
              <a:rPr lang="en-US" sz="2000" b="1" i="1" dirty="0" smtClean="0"/>
              <a:t>                         </a:t>
            </a:r>
            <a:r>
              <a:rPr lang="ru-RU" sz="2000" b="1" i="1" dirty="0" smtClean="0"/>
              <a:t>Лишь под зонтик не попал: </a:t>
            </a:r>
            <a:endParaRPr lang="ru-RU" sz="2000" b="1" dirty="0" smtClean="0"/>
          </a:p>
          <a:p>
            <a:pPr>
              <a:spcBef>
                <a:spcPts val="0"/>
              </a:spcBef>
              <a:buNone/>
            </a:pPr>
            <a:r>
              <a:rPr lang="en-US" sz="2000" b="1" i="1" dirty="0" smtClean="0"/>
              <a:t>                         </a:t>
            </a:r>
            <a:r>
              <a:rPr lang="ru-RU" sz="2000" b="1" i="1" dirty="0" smtClean="0"/>
              <a:t>Капнул в лужу </a:t>
            </a:r>
            <a:r>
              <a:rPr lang="ru-RU" sz="2000" b="1" dirty="0" smtClean="0"/>
              <a:t>— </a:t>
            </a:r>
            <a:r>
              <a:rPr lang="ru-RU" sz="2000" b="1" i="1" dirty="0" smtClean="0"/>
              <a:t>и пропал!</a:t>
            </a:r>
          </a:p>
          <a:p>
            <a:pPr>
              <a:spcBef>
                <a:spcPts val="0"/>
              </a:spcBef>
              <a:buNone/>
            </a:pPr>
            <a:endParaRPr lang="en-US" sz="2000" b="1" i="1" dirty="0" smtClean="0"/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    </a:t>
            </a:r>
            <a:r>
              <a:rPr lang="ru-RU" sz="2000" b="1" dirty="0" smtClean="0"/>
              <a:t>2.  Упражнение выполняется аналогично,  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/>
              <a:t>         прокатывание шарика сопровождается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/>
              <a:t>         обозначением дорожек(левая, средняя, правая).</a:t>
            </a:r>
            <a:endParaRPr lang="ru-RU" sz="2000" dirty="0"/>
          </a:p>
        </p:txBody>
      </p:sp>
      <p:pic>
        <p:nvPicPr>
          <p:cNvPr id="5" name="Содержимое 3" descr="407e4ec8bc8a8c8d643f15ec6e848489-1000x1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3937" y="4437112"/>
            <a:ext cx="1790576" cy="213285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pic>
        <p:nvPicPr>
          <p:cNvPr id="4" name="Содержимое 3" descr="1365767845.4637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331640" y="3573016"/>
            <a:ext cx="5905500" cy="3068637"/>
          </a:xfrm>
        </p:spPr>
      </p:pic>
      <p:sp>
        <p:nvSpPr>
          <p:cNvPr id="6" name="Прямоугольник 5"/>
          <p:cNvSpPr/>
          <p:nvPr/>
        </p:nvSpPr>
        <p:spPr>
          <a:xfrm>
            <a:off x="467544" y="692696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       </a:t>
            </a:r>
            <a:r>
              <a:rPr lang="ru-RU" sz="2000" b="1" dirty="0" smtClean="0"/>
              <a:t>У большинства детей, имеющих нарушения зрения, </a:t>
            </a:r>
            <a:br>
              <a:rPr lang="ru-RU" sz="2000" b="1" dirty="0" smtClean="0"/>
            </a:br>
            <a:r>
              <a:rPr lang="ru-RU" sz="2000" b="1" dirty="0" smtClean="0"/>
              <a:t>при поступлении в школу первые серьёзные проблемы и первые</a:t>
            </a:r>
            <a:r>
              <a:rPr lang="en-US" sz="2000" b="1" dirty="0" smtClean="0"/>
              <a:t> </a:t>
            </a:r>
            <a:r>
              <a:rPr lang="ru-RU" sz="2000" b="1" dirty="0" smtClean="0"/>
              <a:t>разочарования  возникают именно при формировании</a:t>
            </a:r>
            <a:r>
              <a:rPr lang="en-US" sz="2000" b="1" dirty="0" smtClean="0"/>
              <a:t> </a:t>
            </a:r>
            <a:r>
              <a:rPr lang="ru-RU" sz="2000" b="1" dirty="0" smtClean="0"/>
              <a:t>процесса письма, а точнее, при овладении графическими навыками.</a:t>
            </a:r>
            <a:br>
              <a:rPr lang="ru-RU" sz="2000" b="1" dirty="0" smtClean="0"/>
            </a:br>
            <a:r>
              <a:rPr lang="en-US" sz="2000" b="1" dirty="0" smtClean="0"/>
              <a:t>     </a:t>
            </a:r>
            <a:r>
              <a:rPr lang="ru-RU" sz="2000" b="1" dirty="0" smtClean="0"/>
              <a:t>Ребёнок, имеющий проблемы со зрением, гораздо медленнее и</a:t>
            </a:r>
            <a:r>
              <a:rPr lang="en-US" sz="2000" b="1" dirty="0" smtClean="0"/>
              <a:t> </a:t>
            </a:r>
            <a:r>
              <a:rPr lang="ru-RU" sz="2000" b="1" dirty="0" smtClean="0"/>
              <a:t>менее качественно по сравнению </a:t>
            </a:r>
            <a:endParaRPr lang="en-US" sz="2000" b="1" dirty="0" smtClean="0"/>
          </a:p>
          <a:p>
            <a:r>
              <a:rPr lang="ru-RU" sz="2000" b="1" dirty="0" smtClean="0"/>
              <a:t>с нормально видящими сверстниками справляется </a:t>
            </a:r>
            <a:endParaRPr lang="en-US" sz="2000" b="1" dirty="0" smtClean="0"/>
          </a:p>
          <a:p>
            <a:r>
              <a:rPr lang="ru-RU" sz="2000" b="1" dirty="0" smtClean="0"/>
              <a:t>с выполнением графических заданий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2088"/>
            <a:ext cx="729349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147248" cy="57214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dirty="0" smtClean="0"/>
              <a:t>              Формирование </a:t>
            </a:r>
            <a:r>
              <a:rPr lang="ru-RU" sz="1800" b="1" dirty="0" smtClean="0"/>
              <a:t>зрительно – предметного </a:t>
            </a:r>
            <a:r>
              <a:rPr lang="ru-RU" sz="1800" b="1" dirty="0" err="1" smtClean="0"/>
              <a:t>гнозиса</a:t>
            </a: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                   и </a:t>
            </a:r>
            <a:r>
              <a:rPr lang="ru-RU" sz="1800" b="1" dirty="0" smtClean="0"/>
              <a:t>зрительно – предметной координации</a:t>
            </a:r>
            <a:r>
              <a:rPr lang="ru-RU" sz="1800" b="1" smtClean="0"/>
              <a:t>. </a:t>
            </a:r>
            <a:endParaRPr lang="ru-RU" sz="1800" b="1" smtClean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   1</a:t>
            </a:r>
            <a:r>
              <a:rPr lang="ru-RU" sz="1800" b="1" dirty="0" smtClean="0"/>
              <a:t>. Узнавание изображенных реальных предметов и их контуров. </a:t>
            </a: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- </a:t>
            </a:r>
            <a:r>
              <a:rPr lang="ru-RU" sz="1800" b="1" dirty="0" smtClean="0"/>
              <a:t>Развиваются </a:t>
            </a:r>
            <a:r>
              <a:rPr lang="ru-RU" sz="1800" b="1" dirty="0" smtClean="0"/>
              <a:t>способности узнавать предметы, сравнению реальных предметов по размеру, величине, цвету, форме, пространственному расположению, в нахождении сходств и различий. </a:t>
            </a: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  2</a:t>
            </a:r>
            <a:r>
              <a:rPr lang="ru-RU" sz="1800" b="1" dirty="0" smtClean="0"/>
              <a:t>. Формирование зрительного слежения</a:t>
            </a:r>
            <a:r>
              <a:rPr lang="ru-RU" sz="1800" b="1" dirty="0" smtClean="0"/>
              <a:t>.</a:t>
            </a:r>
          </a:p>
          <a:p>
            <a:pPr marL="0" indent="0">
              <a:buNone/>
            </a:pPr>
            <a:r>
              <a:rPr lang="ru-RU" sz="1800" b="1" dirty="0" smtClean="0"/>
              <a:t> - Формируется </a:t>
            </a:r>
            <a:r>
              <a:rPr lang="ru-RU" sz="1800" b="1" dirty="0" smtClean="0"/>
              <a:t>зрительное слежение в различных направлениях</a:t>
            </a:r>
            <a:r>
              <a:rPr lang="ru-RU" sz="1800" b="1" dirty="0" smtClean="0"/>
              <a:t>,</a:t>
            </a:r>
          </a:p>
          <a:p>
            <a:pPr marL="0" indent="0">
              <a:buNone/>
            </a:pPr>
            <a:r>
              <a:rPr lang="ru-RU" sz="1800" b="1" dirty="0" smtClean="0"/>
              <a:t> </a:t>
            </a:r>
            <a:r>
              <a:rPr lang="ru-RU" sz="1800" b="1" dirty="0" smtClean="0"/>
              <a:t>сверху – вниз, слева – направо, по кругу против часовой стрелки. Эта работа необходима для выработки правильного навыка письма, позволяющего ребенку достаточно легко осваивать скоропись. </a:t>
            </a: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/>
              <a:t>  </a:t>
            </a:r>
            <a:r>
              <a:rPr lang="ru-RU" sz="1800" b="1" dirty="0" smtClean="0"/>
              <a:t>3</a:t>
            </a:r>
            <a:r>
              <a:rPr lang="ru-RU" sz="1800" b="1" dirty="0" smtClean="0"/>
              <a:t>. Формирование зрительно – моторной координации. </a:t>
            </a: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 - Используются </a:t>
            </a:r>
            <a:r>
              <a:rPr lang="ru-RU" sz="1800" b="1" dirty="0" smtClean="0"/>
              <a:t>задания, с помощью которых навык слежения подкрепляется движениями руки в направлениях, сверху – вниз, слева – направо, по кругу против часовой стрелки, в результате чего формируется зрительно – моторная </a:t>
            </a:r>
            <a:r>
              <a:rPr lang="ru-RU" sz="1800" b="1" dirty="0" smtClean="0"/>
              <a:t>координация.</a:t>
            </a:r>
          </a:p>
          <a:p>
            <a:pPr marL="0" indent="0"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</a:t>
            </a:r>
            <a:r>
              <a:rPr lang="ru-RU" sz="1800" b="1" dirty="0" smtClean="0"/>
              <a:t>4</a:t>
            </a:r>
            <a:r>
              <a:rPr lang="ru-RU" sz="1800" b="1" dirty="0" smtClean="0"/>
              <a:t>. Развитие зрительно – моторной координации. </a:t>
            </a:r>
            <a:r>
              <a:rPr lang="ru-RU" sz="1800" b="1" dirty="0" smtClean="0"/>
              <a:t>Сформированные </a:t>
            </a:r>
            <a:r>
              <a:rPr lang="ru-RU" sz="1800" b="1" dirty="0" smtClean="0"/>
              <a:t>навыки закрепляются. В результате проведенной работы ребенок сможет правильно осуществлять графическую деятельность, соблюдая нужное направление и самостоятельно исправлять допущенные графические ошибки.</a:t>
            </a:r>
            <a:endParaRPr lang="ru-RU" sz="18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1052736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</a:t>
            </a:r>
            <a:r>
              <a:rPr lang="ru-RU" sz="2800" dirty="0" smtClean="0"/>
              <a:t>   </a:t>
            </a:r>
            <a:r>
              <a:rPr lang="ru-RU" sz="2800" b="1" dirty="0" smtClean="0"/>
              <a:t>Успешность становления зрительно-моторной координации ребенка, имеющего нарушение зрения, во многом определяется степенью овладения им, рациональными способами решения зрительной задачи, с которыми ребенка знакомит на занятиях взрослый. Ежедневное использование графических упражнений  способствует формированию </a:t>
            </a:r>
            <a:r>
              <a:rPr lang="ru-RU" sz="2800" b="1" dirty="0" err="1" smtClean="0"/>
              <a:t>графомоторных</a:t>
            </a:r>
            <a:r>
              <a:rPr lang="ru-RU" sz="2800" b="1" dirty="0" smtClean="0"/>
              <a:t> навыков  на достаточно высоком уровне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7" name="Содержимое 3" descr="407e4ec8bc8a8c8d643f15ec6e848489-1000x1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4869160"/>
            <a:ext cx="1727646" cy="198884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07e4ec8bc8a8c8d643f15ec6e848489-1000x1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4581128"/>
            <a:ext cx="1727646" cy="198884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Актуальность</a:t>
            </a:r>
            <a:endParaRPr lang="ru-RU" sz="40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38164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     </a:t>
            </a:r>
            <a:endParaRPr lang="en-US" sz="2800" b="1" dirty="0" smtClean="0"/>
          </a:p>
          <a:p>
            <a:pPr>
              <a:buNone/>
            </a:pPr>
            <a:r>
              <a:rPr lang="en-US" sz="2000" b="1" dirty="0" smtClean="0"/>
              <a:t>  </a:t>
            </a:r>
            <a:r>
              <a:rPr lang="ru-RU" sz="2000" b="1" dirty="0" smtClean="0"/>
              <a:t>       Несмотря на достаточную изученность   вопроса развития </a:t>
            </a:r>
            <a:r>
              <a:rPr lang="ru-RU" sz="2000" b="1" dirty="0" err="1" smtClean="0"/>
              <a:t>графомоторных</a:t>
            </a:r>
            <a:r>
              <a:rPr lang="ru-RU" sz="2000" b="1" dirty="0" smtClean="0"/>
              <a:t> навыков  у детей с ОВЗ дошкольного возраста, вместе с тем продолжает оставаться актуальной проблема выявления наиболее эффективных приемов их коррекции.</a:t>
            </a:r>
          </a:p>
          <a:p>
            <a:pPr>
              <a:buNone/>
            </a:pPr>
            <a:r>
              <a:rPr lang="ru-RU" sz="2400" dirty="0" smtClean="0"/>
              <a:t>    </a:t>
            </a:r>
          </a:p>
          <a:p>
            <a:pPr>
              <a:buNone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94949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    </a:t>
            </a:r>
          </a:p>
          <a:p>
            <a:pPr>
              <a:buNone/>
            </a:pPr>
            <a:r>
              <a:rPr lang="ru-RU" sz="2800" b="1" dirty="0" smtClean="0"/>
              <a:t>   Графический навык – привычные типовые положения кисти пишущей руки, ее движения. </a:t>
            </a:r>
            <a:endParaRPr lang="en-US" sz="28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400" b="1" dirty="0" smtClean="0"/>
              <a:t>  </a:t>
            </a:r>
            <a:r>
              <a:rPr lang="ru-RU" sz="2000" b="1" i="1" dirty="0" smtClean="0"/>
              <a:t>Неотъемлемые компоненты </a:t>
            </a:r>
            <a:r>
              <a:rPr lang="ru-RU" sz="2000" b="1" i="1" dirty="0" err="1" smtClean="0"/>
              <a:t>графомоторной</a:t>
            </a:r>
            <a:r>
              <a:rPr lang="ru-RU" sz="2000" b="1" i="1" dirty="0" smtClean="0"/>
              <a:t> деятельности:</a:t>
            </a:r>
          </a:p>
          <a:p>
            <a:r>
              <a:rPr lang="ru-RU" sz="2000" b="1" dirty="0" smtClean="0"/>
              <a:t>зрительное внимание</a:t>
            </a:r>
          </a:p>
          <a:p>
            <a:r>
              <a:rPr lang="ru-RU" sz="2000" b="1" dirty="0" smtClean="0"/>
              <a:t>зрительная память</a:t>
            </a:r>
          </a:p>
          <a:p>
            <a:r>
              <a:rPr lang="ru-RU" sz="2000" b="1" dirty="0" smtClean="0"/>
              <a:t>зрительно-пространственные отношения</a:t>
            </a:r>
          </a:p>
          <a:p>
            <a:r>
              <a:rPr lang="ru-RU" sz="2000" b="1" dirty="0" smtClean="0"/>
              <a:t>функции распределения внимания с одного объекта на другой и функция контроля</a:t>
            </a:r>
          </a:p>
          <a:p>
            <a:r>
              <a:rPr lang="ru-RU" sz="2000" b="1" dirty="0" smtClean="0"/>
              <a:t>зрительно-моторные</a:t>
            </a:r>
            <a:r>
              <a:rPr lang="en-US" sz="2000" b="1" dirty="0" smtClean="0"/>
              <a:t> </a:t>
            </a:r>
            <a:r>
              <a:rPr lang="ru-RU" sz="2000" b="1" dirty="0" smtClean="0"/>
              <a:t>и </a:t>
            </a:r>
            <a:r>
              <a:rPr lang="ru-RU" sz="2000" b="1" dirty="0" err="1" smtClean="0"/>
              <a:t>слухо-моторные</a:t>
            </a:r>
            <a:r>
              <a:rPr lang="ru-RU" sz="2000" b="1" dirty="0" smtClean="0"/>
              <a:t> координации</a:t>
            </a:r>
          </a:p>
          <a:p>
            <a:r>
              <a:rPr lang="ru-RU" sz="2000" b="1" dirty="0" smtClean="0"/>
              <a:t>координации разных частей тела (например,</a:t>
            </a: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     </a:t>
            </a:r>
            <a:r>
              <a:rPr lang="ru-RU" sz="2000" b="1" dirty="0" smtClean="0"/>
              <a:t> поза туловища и наклон головы при письме)</a:t>
            </a:r>
          </a:p>
          <a:p>
            <a:r>
              <a:rPr lang="ru-RU" sz="2000" b="1" dirty="0" smtClean="0"/>
              <a:t>мелкая моторика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407e4ec8bc8a8c8d643f15ec6e848489-1000x1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4653136"/>
            <a:ext cx="1835695" cy="198884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Мелкая моторика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496944" cy="53285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2200" b="1" dirty="0" smtClean="0"/>
              <a:t>            </a:t>
            </a:r>
            <a:r>
              <a:rPr lang="ru-RU" sz="2400" b="1" i="1" dirty="0" smtClean="0"/>
              <a:t>Мелкая моторика</a:t>
            </a:r>
            <a:r>
              <a:rPr lang="ru-RU" sz="2400" b="1" dirty="0" smtClean="0"/>
              <a:t> </a:t>
            </a:r>
            <a:r>
              <a:rPr lang="en-US" sz="2400" b="1" dirty="0" smtClean="0"/>
              <a:t> -</a:t>
            </a:r>
            <a:r>
              <a:rPr lang="ru-RU" sz="2400" b="1" dirty="0" smtClean="0"/>
              <a:t> совокупность скоординированных действий человека, направленных на выполнение точных мелких движений кистями и пальцами рук и ног.</a:t>
            </a:r>
          </a:p>
          <a:p>
            <a:pPr>
              <a:lnSpc>
                <a:spcPct val="120000"/>
              </a:lnSpc>
              <a:buNone/>
            </a:pPr>
            <a:r>
              <a:rPr lang="en-US" sz="2400" b="1" dirty="0" smtClean="0"/>
              <a:t>          </a:t>
            </a:r>
            <a:r>
              <a:rPr lang="ru-RU" sz="2400" b="1" dirty="0" smtClean="0"/>
              <a:t>Одной из важных </a:t>
            </a:r>
            <a:r>
              <a:rPr lang="ru-RU" sz="2400" b="1" i="1" dirty="0" smtClean="0"/>
              <a:t>задач</a:t>
            </a:r>
            <a:r>
              <a:rPr lang="ru-RU" sz="2400" b="1" dirty="0" smtClean="0"/>
              <a:t> развития моторики является координация движений целостной системы тела ребенка и частных систем координации движений (рука — зрение, зрение — слух, рука — зрение — слух, слух — речь и др.), способствующих установлению связей между умениями видеть, слышать, чувствовать, двигаться, говорить. Мысль, и глаз ребенка двигаются с той же скоростью, что и рука. Значит, систематические упражнения по тренировке движений пальцев являются мощным средством повышения работоспособности головного мозга. </a:t>
            </a:r>
          </a:p>
          <a:p>
            <a:pPr>
              <a:buNone/>
            </a:pPr>
            <a:r>
              <a:rPr lang="ru-RU" sz="2400" b="1" dirty="0" smtClean="0"/>
              <a:t>  </a:t>
            </a:r>
            <a:r>
              <a:rPr lang="en-US" sz="2400" b="1" dirty="0" smtClean="0"/>
              <a:t>    </a:t>
            </a:r>
            <a:r>
              <a:rPr lang="ru-RU" sz="2400" b="1" dirty="0" smtClean="0"/>
              <a:t> Детям с ОВЗ предлагаются разнообразные и многочисленные 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      </a:t>
            </a:r>
            <a:r>
              <a:rPr lang="ru-RU" sz="2400" b="1" dirty="0" smtClean="0"/>
              <a:t>задания для развития мелкой моторики, 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      </a:t>
            </a:r>
            <a:r>
              <a:rPr lang="ru-RU" sz="2400" b="1" dirty="0" smtClean="0"/>
              <a:t>среди которых</a:t>
            </a:r>
            <a:r>
              <a:rPr lang="en-US" sz="2400" b="1" dirty="0" smtClean="0"/>
              <a:t>  </a:t>
            </a:r>
            <a:r>
              <a:rPr lang="ru-RU" sz="2400" b="1" dirty="0" smtClean="0"/>
              <a:t>ведущее место занимают игры с </a:t>
            </a:r>
            <a:r>
              <a:rPr lang="ru-RU" sz="2400" b="1" i="1" dirty="0" smtClean="0"/>
              <a:t>мячом</a:t>
            </a:r>
            <a:r>
              <a:rPr lang="ru-RU" sz="2400" b="1" dirty="0" smtClean="0"/>
              <a:t>.</a:t>
            </a:r>
          </a:p>
          <a:p>
            <a:pPr>
              <a:buNone/>
            </a:pPr>
            <a:r>
              <a:rPr lang="ru-RU" sz="2400" b="1" dirty="0" smtClean="0"/>
              <a:t> 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       </a:t>
            </a:r>
          </a:p>
          <a:p>
            <a:pPr>
              <a:buNone/>
            </a:pPr>
            <a:endParaRPr lang="en-US" sz="2200" b="1" dirty="0" smtClean="0"/>
          </a:p>
          <a:p>
            <a:pPr>
              <a:buNone/>
            </a:pPr>
            <a:endParaRPr lang="ru-RU" sz="2200" dirty="0"/>
          </a:p>
        </p:txBody>
      </p:sp>
      <p:pic>
        <p:nvPicPr>
          <p:cNvPr id="5" name="Содержимое 3" descr="407e4ec8bc8a8c8d643f15ec6e848489-1000x1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7735" y="4581128"/>
            <a:ext cx="1763687" cy="213285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908720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  </a:t>
            </a:r>
            <a:r>
              <a:rPr lang="ru-RU" sz="2400" b="1" dirty="0" smtClean="0"/>
              <a:t>Значении игр с  мячом в развитии детей с ОВЗ: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5760640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 </a:t>
            </a:r>
            <a:r>
              <a:rPr lang="ru-RU" sz="2000" b="1" dirty="0" smtClean="0"/>
              <a:t>Освобождают детей от утомительной, неестественной для их возраста неподвижности на занятиях.</a:t>
            </a:r>
          </a:p>
          <a:p>
            <a:pPr lvl="0"/>
            <a:r>
              <a:rPr lang="ru-RU" sz="2000" b="1" dirty="0" smtClean="0"/>
              <a:t>Помогают разнообразить виды деятельности детей на коррекционном занятии по всем разделам программы, включая в работу различные уровни регуляции.</a:t>
            </a:r>
          </a:p>
          <a:p>
            <a:pPr lvl="0"/>
            <a:r>
              <a:rPr lang="ru-RU" sz="2000" b="1" dirty="0" smtClean="0"/>
              <a:t>Развивают общую и мелкую моторику, ориентировку в пространстве.</a:t>
            </a:r>
          </a:p>
          <a:p>
            <a:pPr lvl="0"/>
            <a:r>
              <a:rPr lang="ru-RU" sz="2000" b="1" dirty="0" smtClean="0"/>
              <a:t>Регулируют силу и точность движения.</a:t>
            </a:r>
          </a:p>
          <a:p>
            <a:pPr lvl="0"/>
            <a:r>
              <a:rPr lang="ru-RU" sz="2000" b="1" dirty="0" smtClean="0"/>
              <a:t>Само движение мяча активизирует непроизвольное внимание, а то, что он может быть брошен любому из детей, формирует произвольное внимание.</a:t>
            </a:r>
          </a:p>
          <a:p>
            <a:pPr lvl="0"/>
            <a:r>
              <a:rPr lang="ru-RU" sz="2000" b="1" dirty="0" smtClean="0"/>
              <a:t>Игры с мячом развивают и нормализуют эмоционально-волевую сферу, что особенно важно для </a:t>
            </a:r>
            <a:r>
              <a:rPr lang="ru-RU" sz="2000" b="1" dirty="0" err="1" smtClean="0"/>
              <a:t>гипервозбудимых</a:t>
            </a:r>
            <a:r>
              <a:rPr lang="ru-RU" sz="2000" b="1" dirty="0" smtClean="0"/>
              <a:t> детей.</a:t>
            </a:r>
          </a:p>
          <a:p>
            <a:pPr lvl="0"/>
            <a:r>
              <a:rPr lang="ru-RU" sz="2000" b="1" dirty="0" smtClean="0"/>
              <a:t>Развивают глазомер, силу, ловкость, быстроту реакции.</a:t>
            </a:r>
          </a:p>
          <a:p>
            <a:pPr lvl="0"/>
            <a:r>
              <a:rPr lang="ru-RU" sz="2000" b="1" dirty="0" smtClean="0"/>
              <a:t>Все это является необходимыми предпосылками для</a:t>
            </a:r>
          </a:p>
          <a:p>
            <a:pPr lvl="0">
              <a:buNone/>
            </a:pPr>
            <a:r>
              <a:rPr lang="ru-RU" sz="2000" b="1" dirty="0" smtClean="0"/>
              <a:t>      успешного становления зрительно-моторной координации </a:t>
            </a:r>
          </a:p>
          <a:p>
            <a:pPr lvl="0">
              <a:buNone/>
            </a:pPr>
            <a:r>
              <a:rPr lang="ru-RU" sz="2000" b="1" dirty="0" smtClean="0"/>
              <a:t>      у ребенка с ОВЗ.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1800" b="1" dirty="0" smtClean="0"/>
          </a:p>
          <a:p>
            <a:endParaRPr lang="ru-RU" sz="2000" dirty="0"/>
          </a:p>
        </p:txBody>
      </p:sp>
      <p:pic>
        <p:nvPicPr>
          <p:cNvPr id="5" name="Содержимое 3" descr="407e4ec8bc8a8c8d643f15ec6e848489-1000x1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2255" y="4725144"/>
            <a:ext cx="1532233" cy="191683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1" y="620688"/>
            <a:ext cx="8496943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/>
              <a:t>       Я предлагаю подборку  пособий и игр с мячом пинг-понг, которые могут быть использованы на различных этапах коррекционной работы.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dirty="0" smtClean="0"/>
              <a:t>        </a:t>
            </a:r>
            <a:r>
              <a:rPr lang="ru-RU" sz="2000" b="1" dirty="0" smtClean="0"/>
              <a:t>Пособия выполнены в виде панно из материалов различной фактуры(пористой резины,</a:t>
            </a:r>
            <a:r>
              <a:rPr lang="en-US" sz="2000" b="1" dirty="0" smtClean="0"/>
              <a:t> </a:t>
            </a:r>
            <a:r>
              <a:rPr lang="ru-RU" sz="2000" b="1" dirty="0" smtClean="0"/>
              <a:t>фетра с объемной вышивкой). Объемная вышивка позволяет ребенку тактильно ощущать направление рисунка, помогает прокатывать шарик по панно.</a:t>
            </a:r>
          </a:p>
          <a:p>
            <a:pPr>
              <a:buNone/>
            </a:pPr>
            <a:r>
              <a:rPr lang="ru-RU" sz="2000" b="1" dirty="0" smtClean="0"/>
              <a:t>     Вместо сюжетных, целиком вышитых панно можно использовать более легкое в изготовлении, нарисованное  пособие.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         </a:t>
            </a:r>
            <a:r>
              <a:rPr lang="ru-RU" sz="2000" b="1" i="1" dirty="0" smtClean="0"/>
              <a:t>Особо подчеркиваю, что основная цель такой  работы не механическая тренировка движений руки, а систематическое обучение детей новым двигательным тонко координированным </a:t>
            </a:r>
            <a:br>
              <a:rPr lang="ru-RU" sz="2000" b="1" i="1" dirty="0" smtClean="0"/>
            </a:br>
            <a:r>
              <a:rPr lang="ru-RU" sz="2000" b="1" i="1" dirty="0" smtClean="0"/>
              <a:t> действиям, которые необходимы  при овладении  </a:t>
            </a:r>
          </a:p>
          <a:p>
            <a:pPr>
              <a:buNone/>
            </a:pPr>
            <a:r>
              <a:rPr lang="ru-RU" sz="2000" b="1" i="1" dirty="0" smtClean="0"/>
              <a:t>       графическими навыками.</a:t>
            </a:r>
            <a:endParaRPr lang="ru-RU" sz="2000" b="1" i="1" dirty="0"/>
          </a:p>
        </p:txBody>
      </p:sp>
      <p:pic>
        <p:nvPicPr>
          <p:cNvPr id="4" name="Содержимое 3" descr="407e4ec8bc8a8c8d643f15ec6e848489-1000x1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5013176"/>
            <a:ext cx="1604241" cy="170080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«Колобок»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 smtClean="0"/>
              <a:t>Используются задания, с помощью которых навык слежения подкрепляется движениями руки в направлениях, сверху – вниз, слева – направо, по кругу против часовой стрелки, в результате чего формируется зрительно – моторная координация. 4. Развитие зрительно – моторной координации. -Сформированные навыки закрепляются. В результате проведенной работы ребенок сможет правильно осуществлять графическую деятельность, соблюдая нужное направление и самостоятельно исправлять допущенные графические ошибки.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Дети прокатывают шарик по дорожкам усложненной конфигурации, сопровождая движения стихотворениями: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404665"/>
            <a:ext cx="7618040" cy="4608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    </a:t>
            </a:r>
            <a:r>
              <a:rPr lang="ru-RU" sz="2000" b="1" dirty="0" smtClean="0"/>
              <a:t>Жили-были дед  да баба</a:t>
            </a:r>
          </a:p>
          <a:p>
            <a:pPr>
              <a:buNone/>
            </a:pPr>
            <a:r>
              <a:rPr lang="ru-RU" sz="2000" b="1" dirty="0" smtClean="0"/>
              <a:t>На пригорке у реки.</a:t>
            </a:r>
          </a:p>
          <a:p>
            <a:pPr>
              <a:buNone/>
            </a:pPr>
            <a:r>
              <a:rPr lang="ru-RU" sz="2000" b="1" dirty="0" smtClean="0"/>
              <a:t>И любили дед да баба</a:t>
            </a:r>
          </a:p>
          <a:p>
            <a:pPr>
              <a:buNone/>
            </a:pPr>
            <a:r>
              <a:rPr lang="ru-RU" sz="2000" b="1" dirty="0" smtClean="0"/>
              <a:t>На сметане колобки.</a:t>
            </a:r>
          </a:p>
          <a:p>
            <a:pPr>
              <a:buNone/>
            </a:pPr>
            <a:r>
              <a:rPr lang="ru-RU" sz="2400" b="1" dirty="0" smtClean="0"/>
              <a:t> </a:t>
            </a:r>
          </a:p>
        </p:txBody>
      </p:sp>
      <p:pic>
        <p:nvPicPr>
          <p:cNvPr id="16396" name="Picture 12" descr="https://otvet.imgsmail.ru/download/45720838_b838f34917fd5950bb6d5e28b227d6f1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873638"/>
            <a:ext cx="5531768" cy="3664797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963</Words>
  <Application>Microsoft Office PowerPoint</Application>
  <PresentationFormat>Экран (4:3)</PresentationFormat>
  <Paragraphs>140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Презентация PowerPoint</vt:lpstr>
      <vt:lpstr> </vt:lpstr>
      <vt:lpstr> Актуальность</vt:lpstr>
      <vt:lpstr>Презентация PowerPoint</vt:lpstr>
      <vt:lpstr> Мелкая моторика </vt:lpstr>
      <vt:lpstr>  Значении игр с  мячом в развитии детей с ОВЗ:</vt:lpstr>
      <vt:lpstr>Презентация PowerPoint</vt:lpstr>
      <vt:lpstr>«Колобок»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Гимнастика для глаз «Колобок»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Яна</dc:creator>
  <cp:lastModifiedBy>irina</cp:lastModifiedBy>
  <cp:revision>97</cp:revision>
  <dcterms:created xsi:type="dcterms:W3CDTF">2018-01-14T20:35:59Z</dcterms:created>
  <dcterms:modified xsi:type="dcterms:W3CDTF">2019-09-30T18:55:17Z</dcterms:modified>
</cp:coreProperties>
</file>