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9" r:id="rId4"/>
    <p:sldId id="259" r:id="rId5"/>
    <p:sldId id="260" r:id="rId6"/>
    <p:sldId id="261" r:id="rId7"/>
    <p:sldId id="282" r:id="rId8"/>
    <p:sldId id="265" r:id="rId9"/>
    <p:sldId id="264" r:id="rId10"/>
    <p:sldId id="266" r:id="rId11"/>
    <p:sldId id="276" r:id="rId12"/>
    <p:sldId id="269" r:id="rId13"/>
    <p:sldId id="270" r:id="rId14"/>
    <p:sldId id="280" r:id="rId15"/>
    <p:sldId id="281" r:id="rId16"/>
    <p:sldId id="283" r:id="rId17"/>
    <p:sldId id="284" r:id="rId18"/>
    <p:sldId id="278" r:id="rId19"/>
    <p:sldId id="286" r:id="rId20"/>
    <p:sldId id="285" r:id="rId21"/>
    <p:sldId id="287" r:id="rId22"/>
    <p:sldId id="288" r:id="rId23"/>
    <p:sldId id="274" r:id="rId24"/>
    <p:sldId id="268" r:id="rId25"/>
    <p:sldId id="289" r:id="rId26"/>
    <p:sldId id="291" r:id="rId27"/>
    <p:sldId id="290" r:id="rId28"/>
    <p:sldId id="292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33053C9-14A0-4069-BB52-CCA7FBBE9F38}">
          <p14:sldIdLst>
            <p14:sldId id="256"/>
            <p14:sldId id="258"/>
            <p14:sldId id="279"/>
            <p14:sldId id="259"/>
            <p14:sldId id="260"/>
            <p14:sldId id="261"/>
            <p14:sldId id="282"/>
            <p14:sldId id="265"/>
            <p14:sldId id="264"/>
            <p14:sldId id="266"/>
            <p14:sldId id="276"/>
            <p14:sldId id="269"/>
            <p14:sldId id="270"/>
            <p14:sldId id="280"/>
            <p14:sldId id="281"/>
            <p14:sldId id="283"/>
            <p14:sldId id="284"/>
            <p14:sldId id="278"/>
            <p14:sldId id="286"/>
            <p14:sldId id="285"/>
            <p14:sldId id="287"/>
            <p14:sldId id="288"/>
            <p14:sldId id="274"/>
            <p14:sldId id="268"/>
            <p14:sldId id="289"/>
            <p14:sldId id="291"/>
            <p14:sldId id="290"/>
            <p14:sldId id="29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76" d="100"/>
          <a:sy n="76" d="100"/>
        </p:scale>
        <p:origin x="-120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4526" y="54868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Мультисенсорное пособие «</a:t>
            </a:r>
            <a:r>
              <a:rPr lang="ru-RU" sz="4000" dirty="0" err="1" smtClean="0"/>
              <a:t>Нумикон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6063" y="436510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Олег\Desktop\Презентация\545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37" y="2185659"/>
            <a:ext cx="6431446" cy="42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32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380" y="0"/>
            <a:ext cx="7467600" cy="764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Разноцветные </a:t>
            </a:r>
            <a:r>
              <a:rPr lang="ru-RU" dirty="0" err="1"/>
              <a:t>штырки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0168" y="1052736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Их можно </a:t>
            </a:r>
            <a:r>
              <a:rPr lang="ru-RU" dirty="0"/>
              <a:t>использовать как счётный </a:t>
            </a:r>
            <a:r>
              <a:rPr lang="ru-RU" dirty="0" smtClean="0"/>
              <a:t>материал.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1" b="12082"/>
          <a:stretch/>
        </p:blipFill>
        <p:spPr>
          <a:xfrm>
            <a:off x="971600" y="2060848"/>
            <a:ext cx="69847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1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6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67600" cy="778098"/>
          </a:xfrm>
        </p:spPr>
        <p:txBody>
          <a:bodyPr/>
          <a:lstStyle/>
          <a:p>
            <a:pPr algn="ctr"/>
            <a:r>
              <a:rPr lang="ru-RU" dirty="0"/>
              <a:t>«Волшебный мешочек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79735" y="1052736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этом мешочке дети </a:t>
            </a:r>
            <a:r>
              <a:rPr lang="ru-RU" dirty="0"/>
              <a:t>на ощупь находят заданный </a:t>
            </a:r>
            <a:r>
              <a:rPr lang="ru-RU" dirty="0" smtClean="0"/>
              <a:t>им предмет </a:t>
            </a:r>
            <a:r>
              <a:rPr lang="ru-RU" dirty="0"/>
              <a:t>или </a:t>
            </a:r>
            <a:r>
              <a:rPr lang="ru-RU" dirty="0" smtClean="0"/>
              <a:t>форму.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132856"/>
            <a:ext cx="51435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7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Числовая </a:t>
            </a:r>
            <a:r>
              <a:rPr lang="ru-RU" dirty="0"/>
              <a:t>прямая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8"/>
          <a:stretch/>
        </p:blipFill>
        <p:spPr>
          <a:xfrm>
            <a:off x="1115615" y="2339400"/>
            <a:ext cx="6601179" cy="3033816"/>
          </a:xfrm>
        </p:spPr>
      </p:pic>
    </p:spTree>
    <p:extLst>
      <p:ext uri="{BB962C8B-B14F-4D97-AF65-F5344CB8AC3E}">
        <p14:creationId xmlns:p14="http://schemas.microsoft.com/office/powerpoint/2010/main" val="375971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5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57" y="116632"/>
            <a:ext cx="7467600" cy="648072"/>
          </a:xfrm>
        </p:spPr>
        <p:txBody>
          <a:bodyPr/>
          <a:lstStyle/>
          <a:p>
            <a:pPr algn="ctr"/>
            <a:r>
              <a:rPr lang="ru-RU" dirty="0" smtClean="0"/>
              <a:t>Поэтапная работа с </a:t>
            </a:r>
            <a:r>
              <a:rPr lang="ru-RU" dirty="0" err="1" smtClean="0"/>
              <a:t>Нумиконом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4021" y="908720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Начальный этап знакомства с </a:t>
            </a:r>
            <a:r>
              <a:rPr lang="ru-RU" sz="2400" dirty="0" err="1"/>
              <a:t>Нумиконом</a:t>
            </a:r>
            <a:r>
              <a:rPr lang="ru-RU" sz="2400" dirty="0"/>
              <a:t> предполагает, что дети много мани­пулируют и играют с деталями: смотрят на них, крутят в руках, надевают на пальчики, вылавливают сачком из воды; используют в сюжетных играх, на­пример, «жарят их на сковородке» или делают из них «бутерброды»; собирают бусы, нанизывая формы </a:t>
            </a:r>
            <a:r>
              <a:rPr lang="ru-RU" sz="2400" dirty="0" err="1"/>
              <a:t>Нумикона</a:t>
            </a:r>
            <a:r>
              <a:rPr lang="ru-RU" sz="2400" dirty="0"/>
              <a:t> или штырьки на шнурок; красят их крас­ками и делают оттиски на бумаге или отпечатывают на пластилине, тесте. Всё это нужно для того, чтобы дети как можно больше их рассматривали и трогали руками и таким образом запоминали, как они выглядят и какие они на ощупь.</a:t>
            </a:r>
          </a:p>
        </p:txBody>
      </p:sp>
    </p:spTree>
    <p:extLst>
      <p:ext uri="{BB962C8B-B14F-4D97-AF65-F5344CB8AC3E}">
        <p14:creationId xmlns:p14="http://schemas.microsoft.com/office/powerpoint/2010/main" val="4161921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ownsideup.org/sites/default/files/wiki_files/article/eff85e8096c2a51fd6ec668aca97784822f950a4_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706184" cy="315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downsideup.org/sites/default/files/wiki_files/article/5c797f282a9fba73034f95113de78897530a443f_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4032448" cy="2883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471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Когда дети начинают конструировать из форм </a:t>
            </a:r>
            <a:r>
              <a:rPr lang="ru-RU" sz="2400" dirty="0" err="1"/>
              <a:t>Нумикона</a:t>
            </a:r>
            <a:r>
              <a:rPr lang="ru-RU" sz="2400" dirty="0"/>
              <a:t> различные пло­скостные изображения (дорожки, домики, машинки, животных) по образцу или по </a:t>
            </a:r>
            <a:r>
              <a:rPr lang="ru-RU" sz="2400" dirty="0" smtClean="0"/>
              <a:t>схеме, </a:t>
            </a:r>
            <a:r>
              <a:rPr lang="ru-RU" sz="2400" dirty="0"/>
              <a:t>пытаются составить одну большую форму из двух и более деталей, они знакомятся с новым свойством -узнают, что формы можно состыковывать, располагая рядом без промежутка.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12976"/>
            <a:ext cx="49821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15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297016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712968" cy="4813995"/>
          </a:xfrm>
        </p:spPr>
        <p:txBody>
          <a:bodyPr>
            <a:normAutofit/>
          </a:bodyPr>
          <a:lstStyle/>
          <a:p>
            <a:r>
              <a:rPr lang="ru-RU" dirty="0"/>
              <a:t>На следующем этапе добавляют­ся игры на сравнение форм </a:t>
            </a:r>
            <a:r>
              <a:rPr lang="ru-RU" dirty="0" err="1"/>
              <a:t>Нумикона</a:t>
            </a:r>
            <a:r>
              <a:rPr lang="ru-RU" dirty="0"/>
              <a:t> по размеру. На основе сравнения дети выполняют задания по выкладыванию форм в последовательность от мень­шей формы к большей. Одновременно с этим дети знакомятся с цифрами и работают с числовым рядом. На стене, на доске или на холодильнике вешается полоска с числовым рядом, где над каж­дой цифрой нарисована соответствую­щая ей форма </a:t>
            </a:r>
            <a:r>
              <a:rPr lang="ru-RU" dirty="0" err="1"/>
              <a:t>Нумикона</a:t>
            </a:r>
            <a:r>
              <a:rPr lang="ru-RU" dirty="0"/>
              <a:t>. Дети учатся находить соответствие между цифрами и формами </a:t>
            </a:r>
            <a:r>
              <a:rPr lang="ru-RU" dirty="0" err="1"/>
              <a:t>Нумикона</a:t>
            </a:r>
            <a:r>
              <a:rPr lang="ru-RU" dirty="0"/>
              <a:t>, опираясь на их целостное восприятие, пока без пересчета отверстий.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068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89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такое </a:t>
            </a:r>
            <a:r>
              <a:rPr lang="ru-RU" dirty="0" err="1" smtClean="0"/>
              <a:t>Нумикон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21168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err="1"/>
              <a:t>Нумикон</a:t>
            </a:r>
            <a:r>
              <a:rPr lang="ru-RU" sz="8000" dirty="0"/>
              <a:t> – это программа и набор наглядного материала, разработанные в Англии в 1996–1998 гг. для детей, испытывающих трудности при изучении математики. </a:t>
            </a:r>
            <a:r>
              <a:rPr lang="ru-RU" sz="8000" dirty="0" err="1"/>
              <a:t>Нумикон</a:t>
            </a:r>
            <a:r>
              <a:rPr lang="ru-RU" sz="8000" dirty="0"/>
              <a:t> создан таким образом, чтобы задействовать сильные стороны маленьких детей – способность обучаться на практике, способность обучаться, наблюдая и способность распознавать </a:t>
            </a:r>
            <a:r>
              <a:rPr lang="ru-RU" sz="8000" dirty="0" smtClean="0"/>
              <a:t>паттерны (образец, шаблон), </a:t>
            </a:r>
            <a:r>
              <a:rPr lang="ru-RU" sz="8000" dirty="0"/>
              <a:t>то есть запоминать, а затем узнавать стандартизованные образцы или шаблоны при следующих предъявлениях</a:t>
            </a:r>
            <a:r>
              <a:rPr lang="ru-RU" sz="8000" dirty="0" smtClean="0"/>
              <a:t>.</a:t>
            </a:r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r>
              <a:rPr lang="en-US" altLang="ja-JP" sz="8000" dirty="0"/>
              <a:t>В</a:t>
            </a:r>
            <a:r>
              <a:rPr lang="ru-RU" sz="8000" dirty="0"/>
              <a:t> </a:t>
            </a:r>
            <a:r>
              <a:rPr lang="ru-RU" sz="8000" dirty="0" err="1"/>
              <a:t>Нумиконе</a:t>
            </a:r>
            <a:r>
              <a:rPr lang="ru-RU" sz="8000" dirty="0"/>
              <a:t> числа от 1 до 10 представлены </a:t>
            </a:r>
            <a:r>
              <a:rPr lang="ru-RU" sz="8000" dirty="0" smtClean="0"/>
              <a:t>формами-шаблонами </a:t>
            </a:r>
            <a:r>
              <a:rPr lang="ru-RU" sz="8000" dirty="0"/>
              <a:t>разного цвета, благодаря чему числа становятся доступными для зрительного и тактильного восприятия.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Олег\Desktop\Презентация\numicon_ryad_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9"/>
            <a:ext cx="8111916" cy="19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515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5143500" cy="4221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807247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следующем этапе им предлагается пересчитывать отверстия в формах, вставлять в них штырьки, камушки, ракушки и т. п. и пересчитывать, сколько их помещается в каждой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357524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ownsideup.org/sites/default/files/wiki_files/article/aa3bfaf720a0ad331d0278098ae2bb1907ae3c3a_smal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7280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44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ownsideup.org/sites/default/files/wiki_files/article/2a1cd53066277d90847f0eeb6e91a98ca8651aa2_smal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3783"/>
            <a:ext cx="763284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251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1368152"/>
          </a:xfrm>
        </p:spPr>
        <p:txBody>
          <a:bodyPr/>
          <a:lstStyle/>
          <a:p>
            <a:pPr algn="ctr"/>
            <a:r>
              <a:rPr lang="ru-RU" dirty="0" smtClean="0"/>
              <a:t>Развитие временных представлений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84076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57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220" y="332656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Схемы </a:t>
            </a:r>
            <a:r>
              <a:rPr lang="ru-RU" dirty="0"/>
              <a:t>для наложения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помощью схем </a:t>
            </a:r>
            <a:r>
              <a:rPr lang="ru-RU" dirty="0"/>
              <a:t>можно выкладывать из деталей </a:t>
            </a:r>
            <a:r>
              <a:rPr lang="ru-RU" dirty="0" err="1" smtClean="0"/>
              <a:t>Нумикона</a:t>
            </a:r>
            <a:r>
              <a:rPr lang="ru-RU" dirty="0" smtClean="0"/>
              <a:t> картинки.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3190943" cy="3785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77913"/>
            <a:ext cx="3649817" cy="41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7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ownsideup.org/sites/default/files/wiki_files/article/6b3b0280258cd8efb7e9cadf9bc863ad499ef5c5_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87" y="332656"/>
            <a:ext cx="286131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downsideup.org/sites/default/files/wiki_files/article/c02d1953623abd17d500835773c26151fc8fbe0b_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1" y="548680"/>
            <a:ext cx="2861310" cy="387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downsideup.org/sites/default/files/wiki_files/article/35e40ff51d1d87c15b308a2af06f68dc3d9932fb_smal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48" y="2669581"/>
            <a:ext cx="2861310" cy="3872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68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Постепенно в совместной деятельности </a:t>
            </a:r>
            <a:r>
              <a:rPr lang="ru-RU" sz="2400" dirty="0" smtClean="0"/>
              <a:t>можно вместе с детьми </a:t>
            </a:r>
            <a:r>
              <a:rPr lang="ru-RU" sz="2400" dirty="0" err="1" smtClean="0"/>
              <a:t>внедреть</a:t>
            </a:r>
            <a:r>
              <a:rPr lang="ru-RU" sz="2400" dirty="0" smtClean="0"/>
              <a:t> </a:t>
            </a:r>
            <a:r>
              <a:rPr lang="ru-RU" sz="2400" dirty="0" err="1" smtClean="0"/>
              <a:t>Нумикон</a:t>
            </a:r>
            <a:r>
              <a:rPr lang="ru-RU" sz="2400" dirty="0" smtClean="0"/>
              <a:t>  </a:t>
            </a:r>
            <a:r>
              <a:rPr lang="ru-RU" sz="2400" dirty="0"/>
              <a:t>в </a:t>
            </a:r>
            <a:r>
              <a:rPr lang="ru-RU" sz="2400" dirty="0" smtClean="0"/>
              <a:t>окружающую </a:t>
            </a:r>
            <a:r>
              <a:rPr lang="ru-RU" sz="2400" dirty="0"/>
              <a:t>среду. Например, на занятиях по ИЗО </a:t>
            </a:r>
            <a:r>
              <a:rPr lang="ru-RU" sz="2400" dirty="0" smtClean="0"/>
              <a:t>дети могут приклеить божьим </a:t>
            </a:r>
            <a:r>
              <a:rPr lang="ru-RU" sz="2400" dirty="0"/>
              <a:t>коровкам кружочки на на­рисованные по шаблонам </a:t>
            </a:r>
            <a:r>
              <a:rPr lang="ru-RU" sz="2400" dirty="0" err="1"/>
              <a:t>Нумикона</a:t>
            </a:r>
            <a:r>
              <a:rPr lang="ru-RU" sz="2400" dirty="0"/>
              <a:t> окружности, а затем на </a:t>
            </a:r>
            <a:r>
              <a:rPr lang="ru-RU" sz="2400" dirty="0" smtClean="0"/>
              <a:t>матема­тике распознавать </a:t>
            </a:r>
            <a:r>
              <a:rPr lang="ru-RU" sz="2400" dirty="0"/>
              <a:t>эти формы и </a:t>
            </a:r>
            <a:r>
              <a:rPr lang="ru-RU" sz="2400" dirty="0" smtClean="0"/>
              <a:t>пере­считывать </a:t>
            </a:r>
            <a:r>
              <a:rPr lang="ru-RU" sz="2400" dirty="0"/>
              <a:t>точки.</a:t>
            </a:r>
          </a:p>
        </p:txBody>
      </p:sp>
    </p:spTree>
    <p:extLst>
      <p:ext uri="{BB962C8B-B14F-4D97-AF65-F5344CB8AC3E}">
        <p14:creationId xmlns:p14="http://schemas.microsoft.com/office/powerpoint/2010/main" val="275450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ownsideup.org/sites/default/files/wiki_files/article/1bb841e84dc80b8530c945b0747ef51fc33deeb9_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454991" cy="329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downsideup.org/sites/default/files/wiki_files/article/b6f0dd3e494107c2c229997a86c143ac9b1789c0_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240360" cy="3520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90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П</a:t>
            </a:r>
            <a:r>
              <a:rPr lang="ru-RU" sz="2400" dirty="0" smtClean="0"/>
              <a:t>оложительные моменты </a:t>
            </a:r>
            <a:r>
              <a:rPr lang="ru-RU" sz="2400" dirty="0" err="1" smtClean="0"/>
              <a:t>работаты</a:t>
            </a:r>
            <a:r>
              <a:rPr lang="ru-RU" sz="2400" dirty="0" smtClean="0"/>
              <a:t> </a:t>
            </a:r>
            <a:r>
              <a:rPr lang="ru-RU" sz="2400" dirty="0"/>
              <a:t>с данным материалом: во-первых, и педа­гогам, и детям, и родителям </a:t>
            </a:r>
            <a:r>
              <a:rPr lang="ru-RU" sz="2400" dirty="0" smtClean="0"/>
              <a:t>нравиться </a:t>
            </a:r>
            <a:r>
              <a:rPr lang="ru-RU" sz="2400" dirty="0"/>
              <a:t>сам материал и различные игры с ним; во-вторых, мультисенсорный принцип, заложенный в основу данной програм­мы, </a:t>
            </a:r>
            <a:r>
              <a:rPr lang="ru-RU" sz="2400" dirty="0" smtClean="0"/>
              <a:t>помогает поддерживать </a:t>
            </a:r>
            <a:r>
              <a:rPr lang="ru-RU" sz="2400" dirty="0"/>
              <a:t>вовлеченность детей в обучающий процесс.</a:t>
            </a:r>
          </a:p>
          <a:p>
            <a:r>
              <a:rPr lang="ru-RU" sz="2400" dirty="0" smtClean="0"/>
              <a:t>Таким </a:t>
            </a:r>
            <a:r>
              <a:rPr lang="ru-RU" sz="2400" dirty="0"/>
              <a:t>образом</a:t>
            </a:r>
            <a:r>
              <a:rPr lang="ru-RU" sz="2400" dirty="0" smtClean="0"/>
              <a:t>, </a:t>
            </a:r>
            <a:r>
              <a:rPr lang="ru-RU" sz="2400" dirty="0" err="1"/>
              <a:t>Нумикон</a:t>
            </a:r>
            <a:r>
              <a:rPr lang="ru-RU" sz="2400" dirty="0"/>
              <a:t> мо­жет стать удачным дополнением и ресурсом для работы, не заменяя, а успешно и эффективно дополняя достаточно известные и традиционно существующие методы и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316027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268760"/>
            <a:ext cx="6172200" cy="12241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4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53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8229600" cy="3271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Формы </a:t>
            </a:r>
            <a:r>
              <a:rPr lang="ru-RU" dirty="0" err="1"/>
              <a:t>Нумикона</a:t>
            </a:r>
            <a:r>
              <a:rPr lang="ru-RU" dirty="0"/>
              <a:t> устроены так, чтобы дети могли манипулировать ими, учиться распознавать паттерны и соотносить их с соответствующими числами. Авторы этой программы убеждены, что важно использовать в учебном процессе как можно больше каналов чувственного восприятия ребенка – и слух, и зрение, и осязание, а также подключать движение и речь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676875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0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Почему формы </a:t>
            </a:r>
            <a:r>
              <a:rPr lang="ru-RU" dirty="0" err="1" smtClean="0"/>
              <a:t>Нумикона</a:t>
            </a:r>
            <a:r>
              <a:rPr lang="ru-RU" dirty="0" smtClean="0"/>
              <a:t> выглядят именно так?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Дело в том, что структурированные объекты воспринимаются нами гораздо лучше, чем расположенные хаотично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Например, если вы увидели группу кругов, разбросанных как попало, можете ли вы, не пересчитывая, сказать, сколько их? А если круги расположены в системе, вы сразу видите, что их восемь.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373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Презентация\nomicon_8_krugov_10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132856"/>
            <a:ext cx="36003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ег\Desktop\Презентация\numicon_ris_3_vosem_100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700808"/>
            <a:ext cx="1892979" cy="37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93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ownsideup.org/sites/default/files/wiki_files/article/70a1b2656e1eb371077c4372eadecdaa60a4c151_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0197"/>
            <a:ext cx="367240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downsideup.org/sites/default/files/wiki_files/article/3c6baa799d3f61dc419e3316716258e933cb163c_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50938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3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052736"/>
            <a:ext cx="58326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Из чего состоит «</a:t>
            </a:r>
            <a:r>
              <a:rPr lang="ru-RU" sz="4800" dirty="0" err="1" smtClean="0"/>
              <a:t>Нумикон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37" y="2847473"/>
            <a:ext cx="6008146" cy="38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1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864096"/>
          </a:xfrm>
        </p:spPr>
        <p:txBody>
          <a:bodyPr/>
          <a:lstStyle/>
          <a:p>
            <a:pPr algn="ctr"/>
            <a:r>
              <a:rPr lang="ru-RU" dirty="0" smtClean="0"/>
              <a:t>Шаблоны (паттерны)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6"/>
          <a:stretch/>
        </p:blipFill>
        <p:spPr>
          <a:xfrm>
            <a:off x="899592" y="1772816"/>
            <a:ext cx="6768752" cy="3456384"/>
          </a:xfrm>
        </p:spPr>
      </p:pic>
    </p:spTree>
    <p:extLst>
      <p:ext uri="{BB962C8B-B14F-4D97-AF65-F5344CB8AC3E}">
        <p14:creationId xmlns:p14="http://schemas.microsoft.com/office/powerpoint/2010/main" val="4186686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490</TotalTime>
  <Words>685</Words>
  <Application>Microsoft Office PowerPoint</Application>
  <PresentationFormat>Экран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Мультисенсорное пособие «Нумикон»</vt:lpstr>
      <vt:lpstr>Что такое Нумикон?</vt:lpstr>
      <vt:lpstr>Презентация PowerPoint</vt:lpstr>
      <vt:lpstr>Презентация PowerPoint</vt:lpstr>
      <vt:lpstr>Почему формы Нумикона выглядят именно так?</vt:lpstr>
      <vt:lpstr>Презентация PowerPoint</vt:lpstr>
      <vt:lpstr>Презентация PowerPoint</vt:lpstr>
      <vt:lpstr>Из чего состоит «Нумикон»</vt:lpstr>
      <vt:lpstr>Шаблоны (паттерны)</vt:lpstr>
      <vt:lpstr>Разноцветные штырки </vt:lpstr>
      <vt:lpstr>Презентация PowerPoint</vt:lpstr>
      <vt:lpstr>«Волшебный мешочек»</vt:lpstr>
      <vt:lpstr>Числовая прямая </vt:lpstr>
      <vt:lpstr>Презентация PowerPoint</vt:lpstr>
      <vt:lpstr>Поэтапная работа с Нумиконом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временных представлений</vt:lpstr>
      <vt:lpstr>Схемы для наложения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Рахиля</dc:creator>
  <cp:lastModifiedBy>дмитрий</cp:lastModifiedBy>
  <cp:revision>33</cp:revision>
  <dcterms:created xsi:type="dcterms:W3CDTF">2015-03-22T01:30:29Z</dcterms:created>
  <dcterms:modified xsi:type="dcterms:W3CDTF">2019-04-04T01:36:24Z</dcterms:modified>
</cp:coreProperties>
</file>