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5" r:id="rId2"/>
    <p:sldId id="287" r:id="rId3"/>
    <p:sldId id="278" r:id="rId4"/>
    <p:sldId id="279" r:id="rId5"/>
    <p:sldId id="286" r:id="rId6"/>
    <p:sldId id="288" r:id="rId7"/>
    <p:sldId id="289" r:id="rId8"/>
    <p:sldId id="293" r:id="rId9"/>
    <p:sldId id="290" r:id="rId10"/>
    <p:sldId id="285" r:id="rId11"/>
    <p:sldId id="292" r:id="rId12"/>
    <p:sldId id="266" r:id="rId13"/>
    <p:sldId id="284" r:id="rId14"/>
    <p:sldId id="28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39" autoAdjust="0"/>
    <p:restoredTop sz="94660"/>
  </p:normalViewPr>
  <p:slideViewPr>
    <p:cSldViewPr>
      <p:cViewPr varScale="1">
        <p:scale>
          <a:sx n="95" d="100"/>
          <a:sy n="95" d="100"/>
        </p:scale>
        <p:origin x="-99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016BA-4272-4349-880C-0B6948F8D47A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3B0B5-B0D7-43F6-B47E-57270510C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3B0B5-B0D7-43F6-B47E-57270510C3A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6B19-4E69-4237-A6D5-6106D187793D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2DCB-A500-4115-8700-565733150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6B19-4E69-4237-A6D5-6106D187793D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2DCB-A500-4115-8700-565733150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6B19-4E69-4237-A6D5-6106D187793D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2DCB-A500-4115-8700-565733150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6B19-4E69-4237-A6D5-6106D187793D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2DCB-A500-4115-8700-565733150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6B19-4E69-4237-A6D5-6106D187793D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2DCB-A500-4115-8700-565733150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6B19-4E69-4237-A6D5-6106D187793D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2DCB-A500-4115-8700-565733150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6B19-4E69-4237-A6D5-6106D187793D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2DCB-A500-4115-8700-565733150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6B19-4E69-4237-A6D5-6106D187793D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2DCB-A500-4115-8700-565733150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6B19-4E69-4237-A6D5-6106D187793D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2DCB-A500-4115-8700-565733150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6B19-4E69-4237-A6D5-6106D187793D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2DCB-A500-4115-8700-565733150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6B19-4E69-4237-A6D5-6106D187793D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2DCB-A500-4115-8700-565733150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6B19-4E69-4237-A6D5-6106D187793D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D2DCB-A500-4115-8700-565733150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[3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188640"/>
            <a:ext cx="5112568" cy="5400600"/>
          </a:xfrm>
        </p:spPr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800" b="1" dirty="0" smtClean="0"/>
              <a:t>ЩЕРБАКОВА </a:t>
            </a:r>
            <a:br>
              <a:rPr lang="ru-RU" sz="2800" b="1" dirty="0" smtClean="0"/>
            </a:br>
            <a:r>
              <a:rPr lang="ru-RU" sz="2800" b="1" dirty="0" smtClean="0"/>
              <a:t>ОКСАНА       НИКОЛАЕВНА 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b="1" dirty="0" smtClean="0"/>
              <a:t>ВОСПИТАТЕЛЬ </a:t>
            </a:r>
            <a:br>
              <a:rPr lang="ru-RU" sz="2400" b="1" dirty="0" smtClean="0"/>
            </a:br>
            <a:r>
              <a:rPr lang="ru-RU" sz="2400" b="1" dirty="0" smtClean="0"/>
              <a:t>ПЕРВОЙ КВАЛИФИКАЦИОННОЙ  КАТЕГОРИИ</a:t>
            </a:r>
            <a:br>
              <a:rPr lang="ru-RU" sz="2400" b="1" dirty="0" smtClean="0"/>
            </a:br>
            <a:r>
              <a:rPr lang="ru-RU" sz="2400" b="1" dirty="0" smtClean="0"/>
              <a:t>МБДОУ №168 г.ИРКУТСК</a:t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4" name="Picture 2" descr="D:\лето2012\лето2012 1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554" y="620688"/>
            <a:ext cx="3150350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77\Desktop\i[3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192"/>
          </a:xfrm>
          <a:prstGeom prst="rect">
            <a:avLst/>
          </a:prstGeom>
          <a:noFill/>
        </p:spPr>
      </p:pic>
      <p:pic>
        <p:nvPicPr>
          <p:cNvPr id="3" name="Picture 7" descr="C:\Users\777\Pictures\27.10.2014\DSC028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72816"/>
            <a:ext cx="6192688" cy="434805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07704" y="764704"/>
            <a:ext cx="54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ЦЕНТР " ЮННЫЙ МАТЕМАТИК"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77\Desktop\i[3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192"/>
            <a:ext cx="9144000" cy="6876192"/>
          </a:xfrm>
          <a:prstGeom prst="rect">
            <a:avLst/>
          </a:prstGeom>
          <a:noFill/>
        </p:spPr>
      </p:pic>
      <p:pic>
        <p:nvPicPr>
          <p:cNvPr id="3" name="Picture 2" descr="C:\Users\777\Pictures\28.10.2014\DSC03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4824"/>
            <a:ext cx="3528392" cy="2232248"/>
          </a:xfrm>
          <a:prstGeom prst="rect">
            <a:avLst/>
          </a:prstGeom>
          <a:noFill/>
        </p:spPr>
      </p:pic>
      <p:pic>
        <p:nvPicPr>
          <p:cNvPr id="4" name="Picture 3" descr="C:\Users\777\Pictures\28.10.2014\DSC03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293096"/>
            <a:ext cx="3567880" cy="2304256"/>
          </a:xfrm>
          <a:prstGeom prst="rect">
            <a:avLst/>
          </a:prstGeom>
          <a:noFill/>
        </p:spPr>
      </p:pic>
      <p:pic>
        <p:nvPicPr>
          <p:cNvPr id="5" name="Picture 4" descr="C:\Users\777\Desktop\видео 2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844824"/>
            <a:ext cx="3456384" cy="2232248"/>
          </a:xfrm>
          <a:prstGeom prst="rect">
            <a:avLst/>
          </a:prstGeom>
          <a:noFill/>
        </p:spPr>
      </p:pic>
      <p:pic>
        <p:nvPicPr>
          <p:cNvPr id="6" name="Picture 5" descr="C:\Users\777\Pictures\27.10.2014\DSC0289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293096"/>
            <a:ext cx="3456383" cy="23042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476672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ЗДОРОВЬЕСБЕРЕГАЮЩИЕ ТЕХНОЛОГИИ: ПАЛЬЧИКОВАЯ  ГИМНАСТИКА,ДОРОЖКИ ДЛЯ ПРОФИЛАКТИКИ ПЛОСКАСТОПИЯ, ИГРЫ НА СВЕЖЕМ ВОЗДУХЕ,ПЕСКОТЕРАПИЯ, ЧЕСНОКОТЕРАПИЯ.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[3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61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6840760" cy="100811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РАБОТА С РОДИТЕЛЯМИ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124744"/>
            <a:ext cx="7416824" cy="489654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решения возникающих проблем, работа с родителями осуществляется с использованием следующих форм: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анкеты;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родительские собрания;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консультации, беседы-рекомендации; 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совместные творческие дела.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Считаю, что данные  приемы сотрудничества с родителями позволят сформировать понимание того, что родители являются первыми педагогами детей.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777\Desktop\Изображение 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841776"/>
            <a:ext cx="2448272" cy="1827584"/>
          </a:xfrm>
          <a:prstGeom prst="rect">
            <a:avLst/>
          </a:prstGeom>
          <a:noFill/>
        </p:spPr>
      </p:pic>
      <p:pic>
        <p:nvPicPr>
          <p:cNvPr id="1026" name="Picture 2" descr="C:\Users\777\Desktop\Изображение 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869160"/>
            <a:ext cx="2592288" cy="1850207"/>
          </a:xfrm>
          <a:prstGeom prst="rect">
            <a:avLst/>
          </a:prstGeom>
          <a:noFill/>
        </p:spPr>
      </p:pic>
      <p:pic>
        <p:nvPicPr>
          <p:cNvPr id="7" name="Picture 4" descr="C:\Users\777\Pictures\27.10.2014\DSC029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1988840"/>
            <a:ext cx="2016224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77\Desktop\i[3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33"/>
            <a:ext cx="9144000" cy="684686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764704"/>
            <a:ext cx="734481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ПРОБЛЕМЫ, ВОЗНИКЩИЕ В ПРОЦЕССЕ ПЕДАГОГИЧЕСКОЙ  ДЕЯТЕЛЬНОСТИ </a:t>
            </a:r>
          </a:p>
          <a:p>
            <a:endParaRPr lang="ru-RU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2000" b="1" dirty="0" smtClean="0"/>
              <a:t>Многие родители полагают, что главное при подготовке к школе - это познакомить ребенка с цифрами и научить его писать, считать, складывать и вычитать. Однако при обучении математике по учебникам современных развивающих систем (например: система Л.В. </a:t>
            </a:r>
            <a:r>
              <a:rPr lang="ru-RU" sz="2000" b="1" dirty="0" err="1" smtClean="0"/>
              <a:t>Занкова</a:t>
            </a:r>
            <a:r>
              <a:rPr lang="ru-RU" sz="2000" b="1" dirty="0" smtClean="0"/>
              <a:t>, система В.В. Давыдова, «Школа 2100» и др.) эти умения очень недолго выручают ребенка на уроках математики. Запас заученных знаний кончается очень быстро, и </a:t>
            </a:r>
            <a:r>
              <a:rPr lang="ru-RU" sz="2000" b="1" dirty="0" err="1" smtClean="0"/>
              <a:t>несформированность</a:t>
            </a:r>
            <a:r>
              <a:rPr lang="ru-RU" sz="2000" b="1" dirty="0" smtClean="0"/>
              <a:t> собственного умения продуктивно мыслить приводит к появлению «проблем с математикой». Как следствие теряется интерес к предмету, появляется страх, что  - это не понять и т.п.</a:t>
            </a:r>
            <a:endParaRPr lang="ru-RU" sz="2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[3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9552" y="2060848"/>
            <a:ext cx="83839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77\Desktop\i[3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777\Pictures\13.11.2014\DSC030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484784"/>
            <a:ext cx="2448272" cy="2520280"/>
          </a:xfrm>
          <a:prstGeom prst="rect">
            <a:avLst/>
          </a:prstGeom>
          <a:noFill/>
        </p:spPr>
      </p:pic>
      <p:pic>
        <p:nvPicPr>
          <p:cNvPr id="5" name="Picture 3" descr="C:\Users\777\Pictures\13.11.2014\DSC030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077072"/>
            <a:ext cx="2520280" cy="2563873"/>
          </a:xfrm>
          <a:prstGeom prst="rect">
            <a:avLst/>
          </a:prstGeom>
          <a:noFill/>
        </p:spPr>
      </p:pic>
      <p:pic>
        <p:nvPicPr>
          <p:cNvPr id="6" name="Picture 5" descr="C:\Users\777\Pictures\13.11.2014\DSC030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1412776"/>
            <a:ext cx="2372705" cy="2520280"/>
          </a:xfrm>
          <a:prstGeom prst="rect">
            <a:avLst/>
          </a:prstGeom>
          <a:noFill/>
        </p:spPr>
      </p:pic>
      <p:pic>
        <p:nvPicPr>
          <p:cNvPr id="7" name="Picture 4" descr="C:\Users\777\Pictures\13.11.2014\DSC0308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4077072"/>
            <a:ext cx="2448272" cy="2592288"/>
          </a:xfrm>
          <a:prstGeom prst="rect">
            <a:avLst/>
          </a:prstGeom>
          <a:noFill/>
        </p:spPr>
      </p:pic>
      <p:pic>
        <p:nvPicPr>
          <p:cNvPr id="8" name="Picture 6" descr="C:\Users\777\Pictures\13.11.2014\DSC0309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1412776"/>
            <a:ext cx="2376265" cy="252028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95936" y="47667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404664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548680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ПОСТОЯННО ПОВЫШАЮ СВОЮ ПРОФЕССИОНАЛЬНУЮ КОМПЕТЕНЦИЮ ЧЕРЕЗ КУРСЫ ПОВЫШЕНИЯ КВАЛИФИКАЦИИ: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[3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0"/>
            <a:ext cx="9252520" cy="7029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476672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Углубленно работаю над темой: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 «Развитие у детей дошкольного возраста элементарных математических представлений через игру.»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060848"/>
            <a:ext cx="712879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Актуальность темы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Огромную роль в умственном воспитании и развитии интеллекта играет математика. Невозможно переоценить развитие элементарных математических представлений в дошкольном возрасте. Ведь что они дают ребёнку? Во – первых, у него развивается мышление, что необходимо для дальнейшего познания окружающего мира. Во – вторых, он познаёт пространственные отношения между предметами, устанавливает соответствующие связи, знакомится с формой предметов, их величиной. Всё это позволяет ребёнку развивать в дальнейшем логическое мышление, память, внимание, воображение, так как без этих качеств немыслимо развитие ребёнка в целом.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[3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332656"/>
            <a:ext cx="770485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В РАБОТЕ С ДЕТЬМИ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ОБРАЗОВАТЕЛЬНАЯ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Учить приёмы логического мышления(анализ, синтез, сравнение, классификация и др.) через игру.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РАЗВИВАЮЩАЯ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Развивать осознаваемую мотивацию исследовательской  (познавательной) деятельности.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ВОСПИТАТЕЛЬНАЯ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Воспитывать, умение слушать товарища, аккуратность, самостоятельность, трудолюбие, чувство успеха, потребность добиваться наилучших результатов.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1983" y="48310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49411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29969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77\Desktop\i[3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777\Desktop\DSC029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132856"/>
            <a:ext cx="4104456" cy="4248472"/>
          </a:xfrm>
          <a:prstGeom prst="rect">
            <a:avLst/>
          </a:prstGeom>
          <a:noFill/>
        </p:spPr>
      </p:pic>
      <p:pic>
        <p:nvPicPr>
          <p:cNvPr id="4" name="Picture 3" descr="C:\Users\777\Desktop\DSC029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132856"/>
            <a:ext cx="3960440" cy="42484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11760" y="476672"/>
            <a:ext cx="4608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С ДЕТЬМИ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196752"/>
            <a:ext cx="4843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ГЕОМИТРИЧЕСКИЕ СТОЛБИКИ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87034" y="1196752"/>
            <a:ext cx="3759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0070C0"/>
                </a:solidFill>
              </a:rPr>
              <a:t>ИГРЫ С ПРИЩЕПКАМИ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77\Desktop\i[3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382"/>
            <a:ext cx="9144000" cy="6894382"/>
          </a:xfrm>
          <a:prstGeom prst="rect">
            <a:avLst/>
          </a:prstGeom>
          <a:noFill/>
        </p:spPr>
      </p:pic>
      <p:pic>
        <p:nvPicPr>
          <p:cNvPr id="3" name="Picture 2" descr="C:\Users\777\Desktop\DSC029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4104456" cy="4320480"/>
          </a:xfrm>
          <a:prstGeom prst="rect">
            <a:avLst/>
          </a:prstGeom>
          <a:noFill/>
        </p:spPr>
      </p:pic>
      <p:pic>
        <p:nvPicPr>
          <p:cNvPr id="4" name="Picture 3" descr="C:\Users\777\Desktop\DSC029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556792"/>
            <a:ext cx="3816424" cy="43204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620688"/>
            <a:ext cx="4788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ГЕОМЕТРИЧЕСКАЯ МОЗАИКА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620688"/>
            <a:ext cx="3254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СЧЕТНЫЕ ПАЛОЧКИ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77\Desktop\i[3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091"/>
            <a:ext cx="9144000" cy="6881091"/>
          </a:xfrm>
          <a:prstGeom prst="rect">
            <a:avLst/>
          </a:prstGeom>
          <a:noFill/>
        </p:spPr>
      </p:pic>
      <p:pic>
        <p:nvPicPr>
          <p:cNvPr id="3" name="Picture 3" descr="C:\Users\777\Desktop\DSC029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3744416" cy="4248472"/>
          </a:xfrm>
          <a:prstGeom prst="rect">
            <a:avLst/>
          </a:prstGeom>
          <a:noFill/>
        </p:spPr>
      </p:pic>
      <p:pic>
        <p:nvPicPr>
          <p:cNvPr id="4" name="Picture 2" descr="C:\Users\777\Desktop\Изображение 1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700808"/>
            <a:ext cx="3960440" cy="42484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548680"/>
            <a:ext cx="295779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НАСТОЛЬНО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 ПЕЧАТНЫЕ ИГРЫ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692696"/>
            <a:ext cx="3721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ПАЛОЧКИ КЮИЗЕНЕРА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777\Desktop\i[3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191"/>
            <a:ext cx="9144000" cy="6876191"/>
          </a:xfrm>
          <a:prstGeom prst="rect">
            <a:avLst/>
          </a:prstGeom>
          <a:noFill/>
        </p:spPr>
      </p:pic>
      <p:pic>
        <p:nvPicPr>
          <p:cNvPr id="5" name="Picture 5" descr="C:\Users\777\Pictures\27.10.2014\DSC029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6752"/>
            <a:ext cx="3600400" cy="2576286"/>
          </a:xfrm>
          <a:prstGeom prst="rect">
            <a:avLst/>
          </a:prstGeom>
          <a:noFill/>
        </p:spPr>
      </p:pic>
      <p:pic>
        <p:nvPicPr>
          <p:cNvPr id="6" name="Picture 6" descr="C:\Users\777\Pictures\27.10.2014\DSC029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196752"/>
            <a:ext cx="3561626" cy="2592288"/>
          </a:xfrm>
          <a:prstGeom prst="rect">
            <a:avLst/>
          </a:prstGeom>
          <a:noFill/>
        </p:spPr>
      </p:pic>
      <p:pic>
        <p:nvPicPr>
          <p:cNvPr id="7" name="Picture 3" descr="C:\Users\777\Pictures\27.10.2014\DSC029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4077072"/>
            <a:ext cx="3467462" cy="259228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059832" y="3645024"/>
            <a:ext cx="3312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ИГРЫ  С ЧАСАМИ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8104" y="548680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ИГРА  СЧЕТЫ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-396552" y="-61555"/>
            <a:ext cx="5796136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ИГРЫ С РАЗДАТОЧНЫМ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МАТЕРИАЛОМ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777\Desktop\i[3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4586"/>
          </a:xfrm>
          <a:prstGeom prst="rect">
            <a:avLst/>
          </a:prstGeom>
          <a:noFill/>
        </p:spPr>
      </p:pic>
      <p:pic>
        <p:nvPicPr>
          <p:cNvPr id="3076" name="Picture 4" descr="C:\Users\777\Pictures\29.10.2014\DSC03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2736"/>
            <a:ext cx="3816424" cy="2614957"/>
          </a:xfrm>
          <a:prstGeom prst="rect">
            <a:avLst/>
          </a:prstGeom>
          <a:noFill/>
        </p:spPr>
      </p:pic>
      <p:pic>
        <p:nvPicPr>
          <p:cNvPr id="3077" name="Picture 5" descr="C:\Users\777\Pictures\29.10.2014\DSC030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052736"/>
            <a:ext cx="3688324" cy="25922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95736" y="476672"/>
            <a:ext cx="4361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СЮЖЕТНО-РОЛЕВЫЕ ИГРЫ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6" name="Picture 4" descr="C:\Users\777\Pictures\27.10.2014\DSC029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789040"/>
            <a:ext cx="3816424" cy="2852936"/>
          </a:xfrm>
          <a:prstGeom prst="rect">
            <a:avLst/>
          </a:prstGeom>
          <a:noFill/>
        </p:spPr>
      </p:pic>
      <p:pic>
        <p:nvPicPr>
          <p:cNvPr id="8" name="Picture 2" descr="C:\Users\777\Pictures\27.10.2014\DSC029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3789040"/>
            <a:ext cx="3744416" cy="2873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851</TotalTime>
  <Words>291</Words>
  <Application>Microsoft Office PowerPoint</Application>
  <PresentationFormat>Экран (4:3)</PresentationFormat>
  <Paragraphs>40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ЩЕРБАКОВА  ОКСАНА       НИКОЛАЕВНА     ВОСПИТАТЕЛЬ  ПЕРВОЙ КВАЛИФИКАЦИОННОЙ  КАТЕГОРИИ МБДОУ №168 г.ИРКУТСК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РАБОТА С РОДИТЕЛЯМИ</vt:lpstr>
      <vt:lpstr>Слайд 13</vt:lpstr>
      <vt:lpstr>Слайд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777</cp:lastModifiedBy>
  <cp:revision>113</cp:revision>
  <dcterms:created xsi:type="dcterms:W3CDTF">2014-11-12T05:56:44Z</dcterms:created>
  <dcterms:modified xsi:type="dcterms:W3CDTF">2017-10-30T09:23:51Z</dcterms:modified>
</cp:coreProperties>
</file>