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79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8" r:id="rId21"/>
    <p:sldId id="272" r:id="rId22"/>
    <p:sldId id="273" r:id="rId23"/>
    <p:sldId id="274" r:id="rId24"/>
    <p:sldId id="275" r:id="rId25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101" d="100"/>
          <a:sy n="101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Конспект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КЛЮКОВКИН\клюк фото урок\Flute_on_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092892"/>
            <a:ext cx="7098582" cy="565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0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Пение – основа выразительной интонации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Работа над выразительным интонированием начинается с пения. Важно уметь точно передать </a:t>
            </a:r>
            <a:r>
              <a:rPr lang="ru-RU" dirty="0" err="1"/>
              <a:t>звуковысотность</a:t>
            </a:r>
            <a:r>
              <a:rPr lang="ru-RU" dirty="0"/>
              <a:t>, петь точно и чисто. Работа над новым произведением также начнется с </a:t>
            </a:r>
            <a:r>
              <a:rPr lang="ru-RU" dirty="0" err="1"/>
              <a:t>пропевания</a:t>
            </a:r>
            <a:r>
              <a:rPr lang="ru-RU" dirty="0"/>
              <a:t> пьесы по нотам.</a:t>
            </a:r>
          </a:p>
          <a:p>
            <a:r>
              <a:rPr lang="ru-RU" dirty="0"/>
              <a:t> В случае отсутствия концертмейстера Светлана Эдуардовна может сама аккомпанировать своим ученикам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аттестация Борисова 2018\Фото урока\P10709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051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Ознакомление с целью и задачами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Сегодня нам предстоит работа над развитием исполнительских навыков, повышающих выразительность пьес и их техничность таких как интонирование, вибрация, навык игры с концертмейстером.</a:t>
            </a:r>
          </a:p>
          <a:p>
            <a:endParaRPr lang="ru-RU" sz="1600" dirty="0"/>
          </a:p>
          <a:p>
            <a:r>
              <a:rPr lang="ru-RU" sz="1600" dirty="0"/>
              <a:t>«Интонирование – стройность и выразительность интонации относительно завершенного в смысловом отношении отрывка музыкального произведения.»</a:t>
            </a:r>
          </a:p>
          <a:p>
            <a:r>
              <a:rPr lang="ru-RU" sz="1600" dirty="0"/>
              <a:t>(Музыкальный энциклопедический словарь, М., «</a:t>
            </a:r>
            <a:r>
              <a:rPr lang="ru-RU" sz="1600" dirty="0" err="1"/>
              <a:t>Сов.энциклопедия</a:t>
            </a:r>
            <a:r>
              <a:rPr lang="ru-RU" sz="1600" dirty="0"/>
              <a:t>», 1990 г.</a:t>
            </a:r>
          </a:p>
        </p:txBody>
      </p:sp>
      <p:pic>
        <p:nvPicPr>
          <p:cNvPr id="6146" name="Picture 2" descr="G:\аттестация Борисова 2018\Фото урока\P10709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357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Начало  занятия – настройка инструмента  и разыгрывание.</a:t>
            </a:r>
          </a:p>
          <a:p>
            <a:pPr marL="0" indent="0">
              <a:buNone/>
            </a:pPr>
            <a:r>
              <a:rPr lang="ru-RU" sz="1600" dirty="0"/>
              <a:t>       Соня играет гамму, упражнение, этюд.</a:t>
            </a:r>
          </a:p>
          <a:p>
            <a:r>
              <a:rPr lang="ru-RU" sz="1600" dirty="0"/>
              <a:t>Разыгрывание – очень важная часть занятия для флейтиста </a:t>
            </a:r>
          </a:p>
          <a:p>
            <a:r>
              <a:rPr lang="ru-RU" sz="1600" dirty="0"/>
              <a:t>Соня играет гамму длинными нотами, следит за дыханием, работает над красотой звука.</a:t>
            </a:r>
          </a:p>
          <a:p>
            <a:r>
              <a:rPr lang="ru-RU" sz="1600" dirty="0"/>
              <a:t>  Играет гамму в разных темпах,  работая над ровностью.  Играет упражнения и этюд, тренируя беглость.</a:t>
            </a:r>
          </a:p>
          <a:p>
            <a:r>
              <a:rPr lang="ru-RU" sz="1600" dirty="0"/>
              <a:t>Разыгрывание – это важная часть работы на инструменте, с него начинаются домашние занятия. Так же разыгрывание обязательно перед каждым выступлением.</a:t>
            </a:r>
          </a:p>
        </p:txBody>
      </p:sp>
      <p:pic>
        <p:nvPicPr>
          <p:cNvPr id="7170" name="Picture 2" descr="G:\аттестация Борисова 2018\Фото урока\P10709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7158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Перед нами ноты пьес:</a:t>
            </a:r>
          </a:p>
          <a:p>
            <a:r>
              <a:rPr lang="ru-RU" sz="1800" dirty="0"/>
              <a:t>А.С. Даргомыжский «Девицы-красавицы», П.И. Чайковский Ноктюрн</a:t>
            </a:r>
          </a:p>
          <a:p>
            <a:pPr marL="0" indent="0">
              <a:buNone/>
            </a:pPr>
            <a:r>
              <a:rPr lang="ru-RU" sz="1800" dirty="0"/>
              <a:t>Сегодня мы должны отработать чистоту интонирования каждой </a:t>
            </a:r>
          </a:p>
          <a:p>
            <a:pPr marL="0" indent="0">
              <a:buNone/>
            </a:pPr>
            <a:r>
              <a:rPr lang="ru-RU" sz="1800" dirty="0"/>
              <a:t>фразы, выразительность, ведение фразы, различную окраску звука при помощи вибрации, а также навык работы с концертмейстером.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Для выразительного исполнения этой пьесы важно понимать  образ, о чем эта пьеса, построение фраз, динамику произведения.</a:t>
            </a:r>
          </a:p>
        </p:txBody>
      </p:sp>
      <p:pic>
        <p:nvPicPr>
          <p:cNvPr id="8194" name="Picture 2" descr="G:\аттестация Борисова 2018\Фото урока\P10709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87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Показ пьесы преподавателем и концертмейстером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Для наиболее полного представления о музыкальном произведении преподаватель и концертмейстер исполняют пьесы,  после чего предлагается обсудить впечатление от услышанного. Соня рассказывает о своем восприятии этой музыки. </a:t>
            </a:r>
          </a:p>
        </p:txBody>
      </p:sp>
      <p:pic>
        <p:nvPicPr>
          <p:cNvPr id="9218" name="Picture 2" descr="G:\аттестация Борисова 2018\Фото урока\P10709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7805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Разбор музыкального произведения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Разбор построения произведения. </a:t>
            </a:r>
          </a:p>
          <a:p>
            <a:r>
              <a:rPr lang="ru-RU" sz="1800" dirty="0"/>
              <a:t>Смотрим в клавир, обращаем внимание, сколько длится вступление у фортепиано, считаем такты.</a:t>
            </a:r>
          </a:p>
          <a:p>
            <a:r>
              <a:rPr lang="ru-RU" sz="1800" dirty="0"/>
              <a:t>Определяем строение каждой фразы, обращаем внимание на динамическое развитие.</a:t>
            </a:r>
          </a:p>
          <a:p>
            <a:r>
              <a:rPr lang="ru-RU" sz="1800" dirty="0"/>
              <a:t>Определяем момент кульминации музыкального произведения.</a:t>
            </a:r>
          </a:p>
        </p:txBody>
      </p:sp>
      <p:pic>
        <p:nvPicPr>
          <p:cNvPr id="10242" name="Picture 2" descr="G:\аттестация Борисова 2018\Фото урока\P10709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785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Исполнение пьесы с концертмейстером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Исполнение пьесы с концертмейстером – важный этап.</a:t>
            </a:r>
          </a:p>
          <a:p>
            <a:r>
              <a:rPr lang="ru-RU" sz="1800" dirty="0"/>
              <a:t>Выявляются моменты, которые нужно дорабатывать,  вырабатывается навык ансамблевой игры, взаимодействия с концертмейстером.</a:t>
            </a:r>
          </a:p>
          <a:p>
            <a:pPr marL="0" indent="0">
              <a:buNone/>
            </a:pPr>
            <a:r>
              <a:rPr lang="ru-RU" sz="1800" dirty="0"/>
              <a:t>Соня  исполняет пьесу, стараясь выразительно интонировать каждую фразу. </a:t>
            </a:r>
          </a:p>
          <a:p>
            <a:pPr marL="0" indent="0">
              <a:buNone/>
            </a:pPr>
            <a:r>
              <a:rPr lang="ru-RU" sz="1800" dirty="0"/>
              <a:t>Светлана Эдуардовна корректирует и помогает добиться большей выразительности исполнения.</a:t>
            </a:r>
          </a:p>
        </p:txBody>
      </p:sp>
      <p:pic>
        <p:nvPicPr>
          <p:cNvPr id="11267" name="Picture 3" descr="G:\аттестация Борисова 2018\Фото урока\P10709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2328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над фразами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/>
              <a:t>Работа над отдельными фразами.</a:t>
            </a:r>
          </a:p>
          <a:p>
            <a:r>
              <a:rPr lang="ru-RU" sz="1800" dirty="0"/>
              <a:t>Важно понять, как строится фраза, куда приходит, где кульминация, завершение фразы.</a:t>
            </a:r>
          </a:p>
          <a:p>
            <a:endParaRPr lang="ru-RU" sz="1800" dirty="0"/>
          </a:p>
          <a:p>
            <a:r>
              <a:rPr lang="ru-RU" sz="1800" dirty="0"/>
              <a:t>Отрабатываем каждую фразу, обращая внимание на качество звука,  вибрацию, динамические оттенки.</a:t>
            </a:r>
          </a:p>
          <a:p>
            <a:r>
              <a:rPr lang="ru-RU" sz="1800" dirty="0"/>
              <a:t>Соня играет, внимательно смотрит в ноты, и выполняет указания преподавателя.</a:t>
            </a:r>
          </a:p>
          <a:p>
            <a:r>
              <a:rPr lang="ru-RU" sz="1800" dirty="0"/>
              <a:t>Светлана Эдуардовна помогает Соне, исполняя пьесу дуэтом.</a:t>
            </a:r>
            <a:endParaRPr lang="ru-RU" dirty="0"/>
          </a:p>
        </p:txBody>
      </p:sp>
      <p:pic>
        <p:nvPicPr>
          <p:cNvPr id="12290" name="Picture 2" descr="G:\аттестация Борисова 2018\Фото урока\P10709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7455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Взаимодействие с концертмейстером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/>
              <a:t>Важная часть работы исполнителя – навык эффективной работы с концертмейстером. Для этого нужно уметь грамотно формулировать свои пожелания к концертмейстеру, обсудить  общий план исполнения и придерживаться его.</a:t>
            </a:r>
          </a:p>
          <a:p>
            <a:endParaRPr lang="ru-RU" sz="1800" dirty="0"/>
          </a:p>
          <a:p>
            <a:r>
              <a:rPr lang="ru-RU" sz="1800" dirty="0"/>
              <a:t>Концертмейстер обсуждает с ученицей,  где будет кульминация. Также обсуждается темп исполнения. </a:t>
            </a:r>
          </a:p>
          <a:p>
            <a:r>
              <a:rPr lang="ru-RU" sz="1800" dirty="0"/>
              <a:t>В случае отсутствия преподавателя концертмейстер самостоятельно проводит учебное занятие, прорабатывает произведения, а также проверяет домашнее задание. Также разыгрывает ребенка перед выступлением, поддерживает, помогает. Роль концертмейстера в процессе обучения очень важна. </a:t>
            </a:r>
          </a:p>
        </p:txBody>
      </p:sp>
      <p:pic>
        <p:nvPicPr>
          <p:cNvPr id="13314" name="Picture 2" descr="G:\аттестация Борисова 2018\Фото урока\P10709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4648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502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Закрепление учебного материала. Концертное исполнение.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800" dirty="0"/>
              <a:t>Для эффективного закрепления учебного материала мы проводим концертное исполнение. </a:t>
            </a:r>
          </a:p>
          <a:p>
            <a:r>
              <a:rPr lang="ru-RU" sz="1800" dirty="0"/>
              <a:t>Соня исполняет пьесы с концертмейстером, наизусть.</a:t>
            </a:r>
          </a:p>
          <a:p>
            <a:r>
              <a:rPr lang="ru-RU" sz="1800" dirty="0"/>
              <a:t>Соня старается выполнить все пожелания преподавателя, при этом выполнить динамические оттенки, а также проявить свою </a:t>
            </a:r>
            <a:r>
              <a:rPr lang="en-US" sz="1800" dirty="0"/>
              <a:t> </a:t>
            </a:r>
            <a:r>
              <a:rPr lang="ru-RU" sz="1800" dirty="0"/>
              <a:t>индивидуальность исполнителя-солиста.</a:t>
            </a:r>
          </a:p>
          <a:p>
            <a:r>
              <a:rPr lang="ru-RU" sz="1800" dirty="0"/>
              <a:t>Преподаватель записывает выступление на видео, чтобы потом проанализировать его вместе с обучающейся.</a:t>
            </a:r>
          </a:p>
          <a:p>
            <a:r>
              <a:rPr lang="ru-RU" sz="1800" dirty="0"/>
              <a:t>Также идет обсуждение, волнуется  ли Соня, когда выступает перед публикой. Преподаватель делится профессиональными секретами из своей практики, как преодолеть концертное волнение. Главным шагом к преодолению волнения и страха выступлений является опыт. Необходимо выступать как можно чаще . Небольшое волнение перед выступлением –это нормально, но нужно уметь контролировать эмоции, выступая на сцене.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4338" name="Picture 2" descr="G:\аттестация Борисова 2018\Фото урока\P10709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69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Конспект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Преподавателя МБУ ДО «КУЗЬМОЛОВСКАЯ ШКОЛА ИСКУССТВ»Борисова С.Э.</a:t>
            </a:r>
          </a:p>
          <a:p>
            <a:r>
              <a:rPr lang="ru-RU" dirty="0"/>
              <a:t>Концертмейстер – Суворова А.П.</a:t>
            </a:r>
          </a:p>
          <a:p>
            <a:r>
              <a:rPr lang="ru-RU" dirty="0"/>
              <a:t>Состав учебной группы – 1 чел.</a:t>
            </a:r>
          </a:p>
          <a:p>
            <a:r>
              <a:rPr lang="ru-RU" dirty="0"/>
              <a:t>Ф.И.О. обучающегося  -Журавлева </a:t>
            </a:r>
            <a:r>
              <a:rPr lang="en-US" dirty="0"/>
              <a:t>C</a:t>
            </a:r>
            <a:r>
              <a:rPr lang="ru-RU" dirty="0" err="1"/>
              <a:t>офия</a:t>
            </a:r>
            <a:endParaRPr lang="ru-RU" dirty="0"/>
          </a:p>
          <a:p>
            <a:r>
              <a:rPr lang="ru-RU" dirty="0"/>
              <a:t>Возраст обучающегося – </a:t>
            </a:r>
            <a:r>
              <a:rPr lang="en-US" dirty="0"/>
              <a:t>12</a:t>
            </a:r>
            <a:r>
              <a:rPr lang="ru-RU" dirty="0"/>
              <a:t> лет</a:t>
            </a:r>
          </a:p>
        </p:txBody>
      </p:sp>
    </p:spTree>
    <p:extLst>
      <p:ext uri="{BB962C8B-B14F-4D97-AF65-F5344CB8AC3E}">
        <p14:creationId xmlns:p14="http://schemas.microsoft.com/office/powerpoint/2010/main" val="1316654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Преподаватель записывает в дневник домашнее задание и дает необходимые пояснения, комментирует задание и показывает в нотах, что нужно делать дома</a:t>
            </a:r>
          </a:p>
        </p:txBody>
      </p:sp>
      <p:pic>
        <p:nvPicPr>
          <p:cNvPr id="1026" name="Picture 2" descr="G:\аттестация Борисова 2018\Фото урока\P10709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524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Заключительная часть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Заключительная часть учебного занятия</a:t>
            </a:r>
          </a:p>
          <a:p>
            <a:endParaRPr lang="ru-RU" dirty="0"/>
          </a:p>
          <a:p>
            <a:r>
              <a:rPr lang="ru-RU" dirty="0"/>
              <a:t> Записываем исполнение Сони на видео</a:t>
            </a:r>
          </a:p>
          <a:p>
            <a:endParaRPr lang="ru-RU" dirty="0"/>
          </a:p>
          <a:p>
            <a:r>
              <a:rPr lang="ru-RU" dirty="0"/>
              <a:t>Просмотрев запись, обсуждаем итоги нашего занятия.</a:t>
            </a:r>
          </a:p>
          <a:p>
            <a:endParaRPr lang="ru-RU" dirty="0"/>
          </a:p>
          <a:p>
            <a:r>
              <a:rPr lang="ru-RU" dirty="0"/>
              <a:t>Проанализируем замеченные недостатки исполнения.</a:t>
            </a:r>
          </a:p>
          <a:p>
            <a:endParaRPr lang="ru-RU" dirty="0"/>
          </a:p>
          <a:p>
            <a:r>
              <a:rPr lang="ru-RU" dirty="0"/>
              <a:t>Отметим достигнутые успехи.</a:t>
            </a:r>
          </a:p>
          <a:p>
            <a:endParaRPr lang="ru-RU" dirty="0"/>
          </a:p>
          <a:p>
            <a:r>
              <a:rPr lang="ru-RU" dirty="0"/>
              <a:t>Соня самостоятельно оценивает и анализирует свое </a:t>
            </a:r>
          </a:p>
          <a:p>
            <a:r>
              <a:rPr lang="ru-RU" dirty="0"/>
              <a:t>исполнение.</a:t>
            </a:r>
          </a:p>
          <a:p>
            <a:endParaRPr lang="ru-RU" dirty="0"/>
          </a:p>
          <a:p>
            <a:r>
              <a:rPr lang="ru-RU" dirty="0"/>
              <a:t>Преподаватель составляет домашнее задание с участием обучающейся.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36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Планируемый результат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Развитие выразительности кантилены, развитие техники развитие навыка разнообразной вибрации, развитие навыка работы с концертмейстером, навыка концертного выступления.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Методы обучения:</a:t>
            </a:r>
          </a:p>
          <a:p>
            <a:r>
              <a:rPr lang="ru-RU" dirty="0"/>
              <a:t>Наглядный</a:t>
            </a:r>
          </a:p>
          <a:p>
            <a:r>
              <a:rPr lang="ru-RU" dirty="0"/>
              <a:t>Словесный</a:t>
            </a:r>
          </a:p>
          <a:p>
            <a:r>
              <a:rPr lang="ru-RU" dirty="0"/>
              <a:t>Репродуктивный</a:t>
            </a:r>
          </a:p>
          <a:p>
            <a:r>
              <a:rPr lang="ru-RU" dirty="0"/>
              <a:t>Практический</a:t>
            </a:r>
          </a:p>
          <a:p>
            <a:endParaRPr lang="ru-RU" dirty="0"/>
          </a:p>
          <a:p>
            <a:r>
              <a:rPr lang="ru-RU" dirty="0"/>
              <a:t>Технологии учебного занятия: коммуникативно-диалоговые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218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Материально-техническое оснащение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Материально-техническое оснащение занятия:</a:t>
            </a:r>
          </a:p>
          <a:p>
            <a:endParaRPr lang="ru-RU" dirty="0"/>
          </a:p>
          <a:p>
            <a:r>
              <a:rPr lang="ru-RU" dirty="0"/>
              <a:t>Учебный класс не менее 10 кв. м.</a:t>
            </a:r>
          </a:p>
          <a:p>
            <a:r>
              <a:rPr lang="ru-RU" dirty="0"/>
              <a:t>Флейта, фортепиано, пульт.</a:t>
            </a:r>
          </a:p>
          <a:p>
            <a:endParaRPr lang="ru-RU" dirty="0"/>
          </a:p>
          <a:p>
            <a:r>
              <a:rPr lang="ru-RU" dirty="0"/>
              <a:t>Наглядный материал: ноты</a:t>
            </a:r>
          </a:p>
          <a:p>
            <a:r>
              <a:rPr lang="ru-RU" dirty="0"/>
              <a:t>Технические средства: диктофон, </a:t>
            </a:r>
            <a:r>
              <a:rPr lang="ru-RU" dirty="0" err="1"/>
              <a:t>планшет,фотоаппарат</a:t>
            </a:r>
            <a:endParaRPr lang="ru-RU" dirty="0"/>
          </a:p>
          <a:p>
            <a:r>
              <a:rPr lang="ru-RU" dirty="0"/>
              <a:t>Канцелярские принадлежности: указка, карандаш, ластик, авторучка.</a:t>
            </a:r>
          </a:p>
          <a:p>
            <a:endParaRPr lang="ru-RU" dirty="0"/>
          </a:p>
          <a:p>
            <a:r>
              <a:rPr lang="ru-RU" dirty="0"/>
              <a:t>Каждый обучающийся приносит на занятия:</a:t>
            </a:r>
          </a:p>
          <a:p>
            <a:r>
              <a:rPr lang="ru-RU" dirty="0"/>
              <a:t>Флейту, папку с нотным материалом, дневник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723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Литература, использованная преподавателем для подготовки учебного занятия:</a:t>
            </a:r>
          </a:p>
          <a:p>
            <a:endParaRPr lang="ru-RU" dirty="0"/>
          </a:p>
          <a:p>
            <a:r>
              <a:rPr lang="ru-RU" dirty="0"/>
              <a:t>Нотные сборники:</a:t>
            </a:r>
          </a:p>
          <a:p>
            <a:r>
              <a:rPr lang="ru-RU" dirty="0"/>
              <a:t>Хрестоматия для флейты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83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«Работа над пьесами в старших классах флейты. Подготовка к концертному выступлению»</a:t>
            </a:r>
          </a:p>
          <a:p>
            <a:endParaRPr lang="ru-RU" dirty="0"/>
          </a:p>
          <a:p>
            <a:pPr algn="ctr"/>
            <a:r>
              <a:rPr lang="ru-RU" dirty="0"/>
              <a:t>МЕСТО ЗАНЯТИЯ В ДОПОЛНИТЕЛЬНОЙ ОБРАЗОВАТЕЛЬНОЙ ПРОГРАММЕ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Индивидуальное занятие по дисциплине «Специальный инструмент» из раздела «Развитие музыкально-слуховых представлений и музыкально-образного мышления» в 6 классе.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Степень сложности: сложное</a:t>
            </a:r>
          </a:p>
        </p:txBody>
      </p:sp>
    </p:spTree>
    <p:extLst>
      <p:ext uri="{BB962C8B-B14F-4D97-AF65-F5344CB8AC3E}">
        <p14:creationId xmlns:p14="http://schemas.microsoft.com/office/powerpoint/2010/main" val="265552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Развитие исполнительских навыков, повышающих качество исполнения пьес: выразительность кантилены и технику и характер виртуозной пьесы, а также развитие навыков концертного выступления, борьба с волнением, сценическое поведение.</a:t>
            </a:r>
          </a:p>
        </p:txBody>
      </p:sp>
    </p:spTree>
    <p:extLst>
      <p:ext uri="{BB962C8B-B14F-4D97-AF65-F5344CB8AC3E}">
        <p14:creationId xmlns:p14="http://schemas.microsoft.com/office/powerpoint/2010/main" val="408404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ru-RU" sz="1800" b="1" dirty="0"/>
              <a:t>Обучающие:</a:t>
            </a:r>
          </a:p>
          <a:p>
            <a:r>
              <a:rPr lang="ru-RU" sz="1800" dirty="0"/>
              <a:t>- изучение построения музыкальной фразы;</a:t>
            </a:r>
          </a:p>
          <a:p>
            <a:r>
              <a:rPr lang="ru-RU" sz="1800" dirty="0"/>
              <a:t>- работа над качеством звука;</a:t>
            </a:r>
          </a:p>
          <a:p>
            <a:r>
              <a:rPr lang="ru-RU" sz="1800" dirty="0"/>
              <a:t>- самостоятельное воспроизведение учеником на инструменте музыкального произведения;</a:t>
            </a:r>
          </a:p>
          <a:p>
            <a:r>
              <a:rPr lang="ru-RU" sz="1800" b="1" dirty="0"/>
              <a:t>Воспитательные:</a:t>
            </a:r>
          </a:p>
          <a:p>
            <a:r>
              <a:rPr lang="ru-RU" sz="1800" dirty="0"/>
              <a:t>- воспитание навыка эффективной работы с концертмейстером;</a:t>
            </a:r>
          </a:p>
          <a:p>
            <a:r>
              <a:rPr lang="ru-RU" sz="1800" dirty="0"/>
              <a:t>- воспитание профессионального отношения к поставленной задаче;</a:t>
            </a:r>
          </a:p>
          <a:p>
            <a:r>
              <a:rPr lang="ru-RU" sz="1800" dirty="0"/>
              <a:t> - воспитание культуры исполнения юного музыканта.</a:t>
            </a:r>
          </a:p>
          <a:p>
            <a:r>
              <a:rPr lang="ru-RU" sz="1800" b="1" dirty="0"/>
              <a:t>Развивающие:</a:t>
            </a:r>
          </a:p>
          <a:p>
            <a:r>
              <a:rPr lang="ru-RU" sz="1800" dirty="0"/>
              <a:t>- развитие обучающейся, как грамотного слушателя и исполнителя на музыкальном инструменте;</a:t>
            </a:r>
          </a:p>
          <a:p>
            <a:r>
              <a:rPr lang="ru-RU" sz="1800" dirty="0"/>
              <a:t>- интеллектуальное развитие личности ребенка.</a:t>
            </a:r>
          </a:p>
          <a:p>
            <a:r>
              <a:rPr lang="ru-RU" sz="1800" b="1" dirty="0"/>
              <a:t>Форма учебного занятия:</a:t>
            </a:r>
            <a:r>
              <a:rPr lang="ru-RU" sz="1800" dirty="0"/>
              <a:t> учебное занятие.</a:t>
            </a:r>
          </a:p>
          <a:p>
            <a:r>
              <a:rPr lang="ru-RU" sz="1800" b="1" dirty="0"/>
              <a:t>Форма организации работы:</a:t>
            </a:r>
            <a:r>
              <a:rPr lang="ru-RU" sz="1800" dirty="0"/>
              <a:t> индивидуальная</a:t>
            </a:r>
          </a:p>
          <a:p>
            <a:r>
              <a:rPr lang="ru-RU" sz="1800" b="1" dirty="0"/>
              <a:t>Тип учебного занятия</a:t>
            </a:r>
            <a:r>
              <a:rPr lang="ru-RU" sz="1800" dirty="0"/>
              <a:t>: комбинированное занятие</a:t>
            </a:r>
          </a:p>
          <a:p>
            <a:endParaRPr lang="ru-RU" sz="1800" dirty="0"/>
          </a:p>
          <a:p>
            <a:endParaRPr lang="ru-RU" sz="20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4199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Структура учебного занятия:</a:t>
            </a:r>
          </a:p>
          <a:p>
            <a:pPr marL="0" indent="0">
              <a:buNone/>
            </a:pPr>
            <a:r>
              <a:rPr lang="ru-RU" sz="2100" b="1" dirty="0"/>
              <a:t>1. Вводная организационная часть – 5 минут</a:t>
            </a:r>
            <a:r>
              <a:rPr lang="ru-RU" sz="21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Приветствие, представление </a:t>
            </a:r>
            <a:r>
              <a:rPr lang="ru-RU" sz="1800" dirty="0"/>
              <a:t>обучающейся. Знакомство с темой , целью и задачами учебного занятия.</a:t>
            </a:r>
          </a:p>
          <a:p>
            <a:pPr marL="0" indent="0">
              <a:buNone/>
            </a:pPr>
            <a:r>
              <a:rPr lang="ru-RU" sz="1800" b="1" dirty="0"/>
              <a:t>2. Основная часть – 30 минут.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Введение нового образовательного материала. Обобщение, систематизация, закрепление материала.</a:t>
            </a:r>
          </a:p>
          <a:p>
            <a:pPr marL="0" indent="0">
              <a:buNone/>
            </a:pPr>
            <a:r>
              <a:rPr lang="ru-RU" sz="1800" i="1" dirty="0"/>
              <a:t>Теоретическая часть – 10 минут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Понятие выразительности, разбор построения музыкальной фразы.</a:t>
            </a:r>
          </a:p>
          <a:p>
            <a:pPr marL="0" indent="0">
              <a:buNone/>
            </a:pPr>
            <a:r>
              <a:rPr lang="ru-RU" sz="1800" i="1" dirty="0"/>
              <a:t>Практическая часть – 20 минут.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Показ преподавателем и освоение обучающейся элементов произведения на флейте.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Работа над звуком, вибрацией, отдельными фразами, динамикой.</a:t>
            </a:r>
            <a:br>
              <a:rPr lang="ru-RU" sz="1800" dirty="0"/>
            </a:br>
            <a:r>
              <a:rPr lang="ru-RU" sz="1800" dirty="0"/>
              <a:t>Показ и освоение произведения на флейте в сопровождении фортепиано.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Закрепление учебного материала.</a:t>
            </a:r>
          </a:p>
          <a:p>
            <a:pPr marL="0" indent="0">
              <a:buNone/>
            </a:pPr>
            <a:r>
              <a:rPr lang="ru-RU" sz="1800" b="1" dirty="0"/>
              <a:t>3. Заключительная часть – 10 минут.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/>
              <a:t>Подведение итогов занятия.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2830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Организационная часть учебного занятия</a:t>
            </a:r>
          </a:p>
          <a:p>
            <a:r>
              <a:rPr lang="ru-RU" sz="2000" dirty="0"/>
              <a:t>Приветствие. Представление обучающейся.</a:t>
            </a:r>
          </a:p>
          <a:p>
            <a:r>
              <a:rPr lang="ru-RU" sz="2000" dirty="0"/>
              <a:t>Учебное занятие проходит с ученицей 6 класса Журавлевой Софией</a:t>
            </a:r>
          </a:p>
          <a:p>
            <a:r>
              <a:rPr lang="ru-RU" sz="2000" dirty="0"/>
              <a:t>Цель учебного занятия заключается в развитии навыков выразительного исполнения пьес, а также навыков концертного выступления</a:t>
            </a:r>
          </a:p>
        </p:txBody>
      </p:sp>
      <p:pic>
        <p:nvPicPr>
          <p:cNvPr id="2051" name="Picture 3" descr="G:\аттестация Борисова 2018\Фото урока\P1070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48200" y="2348706"/>
            <a:ext cx="4161536" cy="3121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060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Представление преподавателя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Учебное занятие проводит преподаватель высшей категории по классу флейты Борисова Светлана Эдуардовна</a:t>
            </a:r>
          </a:p>
        </p:txBody>
      </p:sp>
      <p:pic>
        <p:nvPicPr>
          <p:cNvPr id="4098" name="Picture 2" descr="G:\аттестация Борисова 2018\Фото урока\P10709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91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Представление концертмейстера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Концертмейстер класса флейты</a:t>
            </a:r>
            <a:r>
              <a:rPr lang="ru-RU" i="1" dirty="0"/>
              <a:t>,</a:t>
            </a:r>
            <a:r>
              <a:rPr lang="ru-RU" dirty="0"/>
              <a:t> Суворова Анна Павловна</a:t>
            </a:r>
          </a:p>
          <a:p>
            <a:endParaRPr lang="ru-RU" dirty="0"/>
          </a:p>
        </p:txBody>
      </p:sp>
      <p:pic>
        <p:nvPicPr>
          <p:cNvPr id="3076" name="Picture 4" descr="G:\аттестация Борисова 2018\Фото урока\P10709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504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1210</Words>
  <Application>Microsoft Office PowerPoint</Application>
  <PresentationFormat>Экран (4:3)</PresentationFormat>
  <Paragraphs>157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Тема Office</vt:lpstr>
      <vt:lpstr>Конспект учебного занятия</vt:lpstr>
      <vt:lpstr>Конспект учебного занятия</vt:lpstr>
      <vt:lpstr>Тема учебного занятия</vt:lpstr>
      <vt:lpstr>Цель учебного занятия</vt:lpstr>
      <vt:lpstr>Задачи учебного занятия</vt:lpstr>
      <vt:lpstr>План учебного занятия</vt:lpstr>
      <vt:lpstr>Ход учебного занятия</vt:lpstr>
      <vt:lpstr>Представление преподавателя</vt:lpstr>
      <vt:lpstr>Представление концертмейстера</vt:lpstr>
      <vt:lpstr>Пение – основа выразительной интонации</vt:lpstr>
      <vt:lpstr>Ознакомление с целью и задачами учебного занятия</vt:lpstr>
      <vt:lpstr>Начало учебного занятия</vt:lpstr>
      <vt:lpstr>Основная часть</vt:lpstr>
      <vt:lpstr>Показ пьесы преподавателем и концертмейстером</vt:lpstr>
      <vt:lpstr>Разбор музыкального произведения</vt:lpstr>
      <vt:lpstr>Исполнение пьесы с концертмейстером</vt:lpstr>
      <vt:lpstr>Работа над фразами</vt:lpstr>
      <vt:lpstr>Взаимодействие с концертмейстером</vt:lpstr>
      <vt:lpstr>Закрепление учебного материала. Концертное исполнение.</vt:lpstr>
      <vt:lpstr>Домашнее задание</vt:lpstr>
      <vt:lpstr>Заключительная часть учебного занятия</vt:lpstr>
      <vt:lpstr>Планируемый результат учебного занятия</vt:lpstr>
      <vt:lpstr>Материально-техническое оснащение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учебного занятия</dc:title>
  <dc:creator>Алексей</dc:creator>
  <cp:lastModifiedBy>аа</cp:lastModifiedBy>
  <cp:revision>73</cp:revision>
  <cp:lastPrinted>2015-03-17T01:57:08Z</cp:lastPrinted>
  <dcterms:created xsi:type="dcterms:W3CDTF">2015-03-16T23:05:55Z</dcterms:created>
  <dcterms:modified xsi:type="dcterms:W3CDTF">2019-04-01T17:25:15Z</dcterms:modified>
</cp:coreProperties>
</file>