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771" autoAdjust="0"/>
    <p:restoredTop sz="94660"/>
  </p:normalViewPr>
  <p:slideViewPr>
    <p:cSldViewPr snapToGrid="0">
      <p:cViewPr varScale="1">
        <p:scale>
          <a:sx n="82" d="100"/>
          <a:sy n="82" d="100"/>
        </p:scale>
        <p:origin x="-69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17DDD-A43F-411A-938D-8A9611271ABC}" type="datetimeFigureOut">
              <a:rPr lang="ru-RU" smtClean="0"/>
              <a:pPr/>
              <a:t>27.04.2019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AEE22-79BD-4C37-A7DB-DD7EBAE75BF5}" type="slidenum">
              <a:rPr lang="ru-RU" smtClean="0"/>
              <a:pPr/>
              <a:t>‹#›</a:t>
            </a:fld>
            <a:endParaRPr lang="ru-RU"/>
          </a:p>
        </p:txBody>
      </p:sp>
    </p:spTree>
    <p:extLst>
      <p:ext uri="{BB962C8B-B14F-4D97-AF65-F5344CB8AC3E}">
        <p14:creationId xmlns="" xmlns:p14="http://schemas.microsoft.com/office/powerpoint/2010/main" val="1197140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52CAEE22-79BD-4C37-A7DB-DD7EBAE75BF5}" type="slidenum">
              <a:rPr lang="ru-RU" smtClean="0"/>
              <a:pPr/>
              <a:t>3</a:t>
            </a:fld>
            <a:endParaRPr lang="ru-RU"/>
          </a:p>
        </p:txBody>
      </p:sp>
    </p:spTree>
    <p:extLst>
      <p:ext uri="{BB962C8B-B14F-4D97-AF65-F5344CB8AC3E}">
        <p14:creationId xmlns="" xmlns:p14="http://schemas.microsoft.com/office/powerpoint/2010/main" val="308047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495D862-573A-4BFC-9278-9B574725BDDB}"/>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983490F8-36F2-4C56-865A-157F16399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D0EFDF5F-7AC9-452D-BAE7-502CABE34E8C}"/>
              </a:ext>
            </a:extLst>
          </p:cNvPr>
          <p:cNvSpPr>
            <a:spLocks noGrp="1"/>
          </p:cNvSpPr>
          <p:nvPr>
            <p:ph type="dt" sz="half" idx="10"/>
          </p:nvPr>
        </p:nvSpPr>
        <p:spPr/>
        <p:txBody>
          <a:bodyPr/>
          <a:lstStyle/>
          <a:p>
            <a:fld id="{6454DF9C-1DDA-4A16-A984-78A39ADA7640}" type="datetimeFigureOut">
              <a:rPr lang="ru-RU" smtClean="0"/>
              <a:pPr/>
              <a:t>27.04.2019</a:t>
            </a:fld>
            <a:endParaRPr lang="ru-RU"/>
          </a:p>
        </p:txBody>
      </p:sp>
      <p:sp>
        <p:nvSpPr>
          <p:cNvPr id="5" name="Нижний колонтитул 4">
            <a:extLst>
              <a:ext uri="{FF2B5EF4-FFF2-40B4-BE49-F238E27FC236}">
                <a16:creationId xmlns="" xmlns:a16="http://schemas.microsoft.com/office/drawing/2014/main" id="{7C361777-C6FA-4B23-BF4B-F6117010217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89328B9D-1DDD-4DE0-8C98-3243CBE52BA3}"/>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429478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CB0192B-C35F-4A14-A019-E86CA9FF9FF1}"/>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CA8DE53C-F66C-4788-ADA5-10716B4400C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C572FD70-C0F9-4B0C-9E9D-F5A2F6F08FC3}"/>
              </a:ext>
            </a:extLst>
          </p:cNvPr>
          <p:cNvSpPr>
            <a:spLocks noGrp="1"/>
          </p:cNvSpPr>
          <p:nvPr>
            <p:ph type="dt" sz="half" idx="10"/>
          </p:nvPr>
        </p:nvSpPr>
        <p:spPr/>
        <p:txBody>
          <a:bodyPr/>
          <a:lstStyle/>
          <a:p>
            <a:fld id="{6454DF9C-1DDA-4A16-A984-78A39ADA7640}" type="datetimeFigureOut">
              <a:rPr lang="ru-RU" smtClean="0"/>
              <a:pPr/>
              <a:t>27.04.2019</a:t>
            </a:fld>
            <a:endParaRPr lang="ru-RU"/>
          </a:p>
        </p:txBody>
      </p:sp>
      <p:sp>
        <p:nvSpPr>
          <p:cNvPr id="5" name="Нижний колонтитул 4">
            <a:extLst>
              <a:ext uri="{FF2B5EF4-FFF2-40B4-BE49-F238E27FC236}">
                <a16:creationId xmlns="" xmlns:a16="http://schemas.microsoft.com/office/drawing/2014/main" id="{2374D778-27D9-4C6F-B708-0327E7DE892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88033642-0200-44FB-A200-ECEFE6583CB2}"/>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2288790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BC5D5E86-356A-4234-B24D-FD462350476A}"/>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8D034DDD-AC40-4992-B2C8-176C27C3B1BA}"/>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9581A397-2D0A-4C57-A82E-F064B702870A}"/>
              </a:ext>
            </a:extLst>
          </p:cNvPr>
          <p:cNvSpPr>
            <a:spLocks noGrp="1"/>
          </p:cNvSpPr>
          <p:nvPr>
            <p:ph type="dt" sz="half" idx="10"/>
          </p:nvPr>
        </p:nvSpPr>
        <p:spPr/>
        <p:txBody>
          <a:bodyPr/>
          <a:lstStyle/>
          <a:p>
            <a:fld id="{6454DF9C-1DDA-4A16-A984-78A39ADA7640}" type="datetimeFigureOut">
              <a:rPr lang="ru-RU" smtClean="0"/>
              <a:pPr/>
              <a:t>27.04.2019</a:t>
            </a:fld>
            <a:endParaRPr lang="ru-RU"/>
          </a:p>
        </p:txBody>
      </p:sp>
      <p:sp>
        <p:nvSpPr>
          <p:cNvPr id="5" name="Нижний колонтитул 4">
            <a:extLst>
              <a:ext uri="{FF2B5EF4-FFF2-40B4-BE49-F238E27FC236}">
                <a16:creationId xmlns="" xmlns:a16="http://schemas.microsoft.com/office/drawing/2014/main" id="{9A4F627D-4967-4F31-9803-BCA331F55C3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819DBF5E-3D16-4047-AFC6-0EF3D4B42CB6}"/>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3088172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E98C918-B417-4D5B-A95E-967B37FC6A7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A833FF0C-CA04-4796-B7E1-86D8D513D88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1C12543D-254D-46B2-8754-A2B48EEC6A43}"/>
              </a:ext>
            </a:extLst>
          </p:cNvPr>
          <p:cNvSpPr>
            <a:spLocks noGrp="1"/>
          </p:cNvSpPr>
          <p:nvPr>
            <p:ph type="dt" sz="half" idx="10"/>
          </p:nvPr>
        </p:nvSpPr>
        <p:spPr/>
        <p:txBody>
          <a:bodyPr/>
          <a:lstStyle/>
          <a:p>
            <a:fld id="{6454DF9C-1DDA-4A16-A984-78A39ADA7640}" type="datetimeFigureOut">
              <a:rPr lang="ru-RU" smtClean="0"/>
              <a:pPr/>
              <a:t>27.04.2019</a:t>
            </a:fld>
            <a:endParaRPr lang="ru-RU"/>
          </a:p>
        </p:txBody>
      </p:sp>
      <p:sp>
        <p:nvSpPr>
          <p:cNvPr id="5" name="Нижний колонтитул 4">
            <a:extLst>
              <a:ext uri="{FF2B5EF4-FFF2-40B4-BE49-F238E27FC236}">
                <a16:creationId xmlns="" xmlns:a16="http://schemas.microsoft.com/office/drawing/2014/main" id="{0AE1E697-944F-45E3-8119-DEAEDA9F437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83C151F-970B-4079-BD78-F15FE65BEE95}"/>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3280040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3784DBB-33DC-4F08-A8A4-146DB20203E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09B3CEA9-92B9-409F-A379-D53E8F253E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C290E083-3250-4736-882A-F1A6502F4545}"/>
              </a:ext>
            </a:extLst>
          </p:cNvPr>
          <p:cNvSpPr>
            <a:spLocks noGrp="1"/>
          </p:cNvSpPr>
          <p:nvPr>
            <p:ph type="dt" sz="half" idx="10"/>
          </p:nvPr>
        </p:nvSpPr>
        <p:spPr/>
        <p:txBody>
          <a:bodyPr/>
          <a:lstStyle/>
          <a:p>
            <a:fld id="{6454DF9C-1DDA-4A16-A984-78A39ADA7640}" type="datetimeFigureOut">
              <a:rPr lang="ru-RU" smtClean="0"/>
              <a:pPr/>
              <a:t>27.04.2019</a:t>
            </a:fld>
            <a:endParaRPr lang="ru-RU"/>
          </a:p>
        </p:txBody>
      </p:sp>
      <p:sp>
        <p:nvSpPr>
          <p:cNvPr id="5" name="Нижний колонтитул 4">
            <a:extLst>
              <a:ext uri="{FF2B5EF4-FFF2-40B4-BE49-F238E27FC236}">
                <a16:creationId xmlns="" xmlns:a16="http://schemas.microsoft.com/office/drawing/2014/main" id="{D26C88F6-C719-4565-83A5-070C8ECEA7D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128A918A-1929-4A52-A4A4-3CAEBC20EB7F}"/>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2605303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F4321F0-14CC-4264-9BC8-300BFA337DA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EADA18FE-43A4-421F-B13A-8FBEA41039B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A8AA52A3-C3E9-41F8-9771-951840CA547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741F6BAE-0CE7-4ABE-AC11-5089585AD887}"/>
              </a:ext>
            </a:extLst>
          </p:cNvPr>
          <p:cNvSpPr>
            <a:spLocks noGrp="1"/>
          </p:cNvSpPr>
          <p:nvPr>
            <p:ph type="dt" sz="half" idx="10"/>
          </p:nvPr>
        </p:nvSpPr>
        <p:spPr/>
        <p:txBody>
          <a:bodyPr/>
          <a:lstStyle/>
          <a:p>
            <a:fld id="{6454DF9C-1DDA-4A16-A984-78A39ADA7640}" type="datetimeFigureOut">
              <a:rPr lang="ru-RU" smtClean="0"/>
              <a:pPr/>
              <a:t>27.04.2019</a:t>
            </a:fld>
            <a:endParaRPr lang="ru-RU"/>
          </a:p>
        </p:txBody>
      </p:sp>
      <p:sp>
        <p:nvSpPr>
          <p:cNvPr id="6" name="Нижний колонтитул 5">
            <a:extLst>
              <a:ext uri="{FF2B5EF4-FFF2-40B4-BE49-F238E27FC236}">
                <a16:creationId xmlns="" xmlns:a16="http://schemas.microsoft.com/office/drawing/2014/main" id="{37EB743A-AA90-40C2-95C6-AF3333FAF8B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EBA8E266-44CB-4CA4-B9E6-8C9ADCCC8F9A}"/>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323044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F20278A-A9CA-473C-BFF8-C57B11F0DDD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76774AFA-CAB2-47A2-8E05-52A7C93FD3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E724A5EB-11D7-4C46-A693-190988A87B4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02BF5268-E84F-46BA-9B29-1C87CE8B9C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3C5D5484-5172-496B-9FBA-1F493F06806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4B87A821-2867-4BD0-836F-749241771A68}"/>
              </a:ext>
            </a:extLst>
          </p:cNvPr>
          <p:cNvSpPr>
            <a:spLocks noGrp="1"/>
          </p:cNvSpPr>
          <p:nvPr>
            <p:ph type="dt" sz="half" idx="10"/>
          </p:nvPr>
        </p:nvSpPr>
        <p:spPr/>
        <p:txBody>
          <a:bodyPr/>
          <a:lstStyle/>
          <a:p>
            <a:fld id="{6454DF9C-1DDA-4A16-A984-78A39ADA7640}" type="datetimeFigureOut">
              <a:rPr lang="ru-RU" smtClean="0"/>
              <a:pPr/>
              <a:t>27.04.2019</a:t>
            </a:fld>
            <a:endParaRPr lang="ru-RU"/>
          </a:p>
        </p:txBody>
      </p:sp>
      <p:sp>
        <p:nvSpPr>
          <p:cNvPr id="8" name="Нижний колонтитул 7">
            <a:extLst>
              <a:ext uri="{FF2B5EF4-FFF2-40B4-BE49-F238E27FC236}">
                <a16:creationId xmlns="" xmlns:a16="http://schemas.microsoft.com/office/drawing/2014/main" id="{C9BE87C0-8463-4784-9C20-C25F1E8AB15B}"/>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E75FC8F9-392F-4939-B299-B653A35E8343}"/>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220571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5DC955C-B84D-4004-BF2A-2BAD4B8D71A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4204AE66-6656-42E8-9466-772CA6EAD891}"/>
              </a:ext>
            </a:extLst>
          </p:cNvPr>
          <p:cNvSpPr>
            <a:spLocks noGrp="1"/>
          </p:cNvSpPr>
          <p:nvPr>
            <p:ph type="dt" sz="half" idx="10"/>
          </p:nvPr>
        </p:nvSpPr>
        <p:spPr/>
        <p:txBody>
          <a:bodyPr/>
          <a:lstStyle/>
          <a:p>
            <a:fld id="{6454DF9C-1DDA-4A16-A984-78A39ADA7640}" type="datetimeFigureOut">
              <a:rPr lang="ru-RU" smtClean="0"/>
              <a:pPr/>
              <a:t>27.04.2019</a:t>
            </a:fld>
            <a:endParaRPr lang="ru-RU"/>
          </a:p>
        </p:txBody>
      </p:sp>
      <p:sp>
        <p:nvSpPr>
          <p:cNvPr id="4" name="Нижний колонтитул 3">
            <a:extLst>
              <a:ext uri="{FF2B5EF4-FFF2-40B4-BE49-F238E27FC236}">
                <a16:creationId xmlns="" xmlns:a16="http://schemas.microsoft.com/office/drawing/2014/main" id="{E6F3B865-850B-43A0-9622-40EF3078E917}"/>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D6DAE70C-E339-4FEB-B333-75457A71B2D9}"/>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893260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9EE3A708-BBD2-41DF-BECC-E649054F54CD}"/>
              </a:ext>
            </a:extLst>
          </p:cNvPr>
          <p:cNvSpPr>
            <a:spLocks noGrp="1"/>
          </p:cNvSpPr>
          <p:nvPr>
            <p:ph type="dt" sz="half" idx="10"/>
          </p:nvPr>
        </p:nvSpPr>
        <p:spPr/>
        <p:txBody>
          <a:bodyPr/>
          <a:lstStyle/>
          <a:p>
            <a:fld id="{6454DF9C-1DDA-4A16-A984-78A39ADA7640}" type="datetimeFigureOut">
              <a:rPr lang="ru-RU" smtClean="0"/>
              <a:pPr/>
              <a:t>27.04.2019</a:t>
            </a:fld>
            <a:endParaRPr lang="ru-RU"/>
          </a:p>
        </p:txBody>
      </p:sp>
      <p:sp>
        <p:nvSpPr>
          <p:cNvPr id="3" name="Нижний колонтитул 2">
            <a:extLst>
              <a:ext uri="{FF2B5EF4-FFF2-40B4-BE49-F238E27FC236}">
                <a16:creationId xmlns="" xmlns:a16="http://schemas.microsoft.com/office/drawing/2014/main" id="{9547BCE0-A1FD-487F-87F4-BBF1C8E13BBA}"/>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CAED9CE7-59B4-4221-B344-413BA0520395}"/>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280908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97BD71-B7B3-4344-864D-B167BCF36B0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33E84C31-EC8C-420F-9732-3FB18D17EF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E3D80BD2-D6BA-4DE6-870B-D4D9A986E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56E1D1B3-8F94-4540-A94D-6DE421A9DEDE}"/>
              </a:ext>
            </a:extLst>
          </p:cNvPr>
          <p:cNvSpPr>
            <a:spLocks noGrp="1"/>
          </p:cNvSpPr>
          <p:nvPr>
            <p:ph type="dt" sz="half" idx="10"/>
          </p:nvPr>
        </p:nvSpPr>
        <p:spPr/>
        <p:txBody>
          <a:bodyPr/>
          <a:lstStyle/>
          <a:p>
            <a:fld id="{6454DF9C-1DDA-4A16-A984-78A39ADA7640}" type="datetimeFigureOut">
              <a:rPr lang="ru-RU" smtClean="0"/>
              <a:pPr/>
              <a:t>27.04.2019</a:t>
            </a:fld>
            <a:endParaRPr lang="ru-RU"/>
          </a:p>
        </p:txBody>
      </p:sp>
      <p:sp>
        <p:nvSpPr>
          <p:cNvPr id="6" name="Нижний колонтитул 5">
            <a:extLst>
              <a:ext uri="{FF2B5EF4-FFF2-40B4-BE49-F238E27FC236}">
                <a16:creationId xmlns="" xmlns:a16="http://schemas.microsoft.com/office/drawing/2014/main" id="{54237A77-1C89-4F41-9F7B-77B9FF588069}"/>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24BB0D78-DA6B-4BCB-8CD3-D574BA1CC97B}"/>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1819449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E5D0094-1D18-40FA-9458-E0BAD1FE362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BEC0B350-2DF5-4D81-8B91-DF0CF9802A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C8D91007-9F87-428C-B208-0FB3F75ABF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14171631-109D-46DE-95EC-E2FED09E2216}"/>
              </a:ext>
            </a:extLst>
          </p:cNvPr>
          <p:cNvSpPr>
            <a:spLocks noGrp="1"/>
          </p:cNvSpPr>
          <p:nvPr>
            <p:ph type="dt" sz="half" idx="10"/>
          </p:nvPr>
        </p:nvSpPr>
        <p:spPr/>
        <p:txBody>
          <a:bodyPr/>
          <a:lstStyle/>
          <a:p>
            <a:fld id="{6454DF9C-1DDA-4A16-A984-78A39ADA7640}" type="datetimeFigureOut">
              <a:rPr lang="ru-RU" smtClean="0"/>
              <a:pPr/>
              <a:t>27.04.2019</a:t>
            </a:fld>
            <a:endParaRPr lang="ru-RU"/>
          </a:p>
        </p:txBody>
      </p:sp>
      <p:sp>
        <p:nvSpPr>
          <p:cNvPr id="6" name="Нижний колонтитул 5">
            <a:extLst>
              <a:ext uri="{FF2B5EF4-FFF2-40B4-BE49-F238E27FC236}">
                <a16:creationId xmlns="" xmlns:a16="http://schemas.microsoft.com/office/drawing/2014/main" id="{1B995625-C5B4-4F01-945A-2FC5AF848B7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D4A1D3AA-0224-45D2-ADB1-F31BF7B61A41}"/>
              </a:ext>
            </a:extLst>
          </p:cNvPr>
          <p:cNvSpPr>
            <a:spLocks noGrp="1"/>
          </p:cNvSpPr>
          <p:nvPr>
            <p:ph type="sldNum" sz="quarter" idx="12"/>
          </p:nvPr>
        </p:nvSpPr>
        <p:spPr/>
        <p:txBody>
          <a:body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230277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D6EAA4F-FAB3-414A-9DF5-517D00A00A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440810A2-594D-4433-A885-A50B03FAAB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57DA7DA0-F4EB-44D5-ACFD-D75BA8F90B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4DF9C-1DDA-4A16-A984-78A39ADA7640}" type="datetimeFigureOut">
              <a:rPr lang="ru-RU" smtClean="0"/>
              <a:pPr/>
              <a:t>27.04.2019</a:t>
            </a:fld>
            <a:endParaRPr lang="ru-RU"/>
          </a:p>
        </p:txBody>
      </p:sp>
      <p:sp>
        <p:nvSpPr>
          <p:cNvPr id="5" name="Нижний колонтитул 4">
            <a:extLst>
              <a:ext uri="{FF2B5EF4-FFF2-40B4-BE49-F238E27FC236}">
                <a16:creationId xmlns="" xmlns:a16="http://schemas.microsoft.com/office/drawing/2014/main" id="{A0BB0769-A636-4252-AC12-90F1897C24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C1F0C989-B2BE-499F-9077-8AA1602188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3347E-CD8A-4B20-9D55-9277F1780C24}" type="slidenum">
              <a:rPr lang="ru-RU" smtClean="0"/>
              <a:pPr/>
              <a:t>‹#›</a:t>
            </a:fld>
            <a:endParaRPr lang="ru-RU"/>
          </a:p>
        </p:txBody>
      </p:sp>
    </p:spTree>
    <p:extLst>
      <p:ext uri="{BB962C8B-B14F-4D97-AF65-F5344CB8AC3E}">
        <p14:creationId xmlns="" xmlns:p14="http://schemas.microsoft.com/office/powerpoint/2010/main" val="986934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B9AE2A7B-CE30-4240-9F71-F1861C9928A6}"/>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74F6B87B-4A11-4961-81AB-EA58D36439AB}"/>
              </a:ext>
            </a:extLst>
          </p:cNvPr>
          <p:cNvSpPr>
            <a:spLocks noGrp="1"/>
          </p:cNvSpPr>
          <p:nvPr>
            <p:ph type="ctrTitle"/>
          </p:nvPr>
        </p:nvSpPr>
        <p:spPr/>
        <p:txBody>
          <a:bodyPr>
            <a:normAutofit/>
          </a:bodyPr>
          <a:lstStyle/>
          <a:p>
            <a:r>
              <a:rPr lang="ru-RU" sz="3200" b="1" dirty="0">
                <a:solidFill>
                  <a:srgbClr val="7030A0"/>
                </a:solidFill>
                <a:latin typeface="Times New Roman" panose="02020603050405020304" pitchFamily="18" charset="0"/>
                <a:cs typeface="Times New Roman" panose="02020603050405020304" pitchFamily="18" charset="0"/>
              </a:rPr>
              <a:t>Электронный сборник игр и упражнений </a:t>
            </a:r>
            <a:br>
              <a:rPr lang="ru-RU" sz="3200" b="1" dirty="0">
                <a:solidFill>
                  <a:srgbClr val="7030A0"/>
                </a:solidFill>
                <a:latin typeface="Times New Roman" panose="02020603050405020304" pitchFamily="18" charset="0"/>
                <a:cs typeface="Times New Roman" panose="02020603050405020304" pitchFamily="18" charset="0"/>
              </a:rPr>
            </a:br>
            <a:r>
              <a:rPr lang="ru-RU" sz="3200" b="1" dirty="0">
                <a:solidFill>
                  <a:srgbClr val="7030A0"/>
                </a:solidFill>
                <a:latin typeface="Times New Roman" panose="02020603050405020304" pitchFamily="18" charset="0"/>
                <a:cs typeface="Times New Roman" panose="02020603050405020304" pitchFamily="18" charset="0"/>
              </a:rPr>
              <a:t> для младшего дошкольного возраста</a:t>
            </a:r>
            <a:r>
              <a:rPr lang="ru-RU" sz="3200" dirty="0">
                <a:solidFill>
                  <a:srgbClr val="7030A0"/>
                </a:solidFill>
                <a:latin typeface="Times New Roman" panose="02020603050405020304" pitchFamily="18" charset="0"/>
                <a:cs typeface="Times New Roman" panose="02020603050405020304" pitchFamily="18" charset="0"/>
              </a:rPr>
              <a:t/>
            </a:r>
            <a:br>
              <a:rPr lang="ru-RU" sz="3200" dirty="0">
                <a:solidFill>
                  <a:srgbClr val="7030A0"/>
                </a:solidFill>
                <a:latin typeface="Times New Roman" panose="02020603050405020304" pitchFamily="18" charset="0"/>
                <a:cs typeface="Times New Roman" panose="02020603050405020304" pitchFamily="18" charset="0"/>
              </a:rPr>
            </a:b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 xmlns:a16="http://schemas.microsoft.com/office/drawing/2014/main" id="{8B0F8B06-4472-4F61-86C4-8913DF0B379A}"/>
              </a:ext>
            </a:extLst>
          </p:cNvPr>
          <p:cNvSpPr>
            <a:spLocks noGrp="1"/>
          </p:cNvSpPr>
          <p:nvPr>
            <p:ph type="subTitle" idx="1"/>
          </p:nvPr>
        </p:nvSpPr>
        <p:spPr>
          <a:xfrm>
            <a:off x="1524000" y="3090442"/>
            <a:ext cx="9144000" cy="1030146"/>
          </a:xfrm>
        </p:spPr>
        <p:txBody>
          <a:bodyPr>
            <a:normAutofit/>
          </a:bodyPr>
          <a:lstStyle/>
          <a:p>
            <a:r>
              <a:rPr lang="ru-RU" sz="2800" dirty="0">
                <a:solidFill>
                  <a:srgbClr val="0070C0"/>
                </a:solidFill>
                <a:latin typeface="Times New Roman" panose="02020603050405020304" pitchFamily="18" charset="0"/>
                <a:cs typeface="Times New Roman" panose="02020603050405020304" pitchFamily="18" charset="0"/>
              </a:rPr>
              <a:t>(игры и упражнения </a:t>
            </a:r>
            <a:r>
              <a:rPr lang="ru-RU" sz="2800" b="1" dirty="0">
                <a:solidFill>
                  <a:srgbClr val="0070C0"/>
                </a:solidFill>
                <a:latin typeface="Times New Roman" panose="02020603050405020304" pitchFamily="18" charset="0"/>
                <a:cs typeface="Times New Roman" panose="02020603050405020304" pitchFamily="18" charset="0"/>
              </a:rPr>
              <a:t>-</a:t>
            </a:r>
            <a:r>
              <a:rPr lang="ru-RU" sz="2800" dirty="0">
                <a:solidFill>
                  <a:srgbClr val="0070C0"/>
                </a:solidFill>
                <a:latin typeface="Times New Roman" panose="02020603050405020304" pitchFamily="18" charset="0"/>
                <a:cs typeface="Times New Roman" panose="02020603050405020304" pitchFamily="18" charset="0"/>
              </a:rPr>
              <a:t> хороводные игры)</a:t>
            </a:r>
          </a:p>
        </p:txBody>
      </p:sp>
    </p:spTree>
    <p:extLst>
      <p:ext uri="{BB962C8B-B14F-4D97-AF65-F5344CB8AC3E}">
        <p14:creationId xmlns="" xmlns:p14="http://schemas.microsoft.com/office/powerpoint/2010/main" val="1324937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C5C901E7-545C-49CF-93DC-2520496F576F}"/>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1D1095EE-AE3D-4D26-92FB-76A8A2D42089}"/>
              </a:ext>
            </a:extLst>
          </p:cNvPr>
          <p:cNvSpPr>
            <a:spLocks noGrp="1"/>
          </p:cNvSpPr>
          <p:nvPr>
            <p:ph type="title"/>
          </p:nvPr>
        </p:nvSpPr>
        <p:spPr>
          <a:xfrm>
            <a:off x="0" y="599440"/>
            <a:ext cx="12191999" cy="558800"/>
          </a:xfrm>
        </p:spPr>
        <p:txBody>
          <a:bodyPr>
            <a:no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«Медведь»</a:t>
            </a:r>
            <a:r>
              <a:rPr lang="ru-RU" sz="2800" dirty="0">
                <a:solidFill>
                  <a:srgbClr val="7030A0"/>
                </a:solidFill>
                <a:latin typeface="Times New Roman" panose="02020603050405020304" pitchFamily="18" charset="0"/>
                <a:cs typeface="Times New Roman" panose="02020603050405020304" pitchFamily="18" charset="0"/>
              </a:rPr>
              <a:t/>
            </a:r>
            <a:br>
              <a:rPr lang="ru-RU" sz="2800" dirty="0">
                <a:solidFill>
                  <a:srgbClr val="7030A0"/>
                </a:solidFill>
                <a:latin typeface="Times New Roman" panose="02020603050405020304" pitchFamily="18" charset="0"/>
                <a:cs typeface="Times New Roman" panose="02020603050405020304" pitchFamily="18" charset="0"/>
              </a:rPr>
            </a:b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7A849EB9-5896-4855-A119-C6D0239A688B}"/>
              </a:ext>
            </a:extLst>
          </p:cNvPr>
          <p:cNvSpPr>
            <a:spLocks noGrp="1"/>
          </p:cNvSpPr>
          <p:nvPr>
            <p:ph idx="1"/>
          </p:nvPr>
        </p:nvSpPr>
        <p:spPr>
          <a:xfrm>
            <a:off x="243840" y="1158240"/>
            <a:ext cx="11623040" cy="5222240"/>
          </a:xfrm>
        </p:spPr>
        <p:txBody>
          <a:bodyPr>
            <a:normAutofit/>
          </a:bodyPr>
          <a:lstStyle/>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Как под горкой снег, снег,</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И на горке снег, снег,</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И под елкой снег, снег,</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И на елке снег, снег,</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А под снегом спит медведь.</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Тише, тише, </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Не шуметь! </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717550" algn="just">
              <a:lnSpc>
                <a:spcPct val="100000"/>
              </a:lnSpc>
              <a:spcBef>
                <a:spcPts val="0"/>
              </a:spcBef>
              <a:buNone/>
            </a:pP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717550" algn="just">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Дети стоят по кругу. Выбирается медведь. Он садится на стульчик в середине круга и «засыпает». На 1-ю и 3-ю строки дети идут к середине круга (4 шага),  на 2-ю 4-ю строки идут назад, от центра (4 шага), на 5-ю строку осторожно приближаются к спящему медведю. Две последние строки произносит кто-либо из детей, назначенных педагогом. Медведь должен по голосу узнать этого ребенка. Игра повторяется с новым ребенком.</a:t>
            </a:r>
          </a:p>
          <a:p>
            <a:pPr marL="0" indent="0">
              <a:buNone/>
            </a:pPr>
            <a:endParaRPr lang="ru-RU" dirty="0"/>
          </a:p>
        </p:txBody>
      </p:sp>
    </p:spTree>
    <p:extLst>
      <p:ext uri="{BB962C8B-B14F-4D97-AF65-F5344CB8AC3E}">
        <p14:creationId xmlns="" xmlns:p14="http://schemas.microsoft.com/office/powerpoint/2010/main" val="60181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CB07CB3C-51E3-49E5-AC3A-858BA89EC3A6}"/>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376FAA6D-EA42-45B5-8426-0593E7A9445C}"/>
              </a:ext>
            </a:extLst>
          </p:cNvPr>
          <p:cNvSpPr>
            <a:spLocks noGrp="1"/>
          </p:cNvSpPr>
          <p:nvPr>
            <p:ph type="title"/>
          </p:nvPr>
        </p:nvSpPr>
        <p:spPr>
          <a:xfrm>
            <a:off x="838200" y="573546"/>
            <a:ext cx="10515600" cy="606323"/>
          </a:xfrm>
        </p:spPr>
        <p:txBody>
          <a:bodyPr>
            <a:no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«Ровным кругом»</a:t>
            </a:r>
            <a:br>
              <a:rPr lang="ru-RU" sz="2800" b="1" dirty="0">
                <a:solidFill>
                  <a:srgbClr val="7030A0"/>
                </a:solidFill>
                <a:latin typeface="Times New Roman" panose="02020603050405020304" pitchFamily="18" charset="0"/>
                <a:cs typeface="Times New Roman" panose="02020603050405020304" pitchFamily="18" charset="0"/>
              </a:rPr>
            </a:b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E8D11027-0284-44C5-8346-137C3E561FA4}"/>
              </a:ext>
            </a:extLst>
          </p:cNvPr>
          <p:cNvSpPr>
            <a:spLocks noGrp="1"/>
          </p:cNvSpPr>
          <p:nvPr>
            <p:ph idx="1"/>
          </p:nvPr>
        </p:nvSpPr>
        <p:spPr>
          <a:xfrm>
            <a:off x="838200" y="1016000"/>
            <a:ext cx="10515600" cy="5399547"/>
          </a:xfrm>
        </p:spPr>
        <p:txBody>
          <a:bodyPr/>
          <a:lstStyle/>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Дети, взявшись за руки, ритмично идут по кругу, говоря: </a:t>
            </a:r>
            <a:r>
              <a:rPr lang="ru-RU" sz="2200" b="1" dirty="0">
                <a:solidFill>
                  <a:prstClr val="black"/>
                </a:solidFill>
                <a:latin typeface="Times New Roman" panose="02020603050405020304" pitchFamily="18" charset="0"/>
                <a:ea typeface="Calibri"/>
                <a:cs typeface="Times New Roman" panose="02020603050405020304" pitchFamily="18" charset="0"/>
              </a:rPr>
              <a:t> </a:t>
            </a:r>
            <a:endParaRPr lang="ru-RU" sz="2200" b="1" i="1"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endParaRPr lang="ru-RU" sz="2200" b="1" i="1"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Ровным кругом </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Друг за другом </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Мы идем за шагом шаг, </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Стой на месте! </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Дружно вместе </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Сделаем вот так!  </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628650" algn="just">
              <a:lnSpc>
                <a:spcPct val="100000"/>
              </a:lnSpc>
              <a:spcBef>
                <a:spcPts val="0"/>
              </a:spcBef>
              <a:buNone/>
            </a:pP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628650" algn="just">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С окончанием слов останавливаются и повторяют движение, которое показывает воспитатель, например повернуться, наклониться, присесть.</a:t>
            </a:r>
          </a:p>
          <a:p>
            <a:pPr marL="0" indent="0">
              <a:buNone/>
            </a:pPr>
            <a:endParaRPr lang="ru-RU" dirty="0"/>
          </a:p>
        </p:txBody>
      </p:sp>
    </p:spTree>
    <p:extLst>
      <p:ext uri="{BB962C8B-B14F-4D97-AF65-F5344CB8AC3E}">
        <p14:creationId xmlns="" xmlns:p14="http://schemas.microsoft.com/office/powerpoint/2010/main" val="22942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 xmlns:a16="http://schemas.microsoft.com/office/drawing/2014/main" id="{C0D666E9-7D4D-4D69-9E48-BA19249147D4}"/>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96BF1499-4875-43CB-8F46-EFCD7018F62E}"/>
              </a:ext>
            </a:extLst>
          </p:cNvPr>
          <p:cNvSpPr>
            <a:spLocks noGrp="1"/>
          </p:cNvSpPr>
          <p:nvPr>
            <p:ph type="title"/>
          </p:nvPr>
        </p:nvSpPr>
        <p:spPr>
          <a:xfrm>
            <a:off x="0" y="135042"/>
            <a:ext cx="12192000" cy="545994"/>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«Зайка»</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3E228AC2-CC98-4551-BF60-FC16FA66643C}"/>
              </a:ext>
            </a:extLst>
          </p:cNvPr>
          <p:cNvSpPr>
            <a:spLocks noGrp="1"/>
          </p:cNvSpPr>
          <p:nvPr>
            <p:ph idx="1"/>
          </p:nvPr>
        </p:nvSpPr>
        <p:spPr>
          <a:xfrm>
            <a:off x="243839" y="579120"/>
            <a:ext cx="11682689" cy="6055360"/>
          </a:xfrm>
        </p:spPr>
        <p:txBody>
          <a:bodyPr numCol="1">
            <a:normAutofit fontScale="25000" lnSpcReduction="20000"/>
          </a:bodyPr>
          <a:lstStyle/>
          <a:p>
            <a:pPr marL="0" lvl="0" indent="720725" algn="just">
              <a:lnSpc>
                <a:spcPct val="120000"/>
              </a:lnSpc>
              <a:spcBef>
                <a:spcPts val="0"/>
              </a:spcBef>
              <a:buNone/>
            </a:pPr>
            <a:r>
              <a:rPr lang="ru-RU" sz="7200" dirty="0">
                <a:solidFill>
                  <a:prstClr val="black"/>
                </a:solidFill>
                <a:latin typeface="Times New Roman" panose="02020603050405020304" pitchFamily="18" charset="0"/>
                <a:ea typeface="Calibri"/>
                <a:cs typeface="Times New Roman" panose="02020603050405020304" pitchFamily="18" charset="0"/>
              </a:rPr>
              <a:t>«У зайчика зимой теплая беленькая шубка. У него ушки стоят на макушке, значит, зайка прислушивается, а шевелит он ими, чтобы еще лучше слышать. Когда зайчику холодно и он хочет согреть свои лапки, он делает вот так (хлопает в ладоши). А если зайка совсем замерзнет, он начинает прыгать – вот так». Выбирают зайку, остальные образуют круг. Зайка выходит на середину и, изобразив руками ушки, приседает на корточки.</a:t>
            </a:r>
            <a:endParaRPr lang="ru-RU" sz="7200" b="1" i="1"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20000"/>
              </a:lnSpc>
              <a:spcBef>
                <a:spcPts val="0"/>
              </a:spcBef>
              <a:buNone/>
            </a:pPr>
            <a:r>
              <a:rPr lang="ru-RU" sz="7200" b="1" i="1" dirty="0">
                <a:solidFill>
                  <a:prstClr val="black"/>
                </a:solidFill>
                <a:latin typeface="Times New Roman" panose="02020603050405020304" pitchFamily="18" charset="0"/>
                <a:ea typeface="Calibri"/>
                <a:cs typeface="Times New Roman" panose="02020603050405020304" pitchFamily="18" charset="0"/>
              </a:rPr>
              <a:t>Зайка беленький сидит</a:t>
            </a:r>
            <a:endParaRPr lang="ru-RU" sz="7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20000"/>
              </a:lnSpc>
              <a:spcBef>
                <a:spcPts val="0"/>
              </a:spcBef>
              <a:buNone/>
            </a:pPr>
            <a:r>
              <a:rPr lang="ru-RU" sz="7200" b="1" i="1" dirty="0">
                <a:solidFill>
                  <a:prstClr val="black"/>
                </a:solidFill>
                <a:latin typeface="Times New Roman" panose="02020603050405020304" pitchFamily="18" charset="0"/>
                <a:ea typeface="Calibri"/>
                <a:cs typeface="Times New Roman" panose="02020603050405020304" pitchFamily="18" charset="0"/>
              </a:rPr>
              <a:t>И ушами шевелит,</a:t>
            </a:r>
            <a:endParaRPr lang="ru-RU" sz="7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20000"/>
              </a:lnSpc>
              <a:spcBef>
                <a:spcPts val="0"/>
              </a:spcBef>
              <a:buNone/>
            </a:pPr>
            <a:r>
              <a:rPr lang="ru-RU" sz="7200" b="1" i="1" dirty="0">
                <a:solidFill>
                  <a:prstClr val="black"/>
                </a:solidFill>
                <a:latin typeface="Times New Roman" panose="02020603050405020304" pitchFamily="18" charset="0"/>
                <a:ea typeface="Calibri"/>
                <a:cs typeface="Times New Roman" panose="02020603050405020304" pitchFamily="18" charset="0"/>
              </a:rPr>
              <a:t>Вот так, вот так,</a:t>
            </a:r>
            <a:endParaRPr lang="ru-RU" sz="7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20000"/>
              </a:lnSpc>
              <a:spcBef>
                <a:spcPts val="0"/>
              </a:spcBef>
              <a:buNone/>
            </a:pPr>
            <a:r>
              <a:rPr lang="ru-RU" sz="7200" b="1" i="1" dirty="0">
                <a:solidFill>
                  <a:prstClr val="black"/>
                </a:solidFill>
                <a:latin typeface="Times New Roman" panose="02020603050405020304" pitchFamily="18" charset="0"/>
                <a:ea typeface="Calibri"/>
                <a:cs typeface="Times New Roman" panose="02020603050405020304" pitchFamily="18" charset="0"/>
              </a:rPr>
              <a:t>И ушами шевелит!</a:t>
            </a:r>
            <a:endParaRPr lang="ru-RU" sz="7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20000"/>
              </a:lnSpc>
              <a:spcBef>
                <a:spcPts val="0"/>
              </a:spcBef>
              <a:buNone/>
            </a:pPr>
            <a:r>
              <a:rPr lang="ru-RU" sz="7200" dirty="0">
                <a:solidFill>
                  <a:prstClr val="black"/>
                </a:solidFill>
                <a:latin typeface="Times New Roman" panose="02020603050405020304" pitchFamily="18" charset="0"/>
                <a:ea typeface="Calibri"/>
                <a:cs typeface="Times New Roman" panose="02020603050405020304" pitchFamily="18" charset="0"/>
              </a:rPr>
              <a:t>Дети присаживаются на корточки и руками изображают, как зайка шевелит ушками.</a:t>
            </a:r>
          </a:p>
          <a:p>
            <a:pPr marL="0" lvl="0" indent="0" algn="ctr">
              <a:lnSpc>
                <a:spcPct val="120000"/>
              </a:lnSpc>
              <a:spcBef>
                <a:spcPts val="0"/>
              </a:spcBef>
              <a:buNone/>
            </a:pPr>
            <a:r>
              <a:rPr lang="ru-RU" sz="7200" b="1" i="1" dirty="0">
                <a:solidFill>
                  <a:prstClr val="black"/>
                </a:solidFill>
                <a:latin typeface="Times New Roman" panose="02020603050405020304" pitchFamily="18" charset="0"/>
                <a:ea typeface="Calibri"/>
                <a:cs typeface="Times New Roman" panose="02020603050405020304" pitchFamily="18" charset="0"/>
              </a:rPr>
              <a:t>Зайке холодно сидеть,</a:t>
            </a:r>
            <a:endParaRPr lang="ru-RU" sz="7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20000"/>
              </a:lnSpc>
              <a:spcBef>
                <a:spcPts val="0"/>
              </a:spcBef>
              <a:buNone/>
            </a:pPr>
            <a:r>
              <a:rPr lang="ru-RU" sz="7200" b="1" i="1" dirty="0">
                <a:solidFill>
                  <a:prstClr val="black"/>
                </a:solidFill>
                <a:latin typeface="Times New Roman" panose="02020603050405020304" pitchFamily="18" charset="0"/>
                <a:ea typeface="Calibri"/>
                <a:cs typeface="Times New Roman" panose="02020603050405020304" pitchFamily="18" charset="0"/>
              </a:rPr>
              <a:t>Надо лапочки погреть,</a:t>
            </a:r>
            <a:endParaRPr lang="ru-RU" sz="7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20000"/>
              </a:lnSpc>
              <a:spcBef>
                <a:spcPts val="0"/>
              </a:spcBef>
              <a:buNone/>
            </a:pPr>
            <a:r>
              <a:rPr lang="ru-RU" sz="7200" b="1" i="1" dirty="0">
                <a:solidFill>
                  <a:prstClr val="black"/>
                </a:solidFill>
                <a:latin typeface="Times New Roman" panose="02020603050405020304" pitchFamily="18" charset="0"/>
                <a:ea typeface="Calibri"/>
                <a:cs typeface="Times New Roman" panose="02020603050405020304" pitchFamily="18" charset="0"/>
              </a:rPr>
              <a:t>Хлоп-хлоп-хлоп-хлоп,</a:t>
            </a:r>
            <a:endParaRPr lang="ru-RU" sz="7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20000"/>
              </a:lnSpc>
              <a:spcBef>
                <a:spcPts val="0"/>
              </a:spcBef>
              <a:buNone/>
            </a:pPr>
            <a:r>
              <a:rPr lang="ru-RU" sz="7200" b="1" i="1" dirty="0">
                <a:solidFill>
                  <a:prstClr val="black"/>
                </a:solidFill>
                <a:latin typeface="Times New Roman" panose="02020603050405020304" pitchFamily="18" charset="0"/>
                <a:ea typeface="Calibri"/>
                <a:cs typeface="Times New Roman" panose="02020603050405020304" pitchFamily="18" charset="0"/>
              </a:rPr>
              <a:t>Надо лапочки погреть!</a:t>
            </a:r>
            <a:endParaRPr lang="ru-RU" sz="7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20000"/>
              </a:lnSpc>
              <a:spcBef>
                <a:spcPts val="0"/>
              </a:spcBef>
              <a:buNone/>
            </a:pPr>
            <a:r>
              <a:rPr lang="ru-RU" sz="7200" dirty="0">
                <a:solidFill>
                  <a:prstClr val="black"/>
                </a:solidFill>
                <a:latin typeface="Times New Roman" panose="02020603050405020304" pitchFamily="18" charset="0"/>
                <a:ea typeface="Calibri"/>
                <a:cs typeface="Times New Roman" panose="02020603050405020304" pitchFamily="18" charset="0"/>
              </a:rPr>
              <a:t>Поглаживают то одну, то другую руку, слегка прихлопывают в ладошки. Затем встают.</a:t>
            </a:r>
          </a:p>
          <a:p>
            <a:pPr marL="0" lvl="0" indent="0" algn="ctr">
              <a:lnSpc>
                <a:spcPct val="120000"/>
              </a:lnSpc>
              <a:spcBef>
                <a:spcPts val="0"/>
              </a:spcBef>
              <a:buNone/>
            </a:pPr>
            <a:r>
              <a:rPr lang="ru-RU" sz="7200" b="1" i="1" dirty="0">
                <a:solidFill>
                  <a:prstClr val="black"/>
                </a:solidFill>
                <a:latin typeface="Times New Roman" panose="02020603050405020304" pitchFamily="18" charset="0"/>
                <a:ea typeface="Calibri"/>
                <a:cs typeface="Times New Roman" panose="02020603050405020304" pitchFamily="18" charset="0"/>
              </a:rPr>
              <a:t>Зайке холодно стоять,</a:t>
            </a:r>
            <a:endParaRPr lang="ru-RU" sz="7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20000"/>
              </a:lnSpc>
              <a:spcBef>
                <a:spcPts val="0"/>
              </a:spcBef>
              <a:buNone/>
            </a:pPr>
            <a:r>
              <a:rPr lang="ru-RU" sz="7200" b="1" i="1" dirty="0">
                <a:solidFill>
                  <a:prstClr val="black"/>
                </a:solidFill>
                <a:latin typeface="Times New Roman" panose="02020603050405020304" pitchFamily="18" charset="0"/>
                <a:ea typeface="Calibri"/>
                <a:cs typeface="Times New Roman" panose="02020603050405020304" pitchFamily="18" charset="0"/>
              </a:rPr>
              <a:t>Надо зайке поскакать!</a:t>
            </a:r>
            <a:endParaRPr lang="ru-RU" sz="7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20000"/>
              </a:lnSpc>
              <a:spcBef>
                <a:spcPts val="0"/>
              </a:spcBef>
              <a:buNone/>
            </a:pPr>
            <a:r>
              <a:rPr lang="ru-RU" sz="7200" b="1" i="1" dirty="0">
                <a:solidFill>
                  <a:prstClr val="black"/>
                </a:solidFill>
                <a:latin typeface="Times New Roman" panose="02020603050405020304" pitchFamily="18" charset="0"/>
                <a:ea typeface="Calibri"/>
                <a:cs typeface="Times New Roman" panose="02020603050405020304" pitchFamily="18" charset="0"/>
              </a:rPr>
              <a:t>Скок-скок-скок-скок,</a:t>
            </a:r>
            <a:endParaRPr lang="ru-RU" sz="7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20000"/>
              </a:lnSpc>
              <a:spcBef>
                <a:spcPts val="0"/>
              </a:spcBef>
              <a:buNone/>
            </a:pPr>
            <a:r>
              <a:rPr lang="ru-RU" sz="7200" b="1" i="1" dirty="0">
                <a:solidFill>
                  <a:prstClr val="black"/>
                </a:solidFill>
                <a:latin typeface="Times New Roman" panose="02020603050405020304" pitchFamily="18" charset="0"/>
                <a:ea typeface="Calibri"/>
                <a:cs typeface="Times New Roman" panose="02020603050405020304" pitchFamily="18" charset="0"/>
              </a:rPr>
              <a:t>Надо зайке поскакать!</a:t>
            </a:r>
            <a:endParaRPr lang="ru-RU" sz="7200" dirty="0">
              <a:solidFill>
                <a:prstClr val="black"/>
              </a:solidFill>
              <a:latin typeface="Times New Roman" panose="02020603050405020304" pitchFamily="18" charset="0"/>
              <a:ea typeface="Calibri"/>
              <a:cs typeface="Times New Roman" panose="02020603050405020304" pitchFamily="18" charset="0"/>
            </a:endParaRPr>
          </a:p>
          <a:p>
            <a:pPr marL="0" lvl="0" indent="720725" algn="just">
              <a:lnSpc>
                <a:spcPct val="120000"/>
              </a:lnSpc>
              <a:spcBef>
                <a:spcPts val="0"/>
              </a:spcBef>
              <a:buNone/>
            </a:pPr>
            <a:r>
              <a:rPr lang="ru-RU" sz="7200" dirty="0">
                <a:solidFill>
                  <a:prstClr val="black"/>
                </a:solidFill>
                <a:latin typeface="Times New Roman" panose="02020603050405020304" pitchFamily="18" charset="0"/>
                <a:ea typeface="Calibri"/>
                <a:cs typeface="Times New Roman" panose="02020603050405020304" pitchFamily="18" charset="0"/>
              </a:rPr>
              <a:t>Подпрыгивают на двух ногах к зайке. Стараются согреть его, ласково гладят. Затем возвращаются на место, а зайка выбирает себе замену.</a:t>
            </a:r>
          </a:p>
          <a:p>
            <a:pPr marL="0" indent="0">
              <a:buNone/>
            </a:pPr>
            <a:endParaRPr lang="ru-RU" dirty="0"/>
          </a:p>
        </p:txBody>
      </p:sp>
    </p:spTree>
    <p:extLst>
      <p:ext uri="{BB962C8B-B14F-4D97-AF65-F5344CB8AC3E}">
        <p14:creationId xmlns="" xmlns:p14="http://schemas.microsoft.com/office/powerpoint/2010/main" val="4038093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0EFF138B-F5E3-4BB9-9248-246E0D410760}"/>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3774DFD0-91BC-44B7-B193-46EDFB6F4D56}"/>
              </a:ext>
            </a:extLst>
          </p:cNvPr>
          <p:cNvSpPr>
            <a:spLocks noGrp="1"/>
          </p:cNvSpPr>
          <p:nvPr>
            <p:ph type="title"/>
          </p:nvPr>
        </p:nvSpPr>
        <p:spPr>
          <a:xfrm>
            <a:off x="0" y="406083"/>
            <a:ext cx="12192000" cy="874077"/>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«Мы топаем ногами»</a:t>
            </a:r>
            <a:r>
              <a:rPr lang="ru-RU" sz="2800" dirty="0">
                <a:solidFill>
                  <a:srgbClr val="7030A0"/>
                </a:solidFill>
                <a:latin typeface="Times New Roman" panose="02020603050405020304" pitchFamily="18" charset="0"/>
                <a:cs typeface="Times New Roman" panose="02020603050405020304" pitchFamily="18" charset="0"/>
              </a:rPr>
              <a:t/>
            </a:r>
            <a:br>
              <a:rPr lang="ru-RU" sz="2800" dirty="0">
                <a:solidFill>
                  <a:srgbClr val="7030A0"/>
                </a:solidFill>
                <a:latin typeface="Times New Roman" panose="02020603050405020304" pitchFamily="18" charset="0"/>
                <a:cs typeface="Times New Roman" panose="02020603050405020304" pitchFamily="18" charset="0"/>
              </a:rPr>
            </a:b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E34E3BA0-D531-41C0-A2EA-023BE7597416}"/>
              </a:ext>
            </a:extLst>
          </p:cNvPr>
          <p:cNvSpPr>
            <a:spLocks noGrp="1"/>
          </p:cNvSpPr>
          <p:nvPr>
            <p:ph idx="1"/>
          </p:nvPr>
        </p:nvSpPr>
        <p:spPr>
          <a:xfrm>
            <a:off x="223520" y="1081548"/>
            <a:ext cx="11623040" cy="5095415"/>
          </a:xfrm>
        </p:spPr>
        <p:txBody>
          <a:bodyPr>
            <a:normAutofit/>
          </a:bodyPr>
          <a:lstStyle/>
          <a:p>
            <a:pPr marL="0" lvl="0" indent="720725" algn="just">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Воспитатель вместе с детьми становится по кругу на расстояние выпрямленных в стороны рук. В соответствии с произносимым текстом дети выполняют упражнения:</a:t>
            </a:r>
          </a:p>
          <a:p>
            <a:pPr marL="0" lvl="0" indent="0" algn="ctr">
              <a:lnSpc>
                <a:spcPct val="100000"/>
              </a:lnSpc>
              <a:spcBef>
                <a:spcPts val="0"/>
              </a:spcBef>
              <a:buNone/>
            </a:pPr>
            <a:endParaRPr lang="ru-RU" sz="2000" b="1" i="1"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Мы топаем ногами,</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Мы хлопаем руками,</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Киваем головой.</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Мы руки поднимаем,</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Мы руки опускаем,</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Мы руки подаем.</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С этими словами дети дают друг другу руки, образуя круг, и продолжают:</a:t>
            </a:r>
          </a:p>
          <a:p>
            <a:pPr marL="0" lvl="0" indent="0" algn="ctr">
              <a:lnSpc>
                <a:spcPct val="100000"/>
              </a:lnSpc>
              <a:spcBef>
                <a:spcPts val="0"/>
              </a:spcBef>
              <a:buNone/>
            </a:pPr>
            <a:endParaRPr lang="ru-RU" sz="2000" b="1" i="1"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И бегаем кругом,</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И бегаем кругом.</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630238" algn="just">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Через некоторое время воспитатель говорит: «Стой!». Дети, замедляя движение, останавливаются. Игра повторяется.</a:t>
            </a:r>
          </a:p>
          <a:p>
            <a:pPr marL="0" indent="0">
              <a:buNone/>
            </a:pPr>
            <a:endParaRPr lang="ru-RU" dirty="0"/>
          </a:p>
        </p:txBody>
      </p:sp>
    </p:spTree>
    <p:extLst>
      <p:ext uri="{BB962C8B-B14F-4D97-AF65-F5344CB8AC3E}">
        <p14:creationId xmlns="" xmlns:p14="http://schemas.microsoft.com/office/powerpoint/2010/main" val="3346411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6B07B6D0-F672-45F5-9A67-2B287525B8DB}"/>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28BB3602-0583-493A-8733-004BDD6B160B}"/>
              </a:ext>
            </a:extLst>
          </p:cNvPr>
          <p:cNvSpPr>
            <a:spLocks noGrp="1"/>
          </p:cNvSpPr>
          <p:nvPr>
            <p:ph type="title"/>
          </p:nvPr>
        </p:nvSpPr>
        <p:spPr>
          <a:xfrm>
            <a:off x="0" y="284480"/>
            <a:ext cx="12192000" cy="1117600"/>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«Кошки – мышки»</a:t>
            </a:r>
            <a:r>
              <a:rPr lang="ru-RU" sz="2800" dirty="0">
                <a:solidFill>
                  <a:srgbClr val="7030A0"/>
                </a:solidFill>
                <a:latin typeface="Times New Roman" panose="02020603050405020304" pitchFamily="18" charset="0"/>
                <a:cs typeface="Times New Roman" panose="02020603050405020304" pitchFamily="18" charset="0"/>
              </a:rPr>
              <a:t/>
            </a:r>
            <a:br>
              <a:rPr lang="ru-RU" sz="2800" dirty="0">
                <a:solidFill>
                  <a:srgbClr val="7030A0"/>
                </a:solidFill>
                <a:latin typeface="Times New Roman" panose="02020603050405020304" pitchFamily="18" charset="0"/>
                <a:cs typeface="Times New Roman" panose="02020603050405020304" pitchFamily="18" charset="0"/>
              </a:rPr>
            </a:b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83DFC820-4351-4193-9858-0367A23EFC99}"/>
              </a:ext>
            </a:extLst>
          </p:cNvPr>
          <p:cNvSpPr>
            <a:spLocks noGrp="1"/>
          </p:cNvSpPr>
          <p:nvPr>
            <p:ph idx="1"/>
          </p:nvPr>
        </p:nvSpPr>
        <p:spPr>
          <a:xfrm>
            <a:off x="264160" y="1120877"/>
            <a:ext cx="11602720" cy="5056086"/>
          </a:xfrm>
        </p:spPr>
        <p:txBody>
          <a:bodyPr>
            <a:noAutofit/>
          </a:bodyPr>
          <a:lstStyle/>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Становитесь в хоровод!</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Оля – мышка,</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Саша – кот!</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Будем дружно играть,</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Коту мышку не поймать!</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720725" algn="just">
              <a:lnSpc>
                <a:spcPct val="100000"/>
              </a:lnSpc>
              <a:spcBef>
                <a:spcPts val="0"/>
              </a:spcBef>
              <a:buNone/>
            </a:pP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720725" algn="just">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Дети стоят по кругу, взявшись за руки. Мышка входит в круг, а кот выходит из круга. По сигналу воспитателя малыши поднимают сцепленные руки вверх, образуя «воротца», через которые они стараются пропустить только мышку. Если коту не удалось поймать мышку, дети опускают руки вниз («воротца» закрываются) и вместе с воспитателем произносят слова:</a:t>
            </a:r>
          </a:p>
          <a:p>
            <a:pPr marL="0" lvl="0" indent="0" algn="ctr">
              <a:lnSpc>
                <a:spcPct val="100000"/>
              </a:lnSpc>
              <a:spcBef>
                <a:spcPts val="0"/>
              </a:spcBef>
              <a:buNone/>
            </a:pPr>
            <a:endParaRPr lang="ru-RU" sz="2000" b="1" i="1"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Ты не бойся, мышка, кот</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Не пройдет в наш хоровод!</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Игра повторяется с другим котом и мышкой.</a:t>
            </a:r>
            <a:endParaRPr lang="ru-RU" sz="2000" dirty="0"/>
          </a:p>
        </p:txBody>
      </p:sp>
    </p:spTree>
    <p:extLst>
      <p:ext uri="{BB962C8B-B14F-4D97-AF65-F5344CB8AC3E}">
        <p14:creationId xmlns="" xmlns:p14="http://schemas.microsoft.com/office/powerpoint/2010/main" val="2389665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F6BCE758-0999-480F-A550-6D7CA4DC98E0}"/>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2166D1E5-24BC-461F-AA6A-B3E5B55B3DF3}"/>
              </a:ext>
            </a:extLst>
          </p:cNvPr>
          <p:cNvSpPr>
            <a:spLocks noGrp="1"/>
          </p:cNvSpPr>
          <p:nvPr>
            <p:ph type="title"/>
          </p:nvPr>
        </p:nvSpPr>
        <p:spPr>
          <a:xfrm>
            <a:off x="0" y="1"/>
            <a:ext cx="12192000" cy="1219199"/>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«Карусели»</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45A0BC84-0FAB-4E40-BCA9-E5C7EDFD0356}"/>
              </a:ext>
            </a:extLst>
          </p:cNvPr>
          <p:cNvSpPr>
            <a:spLocks noGrp="1"/>
          </p:cNvSpPr>
          <p:nvPr>
            <p:ph idx="1"/>
          </p:nvPr>
        </p:nvSpPr>
        <p:spPr>
          <a:xfrm>
            <a:off x="284480" y="965200"/>
            <a:ext cx="11531600" cy="5211763"/>
          </a:xfrm>
        </p:spPr>
        <p:txBody>
          <a:bodyPr>
            <a:normAutofit fontScale="92500" lnSpcReduction="20000"/>
          </a:bodyPr>
          <a:lstStyle/>
          <a:p>
            <a:pPr marL="0" lvl="0" indent="720725" algn="just">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Образуется круг. «Сейчас мы будем кататься на карусели, - говорит воспитатель. – Повторяйте слова за мной и двигайтесь дружно по кругу, чтобы карусель не сломалась». Держась за руки, дети вместе с воспитателем движутся по кругу и произносят следующие слова:</a:t>
            </a:r>
          </a:p>
          <a:p>
            <a:pPr marL="0" lvl="0" indent="0" algn="ctr">
              <a:lnSpc>
                <a:spcPct val="100000"/>
              </a:lnSpc>
              <a:spcBef>
                <a:spcPts val="0"/>
              </a:spcBef>
              <a:buNone/>
            </a:pPr>
            <a:endParaRPr lang="ru-RU" sz="2200" b="1" i="1"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Еле-еле-еле-еле</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Завертелись карусели</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 </a:t>
            </a:r>
            <a:r>
              <a:rPr lang="ru-RU" sz="2200" dirty="0">
                <a:solidFill>
                  <a:prstClr val="black"/>
                </a:solidFill>
                <a:latin typeface="Times New Roman" panose="02020603050405020304" pitchFamily="18" charset="0"/>
                <a:ea typeface="Calibri"/>
                <a:cs typeface="Times New Roman" panose="02020603050405020304" pitchFamily="18" charset="0"/>
              </a:rPr>
              <a:t>карусель медленно движется в правую сторону.</a:t>
            </a: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А потом, потом, потом</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Все бегом, бегом, бегом!</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Темп речи и движений постепенно ускоряется</a:t>
            </a:r>
            <a:r>
              <a:rPr lang="ru-RU" sz="2200" b="1" dirty="0">
                <a:solidFill>
                  <a:prstClr val="black"/>
                </a:solidFill>
                <a:latin typeface="Times New Roman" panose="02020603050405020304" pitchFamily="18" charset="0"/>
                <a:ea typeface="Calibri"/>
                <a:cs typeface="Times New Roman" panose="02020603050405020304" pitchFamily="18" charset="0"/>
              </a:rPr>
              <a:t>.</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Побежали, побежали,</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Побежали, побежали!</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Карусель меняет направление движения.</a:t>
            </a: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Тише, тише, не спешите,</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Карусель ос-та-но-</a:t>
            </a:r>
            <a:r>
              <a:rPr lang="ru-RU" sz="2200" b="1" i="1" dirty="0" err="1">
                <a:solidFill>
                  <a:prstClr val="black"/>
                </a:solidFill>
                <a:latin typeface="Times New Roman" panose="02020603050405020304" pitchFamily="18" charset="0"/>
                <a:ea typeface="Calibri"/>
                <a:cs typeface="Times New Roman" panose="02020603050405020304" pitchFamily="18" charset="0"/>
              </a:rPr>
              <a:t>ви</a:t>
            </a:r>
            <a:r>
              <a:rPr lang="ru-RU" sz="2200" b="1" i="1" dirty="0">
                <a:solidFill>
                  <a:prstClr val="black"/>
                </a:solidFill>
                <a:latin typeface="Times New Roman" panose="02020603050405020304" pitchFamily="18" charset="0"/>
                <a:ea typeface="Calibri"/>
                <a:cs typeface="Times New Roman" panose="02020603050405020304" pitchFamily="18" charset="0"/>
              </a:rPr>
              <a:t>-те.</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Раз-два, раз-два (пауза),</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Вот и кончена игра.</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720725" algn="just">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Темп движений постепенно замедляется, и на слова «раз-два» все останавливаются и кланяются друг другу.</a:t>
            </a:r>
          </a:p>
          <a:p>
            <a:pPr marL="0" indent="0">
              <a:buNone/>
            </a:pPr>
            <a:endParaRPr lang="ru-RU" dirty="0"/>
          </a:p>
        </p:txBody>
      </p:sp>
    </p:spTree>
    <p:extLst>
      <p:ext uri="{BB962C8B-B14F-4D97-AF65-F5344CB8AC3E}">
        <p14:creationId xmlns="" xmlns:p14="http://schemas.microsoft.com/office/powerpoint/2010/main" val="2051217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A323C2E3-49BE-44F0-8F7F-A67E55193836}"/>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6A16DC18-6912-4BAB-9352-37FD2A5C2595}"/>
              </a:ext>
            </a:extLst>
          </p:cNvPr>
          <p:cNvSpPr>
            <a:spLocks noGrp="1"/>
          </p:cNvSpPr>
          <p:nvPr>
            <p:ph type="title"/>
          </p:nvPr>
        </p:nvSpPr>
        <p:spPr>
          <a:xfrm>
            <a:off x="0" y="477520"/>
            <a:ext cx="12192000" cy="670560"/>
          </a:xfrm>
        </p:spPr>
        <p:txBody>
          <a:bodyPr>
            <a:no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«На реке камыши»</a:t>
            </a:r>
            <a:r>
              <a:rPr lang="ru-RU" sz="2800" dirty="0">
                <a:solidFill>
                  <a:srgbClr val="7030A0"/>
                </a:solidFill>
                <a:latin typeface="Times New Roman" panose="02020603050405020304" pitchFamily="18" charset="0"/>
                <a:cs typeface="Times New Roman" panose="02020603050405020304" pitchFamily="18" charset="0"/>
              </a:rPr>
              <a:t/>
            </a:r>
            <a:br>
              <a:rPr lang="ru-RU" sz="2800" dirty="0">
                <a:solidFill>
                  <a:srgbClr val="7030A0"/>
                </a:solidFill>
                <a:latin typeface="Times New Roman" panose="02020603050405020304" pitchFamily="18" charset="0"/>
                <a:cs typeface="Times New Roman" panose="02020603050405020304" pitchFamily="18" charset="0"/>
              </a:rPr>
            </a:b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F46E1671-0694-497C-983D-C36A486B1F86}"/>
              </a:ext>
            </a:extLst>
          </p:cNvPr>
          <p:cNvSpPr>
            <a:spLocks noGrp="1"/>
          </p:cNvSpPr>
          <p:nvPr>
            <p:ph idx="1"/>
          </p:nvPr>
        </p:nvSpPr>
        <p:spPr>
          <a:xfrm>
            <a:off x="223520" y="924560"/>
            <a:ext cx="11623040" cy="5252403"/>
          </a:xfrm>
        </p:spPr>
        <p:txBody>
          <a:bodyPr>
            <a:normAutofit/>
          </a:bodyPr>
          <a:lstStyle/>
          <a:p>
            <a:pPr marL="0" lvl="0" indent="0" algn="ctr">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Возьмитесь за руки и идите по кругу:</a:t>
            </a:r>
            <a:r>
              <a:rPr lang="ru-RU" sz="2000" b="1" dirty="0">
                <a:solidFill>
                  <a:prstClr val="black"/>
                </a:solidFill>
                <a:latin typeface="Times New Roman" panose="02020603050405020304" pitchFamily="18" charset="0"/>
                <a:ea typeface="Calibri"/>
                <a:cs typeface="Times New Roman" panose="02020603050405020304" pitchFamily="18" charset="0"/>
              </a:rPr>
              <a:t/>
            </a:r>
            <a:br>
              <a:rPr lang="ru-RU" sz="2000" b="1" dirty="0">
                <a:solidFill>
                  <a:prstClr val="black"/>
                </a:solidFill>
                <a:latin typeface="Times New Roman" panose="02020603050405020304" pitchFamily="18" charset="0"/>
                <a:ea typeface="Calibri"/>
                <a:cs typeface="Times New Roman" panose="02020603050405020304" pitchFamily="18" charset="0"/>
              </a:rPr>
            </a:br>
            <a:r>
              <a:rPr lang="ru-RU" sz="2000" b="1" i="1" dirty="0">
                <a:solidFill>
                  <a:prstClr val="black"/>
                </a:solidFill>
                <a:latin typeface="Times New Roman" panose="02020603050405020304" pitchFamily="18" charset="0"/>
                <a:ea typeface="Calibri"/>
                <a:cs typeface="Times New Roman" panose="02020603050405020304" pitchFamily="18" charset="0"/>
              </a:rPr>
              <a:t>На реке –Камыши.</a:t>
            </a:r>
            <a:br>
              <a:rPr lang="ru-RU" sz="2000" b="1" i="1" dirty="0">
                <a:solidFill>
                  <a:prstClr val="black"/>
                </a:solidFill>
                <a:latin typeface="Times New Roman" panose="02020603050405020304" pitchFamily="18" charset="0"/>
                <a:ea typeface="Calibri"/>
                <a:cs typeface="Times New Roman" panose="02020603050405020304" pitchFamily="18" charset="0"/>
              </a:rPr>
            </a:br>
            <a:r>
              <a:rPr lang="ru-RU" sz="2000" b="1" i="1" dirty="0">
                <a:solidFill>
                  <a:prstClr val="black"/>
                </a:solidFill>
                <a:latin typeface="Times New Roman" panose="02020603050405020304" pitchFamily="18" charset="0"/>
                <a:ea typeface="Calibri"/>
                <a:cs typeface="Times New Roman" panose="02020603050405020304" pitchFamily="18" charset="0"/>
              </a:rPr>
              <a:t>Расплескались там ерши.</a:t>
            </a:r>
            <a:br>
              <a:rPr lang="ru-RU" sz="2000" b="1" i="1" dirty="0">
                <a:solidFill>
                  <a:prstClr val="black"/>
                </a:solidFill>
                <a:latin typeface="Times New Roman" panose="02020603050405020304" pitchFamily="18" charset="0"/>
                <a:ea typeface="Calibri"/>
                <a:cs typeface="Times New Roman" panose="02020603050405020304" pitchFamily="18" charset="0"/>
              </a:rPr>
            </a:br>
            <a:r>
              <a:rPr lang="ru-RU" sz="2000" b="1" i="1" dirty="0">
                <a:solidFill>
                  <a:prstClr val="black"/>
                </a:solidFill>
                <a:latin typeface="Times New Roman" panose="02020603050405020304" pitchFamily="18" charset="0"/>
                <a:ea typeface="Calibri"/>
                <a:cs typeface="Times New Roman" panose="02020603050405020304" pitchFamily="18" charset="0"/>
              </a:rPr>
              <a:t>Круг – постарше,</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остановитесь и повернитесь лицом в центр круга</a:t>
            </a: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Круг – помладше,</a:t>
            </a:r>
            <a:r>
              <a:rPr lang="ru-RU" sz="2000" b="1" dirty="0">
                <a:solidFill>
                  <a:prstClr val="black"/>
                </a:solidFill>
                <a:latin typeface="Times New Roman" panose="02020603050405020304" pitchFamily="18" charset="0"/>
                <a:ea typeface="Calibri"/>
                <a:cs typeface="Times New Roman" panose="02020603050405020304" pitchFamily="18" charset="0"/>
              </a:rPr>
              <a:t> </a:t>
            </a:r>
            <a:r>
              <a:rPr lang="ru-RU" sz="2000" dirty="0">
                <a:solidFill>
                  <a:prstClr val="black"/>
                </a:solidFill>
                <a:latin typeface="Times New Roman" panose="02020603050405020304" pitchFamily="18" charset="0"/>
                <a:ea typeface="Calibri"/>
                <a:cs typeface="Times New Roman" panose="02020603050405020304" pitchFamily="18" charset="0"/>
              </a:rPr>
              <a:t>сделайте шаг к центру</a:t>
            </a:r>
            <a:br>
              <a:rPr lang="ru-RU" sz="2000" dirty="0">
                <a:solidFill>
                  <a:prstClr val="black"/>
                </a:solidFill>
                <a:latin typeface="Times New Roman" panose="02020603050405020304" pitchFamily="18" charset="0"/>
                <a:ea typeface="Calibri"/>
                <a:cs typeface="Times New Roman" panose="02020603050405020304" pitchFamily="18" charset="0"/>
              </a:rPr>
            </a:br>
            <a:r>
              <a:rPr lang="ru-RU" sz="2000" b="1" i="1" dirty="0">
                <a:solidFill>
                  <a:prstClr val="black"/>
                </a:solidFill>
                <a:latin typeface="Times New Roman" panose="02020603050405020304" pitchFamily="18" charset="0"/>
                <a:ea typeface="Calibri"/>
                <a:cs typeface="Times New Roman" panose="02020603050405020304" pitchFamily="18" charset="0"/>
              </a:rPr>
              <a:t>Круг – совсем</a:t>
            </a:r>
            <a:br>
              <a:rPr lang="ru-RU" sz="2000" b="1" i="1" dirty="0">
                <a:solidFill>
                  <a:prstClr val="black"/>
                </a:solidFill>
                <a:latin typeface="Times New Roman" panose="02020603050405020304" pitchFamily="18" charset="0"/>
                <a:ea typeface="Calibri"/>
                <a:cs typeface="Times New Roman" panose="02020603050405020304" pitchFamily="18" charset="0"/>
              </a:rPr>
            </a:br>
            <a:r>
              <a:rPr lang="ru-RU" sz="2000" b="1" i="1" dirty="0">
                <a:solidFill>
                  <a:prstClr val="black"/>
                </a:solidFill>
                <a:latin typeface="Times New Roman" panose="02020603050405020304" pitchFamily="18" charset="0"/>
                <a:ea typeface="Calibri"/>
                <a:cs typeface="Times New Roman" panose="02020603050405020304" pitchFamily="18" charset="0"/>
              </a:rPr>
              <a:t>           Малыши!</a:t>
            </a:r>
            <a:r>
              <a:rPr lang="ru-RU" sz="2000" b="1" dirty="0">
                <a:solidFill>
                  <a:prstClr val="black"/>
                </a:solidFill>
                <a:latin typeface="Times New Roman" panose="02020603050405020304" pitchFamily="18" charset="0"/>
                <a:ea typeface="Calibri"/>
                <a:cs typeface="Times New Roman" panose="02020603050405020304" pitchFamily="18" charset="0"/>
              </a:rPr>
              <a:t> </a:t>
            </a:r>
            <a:r>
              <a:rPr lang="ru-RU" sz="2000" dirty="0">
                <a:solidFill>
                  <a:prstClr val="black"/>
                </a:solidFill>
                <a:latin typeface="Times New Roman" panose="02020603050405020304" pitchFamily="18" charset="0"/>
                <a:ea typeface="Calibri"/>
                <a:cs typeface="Times New Roman" panose="02020603050405020304" pitchFamily="18" charset="0"/>
              </a:rPr>
              <a:t>сомкните круг.</a:t>
            </a:r>
          </a:p>
          <a:p>
            <a:pPr marL="0" lvl="0" indent="0" algn="ctr">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Играющие идут по кругу и говорят:</a:t>
            </a: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Тишина у пруда,</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Не колышется вода,</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Не шумят камыши.</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Засыпайте, малыши!</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720725" algn="just">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По окончании слов дети останавливаются, приседают и опускают голову. В таком положении они находятся до 10 с. Те, кто пошевелится, не удержит равновесия, считаются проигравшими. Игра повторяется 2 – 3 раза.</a:t>
            </a:r>
          </a:p>
          <a:p>
            <a:pPr marL="0" indent="0">
              <a:buNone/>
            </a:pPr>
            <a:endParaRPr lang="ru-RU" dirty="0"/>
          </a:p>
        </p:txBody>
      </p:sp>
    </p:spTree>
    <p:extLst>
      <p:ext uri="{BB962C8B-B14F-4D97-AF65-F5344CB8AC3E}">
        <p14:creationId xmlns="" xmlns:p14="http://schemas.microsoft.com/office/powerpoint/2010/main" val="2307949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30B810FA-466F-486E-9B09-35EB482D05A2}"/>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0CF07CCC-C618-4E3C-9989-B38A5993BFC5}"/>
              </a:ext>
            </a:extLst>
          </p:cNvPr>
          <p:cNvSpPr>
            <a:spLocks noGrp="1"/>
          </p:cNvSpPr>
          <p:nvPr>
            <p:ph type="title"/>
          </p:nvPr>
        </p:nvSpPr>
        <p:spPr>
          <a:xfrm>
            <a:off x="0" y="233681"/>
            <a:ext cx="12192000" cy="751839"/>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«Конь – огонь»</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4E460EF0-56FC-4878-ABA2-3B8CF2C16746}"/>
              </a:ext>
            </a:extLst>
          </p:cNvPr>
          <p:cNvSpPr>
            <a:spLocks noGrp="1"/>
          </p:cNvSpPr>
          <p:nvPr>
            <p:ph idx="1"/>
          </p:nvPr>
        </p:nvSpPr>
        <p:spPr>
          <a:xfrm>
            <a:off x="304800" y="1442720"/>
            <a:ext cx="11531600" cy="4734243"/>
          </a:xfrm>
        </p:spPr>
        <p:txBody>
          <a:bodyPr/>
          <a:lstStyle/>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Дети передвигаются по кругу поскоком – как лошадки. </a:t>
            </a:r>
          </a:p>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По мере передвижения воспитатель ритмично читает четверостишие:</a:t>
            </a:r>
          </a:p>
          <a:p>
            <a:pPr marL="0" lvl="0" indent="0" algn="ctr">
              <a:lnSpc>
                <a:spcPct val="100000"/>
              </a:lnSpc>
              <a:spcBef>
                <a:spcPts val="0"/>
              </a:spcBef>
              <a:buNone/>
            </a:pPr>
            <a:endParaRPr lang="ru-RU" sz="2200" b="1" i="1"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Гоп – гоп – гоп!</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Ты скачи, скачи в галоп!</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Все в галоп, все в галоп!</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Гоп – гоп – гоп!</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После паузы задание повторяется.</a:t>
            </a:r>
          </a:p>
          <a:p>
            <a:pPr marL="0" indent="0">
              <a:buNone/>
            </a:pPr>
            <a:endParaRPr lang="ru-RU" dirty="0"/>
          </a:p>
        </p:txBody>
      </p:sp>
    </p:spTree>
    <p:extLst>
      <p:ext uri="{BB962C8B-B14F-4D97-AF65-F5344CB8AC3E}">
        <p14:creationId xmlns="" xmlns:p14="http://schemas.microsoft.com/office/powerpoint/2010/main" val="4133615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0AAC603C-0F8B-4E1D-BFCF-F97EE7166692}"/>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07A0E424-E987-454A-BB63-F32DE64D6386}"/>
              </a:ext>
            </a:extLst>
          </p:cNvPr>
          <p:cNvSpPr>
            <a:spLocks noGrp="1"/>
          </p:cNvSpPr>
          <p:nvPr>
            <p:ph type="title"/>
          </p:nvPr>
        </p:nvSpPr>
        <p:spPr>
          <a:xfrm>
            <a:off x="0" y="142241"/>
            <a:ext cx="12192000" cy="833119"/>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«Солнышко и дождик»</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5A251534-EFCB-42D4-BAE5-D3382F7B04AE}"/>
              </a:ext>
            </a:extLst>
          </p:cNvPr>
          <p:cNvSpPr>
            <a:spLocks noGrp="1"/>
          </p:cNvSpPr>
          <p:nvPr>
            <p:ph idx="1"/>
          </p:nvPr>
        </p:nvSpPr>
        <p:spPr>
          <a:xfrm>
            <a:off x="0" y="873760"/>
            <a:ext cx="12192000" cy="5303203"/>
          </a:xfrm>
        </p:spPr>
        <p:txBody>
          <a:bodyPr>
            <a:normAutofit/>
          </a:bodyPr>
          <a:lstStyle/>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Дети идут по кругу и проговаривают: </a:t>
            </a:r>
            <a:r>
              <a:rPr lang="ru-RU" sz="2200" b="1" i="1" dirty="0">
                <a:solidFill>
                  <a:prstClr val="black"/>
                </a:solidFill>
                <a:latin typeface="Times New Roman" panose="02020603050405020304" pitchFamily="18" charset="0"/>
                <a:ea typeface="Calibri"/>
                <a:cs typeface="Times New Roman" panose="02020603050405020304" pitchFamily="18" charset="0"/>
              </a:rPr>
              <a:t> </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Смотрит солнышко в окошко,</a:t>
            </a:r>
            <a:r>
              <a:rPr lang="ru-RU" sz="2200" b="1" dirty="0">
                <a:solidFill>
                  <a:prstClr val="black"/>
                </a:solidFill>
                <a:latin typeface="Times New Roman" panose="02020603050405020304" pitchFamily="18" charset="0"/>
                <a:ea typeface="Calibri"/>
                <a:cs typeface="Times New Roman" panose="02020603050405020304" pitchFamily="18" charset="0"/>
              </a:rPr>
              <a:t>  </a:t>
            </a:r>
            <a:r>
              <a:rPr lang="ru-RU" sz="2200" dirty="0">
                <a:solidFill>
                  <a:prstClr val="black"/>
                </a:solidFill>
                <a:latin typeface="Times New Roman" panose="02020603050405020304" pitchFamily="18" charset="0"/>
                <a:ea typeface="Calibri"/>
                <a:cs typeface="Times New Roman" panose="02020603050405020304" pitchFamily="18" charset="0"/>
              </a:rPr>
              <a:t>идут по кругу. </a:t>
            </a: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Светит в нашу комнатку. </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Мы захлопаем в ладоши,</a:t>
            </a:r>
            <a:r>
              <a:rPr lang="ru-RU" sz="2200" b="1" dirty="0">
                <a:solidFill>
                  <a:prstClr val="black"/>
                </a:solidFill>
                <a:latin typeface="Times New Roman" panose="02020603050405020304" pitchFamily="18" charset="0"/>
                <a:ea typeface="Calibri"/>
                <a:cs typeface="Times New Roman" panose="02020603050405020304" pitchFamily="18" charset="0"/>
              </a:rPr>
              <a:t>  </a:t>
            </a:r>
            <a:r>
              <a:rPr lang="ru-RU" sz="2200" dirty="0">
                <a:solidFill>
                  <a:prstClr val="black"/>
                </a:solidFill>
                <a:latin typeface="Times New Roman" panose="02020603050405020304" pitchFamily="18" charset="0"/>
                <a:ea typeface="Calibri"/>
                <a:cs typeface="Times New Roman" panose="02020603050405020304" pitchFamily="18" charset="0"/>
              </a:rPr>
              <a:t>хлопают в ладоши.</a:t>
            </a:r>
            <a:r>
              <a:rPr lang="ru-RU" sz="2200" b="1" dirty="0">
                <a:solidFill>
                  <a:prstClr val="black"/>
                </a:solidFill>
                <a:latin typeface="Times New Roman" panose="02020603050405020304" pitchFamily="18" charset="0"/>
                <a:ea typeface="Calibri"/>
                <a:cs typeface="Times New Roman" panose="02020603050405020304" pitchFamily="18" charset="0"/>
              </a:rPr>
              <a:t> </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Очень рады солнышку. </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Топ-топ-топ-топ!</a:t>
            </a:r>
            <a:r>
              <a:rPr lang="ru-RU" sz="2200" b="1" dirty="0">
                <a:solidFill>
                  <a:prstClr val="black"/>
                </a:solidFill>
                <a:latin typeface="Times New Roman" panose="02020603050405020304" pitchFamily="18" charset="0"/>
                <a:ea typeface="Calibri"/>
                <a:cs typeface="Times New Roman" panose="02020603050405020304" pitchFamily="18" charset="0"/>
              </a:rPr>
              <a:t> </a:t>
            </a:r>
            <a:r>
              <a:rPr lang="ru-RU" sz="2200" dirty="0">
                <a:solidFill>
                  <a:prstClr val="black"/>
                </a:solidFill>
                <a:latin typeface="Times New Roman" panose="02020603050405020304" pitchFamily="18" charset="0"/>
                <a:ea typeface="Calibri"/>
                <a:cs typeface="Times New Roman" panose="02020603050405020304" pitchFamily="18" charset="0"/>
              </a:rPr>
              <a:t>Ритмично притоптывают на месте </a:t>
            </a: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Топ-топ-топ-топ! </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Хлоп-хлоп-хлоп-хлоп!</a:t>
            </a:r>
            <a:r>
              <a:rPr lang="ru-RU" sz="2200" b="1" dirty="0">
                <a:solidFill>
                  <a:prstClr val="black"/>
                </a:solidFill>
                <a:latin typeface="Times New Roman" panose="02020603050405020304" pitchFamily="18" charset="0"/>
                <a:ea typeface="Calibri"/>
                <a:cs typeface="Times New Roman" panose="02020603050405020304" pitchFamily="18" charset="0"/>
              </a:rPr>
              <a:t> </a:t>
            </a:r>
            <a:r>
              <a:rPr lang="ru-RU" sz="2200" dirty="0">
                <a:solidFill>
                  <a:prstClr val="black"/>
                </a:solidFill>
                <a:latin typeface="Times New Roman" panose="02020603050405020304" pitchFamily="18" charset="0"/>
                <a:ea typeface="Calibri"/>
                <a:cs typeface="Times New Roman" panose="02020603050405020304" pitchFamily="18" charset="0"/>
              </a:rPr>
              <a:t>Ритмично хлопают в ладоши </a:t>
            </a: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Хлоп-хлоп-хлоп-хлоп!</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 На сигнал:</a:t>
            </a:r>
            <a:r>
              <a:rPr lang="ru-RU" sz="2200" b="1" dirty="0">
                <a:solidFill>
                  <a:prstClr val="black"/>
                </a:solidFill>
                <a:latin typeface="Times New Roman" panose="02020603050405020304" pitchFamily="18" charset="0"/>
                <a:ea typeface="Calibri"/>
                <a:cs typeface="Times New Roman" panose="02020603050405020304" pitchFamily="18" charset="0"/>
              </a:rPr>
              <a:t> </a:t>
            </a:r>
            <a:r>
              <a:rPr lang="ru-RU" sz="2200" b="1" i="1" dirty="0">
                <a:solidFill>
                  <a:prstClr val="black"/>
                </a:solidFill>
                <a:latin typeface="Times New Roman" panose="02020603050405020304" pitchFamily="18" charset="0"/>
                <a:ea typeface="Calibri"/>
                <a:cs typeface="Times New Roman" panose="02020603050405020304" pitchFamily="18" charset="0"/>
              </a:rPr>
              <a:t>дождь идет, скорей домой.</a:t>
            </a:r>
            <a:r>
              <a:rPr lang="ru-RU" sz="2200" b="1" dirty="0">
                <a:solidFill>
                  <a:prstClr val="black"/>
                </a:solidFill>
                <a:latin typeface="Times New Roman" panose="02020603050405020304" pitchFamily="18" charset="0"/>
                <a:ea typeface="Calibri"/>
                <a:cs typeface="Times New Roman" panose="02020603050405020304" pitchFamily="18" charset="0"/>
              </a:rPr>
              <a:t> 	</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Дети бегут к воспитателю под зонтик.  Воспитатель говорит: </a:t>
            </a: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Дождь прошел. Солнышко светит.</a:t>
            </a:r>
            <a:r>
              <a:rPr lang="ru-RU" sz="2200" b="1" dirty="0">
                <a:solidFill>
                  <a:prstClr val="black"/>
                </a:solidFill>
                <a:latin typeface="Times New Roman" panose="02020603050405020304" pitchFamily="18" charset="0"/>
                <a:ea typeface="Calibri"/>
                <a:cs typeface="Times New Roman" panose="02020603050405020304" pitchFamily="18" charset="0"/>
              </a:rPr>
              <a:t>  </a:t>
            </a:r>
            <a:r>
              <a:rPr lang="ru-RU" sz="2200" dirty="0">
                <a:solidFill>
                  <a:prstClr val="black"/>
                </a:solidFill>
                <a:latin typeface="Times New Roman" panose="02020603050405020304" pitchFamily="18" charset="0"/>
                <a:ea typeface="Calibri"/>
                <a:cs typeface="Times New Roman" panose="02020603050405020304" pitchFamily="18" charset="0"/>
              </a:rPr>
              <a:t>Игра повторяется.</a:t>
            </a:r>
          </a:p>
          <a:p>
            <a:pPr marL="0" indent="0">
              <a:buNone/>
            </a:pPr>
            <a:endParaRPr lang="ru-RU" dirty="0"/>
          </a:p>
        </p:txBody>
      </p:sp>
    </p:spTree>
    <p:extLst>
      <p:ext uri="{BB962C8B-B14F-4D97-AF65-F5344CB8AC3E}">
        <p14:creationId xmlns="" xmlns:p14="http://schemas.microsoft.com/office/powerpoint/2010/main" val="1276860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B880F7F6-F3C1-4D69-8DEE-65C5F682DF2E}"/>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5ABA8A57-BB29-493B-B7CD-0F2AD5741D22}"/>
              </a:ext>
            </a:extLst>
          </p:cNvPr>
          <p:cNvSpPr>
            <a:spLocks noGrp="1"/>
          </p:cNvSpPr>
          <p:nvPr>
            <p:ph type="title"/>
          </p:nvPr>
        </p:nvSpPr>
        <p:spPr>
          <a:xfrm>
            <a:off x="0" y="365125"/>
            <a:ext cx="12192000" cy="600075"/>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«Аленький цветочек»</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C44999AC-2163-4EFB-A92F-8B522A853D1F}"/>
              </a:ext>
            </a:extLst>
          </p:cNvPr>
          <p:cNvSpPr>
            <a:spLocks noGrp="1"/>
          </p:cNvSpPr>
          <p:nvPr>
            <p:ph idx="1"/>
          </p:nvPr>
        </p:nvSpPr>
        <p:spPr>
          <a:xfrm>
            <a:off x="0" y="1422400"/>
            <a:ext cx="12192000" cy="4754563"/>
          </a:xfrm>
        </p:spPr>
        <p:txBody>
          <a:bodyPr/>
          <a:lstStyle/>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Словно огонечек</a:t>
            </a:r>
            <a:r>
              <a:rPr lang="ru-RU" sz="2200" b="1" dirty="0">
                <a:solidFill>
                  <a:prstClr val="black"/>
                </a:solidFill>
                <a:latin typeface="Times New Roman" panose="02020603050405020304" pitchFamily="18" charset="0"/>
                <a:ea typeface="Calibri"/>
                <a:cs typeface="Times New Roman" panose="02020603050405020304" pitchFamily="18" charset="0"/>
              </a:rPr>
              <a:t> </a:t>
            </a:r>
          </a:p>
          <a:p>
            <a:pPr marL="0" lvl="0" indent="0" algn="ctr">
              <a:lnSpc>
                <a:spcPct val="100000"/>
              </a:lnSpc>
              <a:spcBef>
                <a:spcPts val="0"/>
              </a:spcBef>
              <a:buNone/>
            </a:pPr>
            <a:r>
              <a:rPr lang="ru-RU" sz="2200" b="1" dirty="0">
                <a:solidFill>
                  <a:prstClr val="black"/>
                </a:solidFill>
                <a:latin typeface="Times New Roman" panose="02020603050405020304" pitchFamily="18" charset="0"/>
                <a:ea typeface="Calibri"/>
                <a:cs typeface="Times New Roman" panose="02020603050405020304" pitchFamily="18" charset="0"/>
              </a:rPr>
              <a:t> </a:t>
            </a:r>
            <a:r>
              <a:rPr lang="ru-RU" sz="2200" dirty="0">
                <a:solidFill>
                  <a:prstClr val="black"/>
                </a:solidFill>
                <a:latin typeface="Times New Roman" panose="02020603050405020304" pitchFamily="18" charset="0"/>
                <a:ea typeface="Calibri"/>
                <a:cs typeface="Times New Roman" panose="02020603050405020304" pitchFamily="18" charset="0"/>
              </a:rPr>
              <a:t>Дети идут хороводным шагом</a:t>
            </a: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Раз, Два, три  – </a:t>
            </a:r>
            <a:r>
              <a:rPr lang="ru-RU" sz="2200" dirty="0">
                <a:solidFill>
                  <a:prstClr val="black"/>
                </a:solidFill>
                <a:latin typeface="Times New Roman" panose="02020603050405020304" pitchFamily="18" charset="0"/>
                <a:ea typeface="Calibri"/>
                <a:cs typeface="Times New Roman" panose="02020603050405020304" pitchFamily="18" charset="0"/>
              </a:rPr>
              <a:t> </a:t>
            </a:r>
            <a:r>
              <a:rPr lang="ru-RU" sz="2200" b="1" i="1" dirty="0">
                <a:solidFill>
                  <a:prstClr val="black"/>
                </a:solidFill>
                <a:latin typeface="Times New Roman" panose="02020603050405020304" pitchFamily="18" charset="0"/>
                <a:ea typeface="Calibri"/>
                <a:cs typeface="Times New Roman" panose="02020603050405020304" pitchFamily="18" charset="0"/>
              </a:rPr>
              <a:t>повернись, Алена ты</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Названный ребенок поворачивается спиной в круг.</a:t>
            </a:r>
          </a:p>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Игра продолжается до тех пор, пока не повернется последний ребенок.</a:t>
            </a:r>
          </a:p>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Дальше дети идут спиной в круг и говорят так:</a:t>
            </a: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Аленький цветочек, словно огонечек</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Раз, два, три, четыре,  пять - повернулись все опять!</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Все дети поворачиваются лицом в круг.</a:t>
            </a:r>
          </a:p>
          <a:p>
            <a:pPr marL="0" indent="0">
              <a:buNone/>
            </a:pPr>
            <a:endParaRPr lang="ru-RU" dirty="0"/>
          </a:p>
        </p:txBody>
      </p:sp>
    </p:spTree>
    <p:extLst>
      <p:ext uri="{BB962C8B-B14F-4D97-AF65-F5344CB8AC3E}">
        <p14:creationId xmlns="" xmlns:p14="http://schemas.microsoft.com/office/powerpoint/2010/main" val="3992187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 xmlns:a16="http://schemas.microsoft.com/office/drawing/2014/main" id="{C089773D-9107-45EC-BE12-8857DF5970CA}"/>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 name="Объект 2">
            <a:extLst>
              <a:ext uri="{FF2B5EF4-FFF2-40B4-BE49-F238E27FC236}">
                <a16:creationId xmlns="" xmlns:a16="http://schemas.microsoft.com/office/drawing/2014/main" id="{9FDB822E-5CC3-47D6-944E-92FDFCDF37EC}"/>
              </a:ext>
            </a:extLst>
          </p:cNvPr>
          <p:cNvSpPr>
            <a:spLocks noGrp="1"/>
          </p:cNvSpPr>
          <p:nvPr>
            <p:ph idx="1"/>
          </p:nvPr>
        </p:nvSpPr>
        <p:spPr>
          <a:xfrm>
            <a:off x="393290" y="540774"/>
            <a:ext cx="11382150" cy="6317226"/>
          </a:xfrm>
        </p:spPr>
        <p:txBody>
          <a:bodyPr/>
          <a:lstStyle/>
          <a:p>
            <a:pPr marL="0" lvl="0" indent="717550" algn="just">
              <a:lnSpc>
                <a:spcPct val="150000"/>
              </a:lnSpc>
              <a:spcBef>
                <a:spcPts val="0"/>
              </a:spcBef>
              <a:buNone/>
            </a:pPr>
            <a:r>
              <a:rPr lang="ru-RU" sz="2000" b="1" dirty="0">
                <a:solidFill>
                  <a:srgbClr val="7030A0"/>
                </a:solidFill>
                <a:latin typeface="Times New Roman" panose="02020603050405020304" pitchFamily="18" charset="0"/>
                <a:ea typeface="Times New Roman"/>
                <a:cs typeface="Times New Roman" panose="02020603050405020304" pitchFamily="18" charset="0"/>
              </a:rPr>
              <a:t>В данный электронный сборник включены хороводные игры и упражнения для детей младшего дошкольного возраста.. Данные игры </a:t>
            </a:r>
            <a:r>
              <a:rPr lang="ru-RU" sz="2000" b="1" dirty="0">
                <a:solidFill>
                  <a:srgbClr val="7030A0"/>
                </a:solidFill>
                <a:latin typeface="Times New Roman" panose="02020603050405020304" pitchFamily="18" charset="0"/>
                <a:cs typeface="Times New Roman" panose="02020603050405020304" pitchFamily="18" charset="0"/>
              </a:rPr>
              <a:t>развивают координацию, ориентацию в пространстве, учат  согласовывать слова с движениями, позволяют работать над темпом и ритмом речи; обогащают двигательный опыт детей; воспитывают  самосознание, формируют культуру межличностного общения; содействуют развитию игровой деятельности и соблюдению отдельных  элементарных норм и правил поведения с взрослыми и со сверстниками; формируют умение эмоционально – положительно реагировать на просьбы и требования взрослого и сверстника, на необходимость регулировать своё поведение; формируют умение поддерживать речевое общение и чувство взаимопомощи.</a:t>
            </a:r>
          </a:p>
          <a:p>
            <a:pPr marL="0" indent="0">
              <a:buNone/>
            </a:pPr>
            <a:endParaRPr lang="ru-RU" dirty="0"/>
          </a:p>
        </p:txBody>
      </p:sp>
    </p:spTree>
    <p:extLst>
      <p:ext uri="{BB962C8B-B14F-4D97-AF65-F5344CB8AC3E}">
        <p14:creationId xmlns="" xmlns:p14="http://schemas.microsoft.com/office/powerpoint/2010/main" val="3324877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2393ABE8-A0CB-41DB-83D9-77538E322A51}"/>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003C1D30-AA25-41D6-A131-CD12A8C0C369}"/>
              </a:ext>
            </a:extLst>
          </p:cNvPr>
          <p:cNvSpPr>
            <a:spLocks noGrp="1"/>
          </p:cNvSpPr>
          <p:nvPr>
            <p:ph type="title"/>
          </p:nvPr>
        </p:nvSpPr>
        <p:spPr>
          <a:xfrm>
            <a:off x="0" y="243841"/>
            <a:ext cx="12192000" cy="782320"/>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«Подарки»</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285E0B10-A8E5-4937-9B0C-D313A57469DA}"/>
              </a:ext>
            </a:extLst>
          </p:cNvPr>
          <p:cNvSpPr>
            <a:spLocks noGrp="1"/>
          </p:cNvSpPr>
          <p:nvPr>
            <p:ph idx="1"/>
          </p:nvPr>
        </p:nvSpPr>
        <p:spPr>
          <a:xfrm>
            <a:off x="284480" y="1158240"/>
            <a:ext cx="11511280" cy="5018723"/>
          </a:xfrm>
        </p:spPr>
        <p:txBody>
          <a:bodyPr>
            <a:normAutofit/>
          </a:bodyPr>
          <a:lstStyle/>
          <a:p>
            <a:pPr marL="0" lvl="0" indent="720725" algn="just">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Взявшись за руки, дети образуют кругу, один ребенок в центре. Играющие идут по кругу и говорят: </a:t>
            </a:r>
            <a:endParaRPr lang="ru-RU" sz="2200" b="1" i="1"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Принесли мы всем подарки. </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Кто захочет, тот возьмет – </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Вот вам кукла с лентой яркой, </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Конь, волчок и самолет</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720725" algn="just">
              <a:lnSpc>
                <a:spcPct val="100000"/>
              </a:lnSpc>
              <a:spcBef>
                <a:spcPts val="0"/>
              </a:spcBef>
              <a:buNone/>
            </a:pPr>
            <a:endParaRPr lang="ru-RU" sz="2200" dirty="0">
              <a:solidFill>
                <a:prstClr val="black"/>
              </a:solidFill>
              <a:latin typeface="Times New Roman" panose="02020603050405020304" pitchFamily="18" charset="0"/>
              <a:cs typeface="Times New Roman" panose="02020603050405020304" pitchFamily="18" charset="0"/>
            </a:endParaRPr>
          </a:p>
          <a:p>
            <a:pPr marL="0" lvl="0" indent="720725" algn="just">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С окончание слов останавливаются,  стоящий в кругу называет, какой из перечисленных подарков он хочет получить. Если назовет коня, дети скачут, если куклу – пляшут, если волчок – кружатся.  Стоящий в кругу выбирает нового ведущего. Игра повторяется.</a:t>
            </a:r>
          </a:p>
          <a:p>
            <a:pPr marL="0" lvl="0" indent="0" algn="just">
              <a:lnSpc>
                <a:spcPct val="100000"/>
              </a:lnSpc>
              <a:spcBef>
                <a:spcPct val="20000"/>
              </a:spcBef>
              <a:buNone/>
            </a:pPr>
            <a:r>
              <a:rPr lang="ru-RU" sz="2000" b="1" dirty="0">
                <a:solidFill>
                  <a:prstClr val="black"/>
                </a:solidFill>
                <a:latin typeface="Times New Roman" panose="02020603050405020304" pitchFamily="18" charset="0"/>
                <a:cs typeface="Times New Roman" panose="02020603050405020304" pitchFamily="18" charset="0"/>
              </a:rPr>
              <a:t> </a:t>
            </a:r>
            <a:endParaRPr lang="ru-RU"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 xmlns:p14="http://schemas.microsoft.com/office/powerpoint/2010/main" val="1583930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D90A5A0-2FA5-4F4C-96FC-17F4F81A275D}"/>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6CD6F4C4-0189-496C-A476-9A354045DCFD}"/>
              </a:ext>
            </a:extLst>
          </p:cNvPr>
          <p:cNvSpPr>
            <a:spLocks noGrp="1"/>
          </p:cNvSpPr>
          <p:nvPr>
            <p:ph type="title"/>
          </p:nvPr>
        </p:nvSpPr>
        <p:spPr>
          <a:xfrm>
            <a:off x="0" y="203202"/>
            <a:ext cx="12192000" cy="711198"/>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«Каравай»</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F95F004B-28F6-4583-B490-F9A25A54A722}"/>
              </a:ext>
            </a:extLst>
          </p:cNvPr>
          <p:cNvSpPr>
            <a:spLocks noGrp="1"/>
          </p:cNvSpPr>
          <p:nvPr>
            <p:ph idx="1"/>
          </p:nvPr>
        </p:nvSpPr>
        <p:spPr>
          <a:xfrm>
            <a:off x="314959" y="914400"/>
            <a:ext cx="11680395" cy="5262563"/>
          </a:xfrm>
        </p:spPr>
        <p:txBody>
          <a:bodyPr>
            <a:normAutofit fontScale="25000" lnSpcReduction="20000"/>
          </a:bodyPr>
          <a:lstStyle/>
          <a:p>
            <a:pPr marL="0" lvl="0" indent="0">
              <a:lnSpc>
                <a:spcPct val="110000"/>
              </a:lnSpc>
              <a:spcBef>
                <a:spcPts val="0"/>
              </a:spcBef>
              <a:buNone/>
            </a:pPr>
            <a:r>
              <a:rPr lang="ru-RU" sz="8000" dirty="0">
                <a:solidFill>
                  <a:prstClr val="black"/>
                </a:solidFill>
                <a:latin typeface="Times New Roman" panose="02020603050405020304" pitchFamily="18" charset="0"/>
                <a:ea typeface="Calibri"/>
                <a:cs typeface="Times New Roman" panose="02020603050405020304" pitchFamily="18" charset="0"/>
              </a:rPr>
              <a:t>Сделать круг. На середину круга выходит Петя. После этого все идут справа налево и поют песенку:                           </a:t>
            </a:r>
            <a:endParaRPr lang="en-US" sz="8000" dirty="0">
              <a:solidFill>
                <a:prstClr val="black"/>
              </a:solidFill>
              <a:latin typeface="Times New Roman" panose="02020603050405020304" pitchFamily="18" charset="0"/>
              <a:ea typeface="Calibri"/>
              <a:cs typeface="Times New Roman" panose="02020603050405020304" pitchFamily="18" charset="0"/>
            </a:endParaRPr>
          </a:p>
          <a:p>
            <a:pPr marL="0" lvl="0" indent="0">
              <a:lnSpc>
                <a:spcPct val="110000"/>
              </a:lnSpc>
              <a:spcBef>
                <a:spcPts val="0"/>
              </a:spcBef>
              <a:buNone/>
            </a:pPr>
            <a:r>
              <a:rPr lang="ru-RU" sz="8000" dirty="0">
                <a:solidFill>
                  <a:prstClr val="black"/>
                </a:solidFill>
                <a:latin typeface="Times New Roman" panose="02020603050405020304" pitchFamily="18" charset="0"/>
                <a:ea typeface="Calibri"/>
                <a:cs typeface="Times New Roman" panose="02020603050405020304" pitchFamily="18" charset="0"/>
              </a:rPr>
              <a:t> </a:t>
            </a:r>
            <a:r>
              <a:rPr lang="ru-RU" sz="8000" b="1" i="1" dirty="0">
                <a:solidFill>
                  <a:prstClr val="black"/>
                </a:solidFill>
                <a:latin typeface="Times New Roman" panose="02020603050405020304" pitchFamily="18" charset="0"/>
                <a:ea typeface="Calibri"/>
                <a:cs typeface="Times New Roman" panose="02020603050405020304" pitchFamily="18" charset="0"/>
              </a:rPr>
              <a:t>- Как Пете на рожденье</a:t>
            </a:r>
            <a:endParaRPr lang="ru-RU" sz="8000" dirty="0">
              <a:solidFill>
                <a:prstClr val="black"/>
              </a:solidFill>
              <a:latin typeface="Times New Roman" panose="02020603050405020304" pitchFamily="18" charset="0"/>
              <a:ea typeface="Calibri"/>
              <a:cs typeface="Times New Roman" panose="02020603050405020304" pitchFamily="18" charset="0"/>
            </a:endParaRPr>
          </a:p>
          <a:p>
            <a:pPr marL="0" lvl="0" indent="0">
              <a:lnSpc>
                <a:spcPct val="110000"/>
              </a:lnSpc>
              <a:spcBef>
                <a:spcPts val="0"/>
              </a:spcBef>
              <a:buNone/>
            </a:pPr>
            <a:r>
              <a:rPr lang="ru-RU" sz="8000" b="1" i="1" dirty="0">
                <a:solidFill>
                  <a:prstClr val="black"/>
                </a:solidFill>
                <a:latin typeface="Times New Roman" panose="02020603050405020304" pitchFamily="18" charset="0"/>
                <a:ea typeface="Calibri"/>
                <a:cs typeface="Times New Roman" panose="02020603050405020304" pitchFamily="18" charset="0"/>
              </a:rPr>
              <a:t>Испекли мы каравай!</a:t>
            </a:r>
            <a:endParaRPr lang="ru-RU" sz="8000" dirty="0">
              <a:solidFill>
                <a:prstClr val="black"/>
              </a:solidFill>
              <a:latin typeface="Times New Roman" panose="02020603050405020304" pitchFamily="18" charset="0"/>
              <a:ea typeface="Calibri"/>
              <a:cs typeface="Times New Roman" panose="02020603050405020304" pitchFamily="18" charset="0"/>
            </a:endParaRPr>
          </a:p>
          <a:p>
            <a:pPr marL="0" lvl="0" indent="0">
              <a:lnSpc>
                <a:spcPct val="110000"/>
              </a:lnSpc>
              <a:spcBef>
                <a:spcPts val="0"/>
              </a:spcBef>
              <a:buNone/>
            </a:pPr>
            <a:r>
              <a:rPr lang="ru-RU" sz="8000" b="1" i="1" dirty="0">
                <a:solidFill>
                  <a:prstClr val="black"/>
                </a:solidFill>
                <a:latin typeface="Times New Roman" panose="02020603050405020304" pitchFamily="18" charset="0"/>
                <a:ea typeface="Calibri"/>
                <a:cs typeface="Times New Roman" panose="02020603050405020304" pitchFamily="18" charset="0"/>
              </a:rPr>
              <a:t>- Вот такой вышины!</a:t>
            </a:r>
            <a:endParaRPr lang="ru-RU" sz="8000" dirty="0">
              <a:solidFill>
                <a:prstClr val="black"/>
              </a:solidFill>
              <a:latin typeface="Times New Roman" panose="02020603050405020304" pitchFamily="18" charset="0"/>
              <a:ea typeface="Calibri"/>
              <a:cs typeface="Times New Roman" panose="02020603050405020304" pitchFamily="18" charset="0"/>
            </a:endParaRPr>
          </a:p>
          <a:p>
            <a:pPr marL="0" lvl="0" indent="0">
              <a:lnSpc>
                <a:spcPct val="110000"/>
              </a:lnSpc>
              <a:spcBef>
                <a:spcPts val="0"/>
              </a:spcBef>
              <a:buNone/>
            </a:pPr>
            <a:r>
              <a:rPr lang="ru-RU" sz="8000" dirty="0">
                <a:solidFill>
                  <a:prstClr val="black"/>
                </a:solidFill>
                <a:latin typeface="Times New Roman" panose="02020603050405020304" pitchFamily="18" charset="0"/>
                <a:ea typeface="Calibri"/>
                <a:cs typeface="Times New Roman" panose="02020603050405020304" pitchFamily="18" charset="0"/>
              </a:rPr>
              <a:t>Все должны поднять руки: показать какой высокий каравай.</a:t>
            </a:r>
          </a:p>
          <a:p>
            <a:pPr marL="0" lvl="0" indent="0">
              <a:lnSpc>
                <a:spcPct val="110000"/>
              </a:lnSpc>
              <a:spcBef>
                <a:spcPts val="0"/>
              </a:spcBef>
              <a:buNone/>
            </a:pPr>
            <a:r>
              <a:rPr lang="ru-RU" sz="8000" b="1" i="1" dirty="0">
                <a:solidFill>
                  <a:prstClr val="black"/>
                </a:solidFill>
                <a:latin typeface="Times New Roman" panose="02020603050405020304" pitchFamily="18" charset="0"/>
                <a:ea typeface="Calibri"/>
                <a:cs typeface="Times New Roman" panose="02020603050405020304" pitchFamily="18" charset="0"/>
              </a:rPr>
              <a:t>- Вот такой </a:t>
            </a:r>
            <a:r>
              <a:rPr lang="ru-RU" sz="8000" b="1" i="1" dirty="0" err="1">
                <a:solidFill>
                  <a:prstClr val="black"/>
                </a:solidFill>
                <a:latin typeface="Times New Roman" panose="02020603050405020304" pitchFamily="18" charset="0"/>
                <a:ea typeface="Calibri"/>
                <a:cs typeface="Times New Roman" panose="02020603050405020304" pitchFamily="18" charset="0"/>
              </a:rPr>
              <a:t>нижины</a:t>
            </a:r>
            <a:r>
              <a:rPr lang="ru-RU" sz="8000" b="1" i="1" dirty="0">
                <a:solidFill>
                  <a:prstClr val="black"/>
                </a:solidFill>
                <a:latin typeface="Times New Roman" panose="02020603050405020304" pitchFamily="18" charset="0"/>
                <a:ea typeface="Calibri"/>
                <a:cs typeface="Times New Roman" panose="02020603050405020304" pitchFamily="18" charset="0"/>
              </a:rPr>
              <a:t>!</a:t>
            </a:r>
            <a:endParaRPr lang="ru-RU" sz="8000" dirty="0">
              <a:solidFill>
                <a:prstClr val="black"/>
              </a:solidFill>
              <a:latin typeface="Times New Roman" panose="02020603050405020304" pitchFamily="18" charset="0"/>
              <a:ea typeface="Calibri"/>
              <a:cs typeface="Times New Roman" panose="02020603050405020304" pitchFamily="18" charset="0"/>
            </a:endParaRPr>
          </a:p>
          <a:p>
            <a:pPr marL="0" lvl="0" indent="0">
              <a:lnSpc>
                <a:spcPct val="110000"/>
              </a:lnSpc>
              <a:spcBef>
                <a:spcPts val="0"/>
              </a:spcBef>
              <a:buNone/>
            </a:pPr>
            <a:r>
              <a:rPr lang="ru-RU" sz="8000" dirty="0">
                <a:solidFill>
                  <a:prstClr val="black"/>
                </a:solidFill>
                <a:latin typeface="Times New Roman" panose="02020603050405020304" pitchFamily="18" charset="0"/>
                <a:ea typeface="Calibri"/>
                <a:cs typeface="Times New Roman" panose="02020603050405020304" pitchFamily="18" charset="0"/>
              </a:rPr>
              <a:t>Все должны присесть на корточки. После этих слов надо быстро встать, раздвинуть круг шире, но рук не разнимать.</a:t>
            </a:r>
          </a:p>
          <a:p>
            <a:pPr marL="0" lvl="0" indent="0">
              <a:lnSpc>
                <a:spcPct val="110000"/>
              </a:lnSpc>
              <a:spcBef>
                <a:spcPts val="0"/>
              </a:spcBef>
              <a:buNone/>
            </a:pPr>
            <a:r>
              <a:rPr lang="ru-RU" sz="8000" b="1" i="1" dirty="0">
                <a:solidFill>
                  <a:prstClr val="black"/>
                </a:solidFill>
                <a:latin typeface="Times New Roman" panose="02020603050405020304" pitchFamily="18" charset="0"/>
                <a:ea typeface="Calibri"/>
                <a:cs typeface="Times New Roman" panose="02020603050405020304" pitchFamily="18" charset="0"/>
              </a:rPr>
              <a:t>- Вот такой ширины!</a:t>
            </a:r>
            <a:endParaRPr lang="ru-RU" sz="8000" dirty="0">
              <a:solidFill>
                <a:prstClr val="black"/>
              </a:solidFill>
              <a:latin typeface="Times New Roman" panose="02020603050405020304" pitchFamily="18" charset="0"/>
              <a:ea typeface="Calibri"/>
              <a:cs typeface="Times New Roman" panose="02020603050405020304" pitchFamily="18" charset="0"/>
            </a:endParaRPr>
          </a:p>
          <a:p>
            <a:pPr marL="0" lvl="0" indent="0">
              <a:lnSpc>
                <a:spcPct val="110000"/>
              </a:lnSpc>
              <a:spcBef>
                <a:spcPts val="0"/>
              </a:spcBef>
              <a:buNone/>
            </a:pPr>
            <a:r>
              <a:rPr lang="ru-RU" sz="8000" dirty="0">
                <a:solidFill>
                  <a:prstClr val="black"/>
                </a:solidFill>
                <a:latin typeface="Times New Roman" panose="02020603050405020304" pitchFamily="18" charset="0"/>
                <a:ea typeface="Calibri"/>
                <a:cs typeface="Times New Roman" panose="02020603050405020304" pitchFamily="18" charset="0"/>
              </a:rPr>
              <a:t>- И сейчас же надо быстро сузить круг, со всех сторон обступить Петю и петь:</a:t>
            </a:r>
          </a:p>
          <a:p>
            <a:pPr marL="0" lvl="0" indent="0">
              <a:lnSpc>
                <a:spcPct val="110000"/>
              </a:lnSpc>
              <a:spcBef>
                <a:spcPts val="0"/>
              </a:spcBef>
              <a:buNone/>
            </a:pPr>
            <a:r>
              <a:rPr lang="ru-RU" sz="8000" b="1" i="1" dirty="0">
                <a:solidFill>
                  <a:prstClr val="black"/>
                </a:solidFill>
                <a:latin typeface="Times New Roman" panose="02020603050405020304" pitchFamily="18" charset="0"/>
                <a:ea typeface="Calibri"/>
                <a:cs typeface="Times New Roman" panose="02020603050405020304" pitchFamily="18" charset="0"/>
              </a:rPr>
              <a:t>- Вот такой ужины!</a:t>
            </a:r>
            <a:endParaRPr lang="ru-RU" sz="8000" dirty="0">
              <a:solidFill>
                <a:prstClr val="black"/>
              </a:solidFill>
              <a:latin typeface="Times New Roman" panose="02020603050405020304" pitchFamily="18" charset="0"/>
              <a:ea typeface="Calibri"/>
              <a:cs typeface="Times New Roman" panose="02020603050405020304" pitchFamily="18" charset="0"/>
            </a:endParaRPr>
          </a:p>
          <a:p>
            <a:pPr marL="0" lvl="0" indent="0">
              <a:lnSpc>
                <a:spcPct val="110000"/>
              </a:lnSpc>
              <a:spcBef>
                <a:spcPts val="0"/>
              </a:spcBef>
              <a:buNone/>
            </a:pPr>
            <a:r>
              <a:rPr lang="ru-RU" sz="8000" dirty="0">
                <a:solidFill>
                  <a:prstClr val="black"/>
                </a:solidFill>
                <a:latin typeface="Times New Roman" panose="02020603050405020304" pitchFamily="18" charset="0"/>
                <a:ea typeface="Calibri"/>
                <a:cs typeface="Times New Roman" panose="02020603050405020304" pitchFamily="18" charset="0"/>
              </a:rPr>
              <a:t>Как споют, пусть снова раздвинут круг и запоют:</a:t>
            </a:r>
          </a:p>
          <a:p>
            <a:pPr marL="0" lvl="0" indent="0">
              <a:lnSpc>
                <a:spcPct val="110000"/>
              </a:lnSpc>
              <a:spcBef>
                <a:spcPts val="0"/>
              </a:spcBef>
              <a:buNone/>
            </a:pPr>
            <a:r>
              <a:rPr lang="ru-RU" sz="8000" b="1" i="1" dirty="0">
                <a:solidFill>
                  <a:prstClr val="black"/>
                </a:solidFill>
                <a:latin typeface="Times New Roman" panose="02020603050405020304" pitchFamily="18" charset="0"/>
                <a:ea typeface="Calibri"/>
                <a:cs typeface="Times New Roman" panose="02020603050405020304" pitchFamily="18" charset="0"/>
              </a:rPr>
              <a:t>- Каравай, каравай,</a:t>
            </a:r>
            <a:endParaRPr lang="ru-RU" sz="8000" dirty="0">
              <a:solidFill>
                <a:prstClr val="black"/>
              </a:solidFill>
              <a:latin typeface="Times New Roman" panose="02020603050405020304" pitchFamily="18" charset="0"/>
              <a:ea typeface="Calibri"/>
              <a:cs typeface="Times New Roman" panose="02020603050405020304" pitchFamily="18" charset="0"/>
            </a:endParaRPr>
          </a:p>
          <a:p>
            <a:pPr marL="0" lvl="0" indent="0">
              <a:lnSpc>
                <a:spcPct val="110000"/>
              </a:lnSpc>
              <a:spcBef>
                <a:spcPts val="0"/>
              </a:spcBef>
              <a:buNone/>
            </a:pPr>
            <a:r>
              <a:rPr lang="ru-RU" sz="8000" b="1" i="1" dirty="0">
                <a:solidFill>
                  <a:prstClr val="black"/>
                </a:solidFill>
                <a:latin typeface="Times New Roman" panose="02020603050405020304" pitchFamily="18" charset="0"/>
                <a:ea typeface="Calibri"/>
                <a:cs typeface="Times New Roman" panose="02020603050405020304" pitchFamily="18" charset="0"/>
              </a:rPr>
              <a:t>Кого любишь, выбирай!</a:t>
            </a:r>
            <a:endParaRPr lang="ru-RU" sz="8000" dirty="0">
              <a:solidFill>
                <a:prstClr val="black"/>
              </a:solidFill>
              <a:latin typeface="Times New Roman" panose="02020603050405020304" pitchFamily="18" charset="0"/>
              <a:ea typeface="Calibri"/>
              <a:cs typeface="Times New Roman" panose="02020603050405020304" pitchFamily="18" charset="0"/>
            </a:endParaRPr>
          </a:p>
          <a:p>
            <a:pPr marL="0" lvl="0" indent="0">
              <a:lnSpc>
                <a:spcPct val="110000"/>
              </a:lnSpc>
              <a:spcBef>
                <a:spcPts val="0"/>
              </a:spcBef>
              <a:buNone/>
            </a:pPr>
            <a:r>
              <a:rPr lang="ru-RU" sz="8000" dirty="0">
                <a:solidFill>
                  <a:prstClr val="black"/>
                </a:solidFill>
                <a:latin typeface="Times New Roman" panose="02020603050405020304" pitchFamily="18" charset="0"/>
                <a:ea typeface="Calibri"/>
                <a:cs typeface="Times New Roman" panose="02020603050405020304" pitchFamily="18" charset="0"/>
              </a:rPr>
              <a:t>Петя станет думать: кого ему выбрать? Пока он раздумывает, хоровод ходит, не останавливаясь, и повторяет свою песенку:</a:t>
            </a:r>
          </a:p>
          <a:p>
            <a:pPr marL="0" lvl="0" indent="0">
              <a:lnSpc>
                <a:spcPct val="110000"/>
              </a:lnSpc>
              <a:spcBef>
                <a:spcPts val="0"/>
              </a:spcBef>
              <a:buNone/>
            </a:pPr>
            <a:r>
              <a:rPr lang="ru-RU" sz="8000" b="1" i="1" dirty="0">
                <a:solidFill>
                  <a:prstClr val="black"/>
                </a:solidFill>
                <a:latin typeface="Times New Roman" panose="02020603050405020304" pitchFamily="18" charset="0"/>
                <a:ea typeface="Calibri"/>
                <a:cs typeface="Times New Roman" panose="02020603050405020304" pitchFamily="18" charset="0"/>
              </a:rPr>
              <a:t>- Каравай, каравай,</a:t>
            </a:r>
            <a:endParaRPr lang="ru-RU" sz="8000" dirty="0">
              <a:solidFill>
                <a:prstClr val="black"/>
              </a:solidFill>
              <a:latin typeface="Times New Roman" panose="02020603050405020304" pitchFamily="18" charset="0"/>
              <a:ea typeface="Calibri"/>
              <a:cs typeface="Times New Roman" panose="02020603050405020304" pitchFamily="18" charset="0"/>
            </a:endParaRPr>
          </a:p>
          <a:p>
            <a:pPr marL="0" lvl="0" indent="0">
              <a:lnSpc>
                <a:spcPct val="110000"/>
              </a:lnSpc>
              <a:spcBef>
                <a:spcPts val="0"/>
              </a:spcBef>
              <a:buNone/>
            </a:pPr>
            <a:r>
              <a:rPr lang="ru-RU" sz="8000" b="1" i="1" dirty="0">
                <a:solidFill>
                  <a:prstClr val="black"/>
                </a:solidFill>
                <a:latin typeface="Times New Roman" panose="02020603050405020304" pitchFamily="18" charset="0"/>
                <a:ea typeface="Calibri"/>
                <a:cs typeface="Times New Roman" panose="02020603050405020304" pitchFamily="18" charset="0"/>
              </a:rPr>
              <a:t>Кого хочешь, выбирай!</a:t>
            </a:r>
            <a:endParaRPr lang="ru-RU" sz="8000" dirty="0">
              <a:solidFill>
                <a:prstClr val="black"/>
              </a:solidFill>
              <a:latin typeface="Times New Roman" panose="02020603050405020304" pitchFamily="18" charset="0"/>
              <a:ea typeface="Calibri"/>
              <a:cs typeface="Times New Roman" panose="02020603050405020304" pitchFamily="18" charset="0"/>
            </a:endParaRPr>
          </a:p>
          <a:p>
            <a:pPr marL="0" lvl="0" indent="0">
              <a:lnSpc>
                <a:spcPct val="110000"/>
              </a:lnSpc>
              <a:spcBef>
                <a:spcPts val="0"/>
              </a:spcBef>
              <a:buNone/>
            </a:pPr>
            <a:r>
              <a:rPr lang="ru-RU" sz="8000" dirty="0">
                <a:solidFill>
                  <a:prstClr val="black"/>
                </a:solidFill>
                <a:latin typeface="Times New Roman" panose="02020603050405020304" pitchFamily="18" charset="0"/>
                <a:ea typeface="Calibri"/>
                <a:cs typeface="Times New Roman" panose="02020603050405020304" pitchFamily="18" charset="0"/>
              </a:rPr>
              <a:t>Кого Петя выберет, тот выходит на середину круга, и можно игру начать сначала.</a:t>
            </a:r>
          </a:p>
          <a:p>
            <a:pPr marL="0" indent="0">
              <a:buNone/>
            </a:pPr>
            <a:endParaRPr lang="ru-RU" dirty="0"/>
          </a:p>
        </p:txBody>
      </p:sp>
    </p:spTree>
    <p:extLst>
      <p:ext uri="{BB962C8B-B14F-4D97-AF65-F5344CB8AC3E}">
        <p14:creationId xmlns="" xmlns:p14="http://schemas.microsoft.com/office/powerpoint/2010/main" val="2648980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AF2BD002-BD0C-40C7-B5A1-4B460F179E16}"/>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14F27A31-2D50-4FFF-A7C6-FEF58DD00E15}"/>
              </a:ext>
            </a:extLst>
          </p:cNvPr>
          <p:cNvSpPr>
            <a:spLocks noGrp="1"/>
          </p:cNvSpPr>
          <p:nvPr>
            <p:ph type="title"/>
          </p:nvPr>
        </p:nvSpPr>
        <p:spPr>
          <a:xfrm>
            <a:off x="0" y="130630"/>
            <a:ext cx="12192000" cy="793101"/>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«Жаворонок»</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0C5B49FE-26B4-45C3-8EBB-4A54426EF5A4}"/>
              </a:ext>
            </a:extLst>
          </p:cNvPr>
          <p:cNvSpPr>
            <a:spLocks noGrp="1"/>
          </p:cNvSpPr>
          <p:nvPr>
            <p:ph idx="1"/>
          </p:nvPr>
        </p:nvSpPr>
        <p:spPr>
          <a:xfrm>
            <a:off x="242595" y="858416"/>
            <a:ext cx="11625943" cy="5318547"/>
          </a:xfrm>
        </p:spPr>
        <p:txBody>
          <a:bodyPr>
            <a:normAutofit/>
          </a:bodyPr>
          <a:lstStyle/>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В небе жаворонок пел,</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Колокольчиком звенел.</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Порезвился в вышине,</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Спрятал песенку в траве:</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Тот, кто песенку найдет,</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Будет весел целый год!</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719138" algn="just">
              <a:lnSpc>
                <a:spcPct val="100000"/>
              </a:lnSpc>
              <a:spcBef>
                <a:spcPts val="0"/>
              </a:spcBef>
              <a:buNone/>
            </a:pP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719138" algn="just">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По считалке выбирается «жаворонок». Он выходит в середину круга, который образуют дети. В руках у него колокольчик. С началом стихотворения жаворонок бегает по кругу. С концом стихотворения дети закрывают глаза. Жаворонок бежит за кругом, позванивая колокольчиком, затем дает его в руки кого-либо из детей.</a:t>
            </a:r>
          </a:p>
          <a:p>
            <a:pPr marL="0" lvl="0" indent="0" algn="just">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По сигналу ведущего дети открывают глаза. Жаворонок называет имя того, кто будет искать колокольчик. Названный ребенок по звону узнает, у кого спрятан колокольчик. Когда дети освоят игру, ее можно усложнить. Жаворонок прячет 2 или 3 колокольчика. Искать их предлагается одному ребенку. Игра повторяется с другими участниками.</a:t>
            </a:r>
          </a:p>
          <a:p>
            <a:pPr marL="0" indent="0">
              <a:buNone/>
            </a:pPr>
            <a:endParaRPr lang="ru-RU" dirty="0"/>
          </a:p>
        </p:txBody>
      </p:sp>
    </p:spTree>
    <p:extLst>
      <p:ext uri="{BB962C8B-B14F-4D97-AF65-F5344CB8AC3E}">
        <p14:creationId xmlns="" xmlns:p14="http://schemas.microsoft.com/office/powerpoint/2010/main" val="3091368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2A2E6873-4752-4449-AC27-F2E25AA5B108}"/>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2F8D85E1-152A-414E-A044-3A4B4C1FEBB1}"/>
              </a:ext>
            </a:extLst>
          </p:cNvPr>
          <p:cNvSpPr>
            <a:spLocks noGrp="1"/>
          </p:cNvSpPr>
          <p:nvPr>
            <p:ph type="title"/>
          </p:nvPr>
        </p:nvSpPr>
        <p:spPr>
          <a:xfrm>
            <a:off x="-1" y="233265"/>
            <a:ext cx="12191999" cy="690467"/>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«Флажок»</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B1F8C0AC-15FB-42F7-9AAE-7CE6D9CE016E}"/>
              </a:ext>
            </a:extLst>
          </p:cNvPr>
          <p:cNvSpPr>
            <a:spLocks noGrp="1"/>
          </p:cNvSpPr>
          <p:nvPr>
            <p:ph idx="1"/>
          </p:nvPr>
        </p:nvSpPr>
        <p:spPr>
          <a:xfrm>
            <a:off x="279917" y="923731"/>
            <a:ext cx="11532637" cy="5253231"/>
          </a:xfrm>
        </p:spPr>
        <p:txBody>
          <a:bodyPr>
            <a:normAutofit/>
          </a:bodyPr>
          <a:lstStyle/>
          <a:p>
            <a:pPr marL="0" lvl="0" indent="719138">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Дети стоят по кругу, один ребенок в середине с флажком. Воспитатель ведет детей по кругу и говорит: </a:t>
            </a: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Дети стали в кружок, </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Выйди, Оля, в кружок, </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Увидали флажок. </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Возьми, Оля, флажок! </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Кому дать, кому дать? </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Выйди, выйди, возьми, </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Кому флаг поднимать? </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Выше флаг подними!</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625475">
              <a:lnSpc>
                <a:spcPct val="100000"/>
              </a:lnSpc>
              <a:spcBef>
                <a:spcPts val="0"/>
              </a:spcBef>
              <a:buNone/>
            </a:pPr>
            <a:endParaRPr lang="ru-RU" sz="2000" dirty="0">
              <a:solidFill>
                <a:prstClr val="black"/>
              </a:solidFill>
              <a:latin typeface="Times New Roman" panose="02020603050405020304" pitchFamily="18" charset="0"/>
              <a:cs typeface="Times New Roman" panose="02020603050405020304" pitchFamily="18" charset="0"/>
            </a:endParaRPr>
          </a:p>
          <a:p>
            <a:pPr marL="0" lvl="0" indent="625475">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Ребенок выходит в середину и берет флажок у того, кто стоит в центре, а тот уходит в общий круг. Игра повторяется, ребенок в центре тоже ходит подняв флажок. Ходить надо красиво и ритмично.</a:t>
            </a:r>
          </a:p>
          <a:p>
            <a:pPr marL="0" indent="0">
              <a:buNone/>
            </a:pPr>
            <a:endParaRPr lang="ru-RU" dirty="0"/>
          </a:p>
        </p:txBody>
      </p:sp>
    </p:spTree>
    <p:extLst>
      <p:ext uri="{BB962C8B-B14F-4D97-AF65-F5344CB8AC3E}">
        <p14:creationId xmlns="" xmlns:p14="http://schemas.microsoft.com/office/powerpoint/2010/main" val="2044784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DCC5CDD-161E-4C9F-BBA0-0E45B65014A1}"/>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DE7BE10A-2E19-43A0-AF9D-7D357E6EF0AC}"/>
              </a:ext>
            </a:extLst>
          </p:cNvPr>
          <p:cNvSpPr>
            <a:spLocks noGrp="1"/>
          </p:cNvSpPr>
          <p:nvPr>
            <p:ph type="title"/>
          </p:nvPr>
        </p:nvSpPr>
        <p:spPr>
          <a:xfrm>
            <a:off x="0" y="307910"/>
            <a:ext cx="12192000" cy="559838"/>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«Колпачок и палочка»</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2CDFF24E-81E9-4E7A-A64F-833E67884CDE}"/>
              </a:ext>
            </a:extLst>
          </p:cNvPr>
          <p:cNvSpPr>
            <a:spLocks noGrp="1"/>
          </p:cNvSpPr>
          <p:nvPr>
            <p:ph idx="1"/>
          </p:nvPr>
        </p:nvSpPr>
        <p:spPr>
          <a:xfrm>
            <a:off x="270587" y="979714"/>
            <a:ext cx="11635273" cy="5197249"/>
          </a:xfrm>
        </p:spPr>
        <p:txBody>
          <a:bodyPr/>
          <a:lstStyle/>
          <a:p>
            <a:pPr marL="0" lvl="0" indent="719138" algn="just">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Один из детей выходит в центр круга с палкой в руках, надевает на голову колпачок так, чтобы он спускался до самого носа, прикрывая глаза. Остальные дети держаться за руки, образуя круг. Идут по кругу, говоря: </a:t>
            </a:r>
          </a:p>
          <a:p>
            <a:pPr marL="0" lvl="0" indent="0" algn="ctr">
              <a:lnSpc>
                <a:spcPct val="100000"/>
              </a:lnSpc>
              <a:spcBef>
                <a:spcPts val="0"/>
              </a:spcBef>
              <a:buNone/>
            </a:pPr>
            <a:endParaRPr lang="ru-RU" sz="2000" b="1" i="1"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Раз, два, три, четыре, пять</a:t>
            </a:r>
          </a:p>
          <a:p>
            <a:pPr marL="0" lvl="0" indent="0" algn="ctr">
              <a:lnSpc>
                <a:spcPct val="100000"/>
              </a:lnSpc>
              <a:spcBef>
                <a:spcPts val="0"/>
              </a:spcBef>
              <a:buNone/>
            </a:pPr>
            <a:r>
              <a:rPr lang="ru-RU" sz="2000" b="1" dirty="0">
                <a:solidFill>
                  <a:prstClr val="black"/>
                </a:solidFill>
                <a:latin typeface="Times New Roman" panose="02020603050405020304" pitchFamily="18" charset="0"/>
                <a:cs typeface="Times New Roman" panose="02020603050405020304" pitchFamily="18" charset="0"/>
              </a:rPr>
              <a:t> – </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Будет палочка стучать,</a:t>
            </a:r>
            <a:r>
              <a:rPr lang="ru-RU" sz="2000" b="1" dirty="0">
                <a:solidFill>
                  <a:prstClr val="black"/>
                </a:solidFill>
                <a:latin typeface="Times New Roman" panose="02020603050405020304" pitchFamily="18" charset="0"/>
                <a:cs typeface="Times New Roman" panose="02020603050405020304" pitchFamily="18" charset="0"/>
              </a:rPr>
              <a:t> 	</a:t>
            </a:r>
          </a:p>
          <a:p>
            <a:pPr marL="0" lvl="0" indent="719138">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Ведущий стучит палочкой. Показывает палочкой на одного из детей, стоящего в кругу. –  Тот говорит три последних слова </a:t>
            </a:r>
          </a:p>
          <a:p>
            <a:pPr marL="0" lvl="0" indent="0" algn="ctr">
              <a:lnSpc>
                <a:spcPct val="100000"/>
              </a:lnSpc>
              <a:spcBef>
                <a:spcPts val="0"/>
              </a:spcBef>
              <a:buNone/>
            </a:pPr>
            <a:endParaRPr lang="ru-RU" sz="2000" b="1" i="1"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Скок, скок, скок.</a:t>
            </a:r>
            <a:r>
              <a:rPr lang="ru-RU" sz="2000" dirty="0">
                <a:solidFill>
                  <a:prstClr val="black"/>
                </a:solidFill>
                <a:latin typeface="Times New Roman" panose="02020603050405020304" pitchFamily="18" charset="0"/>
                <a:cs typeface="Times New Roman" panose="02020603050405020304" pitchFamily="18" charset="0"/>
              </a:rPr>
              <a:t> </a:t>
            </a: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Угадай, чей голосок</a:t>
            </a:r>
            <a:r>
              <a:rPr lang="ru-RU" sz="2000" b="1" dirty="0">
                <a:solidFill>
                  <a:prstClr val="black"/>
                </a:solidFill>
                <a:latin typeface="Times New Roman" panose="02020603050405020304" pitchFamily="18" charset="0"/>
                <a:cs typeface="Times New Roman" panose="02020603050405020304" pitchFamily="18" charset="0"/>
              </a:rPr>
              <a:t>  	</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719138">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Говорят все дети, после этого ведущий отгадывает.  Если угадал, выбирает, кто пойдет в середину.</a:t>
            </a:r>
          </a:p>
          <a:p>
            <a:pPr marL="0" indent="0">
              <a:buNone/>
            </a:pPr>
            <a:endParaRPr lang="ru-RU" dirty="0"/>
          </a:p>
        </p:txBody>
      </p:sp>
    </p:spTree>
    <p:extLst>
      <p:ext uri="{BB962C8B-B14F-4D97-AF65-F5344CB8AC3E}">
        <p14:creationId xmlns="" xmlns:p14="http://schemas.microsoft.com/office/powerpoint/2010/main" val="93824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7F0B409E-8466-4B7C-A138-D0FCA02E0E5C}"/>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B8279949-2ED5-48F1-801B-91889269EE1D}"/>
              </a:ext>
            </a:extLst>
          </p:cNvPr>
          <p:cNvSpPr>
            <a:spLocks noGrp="1"/>
          </p:cNvSpPr>
          <p:nvPr>
            <p:ph type="title"/>
          </p:nvPr>
        </p:nvSpPr>
        <p:spPr>
          <a:xfrm>
            <a:off x="-1" y="365126"/>
            <a:ext cx="12191999" cy="558606"/>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«Как на нашем на лугу»</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A1FDD18E-A499-470C-800C-56465C624785}"/>
              </a:ext>
            </a:extLst>
          </p:cNvPr>
          <p:cNvSpPr>
            <a:spLocks noGrp="1"/>
          </p:cNvSpPr>
          <p:nvPr>
            <p:ph idx="1"/>
          </p:nvPr>
        </p:nvSpPr>
        <p:spPr>
          <a:xfrm>
            <a:off x="242595" y="1288858"/>
            <a:ext cx="11691257" cy="4888106"/>
          </a:xfrm>
        </p:spPr>
        <p:txBody>
          <a:bodyPr/>
          <a:lstStyle/>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Как на нашем на лугу</a:t>
            </a:r>
            <a:r>
              <a:rPr lang="ru-RU" sz="2000" dirty="0">
                <a:solidFill>
                  <a:prstClr val="black"/>
                </a:solidFill>
                <a:latin typeface="Times New Roman" panose="02020603050405020304" pitchFamily="18" charset="0"/>
                <a:cs typeface="Times New Roman" panose="02020603050405020304" pitchFamily="18" charset="0"/>
              </a:rPr>
              <a:t>. </a:t>
            </a: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Пляшет Олечка в кругу,</a:t>
            </a:r>
            <a:r>
              <a:rPr lang="ru-RU" sz="2000" dirty="0">
                <a:solidFill>
                  <a:prstClr val="black"/>
                </a:solidFill>
                <a:latin typeface="Times New Roman" panose="02020603050405020304" pitchFamily="18" charset="0"/>
                <a:cs typeface="Times New Roman" panose="02020603050405020304" pitchFamily="18" charset="0"/>
              </a:rPr>
              <a:t> </a:t>
            </a: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А мы песенку поем</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и в ладоши громко бьем.</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Оля, Оля веселей!</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Своих ножек не жалей</a:t>
            </a:r>
            <a:r>
              <a:rPr lang="ru-RU" sz="2000" dirty="0">
                <a:solidFill>
                  <a:prstClr val="black"/>
                </a:solidFill>
                <a:latin typeface="Times New Roman" panose="02020603050405020304" pitchFamily="18" charset="0"/>
                <a:cs typeface="Times New Roman" panose="02020603050405020304" pitchFamily="18" charset="0"/>
              </a:rPr>
              <a:t>. </a:t>
            </a: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Поклониться не забудь,</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выбирай кого-нибудь.</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Как на нашем на лугу,</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заплясали все в кругу.</a:t>
            </a:r>
            <a:r>
              <a:rPr lang="ru-RU" sz="2000" dirty="0">
                <a:solidFill>
                  <a:prstClr val="black"/>
                </a:solidFill>
                <a:latin typeface="Times New Roman" panose="02020603050405020304" pitchFamily="18" charset="0"/>
                <a:cs typeface="Times New Roman" panose="02020603050405020304" pitchFamily="18" charset="0"/>
              </a:rPr>
              <a:t> </a:t>
            </a: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Мы все пляшем и поем</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и в ладоши громко бьем.</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719138" algn="just">
              <a:lnSpc>
                <a:spcPct val="100000"/>
              </a:lnSpc>
              <a:spcBef>
                <a:spcPts val="0"/>
              </a:spcBef>
              <a:buNone/>
            </a:pPr>
            <a:endParaRPr lang="ru-RU" sz="2000" dirty="0">
              <a:solidFill>
                <a:prstClr val="black"/>
              </a:solidFill>
              <a:latin typeface="Times New Roman" panose="02020603050405020304" pitchFamily="18" charset="0"/>
              <a:cs typeface="Times New Roman" panose="02020603050405020304" pitchFamily="18" charset="0"/>
            </a:endParaRPr>
          </a:p>
          <a:p>
            <a:pPr marL="0" lvl="0" indent="719138" algn="just">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Дети стоят в кругу. В середине круга находиться ребенок,  про которого поется в песне. Ребенок пляшет так, как умеет.  После слов «поклониться не забудь» он кланяется  кому-нибудь,  и тот выходит  в круг. 1 куплет и припев повторяются несколько  раз, имена детей меняются. В заключении поется 2 куплет.  Пляшут все дети.</a:t>
            </a:r>
          </a:p>
          <a:p>
            <a:pPr marL="0" indent="0">
              <a:buNone/>
            </a:pPr>
            <a:endParaRPr lang="ru-RU" dirty="0"/>
          </a:p>
        </p:txBody>
      </p:sp>
    </p:spTree>
    <p:extLst>
      <p:ext uri="{BB962C8B-B14F-4D97-AF65-F5344CB8AC3E}">
        <p14:creationId xmlns="" xmlns:p14="http://schemas.microsoft.com/office/powerpoint/2010/main" val="162797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47BD3EA2-4F23-4F27-9282-EAF8A1608BAB}"/>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158620"/>
            <a:ext cx="12192000" cy="7016620"/>
          </a:xfrm>
          <a:prstGeom prst="rect">
            <a:avLst/>
          </a:prstGeom>
        </p:spPr>
      </p:pic>
      <p:sp>
        <p:nvSpPr>
          <p:cNvPr id="2" name="Заголовок 1">
            <a:extLst>
              <a:ext uri="{FF2B5EF4-FFF2-40B4-BE49-F238E27FC236}">
                <a16:creationId xmlns="" xmlns:a16="http://schemas.microsoft.com/office/drawing/2014/main" id="{B7C32A44-1366-44F1-A7E7-D36B801098B8}"/>
              </a:ext>
            </a:extLst>
          </p:cNvPr>
          <p:cNvSpPr>
            <a:spLocks noGrp="1"/>
          </p:cNvSpPr>
          <p:nvPr>
            <p:ph type="title"/>
          </p:nvPr>
        </p:nvSpPr>
        <p:spPr>
          <a:xfrm>
            <a:off x="-1" y="158620"/>
            <a:ext cx="12191999" cy="522418"/>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«Бабушкин двор»</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F2CBF518-2F11-45A9-99DB-CF4B1B59AC44}"/>
              </a:ext>
            </a:extLst>
          </p:cNvPr>
          <p:cNvSpPr>
            <a:spLocks noGrp="1"/>
          </p:cNvSpPr>
          <p:nvPr>
            <p:ph idx="1"/>
          </p:nvPr>
        </p:nvSpPr>
        <p:spPr>
          <a:xfrm>
            <a:off x="265470" y="877078"/>
            <a:ext cx="11780349" cy="5299885"/>
          </a:xfrm>
        </p:spPr>
        <p:txBody>
          <a:bodyPr>
            <a:normAutofit lnSpcReduction="10000"/>
          </a:bodyPr>
          <a:lstStyle/>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Лады, лады, ладушки,  приехали мы к бабушке. К нашей милой бабушке, </a:t>
            </a:r>
            <a:br>
              <a:rPr lang="ru-RU" sz="2000" b="1" i="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Бабушке - </a:t>
            </a:r>
            <a:r>
              <a:rPr lang="ru-RU" sz="2000" b="1" i="1" dirty="0" err="1">
                <a:solidFill>
                  <a:prstClr val="black"/>
                </a:solidFill>
                <a:latin typeface="Times New Roman" panose="02020603050405020304" pitchFamily="18" charset="0"/>
                <a:cs typeface="Times New Roman" panose="02020603050405020304" pitchFamily="18" charset="0"/>
              </a:rPr>
              <a:t>Забавушке</a:t>
            </a:r>
            <a:r>
              <a:rPr lang="ru-RU" sz="2000" b="1" i="1" dirty="0">
                <a:solidFill>
                  <a:prstClr val="black"/>
                </a:solidFill>
                <a:latin typeface="Times New Roman" panose="02020603050405020304" pitchFamily="18" charset="0"/>
                <a:cs typeface="Times New Roman" panose="02020603050405020304" pitchFamily="18" charset="0"/>
              </a:rPr>
              <a:t>, ехали \3 раза\ ребятушки,</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милые \3 раза\ </a:t>
            </a:r>
            <a:r>
              <a:rPr lang="ru-RU" sz="2000" b="1" i="1" dirty="0" err="1">
                <a:solidFill>
                  <a:prstClr val="black"/>
                </a:solidFill>
                <a:latin typeface="Times New Roman" panose="02020603050405020304" pitchFamily="18" charset="0"/>
                <a:cs typeface="Times New Roman" panose="02020603050405020304" pitchFamily="18" charset="0"/>
              </a:rPr>
              <a:t>внучатушки</a:t>
            </a:r>
            <a:r>
              <a:rPr lang="ru-RU" sz="2000" b="1" i="1" dirty="0">
                <a:solidFill>
                  <a:prstClr val="black"/>
                </a:solidFill>
                <a:latin typeface="Times New Roman" panose="02020603050405020304" pitchFamily="18" charset="0"/>
                <a:cs typeface="Times New Roman" panose="02020603050405020304" pitchFamily="18" charset="0"/>
              </a:rPr>
              <a:t>.</a:t>
            </a:r>
            <a:r>
              <a:rPr lang="ru-RU" sz="2000" dirty="0">
                <a:solidFill>
                  <a:prstClr val="black"/>
                </a:solidFill>
                <a:latin typeface="Times New Roman" panose="02020603050405020304" pitchFamily="18" charset="0"/>
                <a:cs typeface="Times New Roman" panose="02020603050405020304" pitchFamily="18" charset="0"/>
              </a:rPr>
              <a:t> </a:t>
            </a:r>
          </a:p>
          <a:p>
            <a:pPr marL="0" lvl="0" indent="0">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 (Дети идут по кругу).</a:t>
            </a:r>
            <a:br>
              <a:rPr lang="ru-RU" sz="2000"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У меня есть петушок, ярко-красный гребешок.</a:t>
            </a:r>
            <a:r>
              <a:rPr lang="ru-RU" sz="2000" b="1"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Красная бородка, важная походка. </a:t>
            </a:r>
          </a:p>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Красная \3 раза\ бородка, важная \3 раза\ походка.</a:t>
            </a:r>
            <a:br>
              <a:rPr lang="ru-RU" sz="2000" b="1" i="1" dirty="0">
                <a:solidFill>
                  <a:prstClr val="black"/>
                </a:solidFill>
                <a:latin typeface="Times New Roman" panose="02020603050405020304" pitchFamily="18" charset="0"/>
                <a:cs typeface="Times New Roman" panose="02020603050405020304" pitchFamily="18" charset="0"/>
              </a:rPr>
            </a:br>
            <a:r>
              <a:rPr lang="ru-RU" sz="2000" dirty="0">
                <a:solidFill>
                  <a:prstClr val="black"/>
                </a:solidFill>
                <a:latin typeface="Times New Roman" panose="02020603050405020304" pitchFamily="18" charset="0"/>
                <a:cs typeface="Times New Roman" panose="02020603050405020304" pitchFamily="18" charset="0"/>
              </a:rPr>
              <a:t>(Дети идут, высоко поднимая ноги. Корпус держат прямо, голова поднята. Руки отведены назад. Во время движения дети активно "машут крыльями", поднимая и опуская руки).</a:t>
            </a:r>
            <a:br>
              <a:rPr lang="ru-RU" sz="2000"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Есть козленок озорной, вот затряс он бородой. Деток он пугает, рожками бодает.</a:t>
            </a:r>
          </a:p>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 Деток он \3 раза\ пугает, рожками \3раза\ бодает.</a:t>
            </a:r>
            <a:br>
              <a:rPr lang="ru-RU" sz="2000" b="1" i="1" dirty="0">
                <a:solidFill>
                  <a:prstClr val="black"/>
                </a:solidFill>
                <a:latin typeface="Times New Roman" panose="02020603050405020304" pitchFamily="18" charset="0"/>
                <a:cs typeface="Times New Roman" panose="02020603050405020304" pitchFamily="18" charset="0"/>
              </a:rPr>
            </a:br>
            <a:r>
              <a:rPr lang="ru-RU" sz="2000" dirty="0">
                <a:solidFill>
                  <a:prstClr val="black"/>
                </a:solidFill>
                <a:latin typeface="Times New Roman" panose="02020603050405020304" pitchFamily="18" charset="0"/>
                <a:cs typeface="Times New Roman" panose="02020603050405020304" pitchFamily="18" charset="0"/>
              </a:rPr>
              <a:t>(Дети прыгают на месте, держа у затылка кулачки с поднятыми указательными пальцами, </a:t>
            </a:r>
          </a:p>
          <a:p>
            <a:pPr marL="0" lvl="0" indent="0">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изображая рожки).</a:t>
            </a:r>
            <a:br>
              <a:rPr lang="ru-RU" sz="2000"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Есть и кошка Мурка,  славная кошурка. (Дети идут мягким "пружинным" шагом). </a:t>
            </a:r>
          </a:p>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Ходит вслед за бабкой, моет морду лапкой. Ходит \5 раз\ вслед за бабкой, моет \5раз\ морду лапкой.</a:t>
            </a:r>
            <a:br>
              <a:rPr lang="ru-RU" sz="2000" b="1" i="1" dirty="0">
                <a:solidFill>
                  <a:prstClr val="black"/>
                </a:solidFill>
                <a:latin typeface="Times New Roman" panose="02020603050405020304" pitchFamily="18" charset="0"/>
                <a:cs typeface="Times New Roman" panose="02020603050405020304" pitchFamily="18" charset="0"/>
              </a:rPr>
            </a:br>
            <a:r>
              <a:rPr lang="ru-RU" sz="2000" dirty="0">
                <a:solidFill>
                  <a:prstClr val="black"/>
                </a:solidFill>
                <a:latin typeface="Times New Roman" panose="02020603050405020304" pitchFamily="18" charset="0"/>
                <a:cs typeface="Times New Roman" panose="02020603050405020304" pitchFamily="18" charset="0"/>
              </a:rPr>
              <a:t>(Дети показывают жестами, как умывается кошка).</a:t>
            </a:r>
            <a:br>
              <a:rPr lang="ru-RU" sz="2000"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Цок, цок, цок, цок, цок </a:t>
            </a:r>
            <a:r>
              <a:rPr lang="ru-RU" sz="2000" b="1" i="1" dirty="0" err="1">
                <a:solidFill>
                  <a:prstClr val="black"/>
                </a:solidFill>
                <a:latin typeface="Times New Roman" panose="02020603050405020304" pitchFamily="18" charset="0"/>
                <a:cs typeface="Times New Roman" panose="02020603050405020304" pitchFamily="18" charset="0"/>
              </a:rPr>
              <a:t>цок</a:t>
            </a:r>
            <a:r>
              <a:rPr lang="ru-RU" sz="2000" b="1" i="1" dirty="0">
                <a:solidFill>
                  <a:prstClr val="black"/>
                </a:solidFill>
                <a:latin typeface="Times New Roman" panose="02020603050405020304" pitchFamily="18" charset="0"/>
                <a:cs typeface="Times New Roman" panose="02020603050405020304" pitchFamily="18" charset="0"/>
              </a:rPr>
              <a:t> есть лошадка — серый бок. Вихрем скачет по двору, приглашает всех в игру! Вихрем скачет \3 раза\ по двору, приглашает \3 раза\всех в игру! </a:t>
            </a:r>
          </a:p>
          <a:p>
            <a:pPr marL="0" lvl="0" indent="0">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(Дети сгибают в локтях руки с "уздечкой", то, прижимая их к груди, то, вытягивая перед собой). </a:t>
            </a:r>
          </a:p>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Лады, лады, ладушки, вот сколько всех у бабушки!</a:t>
            </a:r>
            <a:endParaRPr lang="ru-RU"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 xmlns:p14="http://schemas.microsoft.com/office/powerpoint/2010/main" val="424613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293C9438-00D9-409B-990A-D8BA992E70F9}"/>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CF9579BF-8DEF-49AE-B27B-21FAF5247174}"/>
              </a:ext>
            </a:extLst>
          </p:cNvPr>
          <p:cNvSpPr>
            <a:spLocks noGrp="1"/>
          </p:cNvSpPr>
          <p:nvPr>
            <p:ph type="title"/>
          </p:nvPr>
        </p:nvSpPr>
        <p:spPr>
          <a:xfrm>
            <a:off x="-1" y="365126"/>
            <a:ext cx="12191999" cy="530614"/>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«Горошина»</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8B933405-D485-48AB-8D16-5A539D39E76D}"/>
              </a:ext>
            </a:extLst>
          </p:cNvPr>
          <p:cNvSpPr>
            <a:spLocks noGrp="1"/>
          </p:cNvSpPr>
          <p:nvPr>
            <p:ph idx="1"/>
          </p:nvPr>
        </p:nvSpPr>
        <p:spPr>
          <a:xfrm>
            <a:off x="540774" y="1073020"/>
            <a:ext cx="11248103" cy="5103943"/>
          </a:xfrm>
        </p:spPr>
        <p:txBody>
          <a:bodyPr/>
          <a:lstStyle/>
          <a:p>
            <a:pPr marL="0" lvl="0" indent="0">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Дети стоят по кругу,  «петушок» в кругу.</a:t>
            </a: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По дороге Петя шел</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(Петушок проходит около детей, высоко  поднимая колени, размахивая руками)</a:t>
            </a: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Он горошину нашел,</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(Останавливается около ребенка – тот и становится горошиной)</a:t>
            </a: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А горошина упала</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Покатилась  и пропала</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(Петушок кружится , горошина прячется за любого ребенка, присаживается на корточки)</a:t>
            </a: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Ох, ох, ох, ох!</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Где - то  вырастет горох?</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(Все дети медленно присаживаются, горошина встает , поднимая руки вверх – выросла)</a:t>
            </a:r>
          </a:p>
          <a:p>
            <a:pPr marL="0" indent="0">
              <a:buNone/>
            </a:pPr>
            <a:endParaRPr lang="ru-RU" dirty="0"/>
          </a:p>
        </p:txBody>
      </p:sp>
    </p:spTree>
    <p:extLst>
      <p:ext uri="{BB962C8B-B14F-4D97-AF65-F5344CB8AC3E}">
        <p14:creationId xmlns="" xmlns:p14="http://schemas.microsoft.com/office/powerpoint/2010/main" val="1705837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C58E1879-D364-41E4-9097-128FF8DDBE64}"/>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01913549-CC76-4340-A343-61844A3D2DC7}"/>
              </a:ext>
            </a:extLst>
          </p:cNvPr>
          <p:cNvSpPr>
            <a:spLocks noGrp="1"/>
          </p:cNvSpPr>
          <p:nvPr>
            <p:ph type="title"/>
          </p:nvPr>
        </p:nvSpPr>
        <p:spPr>
          <a:xfrm>
            <a:off x="0" y="242597"/>
            <a:ext cx="12192000" cy="541174"/>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«Где был, Иванушка?»</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CB90B967-87AC-4D06-BDA2-84C1CC7A2082}"/>
              </a:ext>
            </a:extLst>
          </p:cNvPr>
          <p:cNvSpPr>
            <a:spLocks noGrp="1"/>
          </p:cNvSpPr>
          <p:nvPr>
            <p:ph idx="1"/>
          </p:nvPr>
        </p:nvSpPr>
        <p:spPr>
          <a:xfrm>
            <a:off x="0" y="783772"/>
            <a:ext cx="12192000" cy="5393192"/>
          </a:xfrm>
        </p:spPr>
        <p:txBody>
          <a:bodyPr>
            <a:normAutofit/>
          </a:bodyPr>
          <a:lstStyle/>
          <a:p>
            <a:pPr marL="0" lvl="0" indent="2155825">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Иванушка стоит в центре круга. Дети спрашивают, Иванушка отвечает. </a:t>
            </a: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 Где был, Иванушка?</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 На ярмарке.</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 Что купил, Иванушка?</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 Курочку.</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Курочка по </a:t>
            </a:r>
            <a:r>
              <a:rPr lang="ru-RU" sz="2000" b="1" i="1" dirty="0" err="1">
                <a:solidFill>
                  <a:prstClr val="black"/>
                </a:solidFill>
                <a:latin typeface="Times New Roman" panose="02020603050405020304" pitchFamily="18" charset="0"/>
                <a:cs typeface="Times New Roman" panose="02020603050405020304" pitchFamily="18" charset="0"/>
              </a:rPr>
              <a:t>сеничкам</a:t>
            </a:r>
            <a:r>
              <a:rPr lang="ru-RU" sz="2000" b="1" dirty="0">
                <a:solidFill>
                  <a:prstClr val="black"/>
                </a:solidFill>
                <a:latin typeface="Times New Roman" panose="02020603050405020304" pitchFamily="18" charset="0"/>
                <a:cs typeface="Times New Roman" panose="02020603050405020304" pitchFamily="18" charset="0"/>
              </a:rPr>
              <a:t> </a:t>
            </a:r>
          </a:p>
          <a:p>
            <a:pPr marL="0" lvl="0" indent="2155825">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(Дети показывают, как курочка клюет)</a:t>
            </a: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Зернышки клюет,</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Иванушка в горенке</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Песенки поет.</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 Где был, Иванушка?</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 На ярмарке.</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 Что купил, Иванушка?</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 Уточку.</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Уточка по лужице </a:t>
            </a:r>
          </a:p>
          <a:p>
            <a:pPr marL="0" lvl="0" indent="2155825">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(Дети показывают, как уточка плывет)</a:t>
            </a: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Взад — вперед плывет.</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Иванушка в горенке</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песенки поет.</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 Где был, Иванушка?</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 На ярмарке.</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 Что купил, Иванушка?</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 Ослика.</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Ослик на лужайке</a:t>
            </a:r>
            <a:r>
              <a:rPr lang="ru-RU" sz="2000" b="1" dirty="0">
                <a:solidFill>
                  <a:prstClr val="black"/>
                </a:solidFill>
                <a:latin typeface="Times New Roman" panose="02020603050405020304" pitchFamily="18" charset="0"/>
                <a:cs typeface="Times New Roman" panose="02020603050405020304" pitchFamily="18" charset="0"/>
              </a:rPr>
              <a:t> </a:t>
            </a:r>
          </a:p>
          <a:p>
            <a:pPr marL="0" lvl="0" indent="2155825">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(Дети показывают, как ослик щиплет травку)</a:t>
            </a:r>
          </a:p>
          <a:p>
            <a:pPr marL="0" lvl="0" indent="2155825">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Травушку жует,</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Иванушка в горенке</a:t>
            </a: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песенки поет.</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2155825">
              <a:lnSpc>
                <a:spcPct val="100000"/>
              </a:lnSpc>
              <a:spcBef>
                <a:spcPts val="0"/>
              </a:spcBef>
              <a:buNone/>
            </a:pPr>
            <a:r>
              <a:rPr lang="ru-RU" sz="2000" b="1" dirty="0">
                <a:solidFill>
                  <a:prstClr val="black"/>
                </a:solidFill>
                <a:latin typeface="Times New Roman" panose="02020603050405020304" pitchFamily="18" charset="0"/>
                <a:cs typeface="Times New Roman" panose="02020603050405020304" pitchFamily="18" charset="0"/>
              </a:rPr>
              <a:t>(Выходит и заводит хоровод.)</a:t>
            </a:r>
            <a:endParaRPr lang="ru-RU"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 xmlns:p14="http://schemas.microsoft.com/office/powerpoint/2010/main" val="2813334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61FF72AD-0C62-469C-B9B0-B41D7E398CF0}"/>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B73461DA-F023-455D-99C7-5F8E7BD10616}"/>
              </a:ext>
            </a:extLst>
          </p:cNvPr>
          <p:cNvSpPr>
            <a:spLocks noGrp="1"/>
          </p:cNvSpPr>
          <p:nvPr>
            <p:ph type="title"/>
          </p:nvPr>
        </p:nvSpPr>
        <p:spPr>
          <a:xfrm>
            <a:off x="0" y="365126"/>
            <a:ext cx="12192000" cy="804914"/>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«Вокруг домика хожу»</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365EA634-B813-45B1-BC5E-1C922D03761D}"/>
              </a:ext>
            </a:extLst>
          </p:cNvPr>
          <p:cNvSpPr>
            <a:spLocks noGrp="1"/>
          </p:cNvSpPr>
          <p:nvPr>
            <p:ph idx="1"/>
          </p:nvPr>
        </p:nvSpPr>
        <p:spPr>
          <a:xfrm>
            <a:off x="540774" y="1170040"/>
            <a:ext cx="11415252" cy="5006923"/>
          </a:xfrm>
        </p:spPr>
        <p:txBody>
          <a:bodyPr/>
          <a:lstStyle/>
          <a:p>
            <a:pPr marL="0" lvl="0" indent="0">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Дети стоят в кругу, ведущий ходит по кругу и произносит слова:</a:t>
            </a:r>
          </a:p>
          <a:p>
            <a:pPr marL="0" lvl="0" indent="0">
              <a:lnSpc>
                <a:spcPct val="100000"/>
              </a:lnSpc>
              <a:spcBef>
                <a:spcPts val="0"/>
              </a:spcBef>
              <a:buNone/>
            </a:pPr>
            <a:endParaRPr lang="ru-RU" sz="2200" b="1" i="1"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 Вокруг дерева хожу и в окошечко гляжу,</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К одному я подойду и тихонько постучу.</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Подходит сзади ребёнок, тихонько стучит по спине. Между ними происходит диалог:</a:t>
            </a: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 Кто там?</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 Это я… (имя)</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 Что угодно?</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 Давай побегаем!</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Дети встают спиной друг к другу и по сигналу бегут в разные стороны по кругу. Кто первый прибежит, занимает место. Второй становится ведущим.</a:t>
            </a:r>
          </a:p>
          <a:p>
            <a:pPr marL="0" indent="0">
              <a:buNone/>
            </a:pPr>
            <a:endParaRPr lang="ru-RU" dirty="0"/>
          </a:p>
        </p:txBody>
      </p:sp>
    </p:spTree>
    <p:extLst>
      <p:ext uri="{BB962C8B-B14F-4D97-AF65-F5344CB8AC3E}">
        <p14:creationId xmlns="" xmlns:p14="http://schemas.microsoft.com/office/powerpoint/2010/main" val="1453405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B36DFA39-68A8-46A5-AB75-F19310DE1C62}"/>
              </a:ext>
            </a:extLst>
          </p:cNvPr>
          <p:cNvPicPr>
            <a:picLocks noChangeAspect="1"/>
          </p:cNvPicPr>
          <p:nvPr/>
        </p:nvPicPr>
        <p:blipFill>
          <a:blip r:embed="rId3">
            <a:extLst>
              <a:ext uri="{BEBA8EAE-BF5A-486C-A8C5-ECC9F3942E4B}">
                <a14:imgProps xmlns="" xmlns:a14="http://schemas.microsoft.com/office/drawing/2010/main">
                  <a14:imgLayer r:embed="rId4">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814575E5-DFE2-4031-8ACF-894523B55C9A}"/>
              </a:ext>
            </a:extLst>
          </p:cNvPr>
          <p:cNvSpPr>
            <a:spLocks noGrp="1"/>
          </p:cNvSpPr>
          <p:nvPr>
            <p:ph type="title"/>
          </p:nvPr>
        </p:nvSpPr>
        <p:spPr>
          <a:xfrm>
            <a:off x="0" y="587326"/>
            <a:ext cx="12192000" cy="572880"/>
          </a:xfrm>
        </p:spPr>
        <p:txBody>
          <a:bodyPr>
            <a:no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«Большие и маленькие ножки»</a:t>
            </a:r>
            <a:br>
              <a:rPr lang="ru-RU" sz="2800" b="1" dirty="0">
                <a:solidFill>
                  <a:srgbClr val="7030A0"/>
                </a:solidFill>
                <a:latin typeface="Times New Roman" panose="02020603050405020304" pitchFamily="18" charset="0"/>
                <a:cs typeface="Times New Roman" panose="02020603050405020304" pitchFamily="18" charset="0"/>
              </a:rPr>
            </a:br>
            <a:endParaRPr lang="ru-RU" sz="2800"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9C7A6EC2-C814-4C90-A91C-52F761FB1BA3}"/>
              </a:ext>
            </a:extLst>
          </p:cNvPr>
          <p:cNvSpPr>
            <a:spLocks noGrp="1"/>
          </p:cNvSpPr>
          <p:nvPr>
            <p:ph idx="1"/>
          </p:nvPr>
        </p:nvSpPr>
        <p:spPr>
          <a:xfrm>
            <a:off x="0" y="1268362"/>
            <a:ext cx="12192000" cy="4908602"/>
          </a:xfrm>
        </p:spPr>
        <p:txBody>
          <a:bodyPr/>
          <a:lstStyle/>
          <a:p>
            <a:pPr marL="0" lvl="0" indent="0" algn="ctr" fontAlgn="base">
              <a:lnSpc>
                <a:spcPct val="100000"/>
              </a:lnSpc>
              <a:spcBef>
                <a:spcPct val="0"/>
              </a:spcBef>
              <a:spcAft>
                <a:spcPct val="0"/>
              </a:spcAft>
              <a:buNone/>
            </a:pPr>
            <a:r>
              <a:rPr lang="ru-RU" sz="2200" dirty="0">
                <a:solidFill>
                  <a:prstClr val="black"/>
                </a:solidFill>
                <a:latin typeface="Times New Roman" pitchFamily="18" charset="0"/>
                <a:ea typeface="Calibri" pitchFamily="34" charset="0"/>
                <a:cs typeface="Times New Roman" pitchFamily="18" charset="0"/>
              </a:rPr>
              <a:t>Возьмитесь за руки и идите по кругу, то медленно, громко топая ногами, </a:t>
            </a:r>
          </a:p>
          <a:p>
            <a:pPr marL="0" lvl="0" indent="0" algn="ctr" fontAlgn="base">
              <a:lnSpc>
                <a:spcPct val="100000"/>
              </a:lnSpc>
              <a:spcBef>
                <a:spcPct val="0"/>
              </a:spcBef>
              <a:spcAft>
                <a:spcPct val="0"/>
              </a:spcAft>
              <a:buNone/>
            </a:pPr>
            <a:r>
              <a:rPr lang="ru-RU" sz="2200" dirty="0">
                <a:solidFill>
                  <a:prstClr val="black"/>
                </a:solidFill>
                <a:latin typeface="Times New Roman" pitchFamily="18" charset="0"/>
                <a:ea typeface="Calibri" pitchFamily="34" charset="0"/>
                <a:cs typeface="Times New Roman" pitchFamily="18" charset="0"/>
              </a:rPr>
              <a:t>то ускоряя ход и часто перебирая ногами.</a:t>
            </a:r>
            <a:endParaRPr lang="ru-RU" sz="2200" dirty="0">
              <a:solidFill>
                <a:prstClr val="black"/>
              </a:solidFill>
              <a:latin typeface="Times New Roman" pitchFamily="18" charset="0"/>
              <a:cs typeface="Times New Roman" pitchFamily="18" charset="0"/>
            </a:endParaRPr>
          </a:p>
          <a:p>
            <a:pPr marL="0" lvl="0" indent="0" algn="ctr" eaLnBrk="0" fontAlgn="base" hangingPunct="0">
              <a:lnSpc>
                <a:spcPct val="100000"/>
              </a:lnSpc>
              <a:spcBef>
                <a:spcPct val="0"/>
              </a:spcBef>
              <a:spcAft>
                <a:spcPct val="0"/>
              </a:spcAft>
              <a:buNone/>
            </a:pPr>
            <a:r>
              <a:rPr lang="ru-RU" sz="2200" b="1" dirty="0">
                <a:solidFill>
                  <a:prstClr val="black"/>
                </a:solidFill>
                <a:latin typeface="Times New Roman" pitchFamily="18" charset="0"/>
                <a:ea typeface="Calibri" pitchFamily="34" charset="0"/>
                <a:cs typeface="Times New Roman" pitchFamily="18" charset="0"/>
              </a:rPr>
              <a:t/>
            </a:r>
            <a:br>
              <a:rPr lang="ru-RU" sz="2200" b="1" dirty="0">
                <a:solidFill>
                  <a:prstClr val="black"/>
                </a:solidFill>
                <a:latin typeface="Times New Roman" pitchFamily="18" charset="0"/>
                <a:ea typeface="Calibri" pitchFamily="34" charset="0"/>
                <a:cs typeface="Times New Roman" pitchFamily="18" charset="0"/>
              </a:rPr>
            </a:br>
            <a:r>
              <a:rPr lang="ru-RU" sz="2200" b="1" i="1" dirty="0">
                <a:solidFill>
                  <a:prstClr val="black"/>
                </a:solidFill>
                <a:latin typeface="Times New Roman" pitchFamily="18" charset="0"/>
                <a:ea typeface="Calibri" pitchFamily="34" charset="0"/>
                <a:cs typeface="Times New Roman" pitchFamily="18" charset="0"/>
              </a:rPr>
              <a:t>Большие ноги, </a:t>
            </a:r>
            <a:br>
              <a:rPr lang="ru-RU" sz="2200" b="1" i="1" dirty="0">
                <a:solidFill>
                  <a:prstClr val="black"/>
                </a:solidFill>
                <a:latin typeface="Times New Roman" pitchFamily="18" charset="0"/>
                <a:ea typeface="Calibri" pitchFamily="34" charset="0"/>
                <a:cs typeface="Times New Roman" pitchFamily="18" charset="0"/>
              </a:rPr>
            </a:br>
            <a:r>
              <a:rPr lang="ru-RU" sz="2200" b="1" i="1" dirty="0">
                <a:solidFill>
                  <a:prstClr val="black"/>
                </a:solidFill>
                <a:latin typeface="Times New Roman" pitchFamily="18" charset="0"/>
                <a:ea typeface="Calibri" pitchFamily="34" charset="0"/>
                <a:cs typeface="Times New Roman" pitchFamily="18" charset="0"/>
              </a:rPr>
              <a:t>Шли по дороге</a:t>
            </a:r>
            <a:br>
              <a:rPr lang="ru-RU" sz="2200" b="1" i="1" dirty="0">
                <a:solidFill>
                  <a:prstClr val="black"/>
                </a:solidFill>
                <a:latin typeface="Times New Roman" pitchFamily="18" charset="0"/>
                <a:ea typeface="Calibri" pitchFamily="34" charset="0"/>
                <a:cs typeface="Times New Roman" pitchFamily="18" charset="0"/>
              </a:rPr>
            </a:br>
            <a:r>
              <a:rPr lang="ru-RU" sz="2200" b="1" i="1" dirty="0">
                <a:solidFill>
                  <a:prstClr val="black"/>
                </a:solidFill>
                <a:latin typeface="Times New Roman" pitchFamily="18" charset="0"/>
                <a:ea typeface="Calibri" pitchFamily="34" charset="0"/>
                <a:cs typeface="Times New Roman" pitchFamily="18" charset="0"/>
              </a:rPr>
              <a:t>Топ-топ, топ-топ</a:t>
            </a:r>
            <a:br>
              <a:rPr lang="ru-RU" sz="2200" b="1" i="1" dirty="0">
                <a:solidFill>
                  <a:prstClr val="black"/>
                </a:solidFill>
                <a:latin typeface="Times New Roman" pitchFamily="18" charset="0"/>
                <a:ea typeface="Calibri" pitchFamily="34" charset="0"/>
                <a:cs typeface="Times New Roman" pitchFamily="18" charset="0"/>
              </a:rPr>
            </a:br>
            <a:r>
              <a:rPr lang="ru-RU" sz="2200" b="1" i="1" dirty="0">
                <a:solidFill>
                  <a:prstClr val="black"/>
                </a:solidFill>
                <a:latin typeface="Times New Roman" pitchFamily="18" charset="0"/>
                <a:ea typeface="Calibri" pitchFamily="34" charset="0"/>
                <a:cs typeface="Times New Roman" pitchFamily="18" charset="0"/>
              </a:rPr>
              <a:t>Маленькие ножки </a:t>
            </a:r>
            <a:br>
              <a:rPr lang="ru-RU" sz="2200" b="1" i="1" dirty="0">
                <a:solidFill>
                  <a:prstClr val="black"/>
                </a:solidFill>
                <a:latin typeface="Times New Roman" pitchFamily="18" charset="0"/>
                <a:ea typeface="Calibri" pitchFamily="34" charset="0"/>
                <a:cs typeface="Times New Roman" pitchFamily="18" charset="0"/>
              </a:rPr>
            </a:br>
            <a:r>
              <a:rPr lang="ru-RU" sz="2200" b="1" i="1" dirty="0">
                <a:solidFill>
                  <a:prstClr val="black"/>
                </a:solidFill>
                <a:latin typeface="Times New Roman" pitchFamily="18" charset="0"/>
                <a:ea typeface="Calibri" pitchFamily="34" charset="0"/>
                <a:cs typeface="Times New Roman" pitchFamily="18" charset="0"/>
              </a:rPr>
              <a:t>Бежали по дорожке</a:t>
            </a:r>
            <a:br>
              <a:rPr lang="ru-RU" sz="2200" b="1" i="1" dirty="0">
                <a:solidFill>
                  <a:prstClr val="black"/>
                </a:solidFill>
                <a:latin typeface="Times New Roman" pitchFamily="18" charset="0"/>
                <a:ea typeface="Calibri" pitchFamily="34" charset="0"/>
                <a:cs typeface="Times New Roman" pitchFamily="18" charset="0"/>
              </a:rPr>
            </a:br>
            <a:r>
              <a:rPr lang="ru-RU" sz="2200" b="1" i="1" dirty="0">
                <a:solidFill>
                  <a:prstClr val="black"/>
                </a:solidFill>
                <a:latin typeface="Times New Roman" pitchFamily="18" charset="0"/>
                <a:ea typeface="Calibri" pitchFamily="34" charset="0"/>
                <a:cs typeface="Times New Roman" pitchFamily="18" charset="0"/>
              </a:rPr>
              <a:t>Топ, топ, топ, топ, топ, </a:t>
            </a:r>
          </a:p>
          <a:p>
            <a:pPr marL="0" lvl="0" indent="0" algn="ctr" eaLnBrk="0" fontAlgn="base" hangingPunct="0">
              <a:lnSpc>
                <a:spcPct val="100000"/>
              </a:lnSpc>
              <a:spcBef>
                <a:spcPct val="0"/>
              </a:spcBef>
              <a:spcAft>
                <a:spcPct val="0"/>
              </a:spcAft>
              <a:buNone/>
            </a:pPr>
            <a:r>
              <a:rPr lang="ru-RU" sz="2200" b="1" i="1" dirty="0">
                <a:solidFill>
                  <a:prstClr val="black"/>
                </a:solidFill>
                <a:latin typeface="Times New Roman" pitchFamily="18" charset="0"/>
                <a:ea typeface="Calibri" pitchFamily="34" charset="0"/>
                <a:cs typeface="Times New Roman" pitchFamily="18" charset="0"/>
              </a:rPr>
              <a:t>Топ, топ, топ, топ, топ</a:t>
            </a:r>
            <a:endParaRPr lang="ru-RU" sz="2200" b="1" dirty="0">
              <a:solidFill>
                <a:prstClr val="black"/>
              </a:solidFill>
              <a:latin typeface="Times New Roman" pitchFamily="18" charset="0"/>
              <a:cs typeface="Times New Roman" pitchFamily="18" charset="0"/>
            </a:endParaRPr>
          </a:p>
          <a:p>
            <a:pPr marL="0" indent="0">
              <a:buNone/>
            </a:pPr>
            <a:endParaRPr lang="ru-RU" dirty="0"/>
          </a:p>
        </p:txBody>
      </p:sp>
    </p:spTree>
    <p:extLst>
      <p:ext uri="{BB962C8B-B14F-4D97-AF65-F5344CB8AC3E}">
        <p14:creationId xmlns="" xmlns:p14="http://schemas.microsoft.com/office/powerpoint/2010/main" val="357840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B3CBCC62-21DC-4ED9-9281-9FA9F851F5A9}"/>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493C9F31-F663-4E49-8044-538720538D04}"/>
              </a:ext>
            </a:extLst>
          </p:cNvPr>
          <p:cNvSpPr>
            <a:spLocks noGrp="1"/>
          </p:cNvSpPr>
          <p:nvPr>
            <p:ph type="title"/>
          </p:nvPr>
        </p:nvSpPr>
        <p:spPr>
          <a:xfrm>
            <a:off x="0" y="365125"/>
            <a:ext cx="12192000" cy="1325563"/>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«Круг»</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177B56AD-6512-446F-944D-78A36781B1F8}"/>
              </a:ext>
            </a:extLst>
          </p:cNvPr>
          <p:cNvSpPr>
            <a:spLocks noGrp="1"/>
          </p:cNvSpPr>
          <p:nvPr>
            <p:ph idx="1"/>
          </p:nvPr>
        </p:nvSpPr>
        <p:spPr>
          <a:xfrm>
            <a:off x="0" y="1844287"/>
            <a:ext cx="12192000" cy="4351338"/>
          </a:xfrm>
        </p:spPr>
        <p:txBody>
          <a:bodyPr/>
          <a:lstStyle/>
          <a:p>
            <a:pPr marL="0" lvl="0" indent="0" algn="ctr">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Маша садится посреди луга. Вокруг неё водят хоровод, припевая:</a:t>
            </a:r>
          </a:p>
          <a:p>
            <a:pPr marL="0" lvl="0" indent="0" algn="ctr">
              <a:lnSpc>
                <a:spcPct val="100000"/>
              </a:lnSpc>
              <a:spcBef>
                <a:spcPts val="0"/>
              </a:spcBef>
              <a:buNone/>
            </a:pPr>
            <a:endParaRPr lang="ru-RU" sz="2200" b="1" i="1"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«Сиди, сиди, Маша, в ракитовом кусту</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Грызи, грызи, Маша, спелые орехи.</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Лови, лови, маша, кого тебе надо!»</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Маша бросается за кем-либо. Пойманный становится в круг и игра продолжается.</a:t>
            </a:r>
          </a:p>
          <a:p>
            <a:pPr marL="0" indent="0">
              <a:buNone/>
            </a:pPr>
            <a:endParaRPr lang="ru-RU" dirty="0"/>
          </a:p>
        </p:txBody>
      </p:sp>
    </p:spTree>
    <p:extLst>
      <p:ext uri="{BB962C8B-B14F-4D97-AF65-F5344CB8AC3E}">
        <p14:creationId xmlns="" xmlns:p14="http://schemas.microsoft.com/office/powerpoint/2010/main" val="4217754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C0A70858-EAD6-4E4E-BB9A-3BBD6453EAA7}"/>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6B539FA6-708E-4FDF-BB5C-D2B916180023}"/>
              </a:ext>
            </a:extLst>
          </p:cNvPr>
          <p:cNvSpPr>
            <a:spLocks noGrp="1"/>
          </p:cNvSpPr>
          <p:nvPr>
            <p:ph type="title"/>
          </p:nvPr>
        </p:nvSpPr>
        <p:spPr>
          <a:xfrm>
            <a:off x="0" y="365126"/>
            <a:ext cx="12192000" cy="834410"/>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«Овёс»</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CFA68673-651F-45BB-88D5-DE90AF6CC5E8}"/>
              </a:ext>
            </a:extLst>
          </p:cNvPr>
          <p:cNvSpPr>
            <a:spLocks noGrp="1"/>
          </p:cNvSpPr>
          <p:nvPr>
            <p:ph idx="1"/>
          </p:nvPr>
        </p:nvSpPr>
        <p:spPr>
          <a:xfrm>
            <a:off x="838200" y="1199536"/>
            <a:ext cx="10515600" cy="4977427"/>
          </a:xfrm>
        </p:spPr>
        <p:txBody>
          <a:bodyPr>
            <a:normAutofit/>
          </a:bodyPr>
          <a:lstStyle/>
          <a:p>
            <a:pPr marL="0" lvl="0" indent="0" algn="ctr">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Все становятся в круг и поют:</a:t>
            </a: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«Кто хочет знать, как сеют овёс</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Мой батюшка сеял так…</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Показывают движения рук вот так…</a:t>
            </a: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Потом отдыхал вот так…</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Становятся сложив руки – накрест. Потом кружатся в хороводе, припевая:</a:t>
            </a: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 Овёс, овёс, давай бог, чтобы ты рос!</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 Кто хочет знать, как жнут овёс?</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 Отец мой </a:t>
            </a:r>
            <a:r>
              <a:rPr lang="ru-RU" sz="2200" b="1" i="1" dirty="0" err="1">
                <a:solidFill>
                  <a:prstClr val="black"/>
                </a:solidFill>
                <a:latin typeface="Times New Roman" panose="02020603050405020304" pitchFamily="18" charset="0"/>
                <a:cs typeface="Times New Roman" panose="02020603050405020304" pitchFamily="18" charset="0"/>
              </a:rPr>
              <a:t>жинал</a:t>
            </a:r>
            <a:r>
              <a:rPr lang="ru-RU" sz="2200" b="1" i="1" dirty="0">
                <a:solidFill>
                  <a:prstClr val="black"/>
                </a:solidFill>
                <a:latin typeface="Times New Roman" panose="02020603050405020304" pitchFamily="18" charset="0"/>
                <a:cs typeface="Times New Roman" panose="02020603050405020304" pitchFamily="18" charset="0"/>
              </a:rPr>
              <a:t> его так</a:t>
            </a:r>
            <a:r>
              <a:rPr lang="ru-RU" sz="2200" b="1" dirty="0">
                <a:solidFill>
                  <a:prstClr val="black"/>
                </a:solidFill>
                <a:latin typeface="Times New Roman" panose="02020603050405020304" pitchFamily="18" charset="0"/>
                <a:cs typeface="Times New Roman" panose="02020603050405020304" pitchFamily="18" charset="0"/>
              </a:rPr>
              <a:t> (показывает)</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После припева изображают, как вяжут овёс, как его молотят </a:t>
            </a:r>
          </a:p>
          <a:p>
            <a:pPr marL="0" lvl="0" indent="0" algn="ctr">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(при молотьбе, каждый колотит его соседа).</a:t>
            </a:r>
          </a:p>
          <a:p>
            <a:pPr marL="342900" lvl="0" indent="-342900">
              <a:lnSpc>
                <a:spcPct val="100000"/>
              </a:lnSpc>
              <a:spcBef>
                <a:spcPct val="20000"/>
              </a:spcBef>
              <a:buNone/>
            </a:pPr>
            <a:endParaRPr lang="ru-RU" sz="1400" dirty="0">
              <a:solidFill>
                <a:prstClr val="black"/>
              </a:solidFill>
              <a:latin typeface="Times New Roman" pitchFamily="18" charset="0"/>
              <a:cs typeface="Times New Roman" pitchFamily="18" charset="0"/>
            </a:endParaRPr>
          </a:p>
          <a:p>
            <a:pPr marL="0" indent="0">
              <a:buNone/>
            </a:pPr>
            <a:endParaRPr lang="ru-RU" dirty="0"/>
          </a:p>
        </p:txBody>
      </p:sp>
    </p:spTree>
    <p:extLst>
      <p:ext uri="{BB962C8B-B14F-4D97-AF65-F5344CB8AC3E}">
        <p14:creationId xmlns="" xmlns:p14="http://schemas.microsoft.com/office/powerpoint/2010/main" val="353412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68C7D5FB-AC62-45F0-8C7D-3AA16D2306B3}"/>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76BF1EF9-79CD-4507-93D6-B77AB5A96D2C}"/>
              </a:ext>
            </a:extLst>
          </p:cNvPr>
          <p:cNvSpPr>
            <a:spLocks noGrp="1"/>
          </p:cNvSpPr>
          <p:nvPr>
            <p:ph type="title"/>
          </p:nvPr>
        </p:nvSpPr>
        <p:spPr>
          <a:xfrm>
            <a:off x="0" y="365126"/>
            <a:ext cx="12192000" cy="706590"/>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«Грушка»</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A40A1DB3-9F05-4910-811F-75D0AB9D054B}"/>
              </a:ext>
            </a:extLst>
          </p:cNvPr>
          <p:cNvSpPr>
            <a:spLocks noGrp="1"/>
          </p:cNvSpPr>
          <p:nvPr>
            <p:ph idx="1"/>
          </p:nvPr>
        </p:nvSpPr>
        <p:spPr>
          <a:xfrm>
            <a:off x="245805" y="1071716"/>
            <a:ext cx="11670891" cy="5105247"/>
          </a:xfrm>
        </p:spPr>
        <p:txBody>
          <a:bodyPr>
            <a:normAutofit lnSpcReduction="10000"/>
          </a:bodyPr>
          <a:lstStyle/>
          <a:p>
            <a:pPr marL="0" lvl="0" indent="717550" algn="just">
              <a:lnSpc>
                <a:spcPct val="11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Играющие образуют круг, в середине которого становится ребенок – это будет </a:t>
            </a:r>
            <a:r>
              <a:rPr lang="ru-RU" sz="2000" dirty="0" err="1">
                <a:solidFill>
                  <a:prstClr val="black"/>
                </a:solidFill>
                <a:latin typeface="Times New Roman" panose="02020603050405020304" pitchFamily="18" charset="0"/>
                <a:cs typeface="Times New Roman" panose="02020603050405020304" pitchFamily="18" charset="0"/>
              </a:rPr>
              <a:t>грушка</a:t>
            </a:r>
            <a:r>
              <a:rPr lang="ru-RU" sz="2000" dirty="0">
                <a:solidFill>
                  <a:prstClr val="black"/>
                </a:solidFill>
                <a:latin typeface="Times New Roman" panose="02020603050405020304" pitchFamily="18" charset="0"/>
                <a:cs typeface="Times New Roman" panose="02020603050405020304" pitchFamily="18" charset="0"/>
              </a:rPr>
              <a:t>. Все ходят вокруг </a:t>
            </a:r>
            <a:r>
              <a:rPr lang="ru-RU" sz="2000" dirty="0" err="1">
                <a:solidFill>
                  <a:prstClr val="black"/>
                </a:solidFill>
                <a:latin typeface="Times New Roman" panose="02020603050405020304" pitchFamily="18" charset="0"/>
                <a:cs typeface="Times New Roman" panose="02020603050405020304" pitchFamily="18" charset="0"/>
              </a:rPr>
              <a:t>грушки</a:t>
            </a:r>
            <a:r>
              <a:rPr lang="ru-RU" sz="2000" dirty="0">
                <a:solidFill>
                  <a:prstClr val="black"/>
                </a:solidFill>
                <a:latin typeface="Times New Roman" panose="02020603050405020304" pitchFamily="18" charset="0"/>
                <a:cs typeface="Times New Roman" panose="02020603050405020304" pitchFamily="18" charset="0"/>
              </a:rPr>
              <a:t> по кругу:</a:t>
            </a:r>
          </a:p>
          <a:p>
            <a:pPr marL="0" lvl="0" indent="0" algn="ctr">
              <a:lnSpc>
                <a:spcPct val="11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Мы посадим </a:t>
            </a:r>
            <a:r>
              <a:rPr lang="ru-RU" sz="2000" b="1" i="1" dirty="0" err="1">
                <a:solidFill>
                  <a:prstClr val="black"/>
                </a:solidFill>
                <a:latin typeface="Times New Roman" panose="02020603050405020304" pitchFamily="18" charset="0"/>
                <a:cs typeface="Times New Roman" panose="02020603050405020304" pitchFamily="18" charset="0"/>
              </a:rPr>
              <a:t>грушку</a:t>
            </a:r>
            <a:r>
              <a:rPr lang="ru-RU" sz="2000" b="1" i="1" dirty="0">
                <a:solidFill>
                  <a:prstClr val="black"/>
                </a:solidFill>
                <a:latin typeface="Times New Roman" panose="02020603050405020304" pitchFamily="18" charset="0"/>
                <a:cs typeface="Times New Roman" panose="02020603050405020304" pitchFamily="18" charset="0"/>
              </a:rPr>
              <a:t> – вот, вот!</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1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Пускай наша </a:t>
            </a:r>
            <a:r>
              <a:rPr lang="ru-RU" sz="2000" b="1" i="1" dirty="0" err="1">
                <a:solidFill>
                  <a:prstClr val="black"/>
                </a:solidFill>
                <a:latin typeface="Times New Roman" panose="02020603050405020304" pitchFamily="18" charset="0"/>
                <a:cs typeface="Times New Roman" panose="02020603050405020304" pitchFamily="18" charset="0"/>
              </a:rPr>
              <a:t>грушка</a:t>
            </a:r>
            <a:r>
              <a:rPr lang="ru-RU" sz="2000" b="1" i="1" dirty="0">
                <a:solidFill>
                  <a:prstClr val="black"/>
                </a:solidFill>
                <a:latin typeface="Times New Roman" panose="02020603050405020304" pitchFamily="18" charset="0"/>
                <a:cs typeface="Times New Roman" panose="02020603050405020304" pitchFamily="18" charset="0"/>
              </a:rPr>
              <a:t> растет, растет!</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1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Вырастай ты, </a:t>
            </a:r>
            <a:r>
              <a:rPr lang="ru-RU" sz="2000" b="1" i="1" dirty="0" err="1">
                <a:solidFill>
                  <a:prstClr val="black"/>
                </a:solidFill>
                <a:latin typeface="Times New Roman" panose="02020603050405020304" pitchFamily="18" charset="0"/>
                <a:cs typeface="Times New Roman" panose="02020603050405020304" pitchFamily="18" charset="0"/>
              </a:rPr>
              <a:t>грушка</a:t>
            </a:r>
            <a:r>
              <a:rPr lang="ru-RU" sz="2000" b="1" i="1" dirty="0">
                <a:solidFill>
                  <a:prstClr val="black"/>
                </a:solidFill>
                <a:latin typeface="Times New Roman" panose="02020603050405020304" pitchFamily="18" charset="0"/>
                <a:cs typeface="Times New Roman" panose="02020603050405020304" pitchFamily="18" charset="0"/>
              </a:rPr>
              <a:t>, вот такой вышины;</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1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Вырастай ты, </a:t>
            </a:r>
            <a:r>
              <a:rPr lang="ru-RU" sz="2000" b="1" i="1" dirty="0" err="1">
                <a:solidFill>
                  <a:prstClr val="black"/>
                </a:solidFill>
                <a:latin typeface="Times New Roman" panose="02020603050405020304" pitchFamily="18" charset="0"/>
                <a:cs typeface="Times New Roman" panose="02020603050405020304" pitchFamily="18" charset="0"/>
              </a:rPr>
              <a:t>грушка</a:t>
            </a:r>
            <a:r>
              <a:rPr lang="ru-RU" sz="2000" b="1" i="1" dirty="0">
                <a:solidFill>
                  <a:prstClr val="black"/>
                </a:solidFill>
                <a:latin typeface="Times New Roman" panose="02020603050405020304" pitchFamily="18" charset="0"/>
                <a:cs typeface="Times New Roman" panose="02020603050405020304" pitchFamily="18" charset="0"/>
              </a:rPr>
              <a:t>, вот такой ширины;</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1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Вырастай ты, </a:t>
            </a:r>
            <a:r>
              <a:rPr lang="ru-RU" sz="2000" b="1" i="1" dirty="0" err="1">
                <a:solidFill>
                  <a:prstClr val="black"/>
                </a:solidFill>
                <a:latin typeface="Times New Roman" panose="02020603050405020304" pitchFamily="18" charset="0"/>
                <a:cs typeface="Times New Roman" panose="02020603050405020304" pitchFamily="18" charset="0"/>
              </a:rPr>
              <a:t>грушка</a:t>
            </a:r>
            <a:r>
              <a:rPr lang="ru-RU" sz="2000" b="1" i="1" dirty="0">
                <a:solidFill>
                  <a:prstClr val="black"/>
                </a:solidFill>
                <a:latin typeface="Times New Roman" panose="02020603050405020304" pitchFamily="18" charset="0"/>
                <a:cs typeface="Times New Roman" panose="02020603050405020304" pitchFamily="18" charset="0"/>
              </a:rPr>
              <a:t>, вырастай в добрый час!</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1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Потанцуй, Марийка, покрутись ты для нас!</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1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А мы эту </a:t>
            </a:r>
            <a:r>
              <a:rPr lang="ru-RU" sz="2000" b="1" i="1" dirty="0" err="1">
                <a:solidFill>
                  <a:prstClr val="black"/>
                </a:solidFill>
                <a:latin typeface="Times New Roman" panose="02020603050405020304" pitchFamily="18" charset="0"/>
                <a:cs typeface="Times New Roman" panose="02020603050405020304" pitchFamily="18" charset="0"/>
              </a:rPr>
              <a:t>грушку</a:t>
            </a:r>
            <a:r>
              <a:rPr lang="ru-RU" sz="2000" b="1" i="1" dirty="0">
                <a:solidFill>
                  <a:prstClr val="black"/>
                </a:solidFill>
                <a:latin typeface="Times New Roman" panose="02020603050405020304" pitchFamily="18" charset="0"/>
                <a:cs typeface="Times New Roman" panose="02020603050405020304" pitchFamily="18" charset="0"/>
              </a:rPr>
              <a:t> все щипать будем.</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1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Нашей Марийки убегать будем!</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717550" algn="just">
              <a:lnSpc>
                <a:spcPct val="11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Грушка в середине круга должна изображать все то, о чем поется в песне  (танцевать, крутиться). На слова «Вот такой вышины» дети поднимают руки вверх, а на слова «Вот такой ширины» разводят их в стороны.</a:t>
            </a:r>
          </a:p>
          <a:p>
            <a:pPr marL="0" lvl="0" indent="717550" algn="just">
              <a:lnSpc>
                <a:spcPct val="11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Когда поют: «А мы эту </a:t>
            </a:r>
            <a:r>
              <a:rPr lang="ru-RU" sz="2000" dirty="0" err="1">
                <a:solidFill>
                  <a:prstClr val="black"/>
                </a:solidFill>
                <a:latin typeface="Times New Roman" panose="02020603050405020304" pitchFamily="18" charset="0"/>
                <a:cs typeface="Times New Roman" panose="02020603050405020304" pitchFamily="18" charset="0"/>
              </a:rPr>
              <a:t>грушку</a:t>
            </a:r>
            <a:r>
              <a:rPr lang="ru-RU" sz="2000" dirty="0">
                <a:solidFill>
                  <a:prstClr val="black"/>
                </a:solidFill>
                <a:latin typeface="Times New Roman" panose="02020603050405020304" pitchFamily="18" charset="0"/>
                <a:cs typeface="Times New Roman" panose="02020603050405020304" pitchFamily="18" charset="0"/>
              </a:rPr>
              <a:t> все щипать будем», все приближаются к </a:t>
            </a:r>
            <a:r>
              <a:rPr lang="ru-RU" sz="2000" dirty="0" err="1">
                <a:solidFill>
                  <a:prstClr val="black"/>
                </a:solidFill>
                <a:latin typeface="Times New Roman" panose="02020603050405020304" pitchFamily="18" charset="0"/>
                <a:cs typeface="Times New Roman" panose="02020603050405020304" pitchFamily="18" charset="0"/>
              </a:rPr>
              <a:t>грушке</a:t>
            </a:r>
            <a:r>
              <a:rPr lang="ru-RU" sz="2000" dirty="0">
                <a:solidFill>
                  <a:prstClr val="black"/>
                </a:solidFill>
                <a:latin typeface="Times New Roman" panose="02020603050405020304" pitchFamily="18" charset="0"/>
                <a:cs typeface="Times New Roman" panose="02020603050405020304" pitchFamily="18" charset="0"/>
              </a:rPr>
              <a:t>, чтобы дотронуться до нее, и быстро убегают, а </a:t>
            </a:r>
            <a:r>
              <a:rPr lang="ru-RU" sz="2000" dirty="0" err="1">
                <a:solidFill>
                  <a:prstClr val="black"/>
                </a:solidFill>
                <a:latin typeface="Times New Roman" panose="02020603050405020304" pitchFamily="18" charset="0"/>
                <a:cs typeface="Times New Roman" panose="02020603050405020304" pitchFamily="18" charset="0"/>
              </a:rPr>
              <a:t>грушка</a:t>
            </a:r>
            <a:r>
              <a:rPr lang="ru-RU" sz="2000" dirty="0">
                <a:solidFill>
                  <a:prstClr val="black"/>
                </a:solidFill>
                <a:latin typeface="Times New Roman" panose="02020603050405020304" pitchFamily="18" charset="0"/>
                <a:cs typeface="Times New Roman" panose="02020603050405020304" pitchFamily="18" charset="0"/>
              </a:rPr>
              <a:t> ловит детей. Все игровые действия должны быть согласованы со словами.</a:t>
            </a:r>
          </a:p>
          <a:p>
            <a:pPr marL="0" indent="0">
              <a:buNone/>
            </a:pPr>
            <a:endParaRPr lang="ru-RU" dirty="0"/>
          </a:p>
        </p:txBody>
      </p:sp>
    </p:spTree>
    <p:extLst>
      <p:ext uri="{BB962C8B-B14F-4D97-AF65-F5344CB8AC3E}">
        <p14:creationId xmlns="" xmlns:p14="http://schemas.microsoft.com/office/powerpoint/2010/main" val="3933560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4521C7BD-04EC-4C4F-9FBC-DF1BDA13C405}"/>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D37C11CF-401D-4C6A-8297-32108A990E8A}"/>
              </a:ext>
            </a:extLst>
          </p:cNvPr>
          <p:cNvSpPr>
            <a:spLocks noGrp="1"/>
          </p:cNvSpPr>
          <p:nvPr>
            <p:ph type="title"/>
          </p:nvPr>
        </p:nvSpPr>
        <p:spPr>
          <a:xfrm>
            <a:off x="0" y="285135"/>
            <a:ext cx="12192000" cy="609601"/>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«Огородник и воробей»</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F446D8B5-26B7-4AE5-BE6A-BAE3A19F6FE4}"/>
              </a:ext>
            </a:extLst>
          </p:cNvPr>
          <p:cNvSpPr>
            <a:spLocks noGrp="1"/>
          </p:cNvSpPr>
          <p:nvPr>
            <p:ph idx="1"/>
          </p:nvPr>
        </p:nvSpPr>
        <p:spPr>
          <a:xfrm>
            <a:off x="285135" y="1061884"/>
            <a:ext cx="11592233" cy="5115079"/>
          </a:xfrm>
        </p:spPr>
        <p:txBody>
          <a:bodyPr>
            <a:normAutofit fontScale="92500" lnSpcReduction="20000"/>
          </a:bodyPr>
          <a:lstStyle/>
          <a:p>
            <a:pPr marL="0" lvl="0" indent="717550" algn="just">
              <a:lnSpc>
                <a:spcPct val="11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Выбираются Огородник и Воробей. Остальные участники игры, взявшись за руки, образуют круг. На середину круга кладут орехи (яблоки, сливы и т. д.) — это «огород». В стороне, шагах в десяти, чертят кружок — «гнездо». Хоровод медленно движется по кругу, все поют:</a:t>
            </a:r>
          </a:p>
          <a:p>
            <a:pPr marL="0" lvl="0" indent="0">
              <a:lnSpc>
                <a:spcPct val="11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Воробей маленький.  Серенький, удаленький, </a:t>
            </a:r>
          </a:p>
          <a:p>
            <a:pPr marL="0" lvl="0" indent="0">
              <a:lnSpc>
                <a:spcPct val="11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По двору шныряет, крошки собирает;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В огороде ночует, ягоды ворует.</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717550" algn="just">
              <a:lnSpc>
                <a:spcPct val="11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Воробей бежит в круг (ребята, подымая и опуская руки, впускают и выпускают его), берёт один орех и старается унести его в «гнездо». Огородник сторожит за кругом и, как только Воробей выбегает из круга, начинает его ловить. Если Воробью удастся положить орех в «гнездо», он снова играет. Пойманный же Воробей меняется ролью с одним из участников. Но перед этим он должен откупиться от Огородника и выполнить желания хоровода, например спеть, сплясать и т. д. При этом ему поют</a:t>
            </a:r>
            <a:r>
              <a:rPr lang="en-US" sz="2200" dirty="0">
                <a:solidFill>
                  <a:prstClr val="black"/>
                </a:solidFill>
                <a:latin typeface="Times New Roman" panose="02020603050405020304" pitchFamily="18" charset="0"/>
                <a:cs typeface="Times New Roman" panose="02020603050405020304" pitchFamily="18" charset="0"/>
              </a:rPr>
              <a:t>:</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1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Уж век воробышку не </a:t>
            </a:r>
            <a:r>
              <a:rPr lang="ru-RU" sz="2200" b="1" i="1" dirty="0" err="1">
                <a:solidFill>
                  <a:prstClr val="black"/>
                </a:solidFill>
                <a:latin typeface="Times New Roman" panose="02020603050405020304" pitchFamily="18" charset="0"/>
                <a:cs typeface="Times New Roman" panose="02020603050405020304" pitchFamily="18" charset="0"/>
              </a:rPr>
              <a:t>лётывать</a:t>
            </a:r>
            <a:r>
              <a:rPr lang="ru-RU" sz="2200" b="1" i="1" dirty="0">
                <a:solidFill>
                  <a:prstClr val="black"/>
                </a:solidFill>
                <a:latin typeface="Times New Roman" panose="02020603050405020304" pitchFamily="18" charset="0"/>
                <a:cs typeface="Times New Roman" panose="02020603050405020304" pitchFamily="18" charset="0"/>
              </a:rPr>
              <a:t>,  в огороде ягод не </a:t>
            </a:r>
            <a:r>
              <a:rPr lang="ru-RU" sz="2200" b="1" i="1" dirty="0" err="1">
                <a:solidFill>
                  <a:prstClr val="black"/>
                </a:solidFill>
                <a:latin typeface="Times New Roman" panose="02020603050405020304" pitchFamily="18" charset="0"/>
                <a:cs typeface="Times New Roman" panose="02020603050405020304" pitchFamily="18" charset="0"/>
              </a:rPr>
              <a:t>клёвывать</a:t>
            </a:r>
            <a:r>
              <a:rPr lang="ru-RU" sz="2200" b="1" i="1" dirty="0">
                <a:solidFill>
                  <a:prstClr val="black"/>
                </a:solidFill>
                <a:latin typeface="Times New Roman" panose="02020603050405020304" pitchFamily="18" charset="0"/>
                <a:cs typeface="Times New Roman" panose="02020603050405020304" pitchFamily="18" charset="0"/>
              </a:rPr>
              <a:t>,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На дубовой тычинке не сиживать. А ты, воробышек, садись на </a:t>
            </a:r>
            <a:r>
              <a:rPr lang="ru-RU" sz="2200" b="1" i="1" dirty="0" err="1">
                <a:solidFill>
                  <a:prstClr val="black"/>
                </a:solidFill>
                <a:latin typeface="Times New Roman" panose="02020603050405020304" pitchFamily="18" charset="0"/>
                <a:cs typeface="Times New Roman" panose="02020603050405020304" pitchFamily="18" charset="0"/>
              </a:rPr>
              <a:t>лужочек</a:t>
            </a:r>
            <a:r>
              <a:rPr lang="ru-RU" sz="2200" b="1" i="1" dirty="0">
                <a:solidFill>
                  <a:prstClr val="black"/>
                </a:solidFill>
                <a:latin typeface="Times New Roman" panose="02020603050405020304" pitchFamily="18" charset="0"/>
                <a:cs typeface="Times New Roman" panose="02020603050405020304" pitchFamily="18" charset="0"/>
              </a:rPr>
              <a:t>,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А ты, серенький, садись во кружочек.  Не пора ли тебе встать и полетать,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В хороводе нашем поплясать!</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717550" algn="just">
              <a:lnSpc>
                <a:spcPct val="11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В конце игры подсчитывают, какой воробей принёс больше всех орехов в «гнездо». Его объявляют победителем и в награду отдают все орехи.</a:t>
            </a:r>
          </a:p>
          <a:p>
            <a:pPr marL="0" indent="0">
              <a:buNone/>
            </a:pPr>
            <a:endParaRPr lang="ru-RU" dirty="0"/>
          </a:p>
        </p:txBody>
      </p:sp>
    </p:spTree>
    <p:extLst>
      <p:ext uri="{BB962C8B-B14F-4D97-AF65-F5344CB8AC3E}">
        <p14:creationId xmlns="" xmlns:p14="http://schemas.microsoft.com/office/powerpoint/2010/main" val="8610586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3ED8A8D1-8FA1-4DE3-B380-A95BF68CB5F2}"/>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7A32E82A-3DFD-437C-8D6A-C58BB8A6A87A}"/>
              </a:ext>
            </a:extLst>
          </p:cNvPr>
          <p:cNvSpPr>
            <a:spLocks noGrp="1"/>
          </p:cNvSpPr>
          <p:nvPr>
            <p:ph type="title"/>
          </p:nvPr>
        </p:nvSpPr>
        <p:spPr>
          <a:xfrm>
            <a:off x="0" y="365125"/>
            <a:ext cx="12192000" cy="854075"/>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«Дедушка Водяной»</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52FB207F-B7E8-4BFD-B9B5-275A3296B932}"/>
              </a:ext>
            </a:extLst>
          </p:cNvPr>
          <p:cNvSpPr>
            <a:spLocks noGrp="1"/>
          </p:cNvSpPr>
          <p:nvPr>
            <p:ph idx="1"/>
          </p:nvPr>
        </p:nvSpPr>
        <p:spPr>
          <a:xfrm>
            <a:off x="304799" y="1219200"/>
            <a:ext cx="11631561" cy="4957763"/>
          </a:xfrm>
        </p:spPr>
        <p:txBody>
          <a:bodyPr/>
          <a:lstStyle/>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Дедушка Водяной </a:t>
            </a:r>
            <a:br>
              <a:rPr lang="ru-RU" sz="2000" b="1" i="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Что сидишь ты под водой</a:t>
            </a:r>
            <a:br>
              <a:rPr lang="ru-RU" sz="2000" b="1" i="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Выгляни на чуточку</a:t>
            </a:r>
            <a:br>
              <a:rPr lang="ru-RU" sz="2000" b="1" i="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На одну минуточку.</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717550" algn="just">
              <a:lnSpc>
                <a:spcPct val="100000"/>
              </a:lnSpc>
              <a:spcBef>
                <a:spcPts val="0"/>
              </a:spcBef>
              <a:buNone/>
            </a:pPr>
            <a:endParaRPr lang="en-US" sz="2000" dirty="0">
              <a:solidFill>
                <a:prstClr val="black"/>
              </a:solidFill>
              <a:latin typeface="Times New Roman" panose="02020603050405020304" pitchFamily="18" charset="0"/>
              <a:cs typeface="Times New Roman" panose="02020603050405020304" pitchFamily="18" charset="0"/>
            </a:endParaRPr>
          </a:p>
          <a:p>
            <a:pPr marL="0" lvl="0" indent="717550" algn="just">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(В центре круга сидит на корточках ребенок. Он - Водяной. Дети идут вокруг него хороводным шагом, тихо произносят слова, по окончании слов останавливаются .Ребенок встает, закрывает глаза, воспитатель подводит его к другому ребенку и он на ощупь определяет, к кому подошел, называет его имя. Если угадал, то садится угаданный ребенок. Игра начинается снова)</a:t>
            </a:r>
          </a:p>
          <a:p>
            <a:pPr marL="0" lvl="0" indent="0" algn="ctr">
              <a:lnSpc>
                <a:spcPct val="100000"/>
              </a:lnSpc>
              <a:spcBef>
                <a:spcPts val="0"/>
              </a:spcBef>
              <a:buNone/>
            </a:pPr>
            <a:endParaRPr lang="en-US" sz="2000" b="1"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dirty="0">
                <a:solidFill>
                  <a:prstClr val="black"/>
                </a:solidFill>
                <a:latin typeface="Times New Roman" panose="02020603050405020304" pitchFamily="18" charset="0"/>
                <a:cs typeface="Times New Roman" panose="02020603050405020304" pitchFamily="18" charset="0"/>
              </a:rPr>
              <a:t>Вариант для девочки:</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Бабушка Водяная</a:t>
            </a:r>
            <a:br>
              <a:rPr lang="ru-RU" sz="2000" b="1" i="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Что сидишь ты и моргаешь</a:t>
            </a:r>
            <a:br>
              <a:rPr lang="ru-RU" sz="2000" b="1" i="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Выгляни на чуточку</a:t>
            </a:r>
            <a:br>
              <a:rPr lang="ru-RU" sz="2000" b="1" i="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На одну минуточку.</a:t>
            </a:r>
            <a:endParaRPr lang="ru-RU"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 xmlns:p14="http://schemas.microsoft.com/office/powerpoint/2010/main" val="1697766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8B2C0EA4-C399-4BB6-AC46-225D8C96745E}"/>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32E83D35-AD5B-4361-9E87-4BAC07A7C069}"/>
              </a:ext>
            </a:extLst>
          </p:cNvPr>
          <p:cNvSpPr>
            <a:spLocks noGrp="1"/>
          </p:cNvSpPr>
          <p:nvPr>
            <p:ph type="title"/>
          </p:nvPr>
        </p:nvSpPr>
        <p:spPr>
          <a:xfrm>
            <a:off x="0" y="255639"/>
            <a:ext cx="12192000" cy="766917"/>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«Веселись детвора»</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545A4A13-CC6C-4C66-9A30-8F43B3F8FCAB}"/>
              </a:ext>
            </a:extLst>
          </p:cNvPr>
          <p:cNvSpPr>
            <a:spLocks noGrp="1"/>
          </p:cNvSpPr>
          <p:nvPr>
            <p:ph idx="1"/>
          </p:nvPr>
        </p:nvSpPr>
        <p:spPr>
          <a:xfrm>
            <a:off x="334297" y="943898"/>
            <a:ext cx="11621729" cy="5233066"/>
          </a:xfrm>
        </p:spPr>
        <p:txBody>
          <a:bodyPr>
            <a:normAutofit/>
          </a:bodyPr>
          <a:lstStyle/>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Поиграть пришла пора!</a:t>
            </a:r>
            <a:br>
              <a:rPr lang="ru-RU" sz="2000" b="1" i="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Как мяукает кисонька?</a:t>
            </a:r>
            <a:r>
              <a:rPr lang="ru-RU" sz="2000" b="1" dirty="0">
                <a:solidFill>
                  <a:prstClr val="black"/>
                </a:solidFill>
                <a:latin typeface="Times New Roman" panose="02020603050405020304" pitchFamily="18" charset="0"/>
                <a:cs typeface="Times New Roman" panose="02020603050405020304" pitchFamily="18" charset="0"/>
              </a:rPr>
              <a:t> – </a:t>
            </a:r>
            <a:r>
              <a:rPr lang="ru-RU" sz="2000" dirty="0">
                <a:solidFill>
                  <a:prstClr val="black"/>
                </a:solidFill>
                <a:latin typeface="Times New Roman" panose="02020603050405020304" pitchFamily="18" charset="0"/>
                <a:cs typeface="Times New Roman" panose="02020603050405020304" pitchFamily="18" charset="0"/>
              </a:rPr>
              <a:t>Поочерёдное выдвижение рук вперёд.</a:t>
            </a:r>
            <a:r>
              <a:rPr lang="ru-RU" sz="2000" b="1" i="1" dirty="0">
                <a:solidFill>
                  <a:prstClr val="black"/>
                </a:solidFill>
                <a:latin typeface="Times New Roman" panose="02020603050405020304" pitchFamily="18" charset="0"/>
                <a:cs typeface="Times New Roman" panose="02020603050405020304" pitchFamily="18" charset="0"/>
              </a:rPr>
              <a:t> </a:t>
            </a:r>
          </a:p>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Мяу, мяу, мяу.</a:t>
            </a:r>
          </a:p>
          <a:p>
            <a:pPr marL="0" lvl="0" indent="0">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А как лает </a:t>
            </a:r>
            <a:r>
              <a:rPr lang="ru-RU" sz="2000" b="1" i="1" dirty="0" err="1">
                <a:solidFill>
                  <a:prstClr val="black"/>
                </a:solidFill>
                <a:latin typeface="Times New Roman" panose="02020603050405020304" pitchFamily="18" charset="0"/>
                <a:cs typeface="Times New Roman" panose="02020603050405020304" pitchFamily="18" charset="0"/>
              </a:rPr>
              <a:t>Жученька</a:t>
            </a:r>
            <a:r>
              <a:rPr lang="ru-RU" sz="2000" b="1" i="1" dirty="0">
                <a:solidFill>
                  <a:prstClr val="black"/>
                </a:solidFill>
                <a:latin typeface="Times New Roman" panose="02020603050405020304" pitchFamily="18" charset="0"/>
                <a:cs typeface="Times New Roman" panose="02020603050405020304" pitchFamily="18" charset="0"/>
              </a:rPr>
              <a:t>?</a:t>
            </a:r>
            <a:r>
              <a:rPr lang="ru-RU" sz="2000" b="1" dirty="0">
                <a:solidFill>
                  <a:prstClr val="black"/>
                </a:solidFill>
                <a:latin typeface="Times New Roman" panose="02020603050405020304" pitchFamily="18" charset="0"/>
                <a:cs typeface="Times New Roman" panose="02020603050405020304" pitchFamily="18" charset="0"/>
              </a:rPr>
              <a:t> – </a:t>
            </a:r>
            <a:r>
              <a:rPr lang="ru-RU" sz="2000" dirty="0">
                <a:solidFill>
                  <a:prstClr val="black"/>
                </a:solidFill>
                <a:latin typeface="Times New Roman" panose="02020603050405020304" pitchFamily="18" charset="0"/>
                <a:cs typeface="Times New Roman" panose="02020603050405020304" pitchFamily="18" charset="0"/>
              </a:rPr>
              <a:t>Хватательные движения.</a:t>
            </a:r>
            <a:r>
              <a:rPr lang="ru-RU" sz="2000" i="1"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Гав, гав, гав.</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Как мычит коровушка?</a:t>
            </a:r>
            <a:r>
              <a:rPr lang="ru-RU" sz="2000" b="1" dirty="0">
                <a:solidFill>
                  <a:prstClr val="black"/>
                </a:solidFill>
                <a:latin typeface="Times New Roman" panose="02020603050405020304" pitchFamily="18" charset="0"/>
                <a:cs typeface="Times New Roman" panose="02020603050405020304" pitchFamily="18" charset="0"/>
              </a:rPr>
              <a:t> – </a:t>
            </a:r>
            <a:r>
              <a:rPr lang="ru-RU" sz="2000" dirty="0">
                <a:solidFill>
                  <a:prstClr val="black"/>
                </a:solidFill>
                <a:latin typeface="Times New Roman" panose="02020603050405020304" pitchFamily="18" charset="0"/>
                <a:cs typeface="Times New Roman" panose="02020603050405020304" pitchFamily="18" charset="0"/>
              </a:rPr>
              <a:t>"Рога" Руки к голове, наклоны вперёд. </a:t>
            </a:r>
          </a:p>
          <a:p>
            <a:pPr marL="0" lvl="0" indent="0">
              <a:lnSpc>
                <a:spcPct val="100000"/>
              </a:lnSpc>
              <a:spcBef>
                <a:spcPts val="0"/>
              </a:spcBef>
              <a:buNone/>
            </a:pPr>
            <a:r>
              <a:rPr lang="ru-RU" sz="2000" b="1" i="1" dirty="0" err="1">
                <a:solidFill>
                  <a:prstClr val="black"/>
                </a:solidFill>
                <a:latin typeface="Times New Roman" panose="02020603050405020304" pitchFamily="18" charset="0"/>
                <a:cs typeface="Times New Roman" panose="02020603050405020304" pitchFamily="18" charset="0"/>
              </a:rPr>
              <a:t>Му</a:t>
            </a:r>
            <a:r>
              <a:rPr lang="ru-RU" sz="2000" b="1" i="1" dirty="0">
                <a:solidFill>
                  <a:prstClr val="black"/>
                </a:solidFill>
                <a:latin typeface="Times New Roman" panose="02020603050405020304" pitchFamily="18" charset="0"/>
                <a:cs typeface="Times New Roman" panose="02020603050405020304" pitchFamily="18" charset="0"/>
              </a:rPr>
              <a:t>, </a:t>
            </a:r>
            <a:r>
              <a:rPr lang="ru-RU" sz="2000" b="1" i="1" dirty="0" err="1">
                <a:solidFill>
                  <a:prstClr val="black"/>
                </a:solidFill>
                <a:latin typeface="Times New Roman" panose="02020603050405020304" pitchFamily="18" charset="0"/>
                <a:cs typeface="Times New Roman" panose="02020603050405020304" pitchFamily="18" charset="0"/>
              </a:rPr>
              <a:t>му</a:t>
            </a:r>
            <a:r>
              <a:rPr lang="ru-RU" sz="2000" b="1" i="1" dirty="0">
                <a:solidFill>
                  <a:prstClr val="black"/>
                </a:solidFill>
                <a:latin typeface="Times New Roman" panose="02020603050405020304" pitchFamily="18" charset="0"/>
                <a:cs typeface="Times New Roman" panose="02020603050405020304" pitchFamily="18" charset="0"/>
              </a:rPr>
              <a:t>, </a:t>
            </a:r>
            <a:r>
              <a:rPr lang="ru-RU" sz="2000" b="1" i="1" dirty="0" err="1">
                <a:solidFill>
                  <a:prstClr val="black"/>
                </a:solidFill>
                <a:latin typeface="Times New Roman" panose="02020603050405020304" pitchFamily="18" charset="0"/>
                <a:cs typeface="Times New Roman" panose="02020603050405020304" pitchFamily="18" charset="0"/>
              </a:rPr>
              <a:t>му</a:t>
            </a:r>
            <a:r>
              <a:rPr lang="ru-RU" sz="2000" b="1" i="1" dirty="0">
                <a:solidFill>
                  <a:prstClr val="black"/>
                </a:solidFill>
                <a:latin typeface="Times New Roman" panose="02020603050405020304" pitchFamily="18" charset="0"/>
                <a:cs typeface="Times New Roman" panose="02020603050405020304" pitchFamily="18" charset="0"/>
              </a:rPr>
              <a:t>.</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А как свинка хрюкает?</a:t>
            </a:r>
            <a:r>
              <a:rPr lang="ru-RU" sz="2000" b="1" dirty="0">
                <a:solidFill>
                  <a:prstClr val="black"/>
                </a:solidFill>
                <a:latin typeface="Times New Roman" panose="02020603050405020304" pitchFamily="18" charset="0"/>
                <a:cs typeface="Times New Roman" panose="02020603050405020304" pitchFamily="18" charset="0"/>
              </a:rPr>
              <a:t> – </a:t>
            </a:r>
            <a:r>
              <a:rPr lang="ru-RU" sz="2000" dirty="0">
                <a:solidFill>
                  <a:prstClr val="black"/>
                </a:solidFill>
                <a:latin typeface="Times New Roman" panose="02020603050405020304" pitchFamily="18" charset="0"/>
                <a:cs typeface="Times New Roman" panose="02020603050405020304" pitchFamily="18" charset="0"/>
              </a:rPr>
              <a:t>К носу указательным пальцем</a:t>
            </a:r>
            <a:r>
              <a:rPr lang="ru-RU" sz="2000" b="1" i="1" dirty="0">
                <a:solidFill>
                  <a:prstClr val="black"/>
                </a:solidFill>
                <a:latin typeface="Times New Roman" panose="02020603050405020304" pitchFamily="18" charset="0"/>
                <a:cs typeface="Times New Roman" panose="02020603050405020304" pitchFamily="18" charset="0"/>
              </a:rPr>
              <a:t>. </a:t>
            </a:r>
          </a:p>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Хрю, хрю, хрю.</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Веселись детвора. Продолжается игра</a:t>
            </a:r>
            <a:r>
              <a:rPr lang="ru-RU" sz="2000" b="1" dirty="0">
                <a:solidFill>
                  <a:prstClr val="black"/>
                </a:solidFill>
                <a:latin typeface="Times New Roman" panose="02020603050405020304" pitchFamily="18" charset="0"/>
                <a:cs typeface="Times New Roman" panose="02020603050405020304" pitchFamily="18" charset="0"/>
              </a:rPr>
              <a:t> – </a:t>
            </a:r>
            <a:r>
              <a:rPr lang="ru-RU" sz="2000" dirty="0">
                <a:solidFill>
                  <a:prstClr val="black"/>
                </a:solidFill>
                <a:latin typeface="Times New Roman" panose="02020603050405020304" pitchFamily="18" charset="0"/>
                <a:cs typeface="Times New Roman" panose="02020603050405020304" pitchFamily="18" charset="0"/>
              </a:rPr>
              <a:t>Водим хоровод</a:t>
            </a:r>
          </a:p>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Как лягушки квакают? </a:t>
            </a:r>
            <a:r>
              <a:rPr lang="ru-RU" sz="2000" b="1" dirty="0">
                <a:solidFill>
                  <a:prstClr val="black"/>
                </a:solidFill>
                <a:latin typeface="Times New Roman" panose="02020603050405020304" pitchFamily="18" charset="0"/>
                <a:cs typeface="Times New Roman" panose="02020603050405020304" pitchFamily="18" charset="0"/>
              </a:rPr>
              <a:t>– </a:t>
            </a:r>
            <a:r>
              <a:rPr lang="ru-RU" sz="2000" dirty="0">
                <a:solidFill>
                  <a:prstClr val="black"/>
                </a:solidFill>
                <a:latin typeface="Times New Roman" panose="02020603050405020304" pitchFamily="18" charset="0"/>
                <a:cs typeface="Times New Roman" panose="02020603050405020304" pitchFamily="18" charset="0"/>
              </a:rPr>
              <a:t>Ладошки вперед, пальцы</a:t>
            </a:r>
            <a:r>
              <a:rPr lang="ru-RU" sz="2000" i="1" dirty="0">
                <a:solidFill>
                  <a:prstClr val="black"/>
                </a:solidFill>
                <a:latin typeface="Times New Roman" panose="02020603050405020304" pitchFamily="18" charset="0"/>
                <a:cs typeface="Times New Roman" panose="02020603050405020304" pitchFamily="18" charset="0"/>
              </a:rPr>
              <a:t> </a:t>
            </a:r>
            <a:r>
              <a:rPr lang="ru-RU" sz="2000" dirty="0">
                <a:solidFill>
                  <a:prstClr val="black"/>
                </a:solidFill>
                <a:latin typeface="Times New Roman" panose="02020603050405020304" pitchFamily="18" charset="0"/>
                <a:cs typeface="Times New Roman" panose="02020603050405020304" pitchFamily="18" charset="0"/>
              </a:rPr>
              <a:t>развести</a:t>
            </a:r>
            <a:r>
              <a:rPr lang="ru-RU" sz="2000" i="1" dirty="0">
                <a:solidFill>
                  <a:prstClr val="black"/>
                </a:solidFill>
                <a:latin typeface="Times New Roman" panose="02020603050405020304" pitchFamily="18" charset="0"/>
                <a:cs typeface="Times New Roman" panose="02020603050405020304" pitchFamily="18" charset="0"/>
              </a:rPr>
              <a:t>. </a:t>
            </a:r>
          </a:p>
          <a:p>
            <a:pPr marL="0" lvl="0" indent="0">
              <a:lnSpc>
                <a:spcPct val="100000"/>
              </a:lnSpc>
              <a:spcBef>
                <a:spcPts val="0"/>
              </a:spcBef>
              <a:buNone/>
            </a:pPr>
            <a:r>
              <a:rPr lang="ru-RU" sz="2000" b="1" i="1" dirty="0" err="1">
                <a:solidFill>
                  <a:prstClr val="black"/>
                </a:solidFill>
                <a:latin typeface="Times New Roman" panose="02020603050405020304" pitchFamily="18" charset="0"/>
                <a:cs typeface="Times New Roman" panose="02020603050405020304" pitchFamily="18" charset="0"/>
              </a:rPr>
              <a:t>Ква</a:t>
            </a:r>
            <a:r>
              <a:rPr lang="ru-RU" sz="2000" b="1" i="1" dirty="0">
                <a:solidFill>
                  <a:prstClr val="black"/>
                </a:solidFill>
                <a:latin typeface="Times New Roman" panose="02020603050405020304" pitchFamily="18" charset="0"/>
                <a:cs typeface="Times New Roman" panose="02020603050405020304" pitchFamily="18" charset="0"/>
              </a:rPr>
              <a:t>, </a:t>
            </a:r>
            <a:r>
              <a:rPr lang="ru-RU" sz="2000" b="1" i="1" dirty="0" err="1">
                <a:solidFill>
                  <a:prstClr val="black"/>
                </a:solidFill>
                <a:latin typeface="Times New Roman" panose="02020603050405020304" pitchFamily="18" charset="0"/>
                <a:cs typeface="Times New Roman" panose="02020603050405020304" pitchFamily="18" charset="0"/>
              </a:rPr>
              <a:t>ква</a:t>
            </a:r>
            <a:r>
              <a:rPr lang="ru-RU" sz="2000" b="1" i="1" dirty="0">
                <a:solidFill>
                  <a:prstClr val="black"/>
                </a:solidFill>
                <a:latin typeface="Times New Roman" panose="02020603050405020304" pitchFamily="18" charset="0"/>
                <a:cs typeface="Times New Roman" panose="02020603050405020304" pitchFamily="18" charset="0"/>
              </a:rPr>
              <a:t>, </a:t>
            </a:r>
            <a:r>
              <a:rPr lang="ru-RU" sz="2000" b="1" i="1" dirty="0" err="1">
                <a:solidFill>
                  <a:prstClr val="black"/>
                </a:solidFill>
                <a:latin typeface="Times New Roman" panose="02020603050405020304" pitchFamily="18" charset="0"/>
                <a:cs typeface="Times New Roman" panose="02020603050405020304" pitchFamily="18" charset="0"/>
              </a:rPr>
              <a:t>ква</a:t>
            </a:r>
            <a:r>
              <a:rPr lang="ru-RU" sz="2000" b="1" i="1" dirty="0">
                <a:solidFill>
                  <a:prstClr val="black"/>
                </a:solidFill>
                <a:latin typeface="Times New Roman" panose="02020603050405020304" pitchFamily="18" charset="0"/>
                <a:cs typeface="Times New Roman" panose="02020603050405020304" pitchFamily="18" charset="0"/>
              </a:rPr>
              <a:t>.</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Как утята крякают? </a:t>
            </a:r>
            <a:r>
              <a:rPr lang="ru-RU" sz="2000" b="1" dirty="0">
                <a:solidFill>
                  <a:prstClr val="black"/>
                </a:solidFill>
                <a:latin typeface="Times New Roman" panose="02020603050405020304" pitchFamily="18" charset="0"/>
                <a:cs typeface="Times New Roman" panose="02020603050405020304" pitchFamily="18" charset="0"/>
              </a:rPr>
              <a:t>– </a:t>
            </a:r>
            <a:r>
              <a:rPr lang="ru-RU" sz="2000" dirty="0">
                <a:solidFill>
                  <a:prstClr val="black"/>
                </a:solidFill>
                <a:latin typeface="Times New Roman" panose="02020603050405020304" pitchFamily="18" charset="0"/>
                <a:cs typeface="Times New Roman" panose="02020603050405020304" pitchFamily="18" charset="0"/>
              </a:rPr>
              <a:t>Руки согнутые в локтях</a:t>
            </a:r>
            <a:r>
              <a:rPr lang="ru-RU" sz="2000" b="1" i="1" dirty="0">
                <a:solidFill>
                  <a:prstClr val="black"/>
                </a:solidFill>
                <a:latin typeface="Times New Roman" panose="02020603050405020304" pitchFamily="18" charset="0"/>
                <a:cs typeface="Times New Roman" panose="02020603050405020304" pitchFamily="18" charset="0"/>
              </a:rPr>
              <a:t> </a:t>
            </a:r>
            <a:r>
              <a:rPr lang="en-US" sz="2000" b="1" i="1" dirty="0">
                <a:solidFill>
                  <a:prstClr val="black"/>
                </a:solidFill>
                <a:latin typeface="Times New Roman" panose="02020603050405020304" pitchFamily="18" charset="0"/>
                <a:cs typeface="Times New Roman" panose="02020603050405020304" pitchFamily="18" charset="0"/>
              </a:rPr>
              <a:t>“</a:t>
            </a:r>
            <a:r>
              <a:rPr lang="ru-RU" sz="2000" b="1" i="1" dirty="0">
                <a:solidFill>
                  <a:prstClr val="black"/>
                </a:solidFill>
                <a:latin typeface="Times New Roman" panose="02020603050405020304" pitchFamily="18" charset="0"/>
                <a:cs typeface="Times New Roman" panose="02020603050405020304" pitchFamily="18" charset="0"/>
              </a:rPr>
              <a:t>клювики</a:t>
            </a:r>
            <a:r>
              <a:rPr lang="en-US" sz="2000" b="1" i="1" dirty="0">
                <a:solidFill>
                  <a:prstClr val="black"/>
                </a:solidFill>
                <a:latin typeface="Times New Roman" panose="02020603050405020304" pitchFamily="18" charset="0"/>
                <a:cs typeface="Times New Roman" panose="02020603050405020304" pitchFamily="18" charset="0"/>
              </a:rPr>
              <a:t>”</a:t>
            </a:r>
            <a:r>
              <a:rPr lang="ru-RU" sz="2000" b="1" i="1" dirty="0">
                <a:solidFill>
                  <a:prstClr val="black"/>
                </a:solidFill>
                <a:latin typeface="Times New Roman" panose="02020603050405020304" pitchFamily="18" charset="0"/>
                <a:cs typeface="Times New Roman" panose="02020603050405020304" pitchFamily="18" charset="0"/>
              </a:rPr>
              <a:t>. </a:t>
            </a:r>
          </a:p>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Кря, кря, кря.</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Воробьи чирикают? </a:t>
            </a:r>
            <a:r>
              <a:rPr lang="ru-RU" sz="2000" b="1" dirty="0">
                <a:solidFill>
                  <a:prstClr val="black"/>
                </a:solidFill>
                <a:latin typeface="Times New Roman" panose="02020603050405020304" pitchFamily="18" charset="0"/>
                <a:cs typeface="Times New Roman" panose="02020603050405020304" pitchFamily="18" charset="0"/>
              </a:rPr>
              <a:t>– </a:t>
            </a:r>
            <a:r>
              <a:rPr lang="ru-RU" sz="2000" dirty="0">
                <a:solidFill>
                  <a:prstClr val="black"/>
                </a:solidFill>
                <a:latin typeface="Times New Roman" panose="02020603050405020304" pitchFamily="18" charset="0"/>
                <a:cs typeface="Times New Roman" panose="02020603050405020304" pitchFamily="18" charset="0"/>
              </a:rPr>
              <a:t>Руки в стороны, махи руками</a:t>
            </a:r>
            <a:r>
              <a:rPr lang="ru-RU" sz="2000" b="1" i="1" dirty="0">
                <a:solidFill>
                  <a:prstClr val="black"/>
                </a:solidFill>
                <a:latin typeface="Times New Roman" panose="02020603050405020304" pitchFamily="18" charset="0"/>
                <a:cs typeface="Times New Roman" panose="02020603050405020304" pitchFamily="18" charset="0"/>
              </a:rPr>
              <a:t>. Чик-чирик.</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По дорожкам прыгают</a:t>
            </a:r>
            <a:r>
              <a:rPr lang="ru-RU" sz="2000" b="1" dirty="0">
                <a:solidFill>
                  <a:prstClr val="black"/>
                </a:solidFill>
                <a:latin typeface="Times New Roman" panose="02020603050405020304" pitchFamily="18" charset="0"/>
                <a:cs typeface="Times New Roman" panose="02020603050405020304" pitchFamily="18" charset="0"/>
              </a:rPr>
              <a:t> – </a:t>
            </a:r>
            <a:r>
              <a:rPr lang="ru-RU" sz="2000" dirty="0">
                <a:solidFill>
                  <a:prstClr val="black"/>
                </a:solidFill>
                <a:latin typeface="Times New Roman" panose="02020603050405020304" pitchFamily="18" charset="0"/>
                <a:cs typeface="Times New Roman" panose="02020603050405020304" pitchFamily="18" charset="0"/>
              </a:rPr>
              <a:t>Прыжки на месте</a:t>
            </a:r>
            <a:r>
              <a:rPr lang="ru-RU" sz="2000" i="1" dirty="0">
                <a:solidFill>
                  <a:prstClr val="black"/>
                </a:solidFill>
                <a:latin typeface="Times New Roman" panose="02020603050405020304" pitchFamily="18" charset="0"/>
                <a:cs typeface="Times New Roman" panose="02020603050405020304" pitchFamily="18" charset="0"/>
              </a:rPr>
              <a:t>. </a:t>
            </a:r>
            <a:r>
              <a:rPr lang="ru-RU" sz="2000" b="1" i="1" dirty="0">
                <a:solidFill>
                  <a:prstClr val="black"/>
                </a:solidFill>
                <a:latin typeface="Times New Roman" panose="02020603050405020304" pitchFamily="18" charset="0"/>
                <a:cs typeface="Times New Roman" panose="02020603050405020304" pitchFamily="18" charset="0"/>
              </a:rPr>
              <a:t>Прыг, прыг, прыг.</a:t>
            </a:r>
            <a:endParaRPr lang="ru-RU" sz="2000" dirty="0">
              <a:solidFill>
                <a:prstClr val="black"/>
              </a:solidFill>
              <a:latin typeface="Times New Roman" panose="02020603050405020304" pitchFamily="18" charset="0"/>
              <a:cs typeface="Times New Roman" panose="02020603050405020304" pitchFamily="18" charset="0"/>
            </a:endParaRPr>
          </a:p>
          <a:p>
            <a:pPr marL="0" lvl="0" indent="0">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Веселись детвора. Завершается игра</a:t>
            </a:r>
            <a:r>
              <a:rPr lang="ru-RU" sz="2000" b="1" dirty="0">
                <a:solidFill>
                  <a:prstClr val="black"/>
                </a:solidFill>
                <a:latin typeface="Times New Roman" panose="02020603050405020304" pitchFamily="18" charset="0"/>
                <a:cs typeface="Times New Roman" panose="02020603050405020304" pitchFamily="18" charset="0"/>
              </a:rPr>
              <a:t> – </a:t>
            </a:r>
            <a:r>
              <a:rPr lang="ru-RU" sz="2000" dirty="0">
                <a:solidFill>
                  <a:prstClr val="black"/>
                </a:solidFill>
                <a:latin typeface="Times New Roman" panose="02020603050405020304" pitchFamily="18" charset="0"/>
                <a:cs typeface="Times New Roman" panose="02020603050405020304" pitchFamily="18" charset="0"/>
              </a:rPr>
              <a:t>Остановиться.  </a:t>
            </a:r>
          </a:p>
          <a:p>
            <a:pPr marL="0" indent="0">
              <a:buNone/>
            </a:pPr>
            <a:endParaRPr lang="ru-RU" dirty="0"/>
          </a:p>
        </p:txBody>
      </p:sp>
    </p:spTree>
    <p:extLst>
      <p:ext uri="{BB962C8B-B14F-4D97-AF65-F5344CB8AC3E}">
        <p14:creationId xmlns="" xmlns:p14="http://schemas.microsoft.com/office/powerpoint/2010/main" val="4102628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B1A6A2DD-90A2-4AB0-AC8E-F0DB904820CC}"/>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ED842548-5313-4E91-9DB6-FA2235744BDC}"/>
              </a:ext>
            </a:extLst>
          </p:cNvPr>
          <p:cNvSpPr>
            <a:spLocks noGrp="1"/>
          </p:cNvSpPr>
          <p:nvPr>
            <p:ph type="title"/>
          </p:nvPr>
        </p:nvSpPr>
        <p:spPr>
          <a:xfrm>
            <a:off x="0" y="365125"/>
            <a:ext cx="12192000" cy="696759"/>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«Иголка, нитка и узелок»</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735E36DD-143F-4440-A32E-A90D14413145}"/>
              </a:ext>
            </a:extLst>
          </p:cNvPr>
          <p:cNvSpPr>
            <a:spLocks noGrp="1"/>
          </p:cNvSpPr>
          <p:nvPr>
            <p:ph idx="1"/>
          </p:nvPr>
        </p:nvSpPr>
        <p:spPr>
          <a:xfrm>
            <a:off x="462116" y="1427009"/>
            <a:ext cx="11326761" cy="5140938"/>
          </a:xfrm>
        </p:spPr>
        <p:txBody>
          <a:bodyPr/>
          <a:lstStyle/>
          <a:p>
            <a:pPr marL="0" lvl="0" indent="717550" algn="just">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Игроки становятся в круг и берутся за руки. Считалкой выбирают «Иголку», «Нитку» и «Узелок».</a:t>
            </a:r>
          </a:p>
          <a:p>
            <a:pPr marL="0" lvl="0" indent="717550" algn="just">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Герои друг за другом то забегают в круг, то выбегают из него. Если же «Нитка» или «Узелок» оторвались (отстали или неправильно выбежали, вбежали в круг), то эта группа считается проигравшей. Выбираются другие герои.</a:t>
            </a:r>
          </a:p>
          <a:p>
            <a:pPr marL="0" lvl="0" indent="717550" algn="just">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Выигрывает та тройка, в которой дети двигались быстро, ловко, не отставая друг от друга.</a:t>
            </a:r>
          </a:p>
          <a:p>
            <a:pPr marL="0" lvl="0" indent="717550" algn="just">
              <a:lnSpc>
                <a:spcPct val="100000"/>
              </a:lnSpc>
              <a:spcBef>
                <a:spcPts val="0"/>
              </a:spcBef>
              <a:buNone/>
            </a:pPr>
            <a:r>
              <a:rPr lang="ru-RU" sz="2200" u="sng" dirty="0">
                <a:solidFill>
                  <a:prstClr val="black"/>
                </a:solidFill>
                <a:latin typeface="Times New Roman" panose="02020603050405020304" pitchFamily="18" charset="0"/>
                <a:cs typeface="Times New Roman" panose="02020603050405020304" pitchFamily="18" charset="0"/>
              </a:rPr>
              <a:t>Правила игры.</a:t>
            </a:r>
            <a:r>
              <a:rPr lang="ru-RU" sz="2200" dirty="0">
                <a:solidFill>
                  <a:prstClr val="black"/>
                </a:solidFill>
                <a:latin typeface="Times New Roman" panose="02020603050405020304" pitchFamily="18" charset="0"/>
                <a:cs typeface="Times New Roman" panose="02020603050405020304" pitchFamily="18" charset="0"/>
              </a:rPr>
              <a:t> «Иголку», «Нитку», «Узелок» надо впускать и выпускать из круга, не задерживая, и сразу же закрывать круг.</a:t>
            </a:r>
          </a:p>
          <a:p>
            <a:pPr marL="0" indent="0">
              <a:buNone/>
            </a:pPr>
            <a:endParaRPr lang="ru-RU" dirty="0"/>
          </a:p>
        </p:txBody>
      </p:sp>
    </p:spTree>
    <p:extLst>
      <p:ext uri="{BB962C8B-B14F-4D97-AF65-F5344CB8AC3E}">
        <p14:creationId xmlns="" xmlns:p14="http://schemas.microsoft.com/office/powerpoint/2010/main" val="19996240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D2036454-E524-4957-9837-1C3E1BFCD0B8}"/>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0CCAE3C9-8427-4D2F-916E-31B5DB589444}"/>
              </a:ext>
            </a:extLst>
          </p:cNvPr>
          <p:cNvSpPr>
            <a:spLocks noGrp="1"/>
          </p:cNvSpPr>
          <p:nvPr>
            <p:ph type="title"/>
          </p:nvPr>
        </p:nvSpPr>
        <p:spPr>
          <a:xfrm>
            <a:off x="0" y="314632"/>
            <a:ext cx="12192000" cy="737420"/>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«Колпачок»</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FC69A616-5666-4C42-A761-30780A239F50}"/>
              </a:ext>
            </a:extLst>
          </p:cNvPr>
          <p:cNvSpPr>
            <a:spLocks noGrp="1"/>
          </p:cNvSpPr>
          <p:nvPr>
            <p:ph idx="1"/>
          </p:nvPr>
        </p:nvSpPr>
        <p:spPr>
          <a:xfrm>
            <a:off x="0" y="1052052"/>
            <a:ext cx="12192000" cy="5124911"/>
          </a:xfrm>
        </p:spPr>
        <p:txBody>
          <a:bodyPr>
            <a:normAutofit/>
          </a:bodyPr>
          <a:lstStyle/>
          <a:p>
            <a:pPr marL="0" lvl="0" indent="0" algn="ctr">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В центре круга сидит на корточках ребенок. Дети идут хороводным шагом, произнося слова:</a:t>
            </a:r>
            <a:br>
              <a:rPr lang="ru-RU" sz="2000"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Колпачок, колпачок, маленькие ножки, красные сапожки.</a:t>
            </a:r>
            <a:br>
              <a:rPr lang="ru-RU" sz="2000" b="1" i="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Мы тебя поили</a:t>
            </a:r>
          </a:p>
          <a:p>
            <a:pPr marL="0" lvl="0" indent="0" algn="ctr">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(Грозят пальцем)</a:t>
            </a:r>
            <a:endParaRPr lang="ru-RU" sz="2000" b="1"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Мы тебя кормили</a:t>
            </a:r>
            <a:r>
              <a:rPr lang="ru-RU" sz="2000" b="1" dirty="0">
                <a:solidFill>
                  <a:prstClr val="black"/>
                </a:solidFill>
                <a:latin typeface="Times New Roman" panose="02020603050405020304" pitchFamily="18" charset="0"/>
                <a:cs typeface="Times New Roman" panose="02020603050405020304" pitchFamily="18" charset="0"/>
              </a:rPr>
              <a:t> </a:t>
            </a:r>
          </a:p>
          <a:p>
            <a:pPr marL="0" lvl="0" indent="0" algn="ctr">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(Грозят другой рукой)</a:t>
            </a:r>
            <a:r>
              <a:rPr lang="ru-RU" sz="2000" b="1" dirty="0">
                <a:solidFill>
                  <a:prstClr val="black"/>
                </a:solidFill>
                <a:latin typeface="Times New Roman" panose="02020603050405020304" pitchFamily="18" charset="0"/>
                <a:cs typeface="Times New Roman" panose="02020603050405020304" pitchFamily="18" charset="0"/>
              </a:rPr>
              <a:t/>
            </a:r>
            <a:br>
              <a:rPr lang="ru-RU" sz="2000" b="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На ноги поставили</a:t>
            </a:r>
          </a:p>
          <a:p>
            <a:pPr marL="0" lvl="0" indent="0" algn="ctr">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a:t>
            </a:r>
            <a:r>
              <a:rPr lang="ru-RU" sz="2000" dirty="0" err="1">
                <a:solidFill>
                  <a:prstClr val="black"/>
                </a:solidFill>
                <a:latin typeface="Times New Roman" panose="02020603050405020304" pitchFamily="18" charset="0"/>
                <a:cs typeface="Times New Roman" panose="02020603050405020304" pitchFamily="18" charset="0"/>
              </a:rPr>
              <a:t>Пподнимают</a:t>
            </a:r>
            <a:r>
              <a:rPr lang="ru-RU" sz="2000" dirty="0">
                <a:solidFill>
                  <a:prstClr val="black"/>
                </a:solidFill>
                <a:latin typeface="Times New Roman" panose="02020603050405020304" pitchFamily="18" charset="0"/>
                <a:cs typeface="Times New Roman" panose="02020603050405020304" pitchFamily="18" charset="0"/>
              </a:rPr>
              <a:t> руки вверх, ребенок в центре встает)</a:t>
            </a:r>
            <a:r>
              <a:rPr lang="ru-RU" sz="2000" b="1" dirty="0">
                <a:solidFill>
                  <a:prstClr val="black"/>
                </a:solidFill>
                <a:latin typeface="Times New Roman" panose="02020603050405020304" pitchFamily="18" charset="0"/>
                <a:cs typeface="Times New Roman" panose="02020603050405020304" pitchFamily="18" charset="0"/>
              </a:rPr>
              <a:t/>
            </a:r>
            <a:br>
              <a:rPr lang="ru-RU" sz="2000" b="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Танцевать заставили. </a:t>
            </a:r>
          </a:p>
          <a:p>
            <a:pPr marL="0" lvl="0" indent="0" algn="ctr">
              <a:lnSpc>
                <a:spcPct val="100000"/>
              </a:lnSpc>
              <a:spcBef>
                <a:spcPts val="0"/>
              </a:spcBef>
              <a:buNone/>
            </a:pPr>
            <a:r>
              <a:rPr lang="ru-RU" sz="2000" b="1" i="1" dirty="0">
                <a:solidFill>
                  <a:prstClr val="black"/>
                </a:solidFill>
                <a:latin typeface="Times New Roman" panose="02020603050405020304" pitchFamily="18" charset="0"/>
                <a:cs typeface="Times New Roman" panose="02020603050405020304" pitchFamily="18" charset="0"/>
              </a:rPr>
              <a:t>Танцуй, сколько хочешь</a:t>
            </a:r>
            <a:r>
              <a:rPr lang="ru-RU" sz="2000" b="1" dirty="0">
                <a:solidFill>
                  <a:prstClr val="black"/>
                </a:solidFill>
                <a:latin typeface="Times New Roman" panose="02020603050405020304" pitchFamily="18" charset="0"/>
                <a:cs typeface="Times New Roman" panose="02020603050405020304" pitchFamily="18" charset="0"/>
              </a:rPr>
              <a:t>, </a:t>
            </a:r>
            <a:endParaRPr lang="en-US" sz="2000" b="1"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(Ребенок выполняет танцевальные движения)</a:t>
            </a:r>
            <a:r>
              <a:rPr lang="ru-RU" sz="2000" b="1" dirty="0">
                <a:solidFill>
                  <a:prstClr val="black"/>
                </a:solidFill>
                <a:latin typeface="Times New Roman" panose="02020603050405020304" pitchFamily="18" charset="0"/>
                <a:cs typeface="Times New Roman" panose="02020603050405020304" pitchFamily="18" charset="0"/>
              </a:rPr>
              <a:t/>
            </a:r>
            <a:br>
              <a:rPr lang="ru-RU" sz="2000" b="1" dirty="0">
                <a:solidFill>
                  <a:prstClr val="black"/>
                </a:solidFill>
                <a:latin typeface="Times New Roman" panose="02020603050405020304" pitchFamily="18" charset="0"/>
                <a:cs typeface="Times New Roman" panose="02020603050405020304" pitchFamily="18" charset="0"/>
              </a:rPr>
            </a:br>
            <a:r>
              <a:rPr lang="ru-RU" sz="2000" b="1" i="1" dirty="0">
                <a:solidFill>
                  <a:prstClr val="black"/>
                </a:solidFill>
                <a:latin typeface="Times New Roman" panose="02020603050405020304" pitchFamily="18" charset="0"/>
                <a:cs typeface="Times New Roman" panose="02020603050405020304" pitchFamily="18" charset="0"/>
              </a:rPr>
              <a:t>Выбирай, кого захочешь, поклониться не забудь выбирай кого-нибудь</a:t>
            </a:r>
            <a:r>
              <a:rPr lang="ru-RU" sz="2000" dirty="0">
                <a:solidFill>
                  <a:prstClr val="black"/>
                </a:solidFill>
                <a:latin typeface="Times New Roman" panose="02020603050405020304" pitchFamily="18" charset="0"/>
                <a:cs typeface="Times New Roman" panose="02020603050405020304" pitchFamily="18" charset="0"/>
              </a:rPr>
              <a:t>.</a:t>
            </a:r>
            <a:endParaRPr lang="en-US" sz="20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000" dirty="0">
                <a:solidFill>
                  <a:prstClr val="black"/>
                </a:solidFill>
                <a:latin typeface="Times New Roman" panose="02020603050405020304" pitchFamily="18" charset="0"/>
                <a:cs typeface="Times New Roman" panose="02020603050405020304" pitchFamily="18" charset="0"/>
              </a:rPr>
              <a:t>(Ребенок подходит к выбранному ребенку, кланяется ему и выводит в центр круга.)</a:t>
            </a:r>
            <a:br>
              <a:rPr lang="ru-RU" sz="2000" dirty="0">
                <a:solidFill>
                  <a:prstClr val="black"/>
                </a:solidFill>
                <a:latin typeface="Times New Roman" panose="02020603050405020304" pitchFamily="18" charset="0"/>
                <a:cs typeface="Times New Roman" panose="02020603050405020304" pitchFamily="18" charset="0"/>
              </a:rPr>
            </a:br>
            <a:r>
              <a:rPr lang="ru-RU" sz="2000" dirty="0">
                <a:solidFill>
                  <a:prstClr val="black"/>
                </a:solidFill>
                <a:latin typeface="Times New Roman" panose="02020603050405020304" pitchFamily="18" charset="0"/>
                <a:cs typeface="Times New Roman" panose="02020603050405020304" pitchFamily="18" charset="0"/>
              </a:rPr>
              <a:t>Игра повторяется с другим ребенком.</a:t>
            </a:r>
          </a:p>
          <a:p>
            <a:pPr marL="0" indent="0">
              <a:buNone/>
            </a:pPr>
            <a:endParaRPr lang="ru-RU" dirty="0"/>
          </a:p>
        </p:txBody>
      </p:sp>
    </p:spTree>
    <p:extLst>
      <p:ext uri="{BB962C8B-B14F-4D97-AF65-F5344CB8AC3E}">
        <p14:creationId xmlns="" xmlns:p14="http://schemas.microsoft.com/office/powerpoint/2010/main" val="2132970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4C335F39-69C0-4002-A8CC-3E3111B6BFDC}"/>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C5E0C22C-6B85-45D8-B7B0-287B9AC9D9C0}"/>
              </a:ext>
            </a:extLst>
          </p:cNvPr>
          <p:cNvSpPr>
            <a:spLocks noGrp="1"/>
          </p:cNvSpPr>
          <p:nvPr>
            <p:ph type="title"/>
          </p:nvPr>
        </p:nvSpPr>
        <p:spPr>
          <a:xfrm>
            <a:off x="0" y="365125"/>
            <a:ext cx="12192000" cy="480449"/>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«Хоровод»</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5C0A540E-1F13-4ADF-B3A6-EECBE4F71107}"/>
              </a:ext>
            </a:extLst>
          </p:cNvPr>
          <p:cNvSpPr>
            <a:spLocks noGrp="1"/>
          </p:cNvSpPr>
          <p:nvPr>
            <p:ph idx="1"/>
          </p:nvPr>
        </p:nvSpPr>
        <p:spPr>
          <a:xfrm>
            <a:off x="0" y="983226"/>
            <a:ext cx="12192000" cy="5193737"/>
          </a:xfrm>
        </p:spPr>
        <p:txBody>
          <a:bodyPr>
            <a:normAutofit fontScale="92500" lnSpcReduction="20000"/>
          </a:bodyPr>
          <a:lstStyle/>
          <a:p>
            <a:pPr marL="0" lvl="0" indent="0" algn="ctr">
              <a:lnSpc>
                <a:spcPct val="11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Игру лучше проводить на траве. Дети стоят в кругу и держатся за руки.</a:t>
            </a:r>
            <a:r>
              <a:rPr lang="ru-RU" sz="2200" b="1" dirty="0">
                <a:solidFill>
                  <a:prstClr val="black"/>
                </a:solidFill>
                <a:latin typeface="Times New Roman" panose="02020603050405020304" pitchFamily="18" charset="0"/>
                <a:cs typeface="Times New Roman" panose="02020603050405020304" pitchFamily="18" charset="0"/>
              </a:rPr>
              <a:t/>
            </a:r>
            <a:br>
              <a:rPr lang="ru-RU" sz="2200" b="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Вокруг розовых кустов,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Среди травок и цветов,</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Кружим, кружим хоровод.</a:t>
            </a:r>
            <a:br>
              <a:rPr lang="ru-RU" sz="2200" b="1" i="1" dirty="0">
                <a:solidFill>
                  <a:prstClr val="black"/>
                </a:solidFill>
                <a:latin typeface="Times New Roman" panose="02020603050405020304" pitchFamily="18" charset="0"/>
                <a:cs typeface="Times New Roman" panose="02020603050405020304" pitchFamily="18" charset="0"/>
              </a:rPr>
            </a:br>
            <a:r>
              <a:rPr lang="ru-RU" sz="2200" b="1" dirty="0">
                <a:solidFill>
                  <a:prstClr val="black"/>
                </a:solidFill>
                <a:latin typeface="Times New Roman" panose="02020603050405020304" pitchFamily="18" charset="0"/>
                <a:cs typeface="Times New Roman" panose="02020603050405020304" pitchFamily="18" charset="0"/>
              </a:rPr>
              <a:t>(Дети идут по кругу)</a:t>
            </a:r>
            <a:br>
              <a:rPr lang="ru-RU" sz="2200" b="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До того мы закружились,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что на землю повалились.</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Бах!</a:t>
            </a:r>
            <a:br>
              <a:rPr lang="ru-RU" sz="2200" b="1" i="1" dirty="0">
                <a:solidFill>
                  <a:prstClr val="black"/>
                </a:solidFill>
                <a:latin typeface="Times New Roman" panose="02020603050405020304" pitchFamily="18" charset="0"/>
                <a:cs typeface="Times New Roman" panose="02020603050405020304" pitchFamily="18" charset="0"/>
              </a:rPr>
            </a:br>
            <a:r>
              <a:rPr lang="ru-RU" sz="2200" dirty="0">
                <a:solidFill>
                  <a:prstClr val="black"/>
                </a:solidFill>
                <a:latin typeface="Times New Roman" panose="02020603050405020304" pitchFamily="18" charset="0"/>
                <a:cs typeface="Times New Roman" panose="02020603050405020304" pitchFamily="18" charset="0"/>
              </a:rPr>
              <a:t>(Приседают или опускаются на землю)</a:t>
            </a:r>
            <a:br>
              <a:rPr lang="ru-RU" sz="2200"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Вокруг розовых кустов,</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Среди травок и кустов,</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Водим, водим хоровод.</a:t>
            </a:r>
            <a:br>
              <a:rPr lang="ru-RU" sz="2200" b="1" i="1" dirty="0">
                <a:solidFill>
                  <a:prstClr val="black"/>
                </a:solidFill>
                <a:latin typeface="Times New Roman" panose="02020603050405020304" pitchFamily="18" charset="0"/>
                <a:cs typeface="Times New Roman" panose="02020603050405020304" pitchFamily="18" charset="0"/>
              </a:rPr>
            </a:br>
            <a:r>
              <a:rPr lang="ru-RU" sz="2200" b="1" dirty="0">
                <a:solidFill>
                  <a:prstClr val="black"/>
                </a:solidFill>
                <a:latin typeface="Times New Roman" panose="02020603050405020304" pitchFamily="18" charset="0"/>
                <a:cs typeface="Times New Roman" panose="02020603050405020304" pitchFamily="18" charset="0"/>
              </a:rPr>
              <a:t>(Дети идут в другую сторону)</a:t>
            </a:r>
            <a:br>
              <a:rPr lang="ru-RU" sz="2200" b="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Как заканчиваем круг.</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Дружно прыгаем все мы вдруг.</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Прыг!</a:t>
            </a:r>
            <a:br>
              <a:rPr lang="ru-RU" sz="2200" b="1" i="1" dirty="0">
                <a:solidFill>
                  <a:prstClr val="black"/>
                </a:solidFill>
                <a:latin typeface="Times New Roman" panose="02020603050405020304" pitchFamily="18" charset="0"/>
                <a:cs typeface="Times New Roman" panose="02020603050405020304" pitchFamily="18" charset="0"/>
              </a:rPr>
            </a:br>
            <a:r>
              <a:rPr lang="ru-RU" sz="2200" dirty="0">
                <a:solidFill>
                  <a:prstClr val="black"/>
                </a:solidFill>
                <a:latin typeface="Times New Roman" panose="02020603050405020304" pitchFamily="18" charset="0"/>
                <a:cs typeface="Times New Roman" panose="02020603050405020304" pitchFamily="18" charset="0"/>
              </a:rPr>
              <a:t>(Останавливаются и подпрыгивают на месте)</a:t>
            </a:r>
          </a:p>
          <a:p>
            <a:pPr marL="0" lvl="0" indent="0">
              <a:lnSpc>
                <a:spcPct val="100000"/>
              </a:lnSpc>
              <a:spcBef>
                <a:spcPct val="20000"/>
              </a:spcBef>
              <a:buNone/>
            </a:pPr>
            <a:r>
              <a:rPr lang="ru-RU" sz="2000" b="1" dirty="0">
                <a:solidFill>
                  <a:prstClr val="black"/>
                </a:solidFill>
                <a:latin typeface="Times New Roman" panose="02020603050405020304" pitchFamily="18" charset="0"/>
                <a:cs typeface="Times New Roman" panose="02020603050405020304" pitchFamily="18" charset="0"/>
              </a:rPr>
              <a:t> </a:t>
            </a:r>
            <a:endParaRPr lang="ru-RU"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 xmlns:p14="http://schemas.microsoft.com/office/powerpoint/2010/main" val="758033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9E35095C-0A0C-41D6-8B06-F38919C07443}"/>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9AD9F915-B87B-4E77-B073-CE8B56A32358}"/>
              </a:ext>
            </a:extLst>
          </p:cNvPr>
          <p:cNvSpPr>
            <a:spLocks noGrp="1"/>
          </p:cNvSpPr>
          <p:nvPr>
            <p:ph type="title"/>
          </p:nvPr>
        </p:nvSpPr>
        <p:spPr>
          <a:xfrm>
            <a:off x="0" y="365125"/>
            <a:ext cx="12192000" cy="779463"/>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«Мы теперь пойдём …»</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2912FECC-8CB7-4B7B-87C8-53F1DADA46E9}"/>
              </a:ext>
            </a:extLst>
          </p:cNvPr>
          <p:cNvSpPr>
            <a:spLocks noGrp="1"/>
          </p:cNvSpPr>
          <p:nvPr>
            <p:ph idx="1"/>
          </p:nvPr>
        </p:nvSpPr>
        <p:spPr>
          <a:xfrm>
            <a:off x="0" y="1144588"/>
            <a:ext cx="12192000" cy="4619420"/>
          </a:xfrm>
        </p:spPr>
        <p:txBody>
          <a:bodyPr/>
          <a:lstStyle/>
          <a:p>
            <a:pPr marL="0" lvl="0" indent="0" algn="ctr">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Встаем в круг, держась за руки. </a:t>
            </a:r>
          </a:p>
          <a:p>
            <a:pPr marL="0" lvl="0" indent="0" algn="ctr">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Ведущий предлагает повторить за ним движения:</a:t>
            </a:r>
          </a:p>
          <a:p>
            <a:pPr marL="0" lvl="0" indent="0" algn="ctr">
              <a:lnSpc>
                <a:spcPct val="100000"/>
              </a:lnSpc>
              <a:spcBef>
                <a:spcPts val="0"/>
              </a:spcBef>
              <a:buNone/>
            </a:pPr>
            <a:endParaRPr lang="ru-RU" sz="2200" b="1" i="1"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Мы сперва пойдем направо,</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А затем пойдем налево</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А потом в кружок сойдемся</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И присядем нанемножко</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А теперь назад вернемся</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И на месте покружимся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И похлопаем в ладоши.</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А теперь в кружок все вместе....</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(Повтор игры несколько раз, но в ускоряющемся темпе)</a:t>
            </a:r>
          </a:p>
          <a:p>
            <a:pPr marL="0" indent="0">
              <a:buNone/>
            </a:pPr>
            <a:endParaRPr lang="ru-RU" dirty="0"/>
          </a:p>
        </p:txBody>
      </p:sp>
    </p:spTree>
    <p:extLst>
      <p:ext uri="{BB962C8B-B14F-4D97-AF65-F5344CB8AC3E}">
        <p14:creationId xmlns="" xmlns:p14="http://schemas.microsoft.com/office/powerpoint/2010/main" val="96362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7B9664C2-BB2A-4629-B313-5C6E973EB6D0}"/>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02BA2EE3-4B56-4C42-AE21-46FAD365FF16}"/>
              </a:ext>
            </a:extLst>
          </p:cNvPr>
          <p:cNvSpPr>
            <a:spLocks noGrp="1"/>
          </p:cNvSpPr>
          <p:nvPr>
            <p:ph type="title"/>
          </p:nvPr>
        </p:nvSpPr>
        <p:spPr>
          <a:xfrm>
            <a:off x="0" y="233680"/>
            <a:ext cx="12192000" cy="792481"/>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«Мы по лесу идем»</a:t>
            </a:r>
          </a:p>
        </p:txBody>
      </p:sp>
      <p:sp>
        <p:nvSpPr>
          <p:cNvPr id="3" name="Объект 2">
            <a:extLst>
              <a:ext uri="{FF2B5EF4-FFF2-40B4-BE49-F238E27FC236}">
                <a16:creationId xmlns="" xmlns:a16="http://schemas.microsoft.com/office/drawing/2014/main" id="{3E9A3D63-02FA-4796-B01B-2BB183B1B297}"/>
              </a:ext>
            </a:extLst>
          </p:cNvPr>
          <p:cNvSpPr>
            <a:spLocks noGrp="1"/>
          </p:cNvSpPr>
          <p:nvPr>
            <p:ph idx="1"/>
          </p:nvPr>
        </p:nvSpPr>
        <p:spPr>
          <a:xfrm>
            <a:off x="0" y="1026162"/>
            <a:ext cx="12192000" cy="5150802"/>
          </a:xfrm>
        </p:spPr>
        <p:txBody>
          <a:bodyPr>
            <a:normAutofit/>
          </a:bodyPr>
          <a:lstStyle/>
          <a:p>
            <a:pPr marL="342900" lvl="0" indent="-342900" algn="ctr">
              <a:lnSpc>
                <a:spcPct val="100000"/>
              </a:lnSpc>
              <a:spcBef>
                <a:spcPts val="0"/>
              </a:spcBef>
              <a:buNone/>
            </a:pPr>
            <a:r>
              <a:rPr lang="ru-RU" sz="2200" dirty="0">
                <a:solidFill>
                  <a:prstClr val="black"/>
                </a:solidFill>
                <a:latin typeface="Times New Roman" pitchFamily="18" charset="0"/>
                <a:cs typeface="Times New Roman" pitchFamily="18" charset="0"/>
              </a:rPr>
              <a:t>Возьмитесь за руки и ходите по кругу:</a:t>
            </a:r>
            <a:endParaRPr lang="ru-RU" sz="2200" b="1" i="1" dirty="0">
              <a:solidFill>
                <a:prstClr val="black"/>
              </a:solidFill>
              <a:latin typeface="Times New Roman" pitchFamily="18" charset="0"/>
              <a:cs typeface="Times New Roman" pitchFamily="18" charset="0"/>
            </a:endParaRPr>
          </a:p>
          <a:p>
            <a:pPr marL="0" lvl="0" indent="0" algn="ctr">
              <a:lnSpc>
                <a:spcPct val="100000"/>
              </a:lnSpc>
              <a:spcBef>
                <a:spcPts val="0"/>
              </a:spcBef>
              <a:buNone/>
            </a:pPr>
            <a:endParaRPr lang="ru-RU" sz="2200" b="1" i="1" dirty="0">
              <a:solidFill>
                <a:prstClr val="black"/>
              </a:solidFill>
              <a:latin typeface="Times New Roman" pitchFamily="18" charset="0"/>
              <a:cs typeface="Times New Roman" pitchFamily="18" charset="0"/>
            </a:endParaRPr>
          </a:p>
          <a:p>
            <a:pPr marL="0" lvl="0" indent="0" algn="ctr">
              <a:lnSpc>
                <a:spcPct val="100000"/>
              </a:lnSpc>
              <a:spcBef>
                <a:spcPts val="0"/>
              </a:spcBef>
              <a:buNone/>
            </a:pPr>
            <a:r>
              <a:rPr lang="ru-RU" sz="2200" b="1" i="1" dirty="0">
                <a:solidFill>
                  <a:prstClr val="black"/>
                </a:solidFill>
                <a:latin typeface="Times New Roman" pitchFamily="18" charset="0"/>
                <a:cs typeface="Times New Roman" pitchFamily="18" charset="0"/>
              </a:rPr>
              <a:t>Мы по лесу идем, </a:t>
            </a:r>
            <a:br>
              <a:rPr lang="ru-RU" sz="2200" b="1" i="1" dirty="0">
                <a:solidFill>
                  <a:prstClr val="black"/>
                </a:solidFill>
                <a:latin typeface="Times New Roman" pitchFamily="18" charset="0"/>
                <a:cs typeface="Times New Roman" pitchFamily="18" charset="0"/>
              </a:rPr>
            </a:br>
            <a:r>
              <a:rPr lang="ru-RU" sz="2200" b="1" i="1" dirty="0">
                <a:solidFill>
                  <a:prstClr val="black"/>
                </a:solidFill>
                <a:latin typeface="Times New Roman" pitchFamily="18" charset="0"/>
                <a:cs typeface="Times New Roman" pitchFamily="18" charset="0"/>
              </a:rPr>
              <a:t>Зверей найдем.</a:t>
            </a:r>
            <a:br>
              <a:rPr lang="ru-RU" sz="2200" b="1" i="1" dirty="0">
                <a:solidFill>
                  <a:prstClr val="black"/>
                </a:solidFill>
                <a:latin typeface="Times New Roman" pitchFamily="18" charset="0"/>
                <a:cs typeface="Times New Roman" pitchFamily="18" charset="0"/>
              </a:rPr>
            </a:br>
            <a:r>
              <a:rPr lang="ru-RU" sz="2200" b="1" i="1" dirty="0">
                <a:solidFill>
                  <a:prstClr val="black"/>
                </a:solidFill>
                <a:latin typeface="Times New Roman" pitchFamily="18" charset="0"/>
                <a:cs typeface="Times New Roman" pitchFamily="18" charset="0"/>
              </a:rPr>
              <a:t>Зайца громко позовем:</a:t>
            </a:r>
            <a:br>
              <a:rPr lang="ru-RU" sz="2200" b="1" i="1" dirty="0">
                <a:solidFill>
                  <a:prstClr val="black"/>
                </a:solidFill>
                <a:latin typeface="Times New Roman" pitchFamily="18" charset="0"/>
                <a:cs typeface="Times New Roman" pitchFamily="18" charset="0"/>
              </a:rPr>
            </a:br>
            <a:r>
              <a:rPr lang="ru-RU" sz="2200" b="1" i="1" dirty="0">
                <a:solidFill>
                  <a:prstClr val="black"/>
                </a:solidFill>
                <a:latin typeface="Times New Roman" pitchFamily="18" charset="0"/>
                <a:cs typeface="Times New Roman" pitchFamily="18" charset="0"/>
              </a:rPr>
              <a:t>«Ау-ау-ау!» </a:t>
            </a:r>
            <a:br>
              <a:rPr lang="ru-RU" sz="2200" b="1" i="1" dirty="0">
                <a:solidFill>
                  <a:prstClr val="black"/>
                </a:solidFill>
                <a:latin typeface="Times New Roman" pitchFamily="18" charset="0"/>
                <a:cs typeface="Times New Roman" pitchFamily="18" charset="0"/>
              </a:rPr>
            </a:br>
            <a:r>
              <a:rPr lang="ru-RU" sz="2200" b="1" i="1" dirty="0">
                <a:solidFill>
                  <a:prstClr val="black"/>
                </a:solidFill>
                <a:latin typeface="Times New Roman" pitchFamily="18" charset="0"/>
                <a:cs typeface="Times New Roman" pitchFamily="18" charset="0"/>
              </a:rPr>
              <a:t>Никто не откликается, </a:t>
            </a:r>
            <a:br>
              <a:rPr lang="ru-RU" sz="2200" b="1" i="1" dirty="0">
                <a:solidFill>
                  <a:prstClr val="black"/>
                </a:solidFill>
                <a:latin typeface="Times New Roman" pitchFamily="18" charset="0"/>
                <a:cs typeface="Times New Roman" pitchFamily="18" charset="0"/>
              </a:rPr>
            </a:br>
            <a:r>
              <a:rPr lang="ru-RU" sz="2200" b="1" i="1" dirty="0">
                <a:solidFill>
                  <a:prstClr val="black"/>
                </a:solidFill>
                <a:latin typeface="Times New Roman" pitchFamily="18" charset="0"/>
                <a:cs typeface="Times New Roman" pitchFamily="18" charset="0"/>
              </a:rPr>
              <a:t>Лишь эхо отзывается,</a:t>
            </a:r>
            <a:br>
              <a:rPr lang="ru-RU" sz="2200" b="1" i="1" dirty="0">
                <a:solidFill>
                  <a:prstClr val="black"/>
                </a:solidFill>
                <a:latin typeface="Times New Roman" pitchFamily="18" charset="0"/>
                <a:cs typeface="Times New Roman" pitchFamily="18" charset="0"/>
              </a:rPr>
            </a:br>
            <a:r>
              <a:rPr lang="ru-RU" sz="2200" b="1" i="1" dirty="0">
                <a:solidFill>
                  <a:prstClr val="black"/>
                </a:solidFill>
                <a:latin typeface="Times New Roman" pitchFamily="18" charset="0"/>
                <a:cs typeface="Times New Roman" pitchFamily="18" charset="0"/>
              </a:rPr>
              <a:t>Тихо: «Ау-ау-ау!»</a:t>
            </a:r>
            <a:endParaRPr lang="ru-RU" sz="2200" dirty="0">
              <a:solidFill>
                <a:prstClr val="black"/>
              </a:solidFill>
              <a:latin typeface="Times New Roman" pitchFamily="18" charset="0"/>
              <a:cs typeface="Times New Roman" pitchFamily="18" charset="0"/>
            </a:endParaRPr>
          </a:p>
          <a:p>
            <a:pPr marL="342900" lvl="0" indent="-342900" algn="ctr">
              <a:lnSpc>
                <a:spcPct val="100000"/>
              </a:lnSpc>
              <a:spcBef>
                <a:spcPts val="0"/>
              </a:spcBef>
              <a:buNone/>
            </a:pPr>
            <a:endParaRPr lang="ru-RU" sz="2200" dirty="0">
              <a:solidFill>
                <a:prstClr val="black"/>
              </a:solidFill>
              <a:latin typeface="Times New Roman" pitchFamily="18" charset="0"/>
              <a:cs typeface="Times New Roman" pitchFamily="18" charset="0"/>
            </a:endParaRPr>
          </a:p>
          <a:p>
            <a:pPr marL="342900" lvl="0" indent="-342900" algn="ctr">
              <a:lnSpc>
                <a:spcPct val="100000"/>
              </a:lnSpc>
              <a:spcBef>
                <a:spcPts val="0"/>
              </a:spcBef>
              <a:buNone/>
            </a:pPr>
            <a:r>
              <a:rPr lang="ru-RU" sz="2200" dirty="0">
                <a:solidFill>
                  <a:prstClr val="black"/>
                </a:solidFill>
                <a:latin typeface="Times New Roman" pitchFamily="18" charset="0"/>
                <a:cs typeface="Times New Roman" pitchFamily="18" charset="0"/>
              </a:rPr>
              <a:t>Вместо зайца, можно подставлять другие слова: «Волка</a:t>
            </a:r>
          </a:p>
          <a:p>
            <a:pPr marL="342900" lvl="0" indent="-342900" algn="ctr">
              <a:lnSpc>
                <a:spcPct val="100000"/>
              </a:lnSpc>
              <a:spcBef>
                <a:spcPts val="0"/>
              </a:spcBef>
              <a:buNone/>
            </a:pPr>
            <a:r>
              <a:rPr lang="ru-RU" sz="2200" dirty="0">
                <a:solidFill>
                  <a:prstClr val="black"/>
                </a:solidFill>
                <a:latin typeface="Times New Roman" pitchFamily="18" charset="0"/>
                <a:cs typeface="Times New Roman" pitchFamily="18" charset="0"/>
              </a:rPr>
              <a:t>громко позовем», «Мы медведя позовем», «Мы лису позовем». </a:t>
            </a:r>
            <a:endParaRPr lang="ru-RU" sz="2200" dirty="0"/>
          </a:p>
        </p:txBody>
      </p:sp>
    </p:spTree>
    <p:extLst>
      <p:ext uri="{BB962C8B-B14F-4D97-AF65-F5344CB8AC3E}">
        <p14:creationId xmlns="" xmlns:p14="http://schemas.microsoft.com/office/powerpoint/2010/main" val="1726154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 xmlns:a16="http://schemas.microsoft.com/office/drawing/2014/main" id="{5CFD0BC6-F86E-496A-A54C-2DC4ECD03A87}"/>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B8B905E9-3E40-4F5E-B16A-5FF362FAD586}"/>
              </a:ext>
            </a:extLst>
          </p:cNvPr>
          <p:cNvSpPr>
            <a:spLocks noGrp="1"/>
          </p:cNvSpPr>
          <p:nvPr>
            <p:ph type="title"/>
          </p:nvPr>
        </p:nvSpPr>
        <p:spPr>
          <a:xfrm>
            <a:off x="0" y="245807"/>
            <a:ext cx="12192000" cy="898782"/>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«Каблучок»</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D31432ED-6295-4630-8FAB-8E17B529797E}"/>
              </a:ext>
            </a:extLst>
          </p:cNvPr>
          <p:cNvSpPr>
            <a:spLocks noGrp="1"/>
          </p:cNvSpPr>
          <p:nvPr>
            <p:ph idx="1"/>
          </p:nvPr>
        </p:nvSpPr>
        <p:spPr>
          <a:xfrm>
            <a:off x="294968" y="1012723"/>
            <a:ext cx="11513574" cy="5164241"/>
          </a:xfrm>
        </p:spPr>
        <p:txBody>
          <a:bodyPr>
            <a:normAutofit fontScale="92500" lnSpcReduction="20000"/>
          </a:bodyPr>
          <a:lstStyle/>
          <a:p>
            <a:pPr marL="0" lvl="0" indent="0" algn="ctr">
              <a:lnSpc>
                <a:spcPct val="11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(1)За руки друзей берём, вместе хоровод ведём</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(2)А весёлый каблучок, цок по полу, цок-цок-цок</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(3)За руки друзей берём, вместе хоровод ведём</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1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(4)Прыгай-прыгай веселей, прыгай - ножек не жалей</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1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(5)А весёлый каблучок, цок по полу, цок-цок-цок</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(6)Прыгай-прыгай веселей, прыгай - ножек не жалей</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1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(7)Гляньте - пальчики у нас, тоже все пустились в пляс</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(8)А весёлый каблучок, цок по полу, цок-цок-цок</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(9)Гляньте - пальчики у нас, тоже все пустились в пляс</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1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(10)И опять идёт-идёт наш весёлый хоровод…</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10000"/>
              </a:lnSpc>
              <a:spcBef>
                <a:spcPts val="0"/>
              </a:spcBef>
              <a:buNone/>
            </a:pP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nSpc>
                <a:spcPct val="110000"/>
              </a:lnSpc>
              <a:spcBef>
                <a:spcPts val="0"/>
              </a:spcBef>
              <a:buNone/>
            </a:pPr>
            <a:r>
              <a:rPr lang="ru-RU" sz="2200" dirty="0">
                <a:solidFill>
                  <a:prstClr val="black"/>
                </a:solidFill>
                <a:latin typeface="Times New Roman" panose="02020603050405020304" pitchFamily="18" charset="0"/>
                <a:cs typeface="Times New Roman" panose="02020603050405020304" pitchFamily="18" charset="0"/>
              </a:rPr>
              <a:t>Встаём в хоровод. </a:t>
            </a:r>
            <a:br>
              <a:rPr lang="ru-RU" sz="2200" dirty="0">
                <a:solidFill>
                  <a:prstClr val="black"/>
                </a:solidFill>
                <a:latin typeface="Times New Roman" panose="02020603050405020304" pitchFamily="18" charset="0"/>
                <a:cs typeface="Times New Roman" panose="02020603050405020304" pitchFamily="18" charset="0"/>
              </a:rPr>
            </a:br>
            <a:r>
              <a:rPr lang="ru-RU" sz="2200" dirty="0">
                <a:solidFill>
                  <a:prstClr val="black"/>
                </a:solidFill>
                <a:latin typeface="Times New Roman" panose="02020603050405020304" pitchFamily="18" charset="0"/>
                <a:cs typeface="Times New Roman" panose="02020603050405020304" pitchFamily="18" charset="0"/>
              </a:rPr>
              <a:t>1 - идём по кругу хороводным шагом.</a:t>
            </a:r>
            <a:br>
              <a:rPr lang="ru-RU" sz="2200" dirty="0">
                <a:solidFill>
                  <a:prstClr val="black"/>
                </a:solidFill>
                <a:latin typeface="Times New Roman" panose="02020603050405020304" pitchFamily="18" charset="0"/>
                <a:cs typeface="Times New Roman" panose="02020603050405020304" pitchFamily="18" charset="0"/>
              </a:rPr>
            </a:br>
            <a:r>
              <a:rPr lang="ru-RU" sz="2200" dirty="0">
                <a:solidFill>
                  <a:prstClr val="black"/>
                </a:solidFill>
                <a:latin typeface="Times New Roman" panose="02020603050405020304" pitchFamily="18" charset="0"/>
                <a:cs typeface="Times New Roman" panose="02020603050405020304" pitchFamily="18" charset="0"/>
              </a:rPr>
              <a:t>2, 5, 8 - поворачиваемся лицом в круг и, не отпуская рук, выставляем ножки на каблук.</a:t>
            </a:r>
            <a:br>
              <a:rPr lang="ru-RU" sz="2200" dirty="0">
                <a:solidFill>
                  <a:prstClr val="black"/>
                </a:solidFill>
                <a:latin typeface="Times New Roman" panose="02020603050405020304" pitchFamily="18" charset="0"/>
                <a:cs typeface="Times New Roman" panose="02020603050405020304" pitchFamily="18" charset="0"/>
              </a:rPr>
            </a:br>
            <a:r>
              <a:rPr lang="ru-RU" sz="2200" dirty="0">
                <a:solidFill>
                  <a:prstClr val="black"/>
                </a:solidFill>
                <a:latin typeface="Times New Roman" panose="02020603050405020304" pitchFamily="18" charset="0"/>
                <a:cs typeface="Times New Roman" panose="02020603050405020304" pitchFamily="18" charset="0"/>
              </a:rPr>
              <a:t>3, 10 – ведём хоровод</a:t>
            </a:r>
            <a:br>
              <a:rPr lang="ru-RU" sz="2200" dirty="0">
                <a:solidFill>
                  <a:prstClr val="black"/>
                </a:solidFill>
                <a:latin typeface="Times New Roman" panose="02020603050405020304" pitchFamily="18" charset="0"/>
                <a:cs typeface="Times New Roman" panose="02020603050405020304" pitchFamily="18" charset="0"/>
              </a:rPr>
            </a:br>
            <a:r>
              <a:rPr lang="ru-RU" sz="2200" dirty="0">
                <a:solidFill>
                  <a:prstClr val="black"/>
                </a:solidFill>
                <a:latin typeface="Times New Roman" panose="02020603050405020304" pitchFamily="18" charset="0"/>
                <a:cs typeface="Times New Roman" panose="02020603050405020304" pitchFamily="18" charset="0"/>
              </a:rPr>
              <a:t>4, 6- подпрыгиваем на месте.</a:t>
            </a:r>
            <a:br>
              <a:rPr lang="ru-RU" sz="2200" dirty="0">
                <a:solidFill>
                  <a:prstClr val="black"/>
                </a:solidFill>
                <a:latin typeface="Times New Roman" panose="02020603050405020304" pitchFamily="18" charset="0"/>
                <a:cs typeface="Times New Roman" panose="02020603050405020304" pitchFamily="18" charset="0"/>
              </a:rPr>
            </a:br>
            <a:r>
              <a:rPr lang="ru-RU" sz="2200" dirty="0">
                <a:solidFill>
                  <a:prstClr val="black"/>
                </a:solidFill>
                <a:latin typeface="Times New Roman" panose="02020603050405020304" pitchFamily="18" charset="0"/>
                <a:cs typeface="Times New Roman" panose="02020603050405020304" pitchFamily="18" charset="0"/>
              </a:rPr>
              <a:t>7, 9 - выполняем движение «фонарики» или сжимаем-разжимаем кулачки.</a:t>
            </a:r>
          </a:p>
          <a:p>
            <a:pPr marL="0" lvl="0" indent="0">
              <a:lnSpc>
                <a:spcPct val="110000"/>
              </a:lnSpc>
              <a:spcBef>
                <a:spcPts val="0"/>
              </a:spcBef>
              <a:buNone/>
            </a:pPr>
            <a:r>
              <a:rPr lang="ru-RU" sz="2000" b="1" dirty="0">
                <a:solidFill>
                  <a:prstClr val="black"/>
                </a:solidFill>
                <a:latin typeface="Times New Roman" panose="02020603050405020304" pitchFamily="18" charset="0"/>
                <a:cs typeface="Times New Roman" panose="02020603050405020304" pitchFamily="18" charset="0"/>
              </a:rPr>
              <a:t> </a:t>
            </a:r>
            <a:endParaRPr lang="ru-RU" sz="2000" dirty="0">
              <a:solidFill>
                <a:prstClr val="black"/>
              </a:solidFill>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 xmlns:p14="http://schemas.microsoft.com/office/powerpoint/2010/main" val="1859862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FF53664F-9F71-4E07-A4DB-01023CCC5670}"/>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9C72725C-F0EB-4EF0-9072-3B675B67CA81}"/>
              </a:ext>
            </a:extLst>
          </p:cNvPr>
          <p:cNvSpPr>
            <a:spLocks noGrp="1"/>
          </p:cNvSpPr>
          <p:nvPr>
            <p:ph type="title"/>
          </p:nvPr>
        </p:nvSpPr>
        <p:spPr>
          <a:xfrm>
            <a:off x="0" y="640080"/>
            <a:ext cx="12192000" cy="640080"/>
          </a:xfrm>
        </p:spPr>
        <p:txBody>
          <a:bodyPr>
            <a:no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«По ровненькой дорожке»</a:t>
            </a:r>
            <a:br>
              <a:rPr lang="ru-RU" sz="2800" b="1" dirty="0">
                <a:solidFill>
                  <a:srgbClr val="7030A0"/>
                </a:solidFill>
                <a:latin typeface="Times New Roman" panose="02020603050405020304" pitchFamily="18" charset="0"/>
                <a:cs typeface="Times New Roman" panose="02020603050405020304" pitchFamily="18" charset="0"/>
              </a:rPr>
            </a:br>
            <a:endParaRPr lang="ru-RU" sz="2800" b="1"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599D5A59-C9F7-43AB-A01C-0493E7E664E1}"/>
              </a:ext>
            </a:extLst>
          </p:cNvPr>
          <p:cNvSpPr>
            <a:spLocks noGrp="1"/>
          </p:cNvSpPr>
          <p:nvPr>
            <p:ph idx="1"/>
          </p:nvPr>
        </p:nvSpPr>
        <p:spPr>
          <a:xfrm>
            <a:off x="0" y="1111045"/>
            <a:ext cx="12192000" cy="4857136"/>
          </a:xfrm>
        </p:spPr>
        <p:txBody>
          <a:bodyPr>
            <a:normAutofit/>
          </a:bodyPr>
          <a:lstStyle/>
          <a:p>
            <a:pPr marL="0" lvl="0" indent="0" algn="ctr" fontAlgn="base">
              <a:lnSpc>
                <a:spcPct val="100000"/>
              </a:lnSpc>
              <a:spcBef>
                <a:spcPct val="0"/>
              </a:spcBef>
              <a:spcAft>
                <a:spcPct val="0"/>
              </a:spcAft>
              <a:buNone/>
            </a:pPr>
            <a:r>
              <a:rPr lang="ru-RU" sz="2200" dirty="0">
                <a:solidFill>
                  <a:prstClr val="black"/>
                </a:solidFill>
                <a:latin typeface="Times New Roman" pitchFamily="18" charset="0"/>
                <a:ea typeface="Calibri" pitchFamily="34" charset="0"/>
                <a:cs typeface="Times New Roman" pitchFamily="18" charset="0"/>
              </a:rPr>
              <a:t>Вместе с ребенком поводите хоровод со словами:</a:t>
            </a:r>
            <a:r>
              <a:rPr lang="ru-RU" sz="2200" b="1" dirty="0">
                <a:solidFill>
                  <a:prstClr val="black"/>
                </a:solidFill>
                <a:latin typeface="Times New Roman" pitchFamily="18" charset="0"/>
                <a:ea typeface="Calibri" pitchFamily="34" charset="0"/>
                <a:cs typeface="Times New Roman" pitchFamily="18" charset="0"/>
              </a:rPr>
              <a:t/>
            </a:r>
            <a:br>
              <a:rPr lang="ru-RU" sz="2200" b="1" dirty="0">
                <a:solidFill>
                  <a:prstClr val="black"/>
                </a:solidFill>
                <a:latin typeface="Times New Roman" pitchFamily="18" charset="0"/>
                <a:ea typeface="Calibri" pitchFamily="34" charset="0"/>
                <a:cs typeface="Times New Roman" pitchFamily="18" charset="0"/>
              </a:rPr>
            </a:br>
            <a:endParaRPr lang="ru-RU" sz="2200" b="1" dirty="0">
              <a:solidFill>
                <a:prstClr val="black"/>
              </a:solidFill>
              <a:latin typeface="Times New Roman" pitchFamily="18" charset="0"/>
              <a:ea typeface="Calibri" pitchFamily="34" charset="0"/>
              <a:cs typeface="Times New Roman" pitchFamily="18" charset="0"/>
            </a:endParaRPr>
          </a:p>
          <a:p>
            <a:pPr marL="0" lvl="0" indent="0" algn="ctr" fontAlgn="base">
              <a:lnSpc>
                <a:spcPct val="100000"/>
              </a:lnSpc>
              <a:spcBef>
                <a:spcPct val="0"/>
              </a:spcBef>
              <a:spcAft>
                <a:spcPct val="0"/>
              </a:spcAft>
              <a:buNone/>
            </a:pPr>
            <a:r>
              <a:rPr lang="ru-RU" sz="2200" b="1" i="1" dirty="0">
                <a:solidFill>
                  <a:prstClr val="black"/>
                </a:solidFill>
                <a:latin typeface="Times New Roman" pitchFamily="18" charset="0"/>
                <a:ea typeface="Calibri" pitchFamily="34" charset="0"/>
                <a:cs typeface="Times New Roman" pitchFamily="18" charset="0"/>
              </a:rPr>
              <a:t>По ровненькой дорожке, </a:t>
            </a:r>
            <a:br>
              <a:rPr lang="ru-RU" sz="2200" b="1" i="1" dirty="0">
                <a:solidFill>
                  <a:prstClr val="black"/>
                </a:solidFill>
                <a:latin typeface="Times New Roman" pitchFamily="18" charset="0"/>
                <a:ea typeface="Calibri" pitchFamily="34" charset="0"/>
                <a:cs typeface="Times New Roman" pitchFamily="18" charset="0"/>
              </a:rPr>
            </a:br>
            <a:r>
              <a:rPr lang="ru-RU" sz="2200" b="1" i="1" dirty="0">
                <a:solidFill>
                  <a:prstClr val="black"/>
                </a:solidFill>
                <a:latin typeface="Times New Roman" pitchFamily="18" charset="0"/>
                <a:ea typeface="Calibri" pitchFamily="34" charset="0"/>
                <a:cs typeface="Times New Roman" pitchFamily="18" charset="0"/>
              </a:rPr>
              <a:t>По ровненькой дорожке,</a:t>
            </a:r>
            <a:br>
              <a:rPr lang="ru-RU" sz="2200" b="1" i="1" dirty="0">
                <a:solidFill>
                  <a:prstClr val="black"/>
                </a:solidFill>
                <a:latin typeface="Times New Roman" pitchFamily="18" charset="0"/>
                <a:ea typeface="Calibri" pitchFamily="34" charset="0"/>
                <a:cs typeface="Times New Roman" pitchFamily="18" charset="0"/>
              </a:rPr>
            </a:br>
            <a:r>
              <a:rPr lang="ru-RU" sz="2200" b="1" i="1" dirty="0">
                <a:solidFill>
                  <a:prstClr val="black"/>
                </a:solidFill>
                <a:latin typeface="Times New Roman" pitchFamily="18" charset="0"/>
                <a:ea typeface="Calibri" pitchFamily="34" charset="0"/>
                <a:cs typeface="Times New Roman" pitchFamily="18" charset="0"/>
              </a:rPr>
              <a:t>Шагают наши ножки,</a:t>
            </a:r>
            <a:br>
              <a:rPr lang="ru-RU" sz="2200" b="1" i="1" dirty="0">
                <a:solidFill>
                  <a:prstClr val="black"/>
                </a:solidFill>
                <a:latin typeface="Times New Roman" pitchFamily="18" charset="0"/>
                <a:ea typeface="Calibri" pitchFamily="34" charset="0"/>
                <a:cs typeface="Times New Roman" pitchFamily="18" charset="0"/>
              </a:rPr>
            </a:br>
            <a:r>
              <a:rPr lang="ru-RU" sz="2200" b="1" i="1" dirty="0">
                <a:solidFill>
                  <a:prstClr val="black"/>
                </a:solidFill>
                <a:latin typeface="Times New Roman" pitchFamily="18" charset="0"/>
                <a:ea typeface="Calibri" pitchFamily="34" charset="0"/>
                <a:cs typeface="Times New Roman" pitchFamily="18" charset="0"/>
              </a:rPr>
              <a:t>Шагают наши ножки.</a:t>
            </a:r>
            <a:br>
              <a:rPr lang="ru-RU" sz="2200" b="1" i="1" dirty="0">
                <a:solidFill>
                  <a:prstClr val="black"/>
                </a:solidFill>
                <a:latin typeface="Times New Roman" pitchFamily="18" charset="0"/>
                <a:ea typeface="Calibri" pitchFamily="34" charset="0"/>
                <a:cs typeface="Times New Roman" pitchFamily="18" charset="0"/>
              </a:rPr>
            </a:br>
            <a:r>
              <a:rPr lang="ru-RU" sz="2200" b="1" i="1" dirty="0">
                <a:solidFill>
                  <a:prstClr val="black"/>
                </a:solidFill>
                <a:latin typeface="Times New Roman" pitchFamily="18" charset="0"/>
                <a:ea typeface="Calibri" pitchFamily="34" charset="0"/>
                <a:cs typeface="Times New Roman" pitchFamily="18" charset="0"/>
              </a:rPr>
              <a:t>По пням, по кочкам,</a:t>
            </a:r>
            <a:br>
              <a:rPr lang="ru-RU" sz="2200" b="1" i="1" dirty="0">
                <a:solidFill>
                  <a:prstClr val="black"/>
                </a:solidFill>
                <a:latin typeface="Times New Roman" pitchFamily="18" charset="0"/>
                <a:ea typeface="Calibri" pitchFamily="34" charset="0"/>
                <a:cs typeface="Times New Roman" pitchFamily="18" charset="0"/>
              </a:rPr>
            </a:br>
            <a:r>
              <a:rPr lang="ru-RU" sz="2200" b="1" i="1" dirty="0">
                <a:solidFill>
                  <a:prstClr val="black"/>
                </a:solidFill>
                <a:latin typeface="Times New Roman" pitchFamily="18" charset="0"/>
                <a:ea typeface="Calibri" pitchFamily="34" charset="0"/>
                <a:cs typeface="Times New Roman" pitchFamily="18" charset="0"/>
              </a:rPr>
              <a:t>                       по камушкам,</a:t>
            </a:r>
            <a:br>
              <a:rPr lang="ru-RU" sz="2200" b="1" i="1" dirty="0">
                <a:solidFill>
                  <a:prstClr val="black"/>
                </a:solidFill>
                <a:latin typeface="Times New Roman" pitchFamily="18" charset="0"/>
                <a:ea typeface="Calibri" pitchFamily="34" charset="0"/>
                <a:cs typeface="Times New Roman" pitchFamily="18" charset="0"/>
              </a:rPr>
            </a:br>
            <a:r>
              <a:rPr lang="ru-RU" sz="2200" b="1" i="1" dirty="0">
                <a:solidFill>
                  <a:prstClr val="black"/>
                </a:solidFill>
                <a:latin typeface="Times New Roman" pitchFamily="18" charset="0"/>
                <a:ea typeface="Calibri" pitchFamily="34" charset="0"/>
                <a:cs typeface="Times New Roman" pitchFamily="18" charset="0"/>
              </a:rPr>
              <a:t>По камушкам, в яму – бух!</a:t>
            </a:r>
            <a:endParaRPr lang="ru-RU" sz="2200" dirty="0">
              <a:solidFill>
                <a:prstClr val="black"/>
              </a:solidFill>
              <a:latin typeface="Times New Roman" pitchFamily="18" charset="0"/>
              <a:ea typeface="Calibri" pitchFamily="34" charset="0"/>
              <a:cs typeface="Times New Roman" pitchFamily="18" charset="0"/>
            </a:endParaRPr>
          </a:p>
          <a:p>
            <a:pPr marL="0" lvl="0" indent="0" algn="ctr" eaLnBrk="0" fontAlgn="base" hangingPunct="0">
              <a:lnSpc>
                <a:spcPct val="100000"/>
              </a:lnSpc>
              <a:spcBef>
                <a:spcPct val="0"/>
              </a:spcBef>
              <a:spcAft>
                <a:spcPct val="0"/>
              </a:spcAft>
              <a:buNone/>
            </a:pPr>
            <a:endParaRPr lang="ru-RU" sz="2200" dirty="0">
              <a:solidFill>
                <a:prstClr val="black"/>
              </a:solidFill>
              <a:latin typeface="Times New Roman" pitchFamily="18" charset="0"/>
              <a:ea typeface="Calibri" pitchFamily="34" charset="0"/>
              <a:cs typeface="Times New Roman" pitchFamily="18" charset="0"/>
            </a:endParaRPr>
          </a:p>
          <a:p>
            <a:pPr marL="0" lvl="0" indent="0" algn="ctr" eaLnBrk="0" fontAlgn="base" hangingPunct="0">
              <a:lnSpc>
                <a:spcPct val="100000"/>
              </a:lnSpc>
              <a:spcBef>
                <a:spcPct val="0"/>
              </a:spcBef>
              <a:spcAft>
                <a:spcPct val="0"/>
              </a:spcAft>
              <a:buNone/>
            </a:pPr>
            <a:r>
              <a:rPr lang="ru-RU" sz="2200" dirty="0">
                <a:solidFill>
                  <a:prstClr val="black"/>
                </a:solidFill>
                <a:latin typeface="Times New Roman" pitchFamily="18" charset="0"/>
                <a:ea typeface="Calibri" pitchFamily="34" charset="0"/>
                <a:cs typeface="Times New Roman" pitchFamily="18" charset="0"/>
              </a:rPr>
              <a:t>На последней строчке присядьте.</a:t>
            </a:r>
            <a:endParaRPr lang="ru-RU" sz="2200" dirty="0"/>
          </a:p>
        </p:txBody>
      </p:sp>
    </p:spTree>
    <p:extLst>
      <p:ext uri="{BB962C8B-B14F-4D97-AF65-F5344CB8AC3E}">
        <p14:creationId xmlns="" xmlns:p14="http://schemas.microsoft.com/office/powerpoint/2010/main" val="336046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8D0A49B2-0E70-4385-B5BE-E43617C1F097}"/>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DC7AEDF9-F785-4739-8F25-9E185D4BFD53}"/>
              </a:ext>
            </a:extLst>
          </p:cNvPr>
          <p:cNvSpPr>
            <a:spLocks noGrp="1"/>
          </p:cNvSpPr>
          <p:nvPr>
            <p:ph type="title"/>
          </p:nvPr>
        </p:nvSpPr>
        <p:spPr>
          <a:xfrm>
            <a:off x="0" y="270588"/>
            <a:ext cx="12192000" cy="531846"/>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«Зайка шел»</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0A51B4EF-A275-4572-BE7D-C050B21567F8}"/>
              </a:ext>
            </a:extLst>
          </p:cNvPr>
          <p:cNvSpPr>
            <a:spLocks noGrp="1"/>
          </p:cNvSpPr>
          <p:nvPr>
            <p:ph idx="1"/>
          </p:nvPr>
        </p:nvSpPr>
        <p:spPr>
          <a:xfrm>
            <a:off x="0" y="802434"/>
            <a:ext cx="12192000" cy="4929774"/>
          </a:xfrm>
        </p:spPr>
        <p:txBody>
          <a:bodyPr>
            <a:normAutofit/>
          </a:bodyPr>
          <a:lstStyle/>
          <a:p>
            <a:pPr marL="0" lvl="0" indent="0" algn="ctr">
              <a:lnSpc>
                <a:spcPct val="100000"/>
              </a:lnSpc>
              <a:spcBef>
                <a:spcPts val="0"/>
              </a:spcBef>
              <a:buNone/>
            </a:pPr>
            <a:r>
              <a:rPr lang="ru-RU" sz="2200" dirty="0">
                <a:solidFill>
                  <a:prstClr val="black"/>
                </a:solidFill>
                <a:latin typeface="Times New Roman" pitchFamily="18" charset="0"/>
                <a:cs typeface="Times New Roman" pitchFamily="18" charset="0"/>
              </a:rPr>
              <a:t>Возьмитесь за руки, образуя круг. Идите по кругу, приговаривая слова:</a:t>
            </a:r>
            <a:r>
              <a:rPr lang="ru-RU" sz="2200" b="1" dirty="0">
                <a:solidFill>
                  <a:prstClr val="black"/>
                </a:solidFill>
                <a:latin typeface="Times New Roman" pitchFamily="18" charset="0"/>
                <a:cs typeface="Times New Roman" pitchFamily="18" charset="0"/>
              </a:rPr>
              <a:t/>
            </a:r>
            <a:br>
              <a:rPr lang="ru-RU" sz="2200" b="1" dirty="0">
                <a:solidFill>
                  <a:prstClr val="black"/>
                </a:solidFill>
                <a:latin typeface="Times New Roman" pitchFamily="18" charset="0"/>
                <a:cs typeface="Times New Roman" pitchFamily="18" charset="0"/>
              </a:rPr>
            </a:br>
            <a:endParaRPr lang="ru-RU" sz="2200" b="1" dirty="0">
              <a:solidFill>
                <a:prstClr val="black"/>
              </a:solidFill>
              <a:latin typeface="Times New Roman" pitchFamily="18" charset="0"/>
              <a:cs typeface="Times New Roman" pitchFamily="18" charset="0"/>
            </a:endParaRPr>
          </a:p>
          <a:p>
            <a:pPr marL="0" lvl="0" indent="0" algn="ctr">
              <a:lnSpc>
                <a:spcPct val="100000"/>
              </a:lnSpc>
              <a:spcBef>
                <a:spcPts val="0"/>
              </a:spcBef>
              <a:buNone/>
            </a:pPr>
            <a:r>
              <a:rPr lang="ru-RU" sz="2200" b="1" i="1" dirty="0">
                <a:solidFill>
                  <a:prstClr val="black"/>
                </a:solidFill>
                <a:latin typeface="Times New Roman" pitchFamily="18" charset="0"/>
                <a:cs typeface="Times New Roman" pitchFamily="18" charset="0"/>
              </a:rPr>
              <a:t>Зайка шел, шел, шел,</a:t>
            </a:r>
            <a:br>
              <a:rPr lang="ru-RU" sz="2200" b="1" i="1" dirty="0">
                <a:solidFill>
                  <a:prstClr val="black"/>
                </a:solidFill>
                <a:latin typeface="Times New Roman" pitchFamily="18" charset="0"/>
                <a:cs typeface="Times New Roman" pitchFamily="18" charset="0"/>
              </a:rPr>
            </a:br>
            <a:r>
              <a:rPr lang="ru-RU" sz="2200" b="1" i="1" dirty="0">
                <a:solidFill>
                  <a:prstClr val="black"/>
                </a:solidFill>
                <a:latin typeface="Times New Roman" pitchFamily="18" charset="0"/>
                <a:cs typeface="Times New Roman" pitchFamily="18" charset="0"/>
              </a:rPr>
              <a:t>Морковку нашел,</a:t>
            </a:r>
            <a:br>
              <a:rPr lang="ru-RU" sz="2200" b="1" i="1" dirty="0">
                <a:solidFill>
                  <a:prstClr val="black"/>
                </a:solidFill>
                <a:latin typeface="Times New Roman" pitchFamily="18" charset="0"/>
                <a:cs typeface="Times New Roman" pitchFamily="18" charset="0"/>
              </a:rPr>
            </a:br>
            <a:r>
              <a:rPr lang="ru-RU" sz="2200" b="1" i="1" dirty="0">
                <a:solidFill>
                  <a:prstClr val="black"/>
                </a:solidFill>
                <a:latin typeface="Times New Roman" pitchFamily="18" charset="0"/>
                <a:cs typeface="Times New Roman" pitchFamily="18" charset="0"/>
              </a:rPr>
              <a:t>Сел, поел и дальше пошел.</a:t>
            </a:r>
            <a:br>
              <a:rPr lang="ru-RU" sz="2200" b="1" i="1" dirty="0">
                <a:solidFill>
                  <a:prstClr val="black"/>
                </a:solidFill>
                <a:latin typeface="Times New Roman" pitchFamily="18" charset="0"/>
                <a:cs typeface="Times New Roman" pitchFamily="18" charset="0"/>
              </a:rPr>
            </a:br>
            <a:r>
              <a:rPr lang="ru-RU" sz="2200" b="1" i="1" dirty="0">
                <a:solidFill>
                  <a:prstClr val="black"/>
                </a:solidFill>
                <a:latin typeface="Times New Roman" pitchFamily="18" charset="0"/>
                <a:cs typeface="Times New Roman" pitchFamily="18" charset="0"/>
              </a:rPr>
              <a:t>Зайка шел, шел, шел,</a:t>
            </a:r>
            <a:br>
              <a:rPr lang="ru-RU" sz="2200" b="1" i="1" dirty="0">
                <a:solidFill>
                  <a:prstClr val="black"/>
                </a:solidFill>
                <a:latin typeface="Times New Roman" pitchFamily="18" charset="0"/>
                <a:cs typeface="Times New Roman" pitchFamily="18" charset="0"/>
              </a:rPr>
            </a:br>
            <a:r>
              <a:rPr lang="ru-RU" sz="2200" b="1" i="1" dirty="0" err="1">
                <a:solidFill>
                  <a:prstClr val="black"/>
                </a:solidFill>
                <a:latin typeface="Times New Roman" pitchFamily="18" charset="0"/>
                <a:cs typeface="Times New Roman" pitchFamily="18" charset="0"/>
              </a:rPr>
              <a:t>Капустку</a:t>
            </a:r>
            <a:r>
              <a:rPr lang="ru-RU" sz="2200" b="1" i="1" dirty="0">
                <a:solidFill>
                  <a:prstClr val="black"/>
                </a:solidFill>
                <a:latin typeface="Times New Roman" pitchFamily="18" charset="0"/>
                <a:cs typeface="Times New Roman" pitchFamily="18" charset="0"/>
              </a:rPr>
              <a:t> нашел,</a:t>
            </a:r>
            <a:br>
              <a:rPr lang="ru-RU" sz="2200" b="1" i="1" dirty="0">
                <a:solidFill>
                  <a:prstClr val="black"/>
                </a:solidFill>
                <a:latin typeface="Times New Roman" pitchFamily="18" charset="0"/>
                <a:cs typeface="Times New Roman" pitchFamily="18" charset="0"/>
              </a:rPr>
            </a:br>
            <a:r>
              <a:rPr lang="ru-RU" sz="2200" b="1" i="1" dirty="0">
                <a:solidFill>
                  <a:prstClr val="black"/>
                </a:solidFill>
                <a:latin typeface="Times New Roman" pitchFamily="18" charset="0"/>
                <a:cs typeface="Times New Roman" pitchFamily="18" charset="0"/>
              </a:rPr>
              <a:t>Сел, поел и дальше пошел.</a:t>
            </a:r>
            <a:br>
              <a:rPr lang="ru-RU" sz="2200" b="1" i="1" dirty="0">
                <a:solidFill>
                  <a:prstClr val="black"/>
                </a:solidFill>
                <a:latin typeface="Times New Roman" pitchFamily="18" charset="0"/>
                <a:cs typeface="Times New Roman" pitchFamily="18" charset="0"/>
              </a:rPr>
            </a:br>
            <a:r>
              <a:rPr lang="ru-RU" sz="2200" b="1" i="1" dirty="0">
                <a:solidFill>
                  <a:prstClr val="black"/>
                </a:solidFill>
                <a:latin typeface="Times New Roman" pitchFamily="18" charset="0"/>
                <a:cs typeface="Times New Roman" pitchFamily="18" charset="0"/>
              </a:rPr>
              <a:t>Зайка шел, шел, шел,</a:t>
            </a:r>
            <a:br>
              <a:rPr lang="ru-RU" sz="2200" b="1" i="1" dirty="0">
                <a:solidFill>
                  <a:prstClr val="black"/>
                </a:solidFill>
                <a:latin typeface="Times New Roman" pitchFamily="18" charset="0"/>
                <a:cs typeface="Times New Roman" pitchFamily="18" charset="0"/>
              </a:rPr>
            </a:br>
            <a:r>
              <a:rPr lang="ru-RU" sz="2200" b="1" i="1" dirty="0">
                <a:solidFill>
                  <a:prstClr val="black"/>
                </a:solidFill>
                <a:latin typeface="Times New Roman" pitchFamily="18" charset="0"/>
                <a:cs typeface="Times New Roman" pitchFamily="18" charset="0"/>
              </a:rPr>
              <a:t>Картошку нашел,</a:t>
            </a:r>
            <a:br>
              <a:rPr lang="ru-RU" sz="2200" b="1" i="1" dirty="0">
                <a:solidFill>
                  <a:prstClr val="black"/>
                </a:solidFill>
                <a:latin typeface="Times New Roman" pitchFamily="18" charset="0"/>
                <a:cs typeface="Times New Roman" pitchFamily="18" charset="0"/>
              </a:rPr>
            </a:br>
            <a:r>
              <a:rPr lang="ru-RU" sz="2200" b="1" i="1" dirty="0">
                <a:solidFill>
                  <a:prstClr val="black"/>
                </a:solidFill>
                <a:latin typeface="Times New Roman" pitchFamily="18" charset="0"/>
                <a:cs typeface="Times New Roman" pitchFamily="18" charset="0"/>
              </a:rPr>
              <a:t>Сел, поел и дальше пошел.</a:t>
            </a:r>
            <a:endParaRPr lang="ru-RU" sz="2200" b="1" dirty="0">
              <a:solidFill>
                <a:prstClr val="black"/>
              </a:solidFill>
              <a:latin typeface="Times New Roman" pitchFamily="18" charset="0"/>
              <a:cs typeface="Times New Roman" pitchFamily="18" charset="0"/>
            </a:endParaRPr>
          </a:p>
          <a:p>
            <a:pPr marL="0" lvl="0" indent="0" algn="ctr">
              <a:lnSpc>
                <a:spcPct val="100000"/>
              </a:lnSpc>
              <a:spcBef>
                <a:spcPts val="0"/>
              </a:spcBef>
              <a:buNone/>
            </a:pPr>
            <a:endParaRPr lang="ru-RU" sz="2200" dirty="0">
              <a:solidFill>
                <a:prstClr val="black"/>
              </a:solidFill>
              <a:latin typeface="Times New Roman" pitchFamily="18" charset="0"/>
              <a:cs typeface="Times New Roman" pitchFamily="18" charset="0"/>
            </a:endParaRPr>
          </a:p>
          <a:p>
            <a:pPr marL="0" lvl="0" indent="0" algn="ctr">
              <a:lnSpc>
                <a:spcPct val="100000"/>
              </a:lnSpc>
              <a:spcBef>
                <a:spcPts val="0"/>
              </a:spcBef>
              <a:buNone/>
            </a:pPr>
            <a:r>
              <a:rPr lang="ru-RU" sz="2200" dirty="0">
                <a:solidFill>
                  <a:prstClr val="black"/>
                </a:solidFill>
                <a:latin typeface="Times New Roman" pitchFamily="18" charset="0"/>
                <a:cs typeface="Times New Roman" pitchFamily="18" charset="0"/>
              </a:rPr>
              <a:t>На словах «сел» - останавливайтесь и присаживайтесь на корточки</a:t>
            </a:r>
          </a:p>
          <a:p>
            <a:pPr marL="0" indent="0">
              <a:buNone/>
            </a:pPr>
            <a:endParaRPr lang="ru-RU" dirty="0"/>
          </a:p>
        </p:txBody>
      </p:sp>
    </p:spTree>
    <p:extLst>
      <p:ext uri="{BB962C8B-B14F-4D97-AF65-F5344CB8AC3E}">
        <p14:creationId xmlns="" xmlns:p14="http://schemas.microsoft.com/office/powerpoint/2010/main" val="2760817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1939A84C-79E8-42FF-ABD9-C14CA51D869F}"/>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C1FD2E4D-7FE8-4659-A932-B9BBE848032E}"/>
              </a:ext>
            </a:extLst>
          </p:cNvPr>
          <p:cNvSpPr>
            <a:spLocks noGrp="1"/>
          </p:cNvSpPr>
          <p:nvPr>
            <p:ph type="title"/>
          </p:nvPr>
        </p:nvSpPr>
        <p:spPr>
          <a:xfrm>
            <a:off x="0" y="206478"/>
            <a:ext cx="12192000" cy="726584"/>
          </a:xfrm>
        </p:spPr>
        <p:txBody>
          <a:bodyPr>
            <a:norm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«Раздувайся, пузырь!»</a:t>
            </a: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3507F583-1CEA-40DC-AC11-02168A623D79}"/>
              </a:ext>
            </a:extLst>
          </p:cNvPr>
          <p:cNvSpPr>
            <a:spLocks noGrp="1"/>
          </p:cNvSpPr>
          <p:nvPr>
            <p:ph idx="1"/>
          </p:nvPr>
        </p:nvSpPr>
        <p:spPr>
          <a:xfrm>
            <a:off x="345440" y="833120"/>
            <a:ext cx="11460480" cy="5913120"/>
          </a:xfrm>
        </p:spPr>
        <p:txBody>
          <a:bodyPr>
            <a:normAutofit/>
          </a:bodyPr>
          <a:lstStyle/>
          <a:p>
            <a:pPr marL="0" lvl="0" indent="717550" algn="just">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Вместе с воспитателем дети становятся тесным кружком и начинают «раздувать пузырь»: наклонив головы вниз, малыши дуют в кулачки, составленные один под другим, как в дудочку. При этом они выпрямляются и набирают воздух, а затем снова наклоняются, выдувают воздух в свою трубку и произносят звук «ф-ф-ф-ф». Эти действия повторяются 2-3 раза. При каждом раздувании все делают шаг назад, будто пузырь немного увеличился. Затем все берутся за руки и постепенно расширяют круг, двигаясь и произнося следующие слова:</a:t>
            </a:r>
            <a:endParaRPr lang="ru-RU" sz="2000" b="1" i="1"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endParaRPr lang="ru-RU" sz="2000" b="1" i="1"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Раздувайся, пузырь, Раздувайся большой,</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Оставайся такой, И не лопайся!!!</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Получается большой растянутый круг. </a:t>
            </a: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Он летел, летел, летел.</a:t>
            </a:r>
            <a:endParaRPr lang="ru-RU" sz="2000"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000" b="1" i="1" dirty="0">
                <a:solidFill>
                  <a:prstClr val="black"/>
                </a:solidFill>
                <a:latin typeface="Times New Roman" panose="02020603050405020304" pitchFamily="18" charset="0"/>
                <a:ea typeface="Calibri"/>
                <a:cs typeface="Times New Roman" panose="02020603050405020304" pitchFamily="18" charset="0"/>
              </a:rPr>
              <a:t>И за веточку задел! </a:t>
            </a:r>
            <a:r>
              <a:rPr lang="ru-RU" sz="2000" b="1" dirty="0">
                <a:solidFill>
                  <a:prstClr val="black"/>
                </a:solidFill>
                <a:latin typeface="Times New Roman" panose="02020603050405020304" pitchFamily="18" charset="0"/>
                <a:ea typeface="Calibri"/>
                <a:cs typeface="Times New Roman" panose="02020603050405020304" pitchFamily="18" charset="0"/>
              </a:rPr>
              <a:t>(дети бегут по кругу)</a:t>
            </a:r>
          </a:p>
          <a:p>
            <a:pPr marL="0" lvl="0" indent="0" algn="ctr">
              <a:lnSpc>
                <a:spcPct val="100000"/>
              </a:lnSpc>
              <a:spcBef>
                <a:spcPts val="0"/>
              </a:spcBef>
              <a:buNone/>
            </a:pPr>
            <a:r>
              <a:rPr lang="ru-RU" sz="2000" b="1" dirty="0">
                <a:solidFill>
                  <a:prstClr val="black"/>
                </a:solidFill>
                <a:latin typeface="Times New Roman" panose="02020603050405020304" pitchFamily="18" charset="0"/>
                <a:ea typeface="Calibri"/>
                <a:cs typeface="Times New Roman" panose="02020603050405020304" pitchFamily="18" charset="0"/>
              </a:rPr>
              <a:t> </a:t>
            </a:r>
            <a:r>
              <a:rPr lang="ru-RU" sz="2000" b="1" i="1" dirty="0">
                <a:solidFill>
                  <a:prstClr val="black"/>
                </a:solidFill>
                <a:latin typeface="Times New Roman" panose="02020603050405020304" pitchFamily="18" charset="0"/>
                <a:ea typeface="Calibri"/>
                <a:cs typeface="Times New Roman" panose="02020603050405020304" pitchFamily="18" charset="0"/>
              </a:rPr>
              <a:t>«Лопнул пузырь!»</a:t>
            </a:r>
            <a:r>
              <a:rPr lang="ru-RU" sz="2000" b="1" dirty="0">
                <a:solidFill>
                  <a:prstClr val="black"/>
                </a:solidFill>
                <a:latin typeface="Times New Roman" panose="02020603050405020304" pitchFamily="18" charset="0"/>
                <a:ea typeface="Calibri"/>
                <a:cs typeface="Times New Roman" panose="02020603050405020304" pitchFamily="18" charset="0"/>
              </a:rPr>
              <a:t> </a:t>
            </a:r>
          </a:p>
          <a:p>
            <a:pPr marL="0" lvl="0" indent="0" algn="ctr">
              <a:lnSpc>
                <a:spcPct val="100000"/>
              </a:lnSpc>
              <a:spcBef>
                <a:spcPts val="0"/>
              </a:spcBef>
              <a:buNone/>
            </a:pPr>
            <a:r>
              <a:rPr lang="ru-RU" sz="2000" dirty="0">
                <a:solidFill>
                  <a:prstClr val="black"/>
                </a:solidFill>
                <a:latin typeface="Times New Roman" panose="02020603050405020304" pitchFamily="18" charset="0"/>
                <a:ea typeface="Calibri"/>
                <a:cs typeface="Times New Roman" panose="02020603050405020304" pitchFamily="18" charset="0"/>
              </a:rPr>
              <a:t>Все хлопают в ладоши, произносят слово</a:t>
            </a:r>
            <a:r>
              <a:rPr lang="ru-RU" sz="2000" b="1" dirty="0">
                <a:solidFill>
                  <a:prstClr val="black"/>
                </a:solidFill>
                <a:latin typeface="Times New Roman" panose="02020603050405020304" pitchFamily="18" charset="0"/>
                <a:ea typeface="Calibri"/>
                <a:cs typeface="Times New Roman" panose="02020603050405020304" pitchFamily="18" charset="0"/>
              </a:rPr>
              <a:t> </a:t>
            </a:r>
            <a:r>
              <a:rPr lang="ru-RU" sz="2000" b="1" i="1" dirty="0">
                <a:solidFill>
                  <a:prstClr val="black"/>
                </a:solidFill>
                <a:latin typeface="Times New Roman" panose="02020603050405020304" pitchFamily="18" charset="0"/>
                <a:ea typeface="Calibri"/>
                <a:cs typeface="Times New Roman" panose="02020603050405020304" pitchFamily="18" charset="0"/>
              </a:rPr>
              <a:t>«Хлоп!»</a:t>
            </a:r>
            <a:r>
              <a:rPr lang="ru-RU" sz="2000" b="1" dirty="0">
                <a:solidFill>
                  <a:prstClr val="black"/>
                </a:solidFill>
                <a:latin typeface="Times New Roman" panose="02020603050405020304" pitchFamily="18" charset="0"/>
                <a:ea typeface="Calibri"/>
                <a:cs typeface="Times New Roman" panose="02020603050405020304" pitchFamily="18" charset="0"/>
              </a:rPr>
              <a:t> </a:t>
            </a:r>
            <a:r>
              <a:rPr lang="ru-RU" sz="2000" dirty="0">
                <a:solidFill>
                  <a:prstClr val="black"/>
                </a:solidFill>
                <a:latin typeface="Times New Roman" panose="02020603050405020304" pitchFamily="18" charset="0"/>
                <a:ea typeface="Calibri"/>
                <a:cs typeface="Times New Roman" panose="02020603050405020304" pitchFamily="18" charset="0"/>
              </a:rPr>
              <a:t>и сбегаются в кучку.</a:t>
            </a:r>
          </a:p>
          <a:p>
            <a:pPr marL="0" lvl="0" indent="720725" algn="just">
              <a:lnSpc>
                <a:spcPct val="115000"/>
              </a:lnSpc>
              <a:spcBef>
                <a:spcPts val="0"/>
              </a:spcBef>
              <a:buNone/>
            </a:pPr>
            <a:r>
              <a:rPr lang="ru-RU" sz="2200" b="1" dirty="0">
                <a:solidFill>
                  <a:prstClr val="black"/>
                </a:solidFill>
                <a:latin typeface="Times New Roman" panose="02020603050405020304" pitchFamily="18" charset="0"/>
                <a:ea typeface="Calibri"/>
                <a:cs typeface="Times New Roman" panose="02020603050405020304" pitchFamily="18" charset="0"/>
              </a:rPr>
              <a:t> </a:t>
            </a:r>
            <a:endParaRPr lang="ru-RU" sz="2200" dirty="0">
              <a:solidFill>
                <a:prstClr val="black"/>
              </a:solidFill>
              <a:latin typeface="Times New Roman" panose="02020603050405020304" pitchFamily="18" charset="0"/>
              <a:ea typeface="Calibri"/>
              <a:cs typeface="Times New Roman" panose="02020603050405020304" pitchFamily="18" charset="0"/>
            </a:endParaRPr>
          </a:p>
          <a:p>
            <a:pPr marL="0" indent="0">
              <a:buNone/>
            </a:pPr>
            <a:endParaRPr lang="ru-RU" dirty="0"/>
          </a:p>
        </p:txBody>
      </p:sp>
    </p:spTree>
    <p:extLst>
      <p:ext uri="{BB962C8B-B14F-4D97-AF65-F5344CB8AC3E}">
        <p14:creationId xmlns="" xmlns:p14="http://schemas.microsoft.com/office/powerpoint/2010/main" val="2432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DFE99D1C-4AE8-46C2-A467-0C7269CFF45E}"/>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69977B84-9605-4709-BE3D-110149811EEB}"/>
              </a:ext>
            </a:extLst>
          </p:cNvPr>
          <p:cNvSpPr>
            <a:spLocks noGrp="1"/>
          </p:cNvSpPr>
          <p:nvPr>
            <p:ph type="title"/>
          </p:nvPr>
        </p:nvSpPr>
        <p:spPr>
          <a:xfrm>
            <a:off x="0" y="560439"/>
            <a:ext cx="12192000" cy="584150"/>
          </a:xfrm>
        </p:spPr>
        <p:txBody>
          <a:bodyPr>
            <a:no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«Пчёлы водят хоровод»</a:t>
            </a:r>
            <a:r>
              <a:rPr lang="ru-RU" sz="2800" dirty="0">
                <a:solidFill>
                  <a:srgbClr val="7030A0"/>
                </a:solidFill>
                <a:latin typeface="Times New Roman" panose="02020603050405020304" pitchFamily="18" charset="0"/>
                <a:cs typeface="Times New Roman" panose="02020603050405020304" pitchFamily="18" charset="0"/>
              </a:rPr>
              <a:t/>
            </a:r>
            <a:br>
              <a:rPr lang="ru-RU" sz="2800" dirty="0">
                <a:solidFill>
                  <a:srgbClr val="7030A0"/>
                </a:solidFill>
                <a:latin typeface="Times New Roman" panose="02020603050405020304" pitchFamily="18" charset="0"/>
                <a:cs typeface="Times New Roman" panose="02020603050405020304" pitchFamily="18" charset="0"/>
              </a:rPr>
            </a:b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6A1C7FF5-023D-4853-8745-9F00E6E2612B}"/>
              </a:ext>
            </a:extLst>
          </p:cNvPr>
          <p:cNvSpPr>
            <a:spLocks noGrp="1"/>
          </p:cNvSpPr>
          <p:nvPr>
            <p:ph idx="1"/>
          </p:nvPr>
        </p:nvSpPr>
        <p:spPr>
          <a:xfrm>
            <a:off x="0" y="1042219"/>
            <a:ext cx="12192000" cy="5134744"/>
          </a:xfrm>
        </p:spPr>
        <p:txBody>
          <a:bodyPr>
            <a:normAutofit/>
          </a:bodyPr>
          <a:lstStyle/>
          <a:p>
            <a:pPr marL="0" lvl="0" indent="0" algn="ctr">
              <a:lnSpc>
                <a:spcPct val="100000"/>
              </a:lnSpc>
              <a:spcBef>
                <a:spcPts val="0"/>
              </a:spcBef>
              <a:buNone/>
            </a:pPr>
            <a:r>
              <a:rPr lang="ru-RU" sz="2200" dirty="0">
                <a:solidFill>
                  <a:prstClr val="black"/>
                </a:solidFill>
                <a:latin typeface="Times New Roman" panose="02020603050405020304" pitchFamily="18" charset="0"/>
                <a:ea typeface="Calibri"/>
                <a:cs typeface="Times New Roman" panose="02020603050405020304" pitchFamily="18" charset="0"/>
              </a:rPr>
              <a:t>Выполнять соответствующие движения.</a:t>
            </a:r>
            <a:r>
              <a:rPr lang="ru-RU" sz="2200" b="1" dirty="0">
                <a:solidFill>
                  <a:prstClr val="black"/>
                </a:solidFill>
                <a:latin typeface="Times New Roman" panose="02020603050405020304" pitchFamily="18" charset="0"/>
                <a:ea typeface="Calibri"/>
                <a:cs typeface="Times New Roman" panose="02020603050405020304" pitchFamily="18" charset="0"/>
              </a:rPr>
              <a:t/>
            </a:r>
            <a:br>
              <a:rPr lang="ru-RU" sz="2200" b="1" dirty="0">
                <a:solidFill>
                  <a:prstClr val="black"/>
                </a:solidFill>
                <a:latin typeface="Times New Roman" panose="02020603050405020304" pitchFamily="18" charset="0"/>
                <a:ea typeface="Calibri"/>
                <a:cs typeface="Times New Roman" panose="02020603050405020304" pitchFamily="18" charset="0"/>
              </a:rPr>
            </a:br>
            <a:endParaRPr lang="ru-RU" sz="2200" b="1" dirty="0">
              <a:solidFill>
                <a:prstClr val="black"/>
              </a:solidFill>
              <a:latin typeface="Times New Roman" panose="02020603050405020304" pitchFamily="18" charset="0"/>
              <a:ea typeface="Calibri"/>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ea typeface="Calibri"/>
                <a:cs typeface="Times New Roman" panose="02020603050405020304" pitchFamily="18" charset="0"/>
              </a:rPr>
              <a:t>Водят пчелы хоровод - </a:t>
            </a:r>
            <a:br>
              <a:rPr lang="ru-RU" sz="2200" b="1" i="1" dirty="0">
                <a:solidFill>
                  <a:prstClr val="black"/>
                </a:solidFill>
                <a:latin typeface="Times New Roman" panose="02020603050405020304" pitchFamily="18" charset="0"/>
                <a:ea typeface="Calibri"/>
                <a:cs typeface="Times New Roman" panose="02020603050405020304" pitchFamily="18" charset="0"/>
              </a:rPr>
            </a:br>
            <a:r>
              <a:rPr lang="ru-RU" sz="2200" b="1" i="1" dirty="0">
                <a:solidFill>
                  <a:prstClr val="black"/>
                </a:solidFill>
                <a:latin typeface="Times New Roman" panose="02020603050405020304" pitchFamily="18" charset="0"/>
                <a:ea typeface="Calibri"/>
                <a:cs typeface="Times New Roman" panose="02020603050405020304" pitchFamily="18" charset="0"/>
              </a:rPr>
              <a:t>Брум, </a:t>
            </a:r>
            <a:r>
              <a:rPr lang="ru-RU" sz="2200" b="1" i="1" dirty="0" err="1">
                <a:solidFill>
                  <a:prstClr val="black"/>
                </a:solidFill>
                <a:latin typeface="Times New Roman" panose="02020603050405020304" pitchFamily="18" charset="0"/>
                <a:ea typeface="Calibri"/>
                <a:cs typeface="Times New Roman" panose="02020603050405020304" pitchFamily="18" charset="0"/>
              </a:rPr>
              <a:t>брум</a:t>
            </a:r>
            <a:r>
              <a:rPr lang="ru-RU" sz="2200" b="1" i="1" dirty="0">
                <a:solidFill>
                  <a:prstClr val="black"/>
                </a:solidFill>
                <a:latin typeface="Times New Roman" panose="02020603050405020304" pitchFamily="18" charset="0"/>
                <a:ea typeface="Calibri"/>
                <a:cs typeface="Times New Roman" panose="02020603050405020304" pitchFamily="18" charset="0"/>
              </a:rPr>
              <a:t>. </a:t>
            </a:r>
            <a:br>
              <a:rPr lang="ru-RU" sz="2200" b="1" i="1" dirty="0">
                <a:solidFill>
                  <a:prstClr val="black"/>
                </a:solidFill>
                <a:latin typeface="Times New Roman" panose="02020603050405020304" pitchFamily="18" charset="0"/>
                <a:ea typeface="Calibri"/>
                <a:cs typeface="Times New Roman" panose="02020603050405020304" pitchFamily="18" charset="0"/>
              </a:rPr>
            </a:br>
            <a:r>
              <a:rPr lang="ru-RU" sz="2200" b="1" i="1" dirty="0">
                <a:solidFill>
                  <a:prstClr val="black"/>
                </a:solidFill>
                <a:latin typeface="Times New Roman" panose="02020603050405020304" pitchFamily="18" charset="0"/>
                <a:ea typeface="Calibri"/>
                <a:cs typeface="Times New Roman" panose="02020603050405020304" pitchFamily="18" charset="0"/>
              </a:rPr>
              <a:t>В барабан ударил кот - </a:t>
            </a:r>
            <a:br>
              <a:rPr lang="ru-RU" sz="2200" b="1" i="1" dirty="0">
                <a:solidFill>
                  <a:prstClr val="black"/>
                </a:solidFill>
                <a:latin typeface="Times New Roman" panose="02020603050405020304" pitchFamily="18" charset="0"/>
                <a:ea typeface="Calibri"/>
                <a:cs typeface="Times New Roman" panose="02020603050405020304" pitchFamily="18" charset="0"/>
              </a:rPr>
            </a:br>
            <a:r>
              <a:rPr lang="ru-RU" sz="2200" b="1" i="1" dirty="0" err="1">
                <a:solidFill>
                  <a:prstClr val="black"/>
                </a:solidFill>
                <a:latin typeface="Times New Roman" panose="02020603050405020304" pitchFamily="18" charset="0"/>
                <a:ea typeface="Calibri"/>
                <a:cs typeface="Times New Roman" panose="02020603050405020304" pitchFamily="18" charset="0"/>
              </a:rPr>
              <a:t>Трум</a:t>
            </a:r>
            <a:r>
              <a:rPr lang="ru-RU" sz="2200" b="1" i="1" dirty="0">
                <a:solidFill>
                  <a:prstClr val="black"/>
                </a:solidFill>
                <a:latin typeface="Times New Roman" panose="02020603050405020304" pitchFamily="18" charset="0"/>
                <a:ea typeface="Calibri"/>
                <a:cs typeface="Times New Roman" panose="02020603050405020304" pitchFamily="18" charset="0"/>
              </a:rPr>
              <a:t>, </a:t>
            </a:r>
            <a:r>
              <a:rPr lang="ru-RU" sz="2200" b="1" i="1" dirty="0" err="1">
                <a:solidFill>
                  <a:prstClr val="black"/>
                </a:solidFill>
                <a:latin typeface="Times New Roman" panose="02020603050405020304" pitchFamily="18" charset="0"/>
                <a:ea typeface="Calibri"/>
                <a:cs typeface="Times New Roman" panose="02020603050405020304" pitchFamily="18" charset="0"/>
              </a:rPr>
              <a:t>трум</a:t>
            </a:r>
            <a:r>
              <a:rPr lang="ru-RU" sz="2200" b="1" i="1" dirty="0">
                <a:solidFill>
                  <a:prstClr val="black"/>
                </a:solidFill>
                <a:latin typeface="Times New Roman" panose="02020603050405020304" pitchFamily="18" charset="0"/>
                <a:ea typeface="Calibri"/>
                <a:cs typeface="Times New Roman" panose="02020603050405020304" pitchFamily="18" charset="0"/>
              </a:rPr>
              <a:t>. </a:t>
            </a:r>
            <a:br>
              <a:rPr lang="ru-RU" sz="2200" b="1" i="1" dirty="0">
                <a:solidFill>
                  <a:prstClr val="black"/>
                </a:solidFill>
                <a:latin typeface="Times New Roman" panose="02020603050405020304" pitchFamily="18" charset="0"/>
                <a:ea typeface="Calibri"/>
                <a:cs typeface="Times New Roman" panose="02020603050405020304" pitchFamily="18" charset="0"/>
              </a:rPr>
            </a:br>
            <a:r>
              <a:rPr lang="ru-RU" sz="2200" b="1" i="1" dirty="0">
                <a:solidFill>
                  <a:prstClr val="black"/>
                </a:solidFill>
                <a:latin typeface="Times New Roman" panose="02020603050405020304" pitchFamily="18" charset="0"/>
                <a:ea typeface="Calibri"/>
                <a:cs typeface="Times New Roman" panose="02020603050405020304" pitchFamily="18" charset="0"/>
              </a:rPr>
              <a:t>Стали мыши танцевать - </a:t>
            </a:r>
            <a:br>
              <a:rPr lang="ru-RU" sz="2200" b="1" i="1" dirty="0">
                <a:solidFill>
                  <a:prstClr val="black"/>
                </a:solidFill>
                <a:latin typeface="Times New Roman" panose="02020603050405020304" pitchFamily="18" charset="0"/>
                <a:ea typeface="Calibri"/>
                <a:cs typeface="Times New Roman" panose="02020603050405020304" pitchFamily="18" charset="0"/>
              </a:rPr>
            </a:br>
            <a:r>
              <a:rPr lang="ru-RU" sz="2200" b="1" i="1" dirty="0">
                <a:solidFill>
                  <a:prstClr val="black"/>
                </a:solidFill>
                <a:latin typeface="Times New Roman" panose="02020603050405020304" pitchFamily="18" charset="0"/>
                <a:ea typeface="Calibri"/>
                <a:cs typeface="Times New Roman" panose="02020603050405020304" pitchFamily="18" charset="0"/>
              </a:rPr>
              <a:t>Тир-ля-ля, </a:t>
            </a:r>
            <a:br>
              <a:rPr lang="ru-RU" sz="2200" b="1" i="1" dirty="0">
                <a:solidFill>
                  <a:prstClr val="black"/>
                </a:solidFill>
                <a:latin typeface="Times New Roman" panose="02020603050405020304" pitchFamily="18" charset="0"/>
                <a:ea typeface="Calibri"/>
                <a:cs typeface="Times New Roman" panose="02020603050405020304" pitchFamily="18" charset="0"/>
              </a:rPr>
            </a:br>
            <a:r>
              <a:rPr lang="ru-RU" sz="2200" b="1" i="1" dirty="0">
                <a:solidFill>
                  <a:prstClr val="black"/>
                </a:solidFill>
                <a:latin typeface="Times New Roman" panose="02020603050405020304" pitchFamily="18" charset="0"/>
                <a:ea typeface="Calibri"/>
                <a:cs typeface="Times New Roman" panose="02020603050405020304" pitchFamily="18" charset="0"/>
              </a:rPr>
              <a:t>Так, что начала дрожать вся земле.</a:t>
            </a:r>
          </a:p>
          <a:p>
            <a:pPr marL="0" lvl="0" indent="0" algn="ctr">
              <a:lnSpc>
                <a:spcPct val="115000"/>
              </a:lnSpc>
              <a:spcBef>
                <a:spcPts val="0"/>
              </a:spcBef>
              <a:buNone/>
            </a:pPr>
            <a:r>
              <a:rPr lang="ru-RU" sz="2400" b="1" i="1" dirty="0">
                <a:solidFill>
                  <a:prstClr val="black"/>
                </a:solidFill>
                <a:latin typeface="Times New Roman" panose="02020603050405020304" pitchFamily="18" charset="0"/>
                <a:ea typeface="Calibri"/>
                <a:cs typeface="Times New Roman" panose="02020603050405020304" pitchFamily="18" charset="0"/>
              </a:rPr>
              <a:t> </a:t>
            </a:r>
            <a:endParaRPr lang="ru-RU" sz="2400" i="1" dirty="0"/>
          </a:p>
        </p:txBody>
      </p:sp>
    </p:spTree>
    <p:extLst>
      <p:ext uri="{BB962C8B-B14F-4D97-AF65-F5344CB8AC3E}">
        <p14:creationId xmlns="" xmlns:p14="http://schemas.microsoft.com/office/powerpoint/2010/main" val="145863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 xmlns:a16="http://schemas.microsoft.com/office/drawing/2014/main" id="{FE582039-AE81-47BB-BE05-C489222DDEF6}"/>
              </a:ext>
            </a:extLst>
          </p:cNvPr>
          <p:cNvPicPr>
            <a:picLocks noChangeAspect="1"/>
          </p:cNvPicPr>
          <p:nvPr/>
        </p:nvPicPr>
        <p:blipFill>
          <a:blip r:embed="rId2">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 xmlns:a16="http://schemas.microsoft.com/office/drawing/2014/main" id="{7ECC82DF-C486-44CF-B817-CFB37B84FD13}"/>
              </a:ext>
            </a:extLst>
          </p:cNvPr>
          <p:cNvSpPr>
            <a:spLocks noGrp="1"/>
          </p:cNvSpPr>
          <p:nvPr>
            <p:ph type="title"/>
          </p:nvPr>
        </p:nvSpPr>
        <p:spPr>
          <a:xfrm>
            <a:off x="0" y="599767"/>
            <a:ext cx="12192000" cy="639753"/>
          </a:xfrm>
        </p:spPr>
        <p:txBody>
          <a:bodyPr>
            <a:noAutofit/>
          </a:bodyPr>
          <a:lstStyle/>
          <a:p>
            <a:pPr algn="ctr"/>
            <a:r>
              <a:rPr lang="ru-RU" sz="2800" b="1" dirty="0">
                <a:solidFill>
                  <a:srgbClr val="7030A0"/>
                </a:solidFill>
                <a:latin typeface="Times New Roman" panose="02020603050405020304" pitchFamily="18" charset="0"/>
                <a:cs typeface="Times New Roman" panose="02020603050405020304" pitchFamily="18" charset="0"/>
              </a:rPr>
              <a:t>«Матрешки»</a:t>
            </a:r>
            <a:r>
              <a:rPr lang="ru-RU" sz="2800" dirty="0">
                <a:solidFill>
                  <a:srgbClr val="7030A0"/>
                </a:solidFill>
                <a:latin typeface="Times New Roman" panose="02020603050405020304" pitchFamily="18" charset="0"/>
                <a:cs typeface="Times New Roman" panose="02020603050405020304" pitchFamily="18" charset="0"/>
              </a:rPr>
              <a:t/>
            </a:r>
            <a:br>
              <a:rPr lang="ru-RU" sz="2800" dirty="0">
                <a:solidFill>
                  <a:srgbClr val="7030A0"/>
                </a:solidFill>
                <a:latin typeface="Times New Roman" panose="02020603050405020304" pitchFamily="18" charset="0"/>
                <a:cs typeface="Times New Roman" panose="02020603050405020304" pitchFamily="18" charset="0"/>
              </a:rPr>
            </a:br>
            <a:endParaRPr lang="ru-RU" sz="2800" dirty="0">
              <a:solidFill>
                <a:srgbClr val="7030A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 xmlns:a16="http://schemas.microsoft.com/office/drawing/2014/main" id="{79522513-6D68-4EC5-BA63-A787E2DF9D09}"/>
              </a:ext>
            </a:extLst>
          </p:cNvPr>
          <p:cNvSpPr>
            <a:spLocks noGrp="1"/>
          </p:cNvSpPr>
          <p:nvPr>
            <p:ph idx="1"/>
          </p:nvPr>
        </p:nvSpPr>
        <p:spPr>
          <a:xfrm>
            <a:off x="0" y="1483360"/>
            <a:ext cx="12192000" cy="4693603"/>
          </a:xfrm>
        </p:spPr>
        <p:txBody>
          <a:bodyPr/>
          <a:lstStyle/>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Ходим, ходим хороводом</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Перед всем честным народом.</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Сели,	  </a:t>
            </a:r>
            <a:r>
              <a:rPr lang="ru-RU" sz="2200" dirty="0">
                <a:solidFill>
                  <a:prstClr val="black"/>
                </a:solidFill>
                <a:latin typeface="Times New Roman" panose="02020603050405020304" pitchFamily="18" charset="0"/>
                <a:cs typeface="Times New Roman" panose="02020603050405020304" pitchFamily="18" charset="0"/>
              </a:rPr>
              <a:t>присаживаемся.</a:t>
            </a:r>
            <a:r>
              <a:rPr lang="ru-RU" sz="2200" b="1" i="1" dirty="0">
                <a:solidFill>
                  <a:prstClr val="black"/>
                </a:solidFill>
                <a:latin typeface="Times New Roman" panose="02020603050405020304" pitchFamily="18" charset="0"/>
                <a:cs typeface="Times New Roman" panose="02020603050405020304" pitchFamily="18" charset="0"/>
              </a:rPr>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Встали, </a:t>
            </a:r>
            <a:r>
              <a:rPr lang="ru-RU" sz="2200" dirty="0">
                <a:solidFill>
                  <a:prstClr val="black"/>
                </a:solidFill>
                <a:latin typeface="Times New Roman" panose="02020603050405020304" pitchFamily="18" charset="0"/>
                <a:cs typeface="Times New Roman" panose="02020603050405020304" pitchFamily="18" charset="0"/>
              </a:rPr>
              <a:t>встаем.</a:t>
            </a:r>
            <a:r>
              <a:rPr lang="ru-RU" sz="2200" b="1" i="1" dirty="0">
                <a:solidFill>
                  <a:prstClr val="black"/>
                </a:solidFill>
                <a:latin typeface="Times New Roman" panose="02020603050405020304" pitchFamily="18" charset="0"/>
                <a:cs typeface="Times New Roman" panose="02020603050405020304" pitchFamily="18" charset="0"/>
              </a:rPr>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Себя показали.</a:t>
            </a:r>
            <a:endParaRPr lang="ru-RU" sz="2200" dirty="0">
              <a:solidFill>
                <a:prstClr val="black"/>
              </a:solidFill>
              <a:latin typeface="Times New Roman" panose="02020603050405020304" pitchFamily="18" charset="0"/>
              <a:cs typeface="Times New Roman" panose="02020603050405020304" pitchFamily="18" charset="0"/>
            </a:endParaRPr>
          </a:p>
          <a:p>
            <a:pPr marL="0" lvl="0" indent="0" algn="ctr">
              <a:lnSpc>
                <a:spcPct val="100000"/>
              </a:lnSpc>
              <a:spcBef>
                <a:spcPts val="0"/>
              </a:spcBef>
              <a:buNone/>
            </a:pPr>
            <a:r>
              <a:rPr lang="ru-RU" sz="2200" b="1" i="1" dirty="0">
                <a:solidFill>
                  <a:prstClr val="black"/>
                </a:solidFill>
                <a:latin typeface="Times New Roman" panose="02020603050405020304" pitchFamily="18" charset="0"/>
                <a:cs typeface="Times New Roman" panose="02020603050405020304" pitchFamily="18" charset="0"/>
              </a:rPr>
              <a:t>Попрыгали,  </a:t>
            </a:r>
            <a:r>
              <a:rPr lang="ru-RU" sz="2200" dirty="0">
                <a:solidFill>
                  <a:prstClr val="black"/>
                </a:solidFill>
                <a:latin typeface="Times New Roman" panose="02020603050405020304" pitchFamily="18" charset="0"/>
                <a:cs typeface="Times New Roman" panose="02020603050405020304" pitchFamily="18" charset="0"/>
              </a:rPr>
              <a:t>прыгаем.</a:t>
            </a:r>
            <a:r>
              <a:rPr lang="ru-RU" sz="2200" b="1" i="1" dirty="0">
                <a:solidFill>
                  <a:prstClr val="black"/>
                </a:solidFill>
                <a:latin typeface="Times New Roman" panose="02020603050405020304" pitchFamily="18" charset="0"/>
                <a:cs typeface="Times New Roman" panose="02020603050405020304" pitchFamily="18" charset="0"/>
              </a:rPr>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Потопали    </a:t>
            </a:r>
            <a:r>
              <a:rPr lang="ru-RU" sz="2200" dirty="0">
                <a:solidFill>
                  <a:prstClr val="black"/>
                </a:solidFill>
                <a:latin typeface="Times New Roman" panose="02020603050405020304" pitchFamily="18" charset="0"/>
                <a:cs typeface="Times New Roman" panose="02020603050405020304" pitchFamily="18" charset="0"/>
              </a:rPr>
              <a:t>топаем.</a:t>
            </a:r>
            <a:r>
              <a:rPr lang="ru-RU" sz="2200" b="1" i="1" dirty="0">
                <a:solidFill>
                  <a:prstClr val="black"/>
                </a:solidFill>
                <a:latin typeface="Times New Roman" panose="02020603050405020304" pitchFamily="18" charset="0"/>
                <a:cs typeface="Times New Roman" panose="02020603050405020304" pitchFamily="18" charset="0"/>
              </a:rPr>
              <a:t/>
            </a:r>
            <a:br>
              <a:rPr lang="ru-RU" sz="2200" b="1" i="1" dirty="0">
                <a:solidFill>
                  <a:prstClr val="black"/>
                </a:solidFill>
                <a:latin typeface="Times New Roman" panose="02020603050405020304" pitchFamily="18" charset="0"/>
                <a:cs typeface="Times New Roman" panose="02020603050405020304" pitchFamily="18" charset="0"/>
              </a:rPr>
            </a:br>
            <a:r>
              <a:rPr lang="ru-RU" sz="2200" b="1" i="1" dirty="0">
                <a:solidFill>
                  <a:prstClr val="black"/>
                </a:solidFill>
                <a:latin typeface="Times New Roman" panose="02020603050405020304" pitchFamily="18" charset="0"/>
                <a:cs typeface="Times New Roman" panose="02020603050405020304" pitchFamily="18" charset="0"/>
              </a:rPr>
              <a:t>В ладошки мы похлопали	</a:t>
            </a:r>
            <a:r>
              <a:rPr lang="ru-RU" sz="2200" dirty="0">
                <a:solidFill>
                  <a:prstClr val="black"/>
                </a:solidFill>
                <a:latin typeface="Times New Roman" panose="02020603050405020304" pitchFamily="18" charset="0"/>
                <a:cs typeface="Times New Roman" panose="02020603050405020304" pitchFamily="18" charset="0"/>
              </a:rPr>
              <a:t>хлопаем</a:t>
            </a:r>
            <a:r>
              <a:rPr lang="ru-RU" sz="2200" i="1" dirty="0">
                <a:solidFill>
                  <a:prstClr val="black"/>
                </a:solidFill>
                <a:latin typeface="Times New Roman" panose="02020603050405020304" pitchFamily="18" charset="0"/>
                <a:cs typeface="Times New Roman" panose="02020603050405020304" pitchFamily="18" charset="0"/>
              </a:rPr>
              <a:t>.</a:t>
            </a:r>
            <a:endParaRPr lang="ru-RU" sz="2200" dirty="0">
              <a:solidFill>
                <a:prstClr val="black"/>
              </a:solidFill>
              <a:latin typeface="Times New Roman" panose="02020603050405020304" pitchFamily="18" charset="0"/>
              <a:cs typeface="Times New Roman" panose="02020603050405020304" pitchFamily="18" charset="0"/>
            </a:endParaRPr>
          </a:p>
          <a:p>
            <a:pPr marL="0" indent="0" algn="ctr">
              <a:buNone/>
            </a:pPr>
            <a:endParaRPr lang="ru-RU" dirty="0"/>
          </a:p>
        </p:txBody>
      </p:sp>
    </p:spTree>
    <p:extLst>
      <p:ext uri="{BB962C8B-B14F-4D97-AF65-F5344CB8AC3E}">
        <p14:creationId xmlns="" xmlns:p14="http://schemas.microsoft.com/office/powerpoint/2010/main" val="15865568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810</TotalTime>
  <Words>2645</Words>
  <Application>Microsoft Office PowerPoint</Application>
  <PresentationFormat>Произвольный</PresentationFormat>
  <Paragraphs>382</Paragraphs>
  <Slides>40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Тема Office</vt:lpstr>
      <vt:lpstr>Электронный сборник игр и упражнений   для младшего дошкольного возраста </vt:lpstr>
      <vt:lpstr>Слайд 2</vt:lpstr>
      <vt:lpstr>«Большие и маленькие ножки» </vt:lpstr>
      <vt:lpstr>«Мы по лесу идем»</vt:lpstr>
      <vt:lpstr>«По ровненькой дорожке» </vt:lpstr>
      <vt:lpstr>«Зайка шел»</vt:lpstr>
      <vt:lpstr>«Раздувайся, пузырь!»</vt:lpstr>
      <vt:lpstr>«Пчёлы водят хоровод» </vt:lpstr>
      <vt:lpstr>«Матрешки» </vt:lpstr>
      <vt:lpstr>«Медведь» </vt:lpstr>
      <vt:lpstr>«Ровным кругом» </vt:lpstr>
      <vt:lpstr>«Зайка»</vt:lpstr>
      <vt:lpstr>«Мы топаем ногами» </vt:lpstr>
      <vt:lpstr>«Кошки – мышки» </vt:lpstr>
      <vt:lpstr>«Карусели»</vt:lpstr>
      <vt:lpstr>«На реке камыши» </vt:lpstr>
      <vt:lpstr>«Конь – огонь»</vt:lpstr>
      <vt:lpstr>«Солнышко и дождик»</vt:lpstr>
      <vt:lpstr>«Аленький цветочек»</vt:lpstr>
      <vt:lpstr>«Подарки»</vt:lpstr>
      <vt:lpstr>«Каравай»</vt:lpstr>
      <vt:lpstr>«Жаворонок»</vt:lpstr>
      <vt:lpstr>«Флажок»</vt:lpstr>
      <vt:lpstr>«Колпачок и палочка»</vt:lpstr>
      <vt:lpstr>«Как на нашем на лугу»</vt:lpstr>
      <vt:lpstr>«Бабушкин двор»</vt:lpstr>
      <vt:lpstr>«Горошина»</vt:lpstr>
      <vt:lpstr>«Где был, Иванушка?»</vt:lpstr>
      <vt:lpstr>«Вокруг домика хожу»</vt:lpstr>
      <vt:lpstr>«Круг»</vt:lpstr>
      <vt:lpstr>«Овёс»</vt:lpstr>
      <vt:lpstr>«Грушка»</vt:lpstr>
      <vt:lpstr>«Огородник и воробей»</vt:lpstr>
      <vt:lpstr>«Дедушка Водяной»</vt:lpstr>
      <vt:lpstr>«Веселись детвора»</vt:lpstr>
      <vt:lpstr>«Иголка, нитка и узелок»</vt:lpstr>
      <vt:lpstr>«Колпачок»</vt:lpstr>
      <vt:lpstr>«Хоровод»</vt:lpstr>
      <vt:lpstr>«Мы теперь пойдём …»</vt:lpstr>
      <vt:lpstr>«Каблучок»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Электронный сборник игр и упражнений   для младшего дошкольного возраста </dc:title>
  <dc:creator>Василий</dc:creator>
  <cp:lastModifiedBy>Samsung</cp:lastModifiedBy>
  <cp:revision>35</cp:revision>
  <dcterms:created xsi:type="dcterms:W3CDTF">2019-04-09T06:04:16Z</dcterms:created>
  <dcterms:modified xsi:type="dcterms:W3CDTF">2019-04-27T16:54:20Z</dcterms:modified>
</cp:coreProperties>
</file>