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4" r:id="rId5"/>
    <p:sldId id="265" r:id="rId6"/>
    <p:sldId id="280" r:id="rId7"/>
    <p:sldId id="260" r:id="rId8"/>
    <p:sldId id="261" r:id="rId9"/>
    <p:sldId id="266" r:id="rId10"/>
    <p:sldId id="267" r:id="rId11"/>
    <p:sldId id="281" r:id="rId12"/>
    <p:sldId id="262" r:id="rId13"/>
    <p:sldId id="263" r:id="rId14"/>
    <p:sldId id="268" r:id="rId15"/>
    <p:sldId id="269" r:id="rId16"/>
    <p:sldId id="282" r:id="rId17"/>
    <p:sldId id="270" r:id="rId18"/>
    <p:sldId id="286" r:id="rId19"/>
    <p:sldId id="285" r:id="rId20"/>
    <p:sldId id="287" r:id="rId21"/>
    <p:sldId id="288" r:id="rId22"/>
    <p:sldId id="289" r:id="rId23"/>
    <p:sldId id="283"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9964" autoAdjust="0"/>
  </p:normalViewPr>
  <p:slideViewPr>
    <p:cSldViewPr>
      <p:cViewPr varScale="1">
        <p:scale>
          <a:sx n="97" d="100"/>
          <a:sy n="97" d="100"/>
        </p:scale>
        <p:origin x="-38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1D6E87FE-0646-43E0-AE5B-81BD0E0303EA}" type="datetimeFigureOut">
              <a:rPr lang="ru-RU" smtClean="0"/>
              <a:pPr/>
              <a:t>26.05.2015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C173EE4E-5A50-4D01-8289-AE15B450C8E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D6E87FE-0646-43E0-AE5B-81BD0E0303EA}" type="datetimeFigureOut">
              <a:rPr lang="ru-RU" smtClean="0"/>
              <a:pPr/>
              <a:t>26.05.2015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73EE4E-5A50-4D01-8289-AE15B450C8E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D6E87FE-0646-43E0-AE5B-81BD0E0303EA}" type="datetimeFigureOut">
              <a:rPr lang="ru-RU" smtClean="0"/>
              <a:pPr/>
              <a:t>26.05.2015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73EE4E-5A50-4D01-8289-AE15B450C8E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1D6E87FE-0646-43E0-AE5B-81BD0E0303EA}" type="datetimeFigureOut">
              <a:rPr lang="ru-RU" smtClean="0"/>
              <a:pPr/>
              <a:t>26.05.2015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C173EE4E-5A50-4D01-8289-AE15B450C8E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1D6E87FE-0646-43E0-AE5B-81BD0E0303EA}" type="datetimeFigureOut">
              <a:rPr lang="ru-RU" smtClean="0"/>
              <a:pPr/>
              <a:t>26.05.2015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C173EE4E-5A50-4D01-8289-AE15B450C8EB}"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1D6E87FE-0646-43E0-AE5B-81BD0E0303EA}" type="datetimeFigureOut">
              <a:rPr lang="ru-RU" smtClean="0"/>
              <a:pPr/>
              <a:t>26.05.2015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C173EE4E-5A50-4D01-8289-AE15B450C8E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1D6E87FE-0646-43E0-AE5B-81BD0E0303EA}" type="datetimeFigureOut">
              <a:rPr lang="ru-RU" smtClean="0"/>
              <a:pPr/>
              <a:t>26.05.2015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C173EE4E-5A50-4D01-8289-AE15B450C8EB}"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1D6E87FE-0646-43E0-AE5B-81BD0E0303EA}" type="datetimeFigureOut">
              <a:rPr lang="ru-RU" smtClean="0"/>
              <a:pPr/>
              <a:t>26.05.2015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73EE4E-5A50-4D01-8289-AE15B450C8E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1D6E87FE-0646-43E0-AE5B-81BD0E0303EA}" type="datetimeFigureOut">
              <a:rPr lang="ru-RU" smtClean="0"/>
              <a:pPr/>
              <a:t>26.05.2015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73EE4E-5A50-4D01-8289-AE15B450C8E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1D6E87FE-0646-43E0-AE5B-81BD0E0303EA}" type="datetimeFigureOut">
              <a:rPr lang="ru-RU" smtClean="0"/>
              <a:pPr/>
              <a:t>26.05.2015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73EE4E-5A50-4D01-8289-AE15B450C8E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1D6E87FE-0646-43E0-AE5B-81BD0E0303EA}" type="datetimeFigureOut">
              <a:rPr lang="ru-RU" smtClean="0"/>
              <a:pPr/>
              <a:t>26.05.2015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C173EE4E-5A50-4D01-8289-AE15B450C8EB}"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6E87FE-0646-43E0-AE5B-81BD0E0303EA}" type="datetimeFigureOut">
              <a:rPr lang="ru-RU" smtClean="0"/>
              <a:pPr/>
              <a:t>26.05.2015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173EE4E-5A50-4D01-8289-AE15B450C8EB}"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audio" Target="file:///E:\&#1055;&#1077;&#1089;&#1085;&#1103;%20&#1085;&#1072;%20&#1089;&#1090;&#1080;&#1093;&#1080;%20&#1057;.&#1045;&#1089;&#1077;&#1085;&#1080;&#1085;&#1072;%20&#8211;%20&#1050;&#1083;&#1105;&#1085;%20&#1090;&#1099;%20&#1084;&#1086;&#1081;%20&#1086;&#1087;&#1072;&#1074;&#1096;&#1080;&#1081;%20(&#1056;&#1091;&#1089;&#1089;&#1082;&#1072;&#1103;%20&#1087;&#1077;&#1089;&#1085;&#1103;).mp3" TargetMode="Externa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audio" Target="file:///E:\nash_kraj.mp3" TargetMode="Externa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audio" Target="file:///E:\&#1042;%20&#1051;&#1045;&#1057;&#1059;%20&#1056;&#1054;&#1044;&#1048;&#1051;&#1040;&#1057;&#1068;%20&#1045;&#1051;&#1054;&#1063;&#1050;&#1040;%20(mp3ostrov.com).mp3" TargetMode="Externa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file:///E:\russkaya_narodnaya_vo_pole_bereza_stoyala_(NaitiMP3.ru).mp3"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B050"/>
                </a:solidFill>
              </a:rPr>
              <a:t>Презентация «Деревья»</a:t>
            </a:r>
            <a:endParaRPr lang="ru-RU" dirty="0">
              <a:solidFill>
                <a:srgbClr val="00B050"/>
              </a:solidFill>
            </a:endParaRPr>
          </a:p>
        </p:txBody>
      </p:sp>
      <p:sp>
        <p:nvSpPr>
          <p:cNvPr id="3" name="Содержимое 2"/>
          <p:cNvSpPr>
            <a:spLocks noGrp="1"/>
          </p:cNvSpPr>
          <p:nvPr>
            <p:ph idx="1"/>
          </p:nvPr>
        </p:nvSpPr>
        <p:spPr/>
        <p:txBody>
          <a:bodyPr/>
          <a:lstStyle/>
          <a:p>
            <a:pPr algn="r">
              <a:buNone/>
            </a:pPr>
            <a:endParaRPr lang="ru-RU" sz="2800" dirty="0" smtClean="0"/>
          </a:p>
          <a:p>
            <a:pPr algn="r">
              <a:buNone/>
            </a:pPr>
            <a:endParaRPr lang="ru-RU" sz="2800" dirty="0" smtClean="0"/>
          </a:p>
          <a:p>
            <a:pPr algn="r">
              <a:buNone/>
            </a:pPr>
            <a:endParaRPr lang="ru-RU" sz="2800" dirty="0" smtClean="0"/>
          </a:p>
          <a:p>
            <a:pPr algn="r">
              <a:buNone/>
            </a:pPr>
            <a:endParaRPr lang="ru-RU" sz="2800" dirty="0" smtClean="0"/>
          </a:p>
          <a:p>
            <a:pPr algn="r">
              <a:buNone/>
            </a:pPr>
            <a:r>
              <a:rPr lang="ru-RU" sz="2800" dirty="0" smtClean="0"/>
              <a:t>Подготовила воспитатель высшей</a:t>
            </a:r>
          </a:p>
          <a:p>
            <a:pPr algn="r">
              <a:buNone/>
            </a:pPr>
            <a:r>
              <a:rPr lang="ru-RU" sz="2800" dirty="0" smtClean="0"/>
              <a:t> квалификационной категории </a:t>
            </a:r>
          </a:p>
          <a:p>
            <a:pPr algn="r">
              <a:buNone/>
            </a:pPr>
            <a:r>
              <a:rPr lang="ru-RU" sz="2800" dirty="0" smtClean="0"/>
              <a:t>Быкова Ирина Дмитриевна</a:t>
            </a:r>
          </a:p>
          <a:p>
            <a:pPr>
              <a:buNone/>
            </a:pP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B050"/>
                </a:solidFill>
              </a:rPr>
              <a:t>Загадки и пословицы</a:t>
            </a:r>
            <a:endParaRPr lang="ru-RU" dirty="0">
              <a:solidFill>
                <a:srgbClr val="00B050"/>
              </a:solidFill>
            </a:endParaRPr>
          </a:p>
        </p:txBody>
      </p:sp>
      <p:sp>
        <p:nvSpPr>
          <p:cNvPr id="3" name="Содержимое 2"/>
          <p:cNvSpPr>
            <a:spLocks noGrp="1"/>
          </p:cNvSpPr>
          <p:nvPr>
            <p:ph idx="1"/>
          </p:nvPr>
        </p:nvSpPr>
        <p:spPr>
          <a:xfrm>
            <a:off x="304800" y="1285860"/>
            <a:ext cx="8686800" cy="4794265"/>
          </a:xfrm>
        </p:spPr>
        <p:txBody>
          <a:bodyPr>
            <a:normAutofit fontScale="77500" lnSpcReduction="20000"/>
          </a:bodyPr>
          <a:lstStyle/>
          <a:p>
            <a:pPr>
              <a:buNone/>
            </a:pPr>
            <a:r>
              <a:rPr lang="ru-RU" dirty="0" smtClean="0"/>
              <a:t>    Сучки рогатые, </a:t>
            </a:r>
            <a:br>
              <a:rPr lang="ru-RU" dirty="0" smtClean="0"/>
            </a:br>
            <a:r>
              <a:rPr lang="ru-RU" dirty="0" smtClean="0"/>
              <a:t>Плоды крылатые, </a:t>
            </a:r>
            <a:br>
              <a:rPr lang="ru-RU" dirty="0" smtClean="0"/>
            </a:br>
            <a:r>
              <a:rPr lang="ru-RU" dirty="0" smtClean="0"/>
              <a:t>А лист - ладошкой, </a:t>
            </a:r>
            <a:br>
              <a:rPr lang="ru-RU" dirty="0" smtClean="0"/>
            </a:br>
            <a:r>
              <a:rPr lang="ru-RU" dirty="0" smtClean="0"/>
              <a:t>С длинной ножкой.</a:t>
            </a:r>
          </a:p>
          <a:p>
            <a:pPr>
              <a:buNone/>
            </a:pPr>
            <a:r>
              <a:rPr lang="ru-RU" dirty="0" smtClean="0"/>
              <a:t> </a:t>
            </a:r>
          </a:p>
          <a:p>
            <a:pPr>
              <a:buNone/>
            </a:pPr>
            <a:r>
              <a:rPr lang="ru-RU" dirty="0" smtClean="0"/>
              <a:t>    Письмами летят крылатки</a:t>
            </a:r>
            <a:br>
              <a:rPr lang="ru-RU" dirty="0" smtClean="0"/>
            </a:br>
            <a:r>
              <a:rPr lang="ru-RU" dirty="0" smtClean="0"/>
              <a:t>На дорожки и площадки</a:t>
            </a:r>
            <a:br>
              <a:rPr lang="ru-RU" dirty="0" smtClean="0"/>
            </a:br>
            <a:r>
              <a:rPr lang="ru-RU" dirty="0" smtClean="0"/>
              <a:t>И не знает почтальон</a:t>
            </a:r>
            <a:br>
              <a:rPr lang="ru-RU" dirty="0" smtClean="0"/>
            </a:br>
            <a:r>
              <a:rPr lang="ru-RU" dirty="0" smtClean="0"/>
              <a:t>Для кого их пишет ... </a:t>
            </a:r>
          </a:p>
          <a:p>
            <a:pPr>
              <a:buNone/>
            </a:pPr>
            <a:endParaRPr lang="ru-RU" dirty="0" smtClean="0"/>
          </a:p>
          <a:p>
            <a:r>
              <a:rPr lang="ru-RU" dirty="0" smtClean="0"/>
              <a:t> Без ветра и кленовый лист не шелохнется.</a:t>
            </a:r>
            <a:br>
              <a:rPr lang="ru-RU" dirty="0" smtClean="0"/>
            </a:br>
            <a:endParaRPr lang="ru-RU" dirty="0" smtClean="0"/>
          </a:p>
          <a:p>
            <a:r>
              <a:rPr lang="ru-RU" dirty="0" smtClean="0"/>
              <a:t>Клен да береза - чем не дрова, а хлеб да вода - чем не еда.</a:t>
            </a:r>
            <a:endParaRPr lang="ru-RU" dirty="0"/>
          </a:p>
        </p:txBody>
      </p:sp>
      <p:pic>
        <p:nvPicPr>
          <p:cNvPr id="4" name="Рисунок 3" descr="скачанные файлы (5).jpg"/>
          <p:cNvPicPr>
            <a:picLocks noChangeAspect="1"/>
          </p:cNvPicPr>
          <p:nvPr/>
        </p:nvPicPr>
        <p:blipFill>
          <a:blip r:embed="rId2" cstate="print"/>
          <a:stretch>
            <a:fillRect/>
          </a:stretch>
        </p:blipFill>
        <p:spPr>
          <a:xfrm>
            <a:off x="5500694" y="1357298"/>
            <a:ext cx="3238080" cy="315910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ages (7).jpg"/>
          <p:cNvPicPr>
            <a:picLocks noGrp="1" noChangeAspect="1"/>
          </p:cNvPicPr>
          <p:nvPr>
            <p:ph idx="1"/>
          </p:nvPr>
        </p:nvPicPr>
        <p:blipFill>
          <a:blip r:embed="rId2" cstate="print"/>
          <a:stretch>
            <a:fillRect/>
          </a:stretch>
        </p:blipFill>
        <p:spPr>
          <a:xfrm>
            <a:off x="428596" y="0"/>
            <a:ext cx="4067944" cy="335699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Рисунок 4" descr="images (8).jpg"/>
          <p:cNvPicPr>
            <a:picLocks noChangeAspect="1"/>
          </p:cNvPicPr>
          <p:nvPr/>
        </p:nvPicPr>
        <p:blipFill>
          <a:blip r:embed="rId3" cstate="print"/>
          <a:stretch>
            <a:fillRect/>
          </a:stretch>
        </p:blipFill>
        <p:spPr>
          <a:xfrm>
            <a:off x="4572000" y="0"/>
            <a:ext cx="4123159" cy="335699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Рисунок 5" descr="скачанные файлы (6).jpg"/>
          <p:cNvPicPr>
            <a:picLocks noChangeAspect="1"/>
          </p:cNvPicPr>
          <p:nvPr/>
        </p:nvPicPr>
        <p:blipFill>
          <a:blip r:embed="rId4" cstate="print"/>
          <a:stretch>
            <a:fillRect/>
          </a:stretch>
        </p:blipFill>
        <p:spPr>
          <a:xfrm>
            <a:off x="428596" y="3356992"/>
            <a:ext cx="4067944" cy="35010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Рисунок 6" descr="images (9).jpg"/>
          <p:cNvPicPr>
            <a:picLocks noChangeAspect="1"/>
          </p:cNvPicPr>
          <p:nvPr/>
        </p:nvPicPr>
        <p:blipFill>
          <a:blip r:embed="rId5" cstate="print"/>
          <a:stretch>
            <a:fillRect/>
          </a:stretch>
        </p:blipFill>
        <p:spPr>
          <a:xfrm>
            <a:off x="4572000" y="3356992"/>
            <a:ext cx="4112493" cy="35010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Песня на стихи С.Есенина – Клён ты мой опавший (Русская песня).mp3">
            <a:hlinkClick r:id="" action="ppaction://media"/>
          </p:cNvPr>
          <p:cNvPicPr>
            <a:picLocks noRot="1" noChangeAspect="1"/>
          </p:cNvPicPr>
          <p:nvPr>
            <a:audioFile r:link="rId1"/>
          </p:nvPr>
        </p:nvPicPr>
        <p:blipFill>
          <a:blip r:embed="rId3" cstate="print"/>
          <a:stretch>
            <a:fillRect/>
          </a:stretch>
        </p:blipFill>
        <p:spPr>
          <a:xfrm>
            <a:off x="8055496" y="5572140"/>
            <a:ext cx="1088504" cy="1088504"/>
          </a:xfrm>
          <a:prstGeom prst="rect">
            <a:avLst/>
          </a:prstGeom>
        </p:spPr>
      </p:pic>
      <p:pic>
        <p:nvPicPr>
          <p:cNvPr id="4" name="Содержимое 3" descr="6a44d8f64e2c.jpg"/>
          <p:cNvPicPr>
            <a:picLocks noGrp="1" noChangeAspect="1"/>
          </p:cNvPicPr>
          <p:nvPr>
            <p:ph idx="1"/>
          </p:nvPr>
        </p:nvPicPr>
        <p:blipFill>
          <a:blip r:embed="rId4" cstate="print"/>
          <a:stretch>
            <a:fillRect/>
          </a:stretch>
        </p:blipFill>
        <p:spPr>
          <a:xfrm>
            <a:off x="428596" y="0"/>
            <a:ext cx="8244408"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602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B050"/>
                </a:solidFill>
              </a:rPr>
              <a:t>рябина</a:t>
            </a:r>
            <a:endParaRPr lang="ru-RU" dirty="0">
              <a:solidFill>
                <a:srgbClr val="00B050"/>
              </a:solidFill>
            </a:endParaRPr>
          </a:p>
        </p:txBody>
      </p:sp>
      <p:pic>
        <p:nvPicPr>
          <p:cNvPr id="4" name="Содержимое 3" descr="images (4).jpg"/>
          <p:cNvPicPr>
            <a:picLocks noGrp="1" noChangeAspect="1"/>
          </p:cNvPicPr>
          <p:nvPr>
            <p:ph idx="1"/>
          </p:nvPr>
        </p:nvPicPr>
        <p:blipFill>
          <a:blip r:embed="rId2" cstate="print"/>
          <a:stretch>
            <a:fillRect/>
          </a:stretch>
        </p:blipFill>
        <p:spPr>
          <a:xfrm>
            <a:off x="5072066" y="1357298"/>
            <a:ext cx="3429024" cy="5000660"/>
          </a:xfrm>
        </p:spPr>
      </p:pic>
      <p:sp>
        <p:nvSpPr>
          <p:cNvPr id="5" name="Прямоугольник 4"/>
          <p:cNvSpPr/>
          <p:nvPr/>
        </p:nvSpPr>
        <p:spPr>
          <a:xfrm>
            <a:off x="539552" y="1500174"/>
            <a:ext cx="4572000" cy="4031873"/>
          </a:xfrm>
          <a:prstGeom prst="rect">
            <a:avLst/>
          </a:prstGeom>
        </p:spPr>
        <p:txBody>
          <a:bodyPr wrap="square">
            <a:spAutoFit/>
          </a:bodyPr>
          <a:lstStyle/>
          <a:p>
            <a:r>
              <a:rPr lang="ru-RU" sz="3200" dirty="0" smtClean="0">
                <a:solidFill>
                  <a:schemeClr val="accent5">
                    <a:lumMod val="50000"/>
                  </a:schemeClr>
                </a:solidFill>
              </a:rPr>
              <a:t>Красненькую ягоду</a:t>
            </a:r>
            <a:br>
              <a:rPr lang="ru-RU" sz="3200" dirty="0" smtClean="0">
                <a:solidFill>
                  <a:schemeClr val="accent5">
                    <a:lumMod val="50000"/>
                  </a:schemeClr>
                </a:solidFill>
              </a:rPr>
            </a:br>
            <a:r>
              <a:rPr lang="ru-RU" sz="3200" dirty="0" smtClean="0">
                <a:solidFill>
                  <a:schemeClr val="accent5">
                    <a:lumMod val="50000"/>
                  </a:schemeClr>
                </a:solidFill>
              </a:rPr>
              <a:t>Мне дала рябина.</a:t>
            </a:r>
            <a:br>
              <a:rPr lang="ru-RU" sz="3200" dirty="0" smtClean="0">
                <a:solidFill>
                  <a:schemeClr val="accent5">
                    <a:lumMod val="50000"/>
                  </a:schemeClr>
                </a:solidFill>
              </a:rPr>
            </a:br>
            <a:r>
              <a:rPr lang="ru-RU" sz="3200" dirty="0" smtClean="0">
                <a:solidFill>
                  <a:schemeClr val="accent5">
                    <a:lumMod val="50000"/>
                  </a:schemeClr>
                </a:solidFill>
              </a:rPr>
              <a:t>Думал я, что сладкую,</a:t>
            </a:r>
            <a:br>
              <a:rPr lang="ru-RU" sz="3200" dirty="0" smtClean="0">
                <a:solidFill>
                  <a:schemeClr val="accent5">
                    <a:lumMod val="50000"/>
                  </a:schemeClr>
                </a:solidFill>
              </a:rPr>
            </a:br>
            <a:r>
              <a:rPr lang="ru-RU" sz="3200" dirty="0" smtClean="0">
                <a:solidFill>
                  <a:schemeClr val="accent5">
                    <a:lumMod val="50000"/>
                  </a:schemeClr>
                </a:solidFill>
              </a:rPr>
              <a:t>А она - как хина.</a:t>
            </a:r>
          </a:p>
          <a:p>
            <a:r>
              <a:rPr lang="ru-RU" sz="3200" dirty="0" smtClean="0">
                <a:solidFill>
                  <a:schemeClr val="accent5">
                    <a:lumMod val="50000"/>
                  </a:schemeClr>
                </a:solidFill>
              </a:rPr>
              <a:t>То ли эта ягодка</a:t>
            </a:r>
            <a:br>
              <a:rPr lang="ru-RU" sz="3200" dirty="0" smtClean="0">
                <a:solidFill>
                  <a:schemeClr val="accent5">
                    <a:lumMod val="50000"/>
                  </a:schemeClr>
                </a:solidFill>
              </a:rPr>
            </a:br>
            <a:r>
              <a:rPr lang="ru-RU" sz="3200" dirty="0" smtClean="0">
                <a:solidFill>
                  <a:schemeClr val="accent5">
                    <a:lumMod val="50000"/>
                  </a:schemeClr>
                </a:solidFill>
              </a:rPr>
              <a:t>Просто </a:t>
            </a:r>
            <a:r>
              <a:rPr lang="ru-RU" sz="3200" dirty="0" err="1" smtClean="0">
                <a:solidFill>
                  <a:schemeClr val="accent5">
                    <a:lumMod val="50000"/>
                  </a:schemeClr>
                </a:solidFill>
              </a:rPr>
              <a:t>недозрела</a:t>
            </a:r>
            <a:r>
              <a:rPr lang="ru-RU" sz="3200" dirty="0" smtClean="0">
                <a:solidFill>
                  <a:schemeClr val="accent5">
                    <a:lumMod val="50000"/>
                  </a:schemeClr>
                </a:solidFill>
              </a:rPr>
              <a:t>,</a:t>
            </a:r>
            <a:br>
              <a:rPr lang="ru-RU" sz="3200" dirty="0" smtClean="0">
                <a:solidFill>
                  <a:schemeClr val="accent5">
                    <a:lumMod val="50000"/>
                  </a:schemeClr>
                </a:solidFill>
              </a:rPr>
            </a:br>
            <a:r>
              <a:rPr lang="ru-RU" sz="3200" dirty="0" smtClean="0">
                <a:solidFill>
                  <a:schemeClr val="accent5">
                    <a:lumMod val="50000"/>
                  </a:schemeClr>
                </a:solidFill>
              </a:rPr>
              <a:t>То ль рябина хитрая</a:t>
            </a:r>
            <a:br>
              <a:rPr lang="ru-RU" sz="3200" dirty="0" smtClean="0">
                <a:solidFill>
                  <a:schemeClr val="accent5">
                    <a:lumMod val="50000"/>
                  </a:schemeClr>
                </a:solidFill>
              </a:rPr>
            </a:br>
            <a:r>
              <a:rPr lang="ru-RU" sz="3200" dirty="0" smtClean="0">
                <a:solidFill>
                  <a:schemeClr val="accent5">
                    <a:lumMod val="50000"/>
                  </a:schemeClr>
                </a:solidFill>
              </a:rPr>
              <a:t>Подшутить хотела?</a:t>
            </a:r>
            <a:r>
              <a:rPr lang="ru-RU" sz="2400" dirty="0" smtClean="0"/>
              <a:t> </a:t>
            </a:r>
            <a:endParaRPr lang="ru-RU"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B050"/>
                </a:solidFill>
              </a:rPr>
              <a:t>рябина</a:t>
            </a:r>
            <a:endParaRPr lang="ru-RU" dirty="0">
              <a:solidFill>
                <a:srgbClr val="00B050"/>
              </a:solidFill>
            </a:endParaRPr>
          </a:p>
        </p:txBody>
      </p:sp>
      <p:sp>
        <p:nvSpPr>
          <p:cNvPr id="3" name="Содержимое 2"/>
          <p:cNvSpPr>
            <a:spLocks noGrp="1"/>
          </p:cNvSpPr>
          <p:nvPr>
            <p:ph idx="1"/>
          </p:nvPr>
        </p:nvSpPr>
        <p:spPr/>
        <p:txBody>
          <a:bodyPr>
            <a:normAutofit fontScale="92500" lnSpcReduction="20000"/>
          </a:bodyPr>
          <a:lstStyle/>
          <a:p>
            <a:pPr algn="just">
              <a:buNone/>
            </a:pPr>
            <a:r>
              <a:rPr lang="ru-RU" dirty="0" smtClean="0"/>
              <a:t>        Рябина - род листопадных морозостойких кустарников и деревьев семейства розоцветных. Похоже, что название произошло от лакомящихся плодами рябины птиц. В мире насчитывается более 100 видов рябины (по некоторым подсчетам почти до двухсот), при этом около трети видов произрастает на территории стран бывшего СССР. Рябина широко распространена не только в России, Украине и Белоруссии, но и по всей Европе и Азии, а также в странах Северной Америки.</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B050"/>
                </a:solidFill>
              </a:rPr>
              <a:t>Загадки и пословицы</a:t>
            </a:r>
            <a:endParaRPr lang="ru-RU" dirty="0">
              <a:solidFill>
                <a:srgbClr val="00B050"/>
              </a:solidFill>
            </a:endParaRPr>
          </a:p>
        </p:txBody>
      </p:sp>
      <p:sp>
        <p:nvSpPr>
          <p:cNvPr id="3" name="Содержимое 2"/>
          <p:cNvSpPr>
            <a:spLocks noGrp="1"/>
          </p:cNvSpPr>
          <p:nvPr>
            <p:ph idx="1"/>
          </p:nvPr>
        </p:nvSpPr>
        <p:spPr>
          <a:xfrm>
            <a:off x="304800" y="1554162"/>
            <a:ext cx="8686800" cy="4803796"/>
          </a:xfrm>
        </p:spPr>
        <p:txBody>
          <a:bodyPr>
            <a:normAutofit fontScale="92500" lnSpcReduction="20000"/>
          </a:bodyPr>
          <a:lstStyle/>
          <a:p>
            <a:pPr>
              <a:buNone/>
            </a:pPr>
            <a:r>
              <a:rPr lang="ru-RU" dirty="0" smtClean="0"/>
              <a:t>    Висят на ветке подружки,</a:t>
            </a:r>
            <a:br>
              <a:rPr lang="ru-RU" dirty="0" smtClean="0"/>
            </a:br>
            <a:r>
              <a:rPr lang="ru-RU" dirty="0" smtClean="0"/>
              <a:t>Прижавшись тесно друг к дружке.</a:t>
            </a:r>
          </a:p>
          <a:p>
            <a:pPr>
              <a:buNone/>
            </a:pPr>
            <a:endParaRPr lang="ru-RU" dirty="0" smtClean="0"/>
          </a:p>
          <a:p>
            <a:pPr>
              <a:buNone/>
            </a:pPr>
            <a:r>
              <a:rPr lang="ru-RU" dirty="0" smtClean="0"/>
              <a:t>    Осень в сад к нам пришла,</a:t>
            </a:r>
            <a:br>
              <a:rPr lang="ru-RU" dirty="0" smtClean="0"/>
            </a:br>
            <a:r>
              <a:rPr lang="ru-RU" dirty="0" smtClean="0"/>
              <a:t>Красный факел зажгла.</a:t>
            </a:r>
            <a:br>
              <a:rPr lang="ru-RU" dirty="0" smtClean="0"/>
            </a:br>
            <a:r>
              <a:rPr lang="ru-RU" dirty="0" smtClean="0"/>
              <a:t>Здесь дрозды, скворцы снуют.</a:t>
            </a:r>
            <a:br>
              <a:rPr lang="ru-RU" dirty="0" smtClean="0"/>
            </a:br>
            <a:r>
              <a:rPr lang="ru-RU" dirty="0" smtClean="0"/>
              <a:t>И, галдя, его клюют.</a:t>
            </a:r>
          </a:p>
          <a:p>
            <a:pPr>
              <a:buNone/>
            </a:pPr>
            <a:endParaRPr lang="ru-RU" dirty="0" smtClean="0"/>
          </a:p>
          <a:p>
            <a:r>
              <a:rPr lang="ru-RU" dirty="0" smtClean="0"/>
              <a:t>Если уродится рябина—рожь будет хороша.</a:t>
            </a:r>
          </a:p>
          <a:p>
            <a:r>
              <a:rPr lang="ru-RU" dirty="0" smtClean="0"/>
              <a:t>В сентябре одна ягода, и та — горькая рябина.   </a:t>
            </a:r>
          </a:p>
          <a:p>
            <a:r>
              <a:rPr lang="ru-RU" dirty="0" smtClean="0"/>
              <a:t>Горох — не рябина, а все едино. </a:t>
            </a:r>
          </a:p>
          <a:p>
            <a:endParaRPr lang="ru-RU" dirty="0"/>
          </a:p>
        </p:txBody>
      </p:sp>
      <p:pic>
        <p:nvPicPr>
          <p:cNvPr id="4" name="Рисунок 3" descr="images (10).jpg"/>
          <p:cNvPicPr>
            <a:picLocks noChangeAspect="1"/>
          </p:cNvPicPr>
          <p:nvPr/>
        </p:nvPicPr>
        <p:blipFill>
          <a:blip r:embed="rId2" cstate="print"/>
          <a:stretch>
            <a:fillRect/>
          </a:stretch>
        </p:blipFill>
        <p:spPr>
          <a:xfrm>
            <a:off x="6715140" y="1214422"/>
            <a:ext cx="2081411" cy="321471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ages (11).jpg"/>
          <p:cNvPicPr>
            <a:picLocks noGrp="1" noChangeAspect="1"/>
          </p:cNvPicPr>
          <p:nvPr>
            <p:ph idx="1"/>
          </p:nvPr>
        </p:nvPicPr>
        <p:blipFill>
          <a:blip r:embed="rId2" cstate="print"/>
          <a:stretch>
            <a:fillRect/>
          </a:stretch>
        </p:blipFill>
        <p:spPr>
          <a:xfrm>
            <a:off x="428596" y="0"/>
            <a:ext cx="3995936" cy="335699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скачанные файлы (7).jpg"/>
          <p:cNvPicPr>
            <a:picLocks noChangeAspect="1"/>
          </p:cNvPicPr>
          <p:nvPr/>
        </p:nvPicPr>
        <p:blipFill>
          <a:blip r:embed="rId3" cstate="print"/>
          <a:stretch>
            <a:fillRect/>
          </a:stretch>
        </p:blipFill>
        <p:spPr>
          <a:xfrm>
            <a:off x="4500562" y="0"/>
            <a:ext cx="4195167" cy="335699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images (12).jpg"/>
          <p:cNvPicPr>
            <a:picLocks noChangeAspect="1"/>
          </p:cNvPicPr>
          <p:nvPr/>
        </p:nvPicPr>
        <p:blipFill>
          <a:blip r:embed="rId4" cstate="print"/>
          <a:stretch>
            <a:fillRect/>
          </a:stretch>
        </p:blipFill>
        <p:spPr>
          <a:xfrm>
            <a:off x="428596" y="3415559"/>
            <a:ext cx="3929090" cy="344244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images (13).jpg"/>
          <p:cNvPicPr>
            <a:picLocks noChangeAspect="1"/>
          </p:cNvPicPr>
          <p:nvPr/>
        </p:nvPicPr>
        <p:blipFill>
          <a:blip r:embed="rId5" cstate="print"/>
          <a:stretch>
            <a:fillRect/>
          </a:stretch>
        </p:blipFill>
        <p:spPr>
          <a:xfrm>
            <a:off x="4500562" y="3356992"/>
            <a:ext cx="4195167" cy="350100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ash_kraj.mp3">
            <a:hlinkClick r:id="" action="ppaction://media"/>
          </p:cNvPr>
          <p:cNvPicPr>
            <a:picLocks noRot="1" noChangeAspect="1"/>
          </p:cNvPicPr>
          <p:nvPr>
            <a:audioFile r:link="rId1"/>
          </p:nvPr>
        </p:nvPicPr>
        <p:blipFill>
          <a:blip r:embed="rId3" cstate="print"/>
          <a:stretch>
            <a:fillRect/>
          </a:stretch>
        </p:blipFill>
        <p:spPr>
          <a:xfrm>
            <a:off x="7715272" y="5697488"/>
            <a:ext cx="1160512" cy="1160512"/>
          </a:xfrm>
          <a:prstGeom prst="rect">
            <a:avLst/>
          </a:prstGeom>
        </p:spPr>
      </p:pic>
      <p:pic>
        <p:nvPicPr>
          <p:cNvPr id="4" name="Содержимое 3" descr="riabina.jpg"/>
          <p:cNvPicPr>
            <a:picLocks noGrp="1" noChangeAspect="1"/>
          </p:cNvPicPr>
          <p:nvPr>
            <p:ph idx="1"/>
          </p:nvPr>
        </p:nvPicPr>
        <p:blipFill>
          <a:blip r:embed="rId4" cstate="print"/>
          <a:stretch>
            <a:fillRect/>
          </a:stretch>
        </p:blipFill>
        <p:spPr>
          <a:xfrm>
            <a:off x="464315" y="41663"/>
            <a:ext cx="8215370" cy="677467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39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smtClean="0">
                <a:solidFill>
                  <a:srgbClr val="00B050"/>
                </a:solidFill>
              </a:rPr>
              <a:t>Ель.</a:t>
            </a:r>
            <a:endParaRPr lang="ru-RU" dirty="0">
              <a:solidFill>
                <a:srgbClr val="00B050"/>
              </a:solidFill>
            </a:endParaRPr>
          </a:p>
        </p:txBody>
      </p:sp>
      <p:sp>
        <p:nvSpPr>
          <p:cNvPr id="3" name="Содержимое 2"/>
          <p:cNvSpPr>
            <a:spLocks noGrp="1"/>
          </p:cNvSpPr>
          <p:nvPr>
            <p:ph idx="1"/>
          </p:nvPr>
        </p:nvSpPr>
        <p:spPr/>
        <p:txBody>
          <a:bodyPr>
            <a:normAutofit fontScale="92500" lnSpcReduction="20000"/>
          </a:bodyPr>
          <a:lstStyle/>
          <a:p>
            <a:pPr>
              <a:buNone/>
            </a:pPr>
            <a:r>
              <a:rPr lang="ru-RU" b="1" dirty="0" smtClean="0"/>
              <a:t>    Елка</a:t>
            </a:r>
            <a:r>
              <a:rPr lang="ru-RU" b="1" dirty="0" smtClean="0"/>
              <a:t>.</a:t>
            </a:r>
            <a:r>
              <a:rPr lang="ru-RU" dirty="0" smtClean="0"/>
              <a:t/>
            </a:r>
            <a:br>
              <a:rPr lang="ru-RU" dirty="0" smtClean="0"/>
            </a:br>
            <a:r>
              <a:rPr lang="ru-RU" dirty="0" smtClean="0"/>
              <a:t>Елка, елка,</a:t>
            </a:r>
            <a:br>
              <a:rPr lang="ru-RU" dirty="0" smtClean="0"/>
            </a:br>
            <a:r>
              <a:rPr lang="ru-RU" dirty="0" smtClean="0"/>
              <a:t>Елочка,</a:t>
            </a:r>
            <a:br>
              <a:rPr lang="ru-RU" dirty="0" smtClean="0"/>
            </a:br>
            <a:r>
              <a:rPr lang="ru-RU" dirty="0" smtClean="0"/>
              <a:t>Вершинка –</a:t>
            </a:r>
            <a:br>
              <a:rPr lang="ru-RU" dirty="0" smtClean="0"/>
            </a:br>
            <a:r>
              <a:rPr lang="ru-RU" dirty="0" smtClean="0"/>
              <a:t>Что иголочка!</a:t>
            </a:r>
            <a:br>
              <a:rPr lang="ru-RU" dirty="0" smtClean="0"/>
            </a:br>
            <a:r>
              <a:rPr lang="ru-RU" dirty="0" smtClean="0"/>
              <a:t>С буйным ветром</a:t>
            </a:r>
            <a:br>
              <a:rPr lang="ru-RU" dirty="0" smtClean="0"/>
            </a:br>
            <a:r>
              <a:rPr lang="ru-RU" dirty="0" smtClean="0"/>
              <a:t>Борется,</a:t>
            </a:r>
            <a:br>
              <a:rPr lang="ru-RU" dirty="0" smtClean="0"/>
            </a:br>
            <a:r>
              <a:rPr lang="ru-RU" dirty="0" smtClean="0"/>
              <a:t>Дотронешься –</a:t>
            </a:r>
            <a:br>
              <a:rPr lang="ru-RU" dirty="0" smtClean="0"/>
            </a:br>
            <a:r>
              <a:rPr lang="ru-RU" dirty="0" smtClean="0"/>
              <a:t>Уколешься!</a:t>
            </a:r>
            <a:br>
              <a:rPr lang="ru-RU" dirty="0" smtClean="0"/>
            </a:br>
            <a:r>
              <a:rPr lang="ru-RU" i="1" dirty="0" smtClean="0"/>
              <a:t>А. Прокофьев</a:t>
            </a:r>
            <a:r>
              <a:rPr lang="ru-RU" dirty="0" smtClean="0"/>
              <a:t/>
            </a:r>
            <a:br>
              <a:rPr lang="ru-RU" dirty="0" smtClean="0"/>
            </a:br>
            <a:r>
              <a:rPr lang="ru-RU" dirty="0" smtClean="0"/>
              <a:t/>
            </a:r>
            <a:br>
              <a:rPr lang="ru-RU" dirty="0" smtClean="0"/>
            </a:br>
            <a:endParaRPr lang="ru-RU" dirty="0"/>
          </a:p>
        </p:txBody>
      </p:sp>
      <p:pic>
        <p:nvPicPr>
          <p:cNvPr id="4" name="Рисунок 3" descr="i.jpg"/>
          <p:cNvPicPr>
            <a:picLocks noChangeAspect="1"/>
          </p:cNvPicPr>
          <p:nvPr/>
        </p:nvPicPr>
        <p:blipFill>
          <a:blip r:embed="rId2" cstate="print"/>
          <a:stretch>
            <a:fillRect/>
          </a:stretch>
        </p:blipFill>
        <p:spPr>
          <a:xfrm>
            <a:off x="4283968" y="1556792"/>
            <a:ext cx="3672408" cy="381642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B050"/>
                </a:solidFill>
              </a:rPr>
              <a:t>Ель.</a:t>
            </a:r>
            <a:endParaRPr lang="ru-RU" dirty="0">
              <a:solidFill>
                <a:srgbClr val="00B050"/>
              </a:solidFill>
            </a:endParaRPr>
          </a:p>
        </p:txBody>
      </p:sp>
      <p:sp>
        <p:nvSpPr>
          <p:cNvPr id="3" name="Содержимое 2"/>
          <p:cNvSpPr>
            <a:spLocks noGrp="1"/>
          </p:cNvSpPr>
          <p:nvPr>
            <p:ph idx="1"/>
          </p:nvPr>
        </p:nvSpPr>
        <p:spPr/>
        <p:txBody>
          <a:bodyPr>
            <a:normAutofit lnSpcReduction="10000"/>
          </a:bodyPr>
          <a:lstStyle/>
          <a:p>
            <a:pPr algn="just">
              <a:buNone/>
            </a:pPr>
            <a:r>
              <a:rPr lang="ru-RU" dirty="0" smtClean="0"/>
              <a:t>         Ель </a:t>
            </a:r>
            <a:r>
              <a:rPr lang="ru-RU" dirty="0" smtClean="0"/>
              <a:t>обыкновенная (европейская) </a:t>
            </a:r>
            <a:r>
              <a:rPr lang="ru-RU" dirty="0" smtClean="0"/>
              <a:t>– имеет </a:t>
            </a:r>
            <a:r>
              <a:rPr lang="ru-RU" dirty="0" smtClean="0"/>
              <a:t>островершинную коническую крону.</a:t>
            </a:r>
          </a:p>
          <a:p>
            <a:pPr algn="just">
              <a:buNone/>
            </a:pPr>
            <a:r>
              <a:rPr lang="ru-RU" dirty="0" smtClean="0"/>
              <a:t>         Ствол </a:t>
            </a:r>
            <a:r>
              <a:rPr lang="ru-RU" dirty="0" smtClean="0"/>
              <a:t>дерева покрыт красно-бурой </a:t>
            </a:r>
            <a:r>
              <a:rPr lang="ru-RU" dirty="0" smtClean="0"/>
              <a:t>или </a:t>
            </a:r>
            <a:r>
              <a:rPr lang="ru-RU" dirty="0" smtClean="0"/>
              <a:t>серой </a:t>
            </a:r>
            <a:r>
              <a:rPr lang="ru-RU" dirty="0" smtClean="0"/>
              <a:t>корой, отслаивающейся  </a:t>
            </a:r>
            <a:r>
              <a:rPr lang="ru-RU" dirty="0" smtClean="0"/>
              <a:t>тонкими </a:t>
            </a:r>
            <a:r>
              <a:rPr lang="ru-RU" dirty="0" smtClean="0"/>
              <a:t>чешуйками. Ветки </a:t>
            </a:r>
            <a:r>
              <a:rPr lang="ru-RU" dirty="0" smtClean="0"/>
              <a:t>отходят от </a:t>
            </a:r>
            <a:r>
              <a:rPr lang="ru-RU" dirty="0" smtClean="0"/>
              <a:t>ствола мутовками, колючие </a:t>
            </a:r>
            <a:r>
              <a:rPr lang="ru-RU" dirty="0" smtClean="0"/>
              <a:t>листья-хвоинки темно-зеленые, четырехгранные, до 3 см длины, держатся </a:t>
            </a:r>
            <a:r>
              <a:rPr lang="ru-RU" dirty="0" smtClean="0"/>
              <a:t>на </a:t>
            </a:r>
            <a:r>
              <a:rPr lang="ru-RU" dirty="0" smtClean="0"/>
              <a:t>побегах до 6–7 лет, иногда до 12 лет. </a:t>
            </a:r>
          </a:p>
          <a:p>
            <a:pPr algn="ct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71480"/>
            <a:ext cx="8686800" cy="838200"/>
          </a:xfrm>
        </p:spPr>
        <p:txBody>
          <a:bodyPr>
            <a:normAutofit fontScale="90000"/>
          </a:bodyPr>
          <a:lstStyle/>
          <a:p>
            <a:pPr algn="ctr"/>
            <a:r>
              <a:rPr lang="ru-RU" dirty="0" smtClean="0">
                <a:solidFill>
                  <a:srgbClr val="00B050"/>
                </a:solidFill>
              </a:rPr>
              <a:t>Образовательная область «</a:t>
            </a:r>
            <a:r>
              <a:rPr lang="ru-RU" dirty="0" smtClean="0">
                <a:solidFill>
                  <a:srgbClr val="00B050"/>
                </a:solidFill>
              </a:rPr>
              <a:t>Познавательное развитие»</a:t>
            </a:r>
            <a:endParaRPr lang="ru-RU" dirty="0">
              <a:solidFill>
                <a:srgbClr val="00B050"/>
              </a:solidFill>
            </a:endParaRPr>
          </a:p>
        </p:txBody>
      </p:sp>
      <p:sp>
        <p:nvSpPr>
          <p:cNvPr id="3" name="Содержимое 2"/>
          <p:cNvSpPr>
            <a:spLocks noGrp="1"/>
          </p:cNvSpPr>
          <p:nvPr>
            <p:ph idx="1"/>
          </p:nvPr>
        </p:nvSpPr>
        <p:spPr/>
        <p:txBody>
          <a:bodyPr/>
          <a:lstStyle/>
          <a:p>
            <a:pPr algn="ctr">
              <a:buNone/>
            </a:pPr>
            <a:r>
              <a:rPr lang="ru-RU" dirty="0" smtClean="0"/>
              <a:t>Ознакомление с природой</a:t>
            </a:r>
          </a:p>
          <a:p>
            <a:pPr algn="ctr">
              <a:buNone/>
            </a:pPr>
            <a:r>
              <a:rPr lang="ru-RU" dirty="0" smtClean="0"/>
              <a:t>« Деревья»</a:t>
            </a:r>
          </a:p>
          <a:p>
            <a:pPr>
              <a:buNone/>
            </a:pPr>
            <a:endParaRPr lang="ru-RU" dirty="0" smtClean="0"/>
          </a:p>
        </p:txBody>
      </p:sp>
      <p:pic>
        <p:nvPicPr>
          <p:cNvPr id="4" name="Рисунок 3" descr="images (1).jpg"/>
          <p:cNvPicPr>
            <a:picLocks noChangeAspect="1"/>
          </p:cNvPicPr>
          <p:nvPr/>
        </p:nvPicPr>
        <p:blipFill>
          <a:blip r:embed="rId2" cstate="print"/>
          <a:stretch>
            <a:fillRect/>
          </a:stretch>
        </p:blipFill>
        <p:spPr>
          <a:xfrm>
            <a:off x="2285984" y="2786058"/>
            <a:ext cx="4714908" cy="327762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B050"/>
                </a:solidFill>
              </a:rPr>
              <a:t>Загадки и пословицы.</a:t>
            </a:r>
            <a:endParaRPr lang="ru-RU" dirty="0">
              <a:solidFill>
                <a:srgbClr val="00B050"/>
              </a:solidFill>
            </a:endParaRPr>
          </a:p>
        </p:txBody>
      </p:sp>
      <p:sp>
        <p:nvSpPr>
          <p:cNvPr id="3" name="Содержимое 2"/>
          <p:cNvSpPr>
            <a:spLocks noGrp="1"/>
          </p:cNvSpPr>
          <p:nvPr>
            <p:ph idx="1"/>
          </p:nvPr>
        </p:nvSpPr>
        <p:spPr/>
        <p:txBody>
          <a:bodyPr>
            <a:normAutofit fontScale="25000" lnSpcReduction="20000"/>
          </a:bodyPr>
          <a:lstStyle/>
          <a:p>
            <a:pPr fontAlgn="base">
              <a:buNone/>
            </a:pPr>
            <a:r>
              <a:rPr lang="ru-RU" sz="5100" dirty="0" smtClean="0"/>
              <a:t>                                                       </a:t>
            </a:r>
            <a:r>
              <a:rPr lang="ru-RU" sz="6400" dirty="0" smtClean="0"/>
              <a:t>Шуба </a:t>
            </a:r>
            <a:r>
              <a:rPr lang="ru-RU" sz="6400" dirty="0" err="1" smtClean="0"/>
              <a:t>елова</a:t>
            </a:r>
            <a:r>
              <a:rPr lang="ru-RU" sz="6400" dirty="0" smtClean="0"/>
              <a:t>, да к сердцу здорова.</a:t>
            </a:r>
          </a:p>
          <a:p>
            <a:pPr fontAlgn="base"/>
            <a:endParaRPr lang="ru-RU" sz="6400" dirty="0" smtClean="0"/>
          </a:p>
          <a:p>
            <a:pPr fontAlgn="base">
              <a:buNone/>
            </a:pPr>
            <a:r>
              <a:rPr lang="ru-RU" sz="6400" dirty="0" smtClean="0"/>
              <a:t>                                  </a:t>
            </a:r>
            <a:r>
              <a:rPr lang="ru-RU" sz="6400" dirty="0" smtClean="0"/>
              <a:t>           Как </a:t>
            </a:r>
            <a:r>
              <a:rPr lang="ru-RU" sz="6400" dirty="0" smtClean="0"/>
              <a:t>хлеба край, так и под елью рай, а хлеба ни </a:t>
            </a:r>
            <a:r>
              <a:rPr lang="ru-RU" sz="6400" dirty="0" smtClean="0"/>
              <a:t>куска,</a:t>
            </a:r>
          </a:p>
          <a:p>
            <a:pPr fontAlgn="base">
              <a:buNone/>
            </a:pPr>
            <a:r>
              <a:rPr lang="ru-RU" sz="6400" dirty="0" smtClean="0"/>
              <a:t>                                             так </a:t>
            </a:r>
            <a:r>
              <a:rPr lang="ru-RU" sz="6400" dirty="0" smtClean="0"/>
              <a:t>и </a:t>
            </a:r>
            <a:r>
              <a:rPr lang="ru-RU" sz="6400" dirty="0" smtClean="0"/>
              <a:t> в </a:t>
            </a:r>
            <a:r>
              <a:rPr lang="ru-RU" sz="6400" dirty="0" smtClean="0"/>
              <a:t>тереме тоска.</a:t>
            </a:r>
          </a:p>
          <a:p>
            <a:pPr fontAlgn="base"/>
            <a:endParaRPr lang="ru-RU" sz="6400" dirty="0" smtClean="0"/>
          </a:p>
          <a:p>
            <a:pPr fontAlgn="base">
              <a:buNone/>
            </a:pPr>
            <a:r>
              <a:rPr lang="ru-RU" sz="6400" dirty="0" smtClean="0"/>
              <a:t>                                  </a:t>
            </a:r>
            <a:r>
              <a:rPr lang="ru-RU" sz="6400" dirty="0" smtClean="0"/>
              <a:t>           Еловым </a:t>
            </a:r>
            <a:r>
              <a:rPr lang="ru-RU" sz="6400" dirty="0" smtClean="0"/>
              <a:t>веником парить.</a:t>
            </a:r>
          </a:p>
          <a:p>
            <a:pPr fontAlgn="base"/>
            <a:endParaRPr lang="ru-RU" sz="6400" dirty="0" smtClean="0"/>
          </a:p>
          <a:p>
            <a:pPr fontAlgn="base">
              <a:buNone/>
            </a:pPr>
            <a:r>
              <a:rPr lang="ru-RU" sz="6400" dirty="0" smtClean="0"/>
              <a:t>                                            </a:t>
            </a:r>
            <a:r>
              <a:rPr lang="ru-RU" sz="6400" dirty="0" smtClean="0"/>
              <a:t> В </a:t>
            </a:r>
            <a:r>
              <a:rPr lang="ru-RU" sz="6400" dirty="0" smtClean="0"/>
              <a:t>бор не по груши — по </a:t>
            </a:r>
            <a:r>
              <a:rPr lang="ru-RU" sz="6400" dirty="0" err="1" smtClean="0"/>
              <a:t>еловы</a:t>
            </a:r>
            <a:r>
              <a:rPr lang="ru-RU" sz="6400" dirty="0" smtClean="0"/>
              <a:t> шишки.</a:t>
            </a:r>
          </a:p>
          <a:p>
            <a:pPr fontAlgn="base">
              <a:buNone/>
            </a:pPr>
            <a:endParaRPr lang="ru-RU" sz="7400" dirty="0" smtClean="0"/>
          </a:p>
          <a:p>
            <a:pPr fontAlgn="base">
              <a:buNone/>
            </a:pPr>
            <a:r>
              <a:rPr lang="ru-RU" sz="7400" dirty="0" smtClean="0"/>
              <a:t> </a:t>
            </a:r>
            <a:r>
              <a:rPr lang="ru-RU" sz="7400" dirty="0" smtClean="0"/>
              <a:t>     </a:t>
            </a:r>
            <a:r>
              <a:rPr lang="ru-RU" sz="6000" dirty="0" smtClean="0"/>
              <a:t>Её </a:t>
            </a:r>
            <a:r>
              <a:rPr lang="ru-RU" sz="6000" dirty="0" smtClean="0"/>
              <a:t>всегда в лесу найдёшь — </a:t>
            </a:r>
            <a:br>
              <a:rPr lang="ru-RU" sz="6000" dirty="0" smtClean="0"/>
            </a:br>
            <a:r>
              <a:rPr lang="ru-RU" sz="6000" dirty="0" smtClean="0"/>
              <a:t>Пойдём гулять и встретим: </a:t>
            </a:r>
            <a:br>
              <a:rPr lang="ru-RU" sz="6000" dirty="0" smtClean="0"/>
            </a:br>
            <a:r>
              <a:rPr lang="ru-RU" sz="6000" dirty="0" smtClean="0"/>
              <a:t>Стоит колючая, как ёж, </a:t>
            </a:r>
            <a:br>
              <a:rPr lang="ru-RU" sz="6000" dirty="0" smtClean="0"/>
            </a:br>
            <a:r>
              <a:rPr lang="ru-RU" sz="6000" dirty="0" smtClean="0"/>
              <a:t>Зимою в платье </a:t>
            </a:r>
            <a:r>
              <a:rPr lang="ru-RU" sz="6000" dirty="0" smtClean="0"/>
              <a:t>летнем,</a:t>
            </a:r>
            <a:r>
              <a:rPr lang="ru-RU" sz="6000" dirty="0" smtClean="0"/>
              <a:t> </a:t>
            </a:r>
            <a:endParaRPr lang="ru-RU" sz="6000" dirty="0" smtClean="0"/>
          </a:p>
          <a:p>
            <a:pPr fontAlgn="base">
              <a:buNone/>
            </a:pPr>
            <a:r>
              <a:rPr lang="ru-RU" sz="6000" dirty="0" smtClean="0"/>
              <a:t>        А  в Новый </a:t>
            </a:r>
            <a:r>
              <a:rPr lang="ru-RU" sz="6000" dirty="0" smtClean="0"/>
              <a:t>год ей каждый рад,    </a:t>
            </a:r>
            <a:br>
              <a:rPr lang="ru-RU" sz="6000" dirty="0" smtClean="0"/>
            </a:br>
            <a:r>
              <a:rPr lang="ru-RU" sz="6000" dirty="0" smtClean="0"/>
              <a:t>Хоть колюч её наряд!  </a:t>
            </a:r>
            <a:r>
              <a:rPr lang="ru-RU" sz="6000" dirty="0" smtClean="0"/>
              <a:t/>
            </a:r>
            <a:br>
              <a:rPr lang="ru-RU" sz="6000" dirty="0" smtClean="0"/>
            </a:br>
            <a:r>
              <a:rPr lang="ru-RU" sz="6000" dirty="0" smtClean="0"/>
              <a:t> </a:t>
            </a:r>
            <a:endParaRPr lang="ru-RU" sz="6000" dirty="0" smtClean="0"/>
          </a:p>
          <a:p>
            <a:pPr fontAlgn="base">
              <a:buNone/>
            </a:pPr>
            <a:r>
              <a:rPr lang="ru-RU" sz="6000" dirty="0" smtClean="0"/>
              <a:t> </a:t>
            </a:r>
            <a:r>
              <a:rPr lang="ru-RU" sz="6000" dirty="0" smtClean="0"/>
              <a:t>     </a:t>
            </a:r>
            <a:r>
              <a:rPr lang="ru-RU" sz="6000" dirty="0" smtClean="0"/>
              <a:t> </a:t>
            </a:r>
            <a:r>
              <a:rPr lang="ru-RU" sz="6000" dirty="0" smtClean="0"/>
              <a:t>Что же это за девица: </a:t>
            </a:r>
            <a:br>
              <a:rPr lang="ru-RU" sz="6000" dirty="0" smtClean="0"/>
            </a:br>
            <a:r>
              <a:rPr lang="ru-RU" sz="6000" dirty="0" smtClean="0"/>
              <a:t>Не швея, не мастерица, </a:t>
            </a:r>
            <a:br>
              <a:rPr lang="ru-RU" sz="6000" dirty="0" smtClean="0"/>
            </a:br>
            <a:r>
              <a:rPr lang="ru-RU" sz="6000" dirty="0" smtClean="0"/>
              <a:t>Ничего сама не шьёт, </a:t>
            </a:r>
            <a:br>
              <a:rPr lang="ru-RU" sz="6000" dirty="0" smtClean="0"/>
            </a:br>
            <a:r>
              <a:rPr lang="ru-RU" sz="6000" dirty="0" smtClean="0"/>
              <a:t>А в иголках круглый год. </a:t>
            </a:r>
            <a:br>
              <a:rPr lang="ru-RU" sz="6000" dirty="0" smtClean="0"/>
            </a:br>
            <a:r>
              <a:rPr lang="ru-RU" sz="6000" dirty="0" smtClean="0"/>
              <a:t> </a:t>
            </a:r>
          </a:p>
          <a:p>
            <a:endParaRPr lang="ru-RU" dirty="0"/>
          </a:p>
        </p:txBody>
      </p:sp>
      <p:pic>
        <p:nvPicPr>
          <p:cNvPr id="4" name="Рисунок 3" descr="i (1).jpg"/>
          <p:cNvPicPr>
            <a:picLocks noChangeAspect="1"/>
          </p:cNvPicPr>
          <p:nvPr/>
        </p:nvPicPr>
        <p:blipFill>
          <a:blip r:embed="rId2" cstate="print"/>
          <a:stretch>
            <a:fillRect/>
          </a:stretch>
        </p:blipFill>
        <p:spPr>
          <a:xfrm>
            <a:off x="571472" y="1643050"/>
            <a:ext cx="1905000" cy="1728192"/>
          </a:xfrm>
          <a:prstGeom prst="rect">
            <a:avLst/>
          </a:prstGeom>
        </p:spPr>
      </p:pic>
      <p:pic>
        <p:nvPicPr>
          <p:cNvPr id="5" name="Рисунок 4" descr="i (2).jpg"/>
          <p:cNvPicPr>
            <a:picLocks noChangeAspect="1"/>
          </p:cNvPicPr>
          <p:nvPr/>
        </p:nvPicPr>
        <p:blipFill>
          <a:blip r:embed="rId3" cstate="print"/>
          <a:stretch>
            <a:fillRect/>
          </a:stretch>
        </p:blipFill>
        <p:spPr>
          <a:xfrm>
            <a:off x="4929190" y="4000504"/>
            <a:ext cx="3500462" cy="214314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 (3).jpg"/>
          <p:cNvPicPr>
            <a:picLocks noGrp="1" noChangeAspect="1"/>
          </p:cNvPicPr>
          <p:nvPr>
            <p:ph idx="1"/>
          </p:nvPr>
        </p:nvPicPr>
        <p:blipFill>
          <a:blip r:embed="rId2" cstate="print"/>
          <a:stretch>
            <a:fillRect/>
          </a:stretch>
        </p:blipFill>
        <p:spPr>
          <a:xfrm>
            <a:off x="0" y="0"/>
            <a:ext cx="4499992" cy="3356992"/>
          </a:xfrm>
        </p:spPr>
      </p:pic>
      <p:pic>
        <p:nvPicPr>
          <p:cNvPr id="5" name="Рисунок 4" descr="i (4).jpg"/>
          <p:cNvPicPr>
            <a:picLocks noChangeAspect="1"/>
          </p:cNvPicPr>
          <p:nvPr/>
        </p:nvPicPr>
        <p:blipFill>
          <a:blip r:embed="rId3" cstate="print"/>
          <a:stretch>
            <a:fillRect/>
          </a:stretch>
        </p:blipFill>
        <p:spPr>
          <a:xfrm>
            <a:off x="4499992" y="0"/>
            <a:ext cx="4644008" cy="3356992"/>
          </a:xfrm>
          <a:prstGeom prst="rect">
            <a:avLst/>
          </a:prstGeom>
        </p:spPr>
      </p:pic>
      <p:pic>
        <p:nvPicPr>
          <p:cNvPr id="6" name="Рисунок 5" descr="i (5).jpg"/>
          <p:cNvPicPr>
            <a:picLocks noChangeAspect="1"/>
          </p:cNvPicPr>
          <p:nvPr/>
        </p:nvPicPr>
        <p:blipFill>
          <a:blip r:embed="rId4" cstate="print"/>
          <a:stretch>
            <a:fillRect/>
          </a:stretch>
        </p:blipFill>
        <p:spPr>
          <a:xfrm>
            <a:off x="0" y="3356992"/>
            <a:ext cx="4499992" cy="3501008"/>
          </a:xfrm>
          <a:prstGeom prst="rect">
            <a:avLst/>
          </a:prstGeom>
        </p:spPr>
      </p:pic>
      <p:pic>
        <p:nvPicPr>
          <p:cNvPr id="7" name="Рисунок 6" descr="i (6).jpg"/>
          <p:cNvPicPr>
            <a:picLocks noChangeAspect="1"/>
          </p:cNvPicPr>
          <p:nvPr/>
        </p:nvPicPr>
        <p:blipFill>
          <a:blip r:embed="rId5" cstate="print"/>
          <a:stretch>
            <a:fillRect/>
          </a:stretch>
        </p:blipFill>
        <p:spPr>
          <a:xfrm>
            <a:off x="4499992" y="3356992"/>
            <a:ext cx="4644008" cy="350100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В ЛЕСУ РОДИЛАСЬ ЕЛОЧКА (mp3ostrov.com).mp3">
            <a:hlinkClick r:id="" action="ppaction://media"/>
          </p:cNvPr>
          <p:cNvPicPr>
            <a:picLocks noRot="1" noChangeAspect="1"/>
          </p:cNvPicPr>
          <p:nvPr>
            <a:audioFile r:link="rId1"/>
          </p:nvPr>
        </p:nvPicPr>
        <p:blipFill>
          <a:blip r:embed="rId3" cstate="print"/>
          <a:stretch>
            <a:fillRect/>
          </a:stretch>
        </p:blipFill>
        <p:spPr>
          <a:xfrm>
            <a:off x="8172400" y="476672"/>
            <a:ext cx="971600" cy="971600"/>
          </a:xfrm>
          <a:prstGeom prst="rect">
            <a:avLst/>
          </a:prstGeom>
        </p:spPr>
      </p:pic>
      <p:pic>
        <p:nvPicPr>
          <p:cNvPr id="1026" name="Picture 2" descr="C:\Users\Home\Pictures\elki_na_holme_1600x1200.jpg"/>
          <p:cNvPicPr>
            <a:picLocks noGrp="1" noChangeAspect="1" noChangeArrowheads="1"/>
          </p:cNvPicPr>
          <p:nvPr>
            <p:ph idx="1"/>
          </p:nvPr>
        </p:nvPicPr>
        <p:blipFill>
          <a:blip r:embed="rId4"/>
          <a:srcRect/>
          <a:stretch>
            <a:fillRect/>
          </a:stretch>
        </p:blipFill>
        <p:spPr bwMode="auto">
          <a:xfrm>
            <a:off x="571471" y="428604"/>
            <a:ext cx="8096305" cy="607223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9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bg2"/>
                </a:solidFill>
              </a:rPr>
              <a:t>Спасибо за внимание!!!</a:t>
            </a:r>
            <a:endParaRPr lang="ru-RU" dirty="0">
              <a:solidFill>
                <a:schemeClr val="bg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B050"/>
                </a:solidFill>
              </a:rPr>
              <a:t>Береза</a:t>
            </a:r>
            <a:endParaRPr lang="ru-RU" dirty="0">
              <a:solidFill>
                <a:srgbClr val="00B050"/>
              </a:solidFill>
            </a:endParaRPr>
          </a:p>
        </p:txBody>
      </p:sp>
      <p:sp>
        <p:nvSpPr>
          <p:cNvPr id="3" name="Содержимое 2"/>
          <p:cNvSpPr>
            <a:spLocks noGrp="1"/>
          </p:cNvSpPr>
          <p:nvPr>
            <p:ph idx="1"/>
          </p:nvPr>
        </p:nvSpPr>
        <p:spPr>
          <a:xfrm>
            <a:off x="755576" y="1285860"/>
            <a:ext cx="7632848" cy="5256584"/>
          </a:xfrm>
        </p:spPr>
        <p:txBody>
          <a:bodyPr>
            <a:normAutofit fontScale="70000" lnSpcReduction="20000"/>
          </a:bodyPr>
          <a:lstStyle/>
          <a:p>
            <a:pPr>
              <a:buNone/>
            </a:pPr>
            <a:r>
              <a:rPr lang="ru-RU" dirty="0" smtClean="0"/>
              <a:t>     Люблю березу русскую, </a:t>
            </a:r>
            <a:br>
              <a:rPr lang="ru-RU" dirty="0" smtClean="0"/>
            </a:br>
            <a:r>
              <a:rPr lang="ru-RU" dirty="0" smtClean="0"/>
              <a:t>То светлую, то грустную, </a:t>
            </a:r>
            <a:br>
              <a:rPr lang="ru-RU" dirty="0" smtClean="0"/>
            </a:br>
            <a:r>
              <a:rPr lang="ru-RU" dirty="0" smtClean="0"/>
              <a:t>В белом сарафанчике, </a:t>
            </a:r>
            <a:br>
              <a:rPr lang="ru-RU" dirty="0" smtClean="0"/>
            </a:br>
            <a:r>
              <a:rPr lang="ru-RU" dirty="0" smtClean="0"/>
              <a:t>С платочками в карманчиках, </a:t>
            </a:r>
            <a:br>
              <a:rPr lang="ru-RU" dirty="0" smtClean="0"/>
            </a:br>
            <a:r>
              <a:rPr lang="ru-RU" dirty="0" smtClean="0"/>
              <a:t>С красивыми застежками, </a:t>
            </a:r>
            <a:br>
              <a:rPr lang="ru-RU" dirty="0" smtClean="0"/>
            </a:br>
            <a:r>
              <a:rPr lang="ru-RU" dirty="0" smtClean="0"/>
              <a:t>С зелеными сережками. </a:t>
            </a:r>
            <a:br>
              <a:rPr lang="ru-RU" dirty="0" smtClean="0"/>
            </a:br>
            <a:r>
              <a:rPr lang="ru-RU" dirty="0" smtClean="0"/>
              <a:t>Люблю ее, заречную, </a:t>
            </a:r>
            <a:br>
              <a:rPr lang="ru-RU" dirty="0" smtClean="0"/>
            </a:br>
            <a:r>
              <a:rPr lang="ru-RU" dirty="0" smtClean="0"/>
              <a:t>С нарядными оплечьями, </a:t>
            </a:r>
            <a:br>
              <a:rPr lang="ru-RU" dirty="0" smtClean="0"/>
            </a:br>
            <a:r>
              <a:rPr lang="ru-RU" dirty="0" smtClean="0"/>
              <a:t>То ясную, кипучую, </a:t>
            </a:r>
            <a:br>
              <a:rPr lang="ru-RU" dirty="0" smtClean="0"/>
            </a:br>
            <a:r>
              <a:rPr lang="ru-RU" dirty="0" smtClean="0"/>
              <a:t>То грустную, плакучую. </a:t>
            </a:r>
            <a:br>
              <a:rPr lang="ru-RU" dirty="0" smtClean="0"/>
            </a:br>
            <a:r>
              <a:rPr lang="ru-RU" dirty="0" smtClean="0"/>
              <a:t>Люблю березу русскую, </a:t>
            </a:r>
            <a:br>
              <a:rPr lang="ru-RU" dirty="0" smtClean="0"/>
            </a:br>
            <a:r>
              <a:rPr lang="ru-RU" dirty="0" smtClean="0"/>
              <a:t>Она всегда с подружками </a:t>
            </a:r>
            <a:br>
              <a:rPr lang="ru-RU" dirty="0" smtClean="0"/>
            </a:br>
            <a:r>
              <a:rPr lang="ru-RU" dirty="0" smtClean="0"/>
              <a:t>Весною хороводится, </a:t>
            </a:r>
            <a:br>
              <a:rPr lang="ru-RU" dirty="0" smtClean="0"/>
            </a:br>
            <a:r>
              <a:rPr lang="ru-RU" dirty="0" smtClean="0"/>
              <a:t>Целуется, как водится, </a:t>
            </a:r>
            <a:br>
              <a:rPr lang="ru-RU" dirty="0" smtClean="0"/>
            </a:br>
            <a:r>
              <a:rPr lang="ru-RU" dirty="0" smtClean="0"/>
              <a:t>Идет, где не горожено, </a:t>
            </a:r>
            <a:br>
              <a:rPr lang="ru-RU" dirty="0" smtClean="0"/>
            </a:br>
            <a:r>
              <a:rPr lang="ru-RU" dirty="0" smtClean="0"/>
              <a:t>Поет, где не положено, </a:t>
            </a:r>
            <a:br>
              <a:rPr lang="ru-RU" dirty="0" smtClean="0"/>
            </a:br>
            <a:r>
              <a:rPr lang="ru-RU" dirty="0" smtClean="0"/>
              <a:t>Под ветром долу клонится </a:t>
            </a:r>
            <a:br>
              <a:rPr lang="ru-RU" dirty="0" smtClean="0"/>
            </a:br>
            <a:r>
              <a:rPr lang="ru-RU" dirty="0" smtClean="0"/>
              <a:t>И гнется, и не ломится!</a:t>
            </a:r>
          </a:p>
          <a:p>
            <a:pPr>
              <a:buNone/>
            </a:pPr>
            <a:r>
              <a:rPr lang="ru-RU" dirty="0" smtClean="0"/>
              <a:t>                                  (С.Есенин) </a:t>
            </a:r>
            <a:endParaRPr lang="ru-RU" dirty="0"/>
          </a:p>
        </p:txBody>
      </p:sp>
      <p:pic>
        <p:nvPicPr>
          <p:cNvPr id="4" name="Рисунок 3" descr="images (2).jpg"/>
          <p:cNvPicPr>
            <a:picLocks noChangeAspect="1"/>
          </p:cNvPicPr>
          <p:nvPr/>
        </p:nvPicPr>
        <p:blipFill>
          <a:blip r:embed="rId2" cstate="print"/>
          <a:stretch>
            <a:fillRect/>
          </a:stretch>
        </p:blipFill>
        <p:spPr>
          <a:xfrm>
            <a:off x="4786314" y="1357298"/>
            <a:ext cx="3240360" cy="475138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B050"/>
                </a:solidFill>
              </a:rPr>
              <a:t>береза</a:t>
            </a:r>
            <a:endParaRPr lang="ru-RU" dirty="0">
              <a:solidFill>
                <a:srgbClr val="00B050"/>
              </a:solidFill>
            </a:endParaRPr>
          </a:p>
        </p:txBody>
      </p:sp>
      <p:sp>
        <p:nvSpPr>
          <p:cNvPr id="3" name="Содержимое 2"/>
          <p:cNvSpPr>
            <a:spLocks noGrp="1"/>
          </p:cNvSpPr>
          <p:nvPr>
            <p:ph idx="1"/>
          </p:nvPr>
        </p:nvSpPr>
        <p:spPr/>
        <p:txBody>
          <a:bodyPr>
            <a:normAutofit fontScale="85000" lnSpcReduction="20000"/>
          </a:bodyPr>
          <a:lstStyle/>
          <a:p>
            <a:pPr algn="just">
              <a:buNone/>
            </a:pPr>
            <a:r>
              <a:rPr lang="ru-RU" dirty="0" smtClean="0"/>
              <a:t>         Берёза - самое обычное дерево наших лесов и среди других пород она выделяется, прежде всего, белым цветом своей коры. Если снять с дерева кусочек коры, то на пальцах останется что-то вроде белого порошка. Это вещество называется </a:t>
            </a:r>
            <a:r>
              <a:rPr lang="ru-RU" dirty="0" err="1" smtClean="0"/>
              <a:t>бетулин</a:t>
            </a:r>
            <a:r>
              <a:rPr lang="ru-RU" dirty="0" smtClean="0"/>
              <a:t> и высыпается из клеток коры. Под тонкой и белой корой находится береста - это та же пробка, что и у пробкового дуба, но у берёзы этот слой более тонкий. Если ранней весной поранить ствол берёзы, то из надреза начнет по каплям сочиться прозрачный, сладковатый на вкус сок. Это вредно для растения, потому что оно истощается и лишается своих запасов, необходимых для роста и цветения.</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B050"/>
                </a:solidFill>
              </a:rPr>
              <a:t>Загадки и пословицы.</a:t>
            </a:r>
            <a:endParaRPr lang="ru-RU" dirty="0">
              <a:solidFill>
                <a:srgbClr val="00B050"/>
              </a:solidFill>
            </a:endParaRPr>
          </a:p>
        </p:txBody>
      </p:sp>
      <p:sp>
        <p:nvSpPr>
          <p:cNvPr id="3" name="Содержимое 2"/>
          <p:cNvSpPr>
            <a:spLocks noGrp="1"/>
          </p:cNvSpPr>
          <p:nvPr>
            <p:ph idx="1"/>
          </p:nvPr>
        </p:nvSpPr>
        <p:spPr>
          <a:xfrm>
            <a:off x="304800" y="1554162"/>
            <a:ext cx="8686800" cy="4875234"/>
          </a:xfrm>
        </p:spPr>
        <p:txBody>
          <a:bodyPr>
            <a:normAutofit fontScale="77500" lnSpcReduction="20000"/>
          </a:bodyPr>
          <a:lstStyle/>
          <a:p>
            <a:pPr>
              <a:buNone/>
            </a:pPr>
            <a:r>
              <a:rPr lang="ru-RU" dirty="0" smtClean="0"/>
              <a:t>               Зелена, а не луг,</a:t>
            </a:r>
          </a:p>
          <a:p>
            <a:pPr>
              <a:buNone/>
            </a:pPr>
            <a:r>
              <a:rPr lang="ru-RU" dirty="0" smtClean="0"/>
              <a:t>               Бела, а снег,</a:t>
            </a:r>
          </a:p>
          <a:p>
            <a:pPr>
              <a:buNone/>
            </a:pPr>
            <a:r>
              <a:rPr lang="ru-RU" dirty="0" smtClean="0"/>
              <a:t>               Кудрява, а не голова</a:t>
            </a:r>
            <a:r>
              <a:rPr lang="ru-RU" b="1" i="1" dirty="0" smtClean="0"/>
              <a:t>.</a:t>
            </a:r>
            <a:r>
              <a:rPr lang="ru-RU" dirty="0" smtClean="0"/>
              <a:t> </a:t>
            </a:r>
          </a:p>
          <a:p>
            <a:pPr>
              <a:buNone/>
            </a:pPr>
            <a:r>
              <a:rPr lang="ru-RU" dirty="0" smtClean="0"/>
              <a:t>          </a:t>
            </a:r>
          </a:p>
          <a:p>
            <a:pPr>
              <a:buNone/>
            </a:pPr>
            <a:r>
              <a:rPr lang="ru-RU" dirty="0" smtClean="0"/>
              <a:t>               Русская красавица</a:t>
            </a:r>
            <a:br>
              <a:rPr lang="ru-RU" dirty="0" smtClean="0"/>
            </a:br>
            <a:r>
              <a:rPr lang="ru-RU" dirty="0" smtClean="0"/>
              <a:t>           Стоит на поляне</a:t>
            </a:r>
            <a:br>
              <a:rPr lang="ru-RU" dirty="0" smtClean="0"/>
            </a:br>
            <a:r>
              <a:rPr lang="ru-RU" dirty="0" smtClean="0"/>
              <a:t>           В зелёной кофточке,</a:t>
            </a:r>
            <a:br>
              <a:rPr lang="ru-RU" dirty="0" smtClean="0"/>
            </a:br>
            <a:r>
              <a:rPr lang="ru-RU" dirty="0" smtClean="0"/>
              <a:t>           В белом сарафане.</a:t>
            </a:r>
          </a:p>
          <a:p>
            <a:pPr>
              <a:buNone/>
            </a:pPr>
            <a:endParaRPr lang="ru-RU" b="1" i="1" dirty="0" smtClean="0"/>
          </a:p>
          <a:p>
            <a:r>
              <a:rPr lang="ru-RU" dirty="0" smtClean="0"/>
              <a:t>Береза не угроза: где стоит, там и шумит.</a:t>
            </a:r>
          </a:p>
          <a:p>
            <a:r>
              <a:rPr lang="ru-RU" dirty="0" smtClean="0"/>
              <a:t>Когда береза станет распускаться, сей овес. </a:t>
            </a:r>
          </a:p>
          <a:p>
            <a:r>
              <a:rPr lang="ru-RU" dirty="0" smtClean="0"/>
              <a:t>Соловей начинает петь, когда может напиться росы с березового листа. </a:t>
            </a:r>
            <a:endParaRPr lang="ru-RU" dirty="0"/>
          </a:p>
        </p:txBody>
      </p:sp>
      <p:pic>
        <p:nvPicPr>
          <p:cNvPr id="4" name="Рисунок 3" descr="скачанные файлы (2).jpg"/>
          <p:cNvPicPr>
            <a:picLocks noChangeAspect="1"/>
          </p:cNvPicPr>
          <p:nvPr/>
        </p:nvPicPr>
        <p:blipFill>
          <a:blip r:embed="rId2" cstate="print"/>
          <a:stretch>
            <a:fillRect/>
          </a:stretch>
        </p:blipFill>
        <p:spPr>
          <a:xfrm>
            <a:off x="6000760" y="1285860"/>
            <a:ext cx="2664296" cy="309634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ages (5).jpg"/>
          <p:cNvPicPr>
            <a:picLocks noGrp="1" noChangeAspect="1"/>
          </p:cNvPicPr>
          <p:nvPr>
            <p:ph idx="1"/>
          </p:nvPr>
        </p:nvPicPr>
        <p:blipFill>
          <a:blip r:embed="rId2" cstate="print"/>
          <a:stretch>
            <a:fillRect/>
          </a:stretch>
        </p:blipFill>
        <p:spPr>
          <a:xfrm>
            <a:off x="571472" y="0"/>
            <a:ext cx="4214842" cy="3501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Рисунок 4" descr="images (6).jpg"/>
          <p:cNvPicPr>
            <a:picLocks noChangeAspect="1"/>
          </p:cNvPicPr>
          <p:nvPr/>
        </p:nvPicPr>
        <p:blipFill>
          <a:blip r:embed="rId3" cstate="print"/>
          <a:stretch>
            <a:fillRect/>
          </a:stretch>
        </p:blipFill>
        <p:spPr>
          <a:xfrm>
            <a:off x="4857752" y="0"/>
            <a:ext cx="3960440" cy="3501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Рисунок 5" descr="скачанные файлы (3).jpg"/>
          <p:cNvPicPr>
            <a:picLocks noChangeAspect="1"/>
          </p:cNvPicPr>
          <p:nvPr/>
        </p:nvPicPr>
        <p:blipFill>
          <a:blip r:embed="rId4" cstate="print"/>
          <a:stretch>
            <a:fillRect/>
          </a:stretch>
        </p:blipFill>
        <p:spPr>
          <a:xfrm>
            <a:off x="571472" y="3501008"/>
            <a:ext cx="4284538" cy="3356992"/>
          </a:xfrm>
          <a:prstGeom prst="rect">
            <a:avLst/>
          </a:prstGeom>
        </p:spPr>
      </p:pic>
      <p:pic>
        <p:nvPicPr>
          <p:cNvPr id="7" name="Рисунок 6" descr="скачанные файлы (4).jpg"/>
          <p:cNvPicPr>
            <a:picLocks noChangeAspect="1"/>
          </p:cNvPicPr>
          <p:nvPr/>
        </p:nvPicPr>
        <p:blipFill>
          <a:blip r:embed="rId5" cstate="print"/>
          <a:stretch>
            <a:fillRect/>
          </a:stretch>
        </p:blipFill>
        <p:spPr>
          <a:xfrm>
            <a:off x="4857752" y="3501008"/>
            <a:ext cx="3961979" cy="3356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usskaya_narodnaya_vo_pole_bereza_stoyala_(NaitiMP3.ru).mp3">
            <a:hlinkClick r:id="" action="ppaction://media"/>
          </p:cNvPr>
          <p:cNvPicPr>
            <a:picLocks noRot="1" noChangeAspect="1"/>
          </p:cNvPicPr>
          <p:nvPr>
            <a:audioFile r:link="rId1"/>
          </p:nvPr>
        </p:nvPicPr>
        <p:blipFill>
          <a:blip r:embed="rId3" cstate="print"/>
          <a:stretch>
            <a:fillRect/>
          </a:stretch>
        </p:blipFill>
        <p:spPr>
          <a:xfrm>
            <a:off x="7715272" y="5429264"/>
            <a:ext cx="1160512" cy="1160512"/>
          </a:xfrm>
          <a:prstGeom prst="rect">
            <a:avLst/>
          </a:prstGeom>
        </p:spPr>
      </p:pic>
      <p:pic>
        <p:nvPicPr>
          <p:cNvPr id="4" name="Содержимое 3" descr="скачанные файлы.jpg"/>
          <p:cNvPicPr>
            <a:picLocks noGrp="1" noChangeAspect="1"/>
          </p:cNvPicPr>
          <p:nvPr>
            <p:ph idx="1"/>
          </p:nvPr>
        </p:nvPicPr>
        <p:blipFill>
          <a:blip r:embed="rId4" cstate="print"/>
          <a:stretch>
            <a:fillRect/>
          </a:stretch>
        </p:blipFill>
        <p:spPr>
          <a:xfrm>
            <a:off x="357158" y="101881"/>
            <a:ext cx="7929586" cy="665423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907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B050"/>
                </a:solidFill>
              </a:rPr>
              <a:t>клён</a:t>
            </a:r>
            <a:endParaRPr lang="ru-RU" dirty="0">
              <a:solidFill>
                <a:srgbClr val="00B050"/>
              </a:solidFill>
            </a:endParaRPr>
          </a:p>
        </p:txBody>
      </p:sp>
      <p:sp>
        <p:nvSpPr>
          <p:cNvPr id="3" name="Содержимое 2"/>
          <p:cNvSpPr>
            <a:spLocks noGrp="1"/>
          </p:cNvSpPr>
          <p:nvPr>
            <p:ph idx="1"/>
          </p:nvPr>
        </p:nvSpPr>
        <p:spPr>
          <a:xfrm>
            <a:off x="323528" y="1484784"/>
            <a:ext cx="7239000" cy="4846320"/>
          </a:xfrm>
        </p:spPr>
        <p:txBody>
          <a:bodyPr>
            <a:normAutofit/>
          </a:bodyPr>
          <a:lstStyle/>
          <a:p>
            <a:pPr>
              <a:buNone/>
            </a:pPr>
            <a:r>
              <a:rPr lang="ru-RU" dirty="0" smtClean="0"/>
              <a:t>                            </a:t>
            </a:r>
            <a:r>
              <a:rPr lang="ru-RU" b="1" dirty="0" smtClean="0"/>
              <a:t>                        </a:t>
            </a:r>
            <a:endParaRPr lang="ru-RU" dirty="0"/>
          </a:p>
        </p:txBody>
      </p:sp>
      <p:pic>
        <p:nvPicPr>
          <p:cNvPr id="5" name="Рисунок 4" descr="images (3).jpg"/>
          <p:cNvPicPr>
            <a:picLocks noChangeAspect="1"/>
          </p:cNvPicPr>
          <p:nvPr/>
        </p:nvPicPr>
        <p:blipFill>
          <a:blip r:embed="rId2" cstate="print"/>
          <a:stretch>
            <a:fillRect/>
          </a:stretch>
        </p:blipFill>
        <p:spPr>
          <a:xfrm>
            <a:off x="5357818" y="1071546"/>
            <a:ext cx="3357586" cy="5599994"/>
          </a:xfrm>
          <a:prstGeom prst="rect">
            <a:avLst/>
          </a:prstGeom>
        </p:spPr>
      </p:pic>
      <p:sp>
        <p:nvSpPr>
          <p:cNvPr id="6" name="Прямоугольник 5"/>
          <p:cNvSpPr/>
          <p:nvPr/>
        </p:nvSpPr>
        <p:spPr>
          <a:xfrm>
            <a:off x="683568" y="1720840"/>
            <a:ext cx="4248472" cy="4893647"/>
          </a:xfrm>
          <a:prstGeom prst="rect">
            <a:avLst/>
          </a:prstGeom>
        </p:spPr>
        <p:txBody>
          <a:bodyPr wrap="square">
            <a:spAutoFit/>
          </a:bodyPr>
          <a:lstStyle/>
          <a:p>
            <a:r>
              <a:rPr lang="ru-RU" sz="2400" dirty="0" smtClean="0">
                <a:solidFill>
                  <a:schemeClr val="accent5">
                    <a:lumMod val="50000"/>
                  </a:schemeClr>
                </a:solidFill>
              </a:rPr>
              <a:t>Сколько листиков у </a:t>
            </a:r>
            <a:r>
              <a:rPr lang="ru-RU" sz="2400" b="1" dirty="0" smtClean="0">
                <a:solidFill>
                  <a:schemeClr val="accent5">
                    <a:lumMod val="50000"/>
                  </a:schemeClr>
                </a:solidFill>
              </a:rPr>
              <a:t>клёна</a:t>
            </a:r>
            <a:r>
              <a:rPr lang="ru-RU" sz="2400" dirty="0" smtClean="0">
                <a:solidFill>
                  <a:schemeClr val="accent5">
                    <a:lumMod val="50000"/>
                  </a:schemeClr>
                </a:solidFill>
              </a:rPr>
              <a:t>?</a:t>
            </a:r>
            <a:br>
              <a:rPr lang="ru-RU" sz="2400" dirty="0" smtClean="0">
                <a:solidFill>
                  <a:schemeClr val="accent5">
                    <a:lumMod val="50000"/>
                  </a:schemeClr>
                </a:solidFill>
              </a:rPr>
            </a:br>
            <a:r>
              <a:rPr lang="ru-RU" sz="2400" dirty="0" smtClean="0">
                <a:solidFill>
                  <a:schemeClr val="accent5">
                    <a:lumMod val="50000"/>
                  </a:schemeClr>
                </a:solidFill>
              </a:rPr>
              <a:t>Листьев новеньких –  зелёных?</a:t>
            </a:r>
            <a:br>
              <a:rPr lang="ru-RU" sz="2400" dirty="0" smtClean="0">
                <a:solidFill>
                  <a:schemeClr val="accent5">
                    <a:lumMod val="50000"/>
                  </a:schemeClr>
                </a:solidFill>
              </a:rPr>
            </a:br>
            <a:r>
              <a:rPr lang="ru-RU" sz="2400" dirty="0" smtClean="0">
                <a:solidFill>
                  <a:schemeClr val="accent5">
                    <a:lumMod val="50000"/>
                  </a:schemeClr>
                </a:solidFill>
              </a:rPr>
              <a:t>Сколько будет золотистых?..</a:t>
            </a:r>
            <a:br>
              <a:rPr lang="ru-RU" sz="2400" dirty="0" smtClean="0">
                <a:solidFill>
                  <a:schemeClr val="accent5">
                    <a:lumMod val="50000"/>
                  </a:schemeClr>
                </a:solidFill>
              </a:rPr>
            </a:br>
            <a:r>
              <a:rPr lang="ru-RU" sz="2400" dirty="0" smtClean="0">
                <a:solidFill>
                  <a:schemeClr val="accent5">
                    <a:lumMod val="50000"/>
                  </a:schemeClr>
                </a:solidFill>
              </a:rPr>
              <a:t>Кто-нибудь считает листья?!</a:t>
            </a:r>
            <a:br>
              <a:rPr lang="ru-RU" sz="2400" dirty="0" smtClean="0">
                <a:solidFill>
                  <a:schemeClr val="accent5">
                    <a:lumMod val="50000"/>
                  </a:schemeClr>
                </a:solidFill>
              </a:rPr>
            </a:br>
            <a:r>
              <a:rPr lang="ru-RU" sz="2400" dirty="0" smtClean="0">
                <a:solidFill>
                  <a:schemeClr val="accent5">
                    <a:lumMod val="50000"/>
                  </a:schemeClr>
                </a:solidFill>
              </a:rPr>
              <a:t>Много их, остроконечных,</a:t>
            </a:r>
            <a:br>
              <a:rPr lang="ru-RU" sz="2400" dirty="0" smtClean="0">
                <a:solidFill>
                  <a:schemeClr val="accent5">
                    <a:lumMod val="50000"/>
                  </a:schemeClr>
                </a:solidFill>
              </a:rPr>
            </a:br>
            <a:r>
              <a:rPr lang="ru-RU" sz="2400" dirty="0" smtClean="0">
                <a:solidFill>
                  <a:schemeClr val="accent5">
                    <a:lumMod val="50000"/>
                  </a:schemeClr>
                </a:solidFill>
              </a:rPr>
              <a:t>Клён теряет так беспечно!</a:t>
            </a:r>
            <a:br>
              <a:rPr lang="ru-RU" sz="2400" dirty="0" smtClean="0">
                <a:solidFill>
                  <a:schemeClr val="accent5">
                    <a:lumMod val="50000"/>
                  </a:schemeClr>
                </a:solidFill>
              </a:rPr>
            </a:br>
            <a:r>
              <a:rPr lang="ru-RU" sz="2400" dirty="0" smtClean="0">
                <a:solidFill>
                  <a:schemeClr val="accent5">
                    <a:lumMod val="50000"/>
                  </a:schemeClr>
                </a:solidFill>
              </a:rPr>
              <a:t>Чтобы не было урона,</a:t>
            </a:r>
            <a:br>
              <a:rPr lang="ru-RU" sz="2400" dirty="0" smtClean="0">
                <a:solidFill>
                  <a:schemeClr val="accent5">
                    <a:lumMod val="50000"/>
                  </a:schemeClr>
                </a:solidFill>
              </a:rPr>
            </a:br>
            <a:r>
              <a:rPr lang="ru-RU" sz="2400" dirty="0" smtClean="0">
                <a:solidFill>
                  <a:schemeClr val="accent5">
                    <a:lumMod val="50000"/>
                  </a:schemeClr>
                </a:solidFill>
              </a:rPr>
              <a:t>Для учёта листьев клёна</a:t>
            </a:r>
            <a:br>
              <a:rPr lang="ru-RU" sz="2400" dirty="0" smtClean="0">
                <a:solidFill>
                  <a:schemeClr val="accent5">
                    <a:lumMod val="50000"/>
                  </a:schemeClr>
                </a:solidFill>
              </a:rPr>
            </a:br>
            <a:r>
              <a:rPr lang="ru-RU" sz="2400" dirty="0" smtClean="0">
                <a:solidFill>
                  <a:schemeClr val="accent5">
                    <a:lumMod val="50000"/>
                  </a:schemeClr>
                </a:solidFill>
              </a:rPr>
              <a:t>Пригласим…</a:t>
            </a:r>
            <a:br>
              <a:rPr lang="ru-RU" sz="2400" dirty="0" smtClean="0">
                <a:solidFill>
                  <a:schemeClr val="accent5">
                    <a:lumMod val="50000"/>
                  </a:schemeClr>
                </a:solidFill>
              </a:rPr>
            </a:br>
            <a:r>
              <a:rPr lang="ru-RU" sz="2400" dirty="0" smtClean="0">
                <a:solidFill>
                  <a:schemeClr val="accent5">
                    <a:lumMod val="50000"/>
                  </a:schemeClr>
                </a:solidFill>
              </a:rPr>
              <a:t>Кого ж ещё-то?!</a:t>
            </a:r>
            <a:br>
              <a:rPr lang="ru-RU" sz="2400" dirty="0" smtClean="0">
                <a:solidFill>
                  <a:schemeClr val="accent5">
                    <a:lumMod val="50000"/>
                  </a:schemeClr>
                </a:solidFill>
              </a:rPr>
            </a:br>
            <a:r>
              <a:rPr lang="ru-RU" sz="2400" dirty="0" smtClean="0">
                <a:solidFill>
                  <a:schemeClr val="accent5">
                    <a:lumMod val="50000"/>
                  </a:schemeClr>
                </a:solidFill>
              </a:rPr>
              <a:t>Ну конечно,</a:t>
            </a:r>
            <a:br>
              <a:rPr lang="ru-RU" sz="2400" dirty="0" smtClean="0">
                <a:solidFill>
                  <a:schemeClr val="accent5">
                    <a:lumMod val="50000"/>
                  </a:schemeClr>
                </a:solidFill>
              </a:rPr>
            </a:br>
            <a:r>
              <a:rPr lang="ru-RU" sz="2400" dirty="0" smtClean="0">
                <a:solidFill>
                  <a:schemeClr val="accent5">
                    <a:lumMod val="50000"/>
                  </a:schemeClr>
                </a:solidFill>
              </a:rPr>
              <a:t>Звездочёта!</a:t>
            </a:r>
            <a:endParaRPr lang="ru-RU" sz="2400"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B050"/>
                </a:solidFill>
              </a:rPr>
              <a:t>клен</a:t>
            </a:r>
            <a:endParaRPr lang="ru-RU" dirty="0">
              <a:solidFill>
                <a:srgbClr val="00B050"/>
              </a:solidFill>
            </a:endParaRPr>
          </a:p>
        </p:txBody>
      </p:sp>
      <p:sp>
        <p:nvSpPr>
          <p:cNvPr id="3" name="Содержимое 2"/>
          <p:cNvSpPr>
            <a:spLocks noGrp="1"/>
          </p:cNvSpPr>
          <p:nvPr>
            <p:ph idx="1"/>
          </p:nvPr>
        </p:nvSpPr>
        <p:spPr/>
        <p:txBody>
          <a:bodyPr>
            <a:normAutofit fontScale="92500" lnSpcReduction="20000"/>
          </a:bodyPr>
          <a:lstStyle/>
          <a:p>
            <a:pPr algn="just">
              <a:buNone/>
            </a:pPr>
            <a:endParaRPr lang="ru-RU" b="1" dirty="0" smtClean="0"/>
          </a:p>
          <a:p>
            <a:pPr algn="just">
              <a:buNone/>
            </a:pPr>
            <a:r>
              <a:rPr lang="ru-RU" dirty="0" smtClean="0"/>
              <a:t>        У клена тяжелая, плотная, твердая и прочная древесина, имеющая многочисленные узкие сердцевинные лучи. Белая с красноватым оттенком, она обладает блеском и красивой текстурой. Для музыкальных инструментов широко используют клен-явор, или белый клен, произрастающий на Кавказе и в Карпатах. Из канадского или сахарного клена вырабатывают шпон порой с очень причудливой текстурой под названием "птичий глаз".</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321</TotalTime>
  <Words>355</Words>
  <Application>Microsoft Office PowerPoint</Application>
  <PresentationFormat>Экран (4:3)</PresentationFormat>
  <Paragraphs>71</Paragraphs>
  <Slides>23</Slides>
  <Notes>0</Notes>
  <HiddenSlides>0</HiddenSlides>
  <MMClips>4</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Трек</vt:lpstr>
      <vt:lpstr>Презентация «Деревья»</vt:lpstr>
      <vt:lpstr>Образовательная область «Познавательное развитие»</vt:lpstr>
      <vt:lpstr>Береза</vt:lpstr>
      <vt:lpstr>береза</vt:lpstr>
      <vt:lpstr>Загадки и пословицы.</vt:lpstr>
      <vt:lpstr>Слайд 6</vt:lpstr>
      <vt:lpstr>Слайд 7</vt:lpstr>
      <vt:lpstr>клён</vt:lpstr>
      <vt:lpstr>клен</vt:lpstr>
      <vt:lpstr>Загадки и пословицы</vt:lpstr>
      <vt:lpstr>Слайд 11</vt:lpstr>
      <vt:lpstr>Слайд 12</vt:lpstr>
      <vt:lpstr>рябина</vt:lpstr>
      <vt:lpstr>рябина</vt:lpstr>
      <vt:lpstr>Загадки и пословицы</vt:lpstr>
      <vt:lpstr>Слайд 16</vt:lpstr>
      <vt:lpstr>Слайд 17</vt:lpstr>
      <vt:lpstr>Ель.</vt:lpstr>
      <vt:lpstr>Ель.</vt:lpstr>
      <vt:lpstr>Загадки и пословицы.</vt:lpstr>
      <vt:lpstr>Слайд 21</vt:lpstr>
      <vt:lpstr>Слайд 22</vt:lpstr>
      <vt:lpstr>Спасибо за внимание!!!</vt:lpstr>
    </vt:vector>
  </TitlesOfParts>
  <Company>diakov.net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№1</dc:title>
  <dc:creator>user</dc:creator>
  <cp:lastModifiedBy>Home</cp:lastModifiedBy>
  <cp:revision>34</cp:revision>
  <dcterms:created xsi:type="dcterms:W3CDTF">2015-04-01T10:11:51Z</dcterms:created>
  <dcterms:modified xsi:type="dcterms:W3CDTF">2015-05-26T06:27:17Z</dcterms:modified>
</cp:coreProperties>
</file>