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57" r:id="rId3"/>
    <p:sldId id="265" r:id="rId4"/>
    <p:sldId id="267" r:id="rId5"/>
    <p:sldId id="258" r:id="rId6"/>
    <p:sldId id="273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3200400" cy="50292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4" autoAdjust="0"/>
    <p:restoredTop sz="93466" autoAdjust="0"/>
  </p:normalViewPr>
  <p:slideViewPr>
    <p:cSldViewPr>
      <p:cViewPr>
        <p:scale>
          <a:sx n="48" d="100"/>
          <a:sy n="48" d="100"/>
        </p:scale>
        <p:origin x="-1440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1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5054099335676232"/>
          <c:y val="9.235043655461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016604823884682"/>
          <c:y val="0.18554449212213589"/>
          <c:w val="0.49016629766596576"/>
          <c:h val="0.627613784111156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Восприятие музыки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FA-4591-A7AD-F3570EA350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8E-4EF2-9D07-BBA7358BE4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8E-4EF2-9D07-BBA7358BE4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8E-4EF2-9D07-BBA7358BE430}"/>
              </c:ext>
            </c:extLst>
          </c:dPt>
          <c:dLbls>
            <c:dLbl>
              <c:idx val="0"/>
              <c:layout>
                <c:manualLayout>
                  <c:x val="-3.6993814327066096E-2"/>
                  <c:y val="-2.14446319864754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FA-4591-A7AD-F3570EA3502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Мечтатели</c:v>
                </c:pt>
                <c:pt idx="1">
                  <c:v>Фантазеры</c:v>
                </c:pt>
                <c:pt idx="2">
                  <c:v>Рационализаторы</c:v>
                </c:pt>
                <c:pt idx="3">
                  <c:v>Потребители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FA-4591-A7AD-F3570EA350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940518607200099"/>
          <c:y val="0.35577207988463744"/>
          <c:w val="0.40059481392799889"/>
          <c:h val="0.4306562111095746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Лист1!$A$2:$C$10</cx:f>
        <cx:lvl ptCount="9">
          <cx:pt idx="0">да</cx:pt>
          <cx:pt idx="1">нет</cx:pt>
          <cx:pt idx="2">иногда</cx:pt>
          <cx:pt idx="3">да</cx:pt>
          <cx:pt idx="4">нет</cx:pt>
          <cx:pt idx="5">иногда</cx:pt>
          <cx:pt idx="6">да</cx:pt>
          <cx:pt idx="7">нет</cx:pt>
          <cx:pt idx="8">иногда</cx:pt>
        </cx:lvl>
        <cx:lvl ptCount="9">
          <cx:pt idx="0">Ресурс 1</cx:pt>
          <cx:pt idx="1">Ресурс 1</cx:pt>
          <cx:pt idx="2">Ресурс 1</cx:pt>
          <cx:pt idx="3">Ресурс 3</cx:pt>
          <cx:pt idx="4">Ресурс 3</cx:pt>
          <cx:pt idx="5">Ресурс 3</cx:pt>
          <cx:pt idx="6">Ресурс 5</cx:pt>
          <cx:pt idx="7">Ресурс 5</cx:pt>
          <cx:pt idx="8">Ресурс 5</cx:pt>
        </cx:lvl>
        <cx:lvl ptCount="9">
          <cx:pt idx="0">Восприятие</cx:pt>
          <cx:pt idx="1">Восприятие</cx:pt>
          <cx:pt idx="2">Восприятие</cx:pt>
          <cx:pt idx="3">Движение</cx:pt>
          <cx:pt idx="4">Движение</cx:pt>
          <cx:pt idx="5">Движение</cx:pt>
          <cx:pt idx="6">Пение</cx:pt>
          <cx:pt idx="7">Пение</cx:pt>
          <cx:pt idx="8">Пение</cx:pt>
        </cx:lvl>
      </cx:strDim>
      <cx:numDim type="size">
        <cx:f>Лист1!$D$2:$D$10</cx:f>
        <cx:lvl ptCount="9" formatCode="Основной">
          <cx:pt idx="0">26</cx:pt>
          <cx:pt idx="1">6</cx:pt>
          <cx:pt idx="2">10</cx:pt>
          <cx:pt idx="3">28</cx:pt>
          <cx:pt idx="4">4</cx:pt>
          <cx:pt idx="5">8</cx:pt>
          <cx:pt idx="6">8</cx:pt>
          <cx:pt idx="7">12</cx:pt>
          <cx:pt idx="8">22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1600" b="1"/>
            </a:pPr>
            <a:r>
              <a:rPr lang="ru-RU" sz="1600" b="1" dirty="0" smtClean="0"/>
              <a:t>Анкетирование  родителей</a:t>
            </a:r>
            <a:endParaRPr lang="ru-RU" sz="1600" b="1" dirty="0"/>
          </a:p>
        </cx:rich>
      </cx:tx>
    </cx:title>
    <cx:plotArea>
      <cx:plotAreaRegion>
        <cx:plotSurface>
          <cx:spPr>
            <a:noFill/>
          </cx:spPr>
        </cx:plotSurface>
        <cx:series layoutId="sunburst" uniqueId="{B59C0878-2833-4E80-ADBE-7540F51B5A72}">
          <cx:tx>
            <cx:txData>
              <cx:f>Лист1!$D$1</cx:f>
              <cx:v>Ряд 1</cx:v>
            </cx:txData>
          </cx:tx>
          <cx:dataPt idx="5">
            <cx:spPr>
              <a:solidFill>
                <a:schemeClr val="accent2">
                  <a:lumMod val="60000"/>
                  <a:lumOff val="40000"/>
                </a:schemeClr>
              </a:solidFill>
            </cx:spPr>
          </cx:dataPt>
          <cx:dataId val="0"/>
        </cx:series>
      </cx:plotAreaRegion>
    </cx:plotArea>
    <cx:legend pos="r" align="ctr" overlay="0">
      <cx:txPr>
        <a:bodyPr spcFirstLastPara="1" vertOverflow="ellipsis" wrap="square" lIns="0" tIns="0" rIns="0" bIns="0" anchor="ctr" anchorCtr="1"/>
        <a:lstStyle/>
        <a:p>
          <a:pPr>
            <a:defRPr sz="1400"/>
          </a:pPr>
          <a:endParaRPr lang="ru-RU" sz="1400"/>
        </a:p>
      </cx:txPr>
    </cx:legend>
  </cx:chart>
  <cx:spPr>
    <a:noFill/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Применяю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Художественно-эстетическое</c:v>
                </c:pt>
                <c:pt idx="1">
                  <c:v>Познавательное</c:v>
                </c:pt>
                <c:pt idx="2">
                  <c:v>Социально-коммуникативное</c:v>
                </c:pt>
                <c:pt idx="3">
                  <c:v>Речевое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E3-4A20-9BF9-DC20D50A68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Художественно-эстетическое</c:v>
                </c:pt>
                <c:pt idx="1">
                  <c:v>Познавательное</c:v>
                </c:pt>
                <c:pt idx="2">
                  <c:v>Социально-коммуникативное</c:v>
                </c:pt>
                <c:pt idx="3">
                  <c:v>Речевое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E3-4A20-9BF9-DC20D50A68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Художественно-эстетическое</c:v>
                </c:pt>
                <c:pt idx="1">
                  <c:v>Познавательное</c:v>
                </c:pt>
                <c:pt idx="2">
                  <c:v>Социально-коммуникативное</c:v>
                </c:pt>
                <c:pt idx="3">
                  <c:v>Речевое</c:v>
                </c:pt>
                <c:pt idx="4">
                  <c:v>Физическое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E3-4A20-9BF9-DC20D50A68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323904"/>
        <c:axId val="99757440"/>
      </c:barChart>
      <c:catAx>
        <c:axId val="353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57440"/>
        <c:crosses val="autoZero"/>
        <c:auto val="1"/>
        <c:lblAlgn val="ctr"/>
        <c:lblOffset val="100"/>
        <c:noMultiLvlLbl val="0"/>
      </c:catAx>
      <c:valAx>
        <c:axId val="9975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2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используют  движения, разученные на музыкальных занятиях  в своих играх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мадшая группа 1</c:v>
                </c:pt>
                <c:pt idx="1">
                  <c:v>младшая группа 2</c:v>
                </c:pt>
                <c:pt idx="2">
                  <c:v>средняя группа 3</c:v>
                </c:pt>
                <c:pt idx="3">
                  <c:v>старшая группа 4</c:v>
                </c:pt>
                <c:pt idx="4">
                  <c:v>подготовительная группа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10</c:v>
                </c:pt>
                <c:pt idx="3">
                  <c:v>14</c:v>
                </c:pt>
                <c:pt idx="4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CB-4925-9D15-DAB0624AF6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занимаются в зоне самостоятельной музыкальной деятельности
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мадшая группа 1</c:v>
                </c:pt>
                <c:pt idx="1">
                  <c:v>младшая группа 2</c:v>
                </c:pt>
                <c:pt idx="2">
                  <c:v>средняя группа 3</c:v>
                </c:pt>
                <c:pt idx="3">
                  <c:v>старшая группа 4</c:v>
                </c:pt>
                <c:pt idx="4">
                  <c:v>подготовительная группа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</c:v>
                </c:pt>
                <c:pt idx="1">
                  <c:v>18</c:v>
                </c:pt>
                <c:pt idx="2">
                  <c:v>10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CB-4925-9D15-DAB0624AF6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занимаются в зоне самостоятельной музыкальной деятельности
2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мадшая группа 1</c:v>
                </c:pt>
                <c:pt idx="1">
                  <c:v>младшая группа 2</c:v>
                </c:pt>
                <c:pt idx="2">
                  <c:v>средняя группа 3</c:v>
                </c:pt>
                <c:pt idx="3">
                  <c:v>старшая группа 4</c:v>
                </c:pt>
                <c:pt idx="4">
                  <c:v>подготовительная группа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</c:v>
                </c:pt>
                <c:pt idx="1">
                  <c:v>18</c:v>
                </c:pt>
                <c:pt idx="2">
                  <c:v>10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1CB-4925-9D15-DAB0624AF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30592"/>
        <c:axId val="99760896"/>
      </c:lineChart>
      <c:catAx>
        <c:axId val="3243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60896"/>
        <c:crosses val="autoZero"/>
        <c:auto val="1"/>
        <c:lblAlgn val="ctr"/>
        <c:lblOffset val="100"/>
        <c:noMultiLvlLbl val="0"/>
      </c:catAx>
      <c:valAx>
        <c:axId val="997608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3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Диагностика уровней детского музыкального развития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3325237845467179"/>
          <c:y val="0.3075435531496063"/>
          <c:w val="0.56674762154532821"/>
          <c:h val="0.658081446850393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Старшая группа №4 </c:v>
                </c:pt>
                <c:pt idx="1">
                  <c:v>Старшая группа №4 </c:v>
                </c:pt>
                <c:pt idx="2">
                  <c:v>Подготовительная группа №5 </c:v>
                </c:pt>
                <c:pt idx="3">
                  <c:v>Подготовительная группа №5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34.6</c:v>
                </c:pt>
                <c:pt idx="1">
                  <c:v>22.9</c:v>
                </c:pt>
                <c:pt idx="2">
                  <c:v>60</c:v>
                </c:pt>
                <c:pt idx="3">
                  <c:v>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E4-44A9-A24F-2F001C0A06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Старшая группа №4 </c:v>
                </c:pt>
                <c:pt idx="1">
                  <c:v>Старшая группа №4 </c:v>
                </c:pt>
                <c:pt idx="2">
                  <c:v>Подготовительная группа №5 </c:v>
                </c:pt>
                <c:pt idx="3">
                  <c:v>Подготовительная группа №5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57.2</c:v>
                </c:pt>
                <c:pt idx="1">
                  <c:v>63</c:v>
                </c:pt>
                <c:pt idx="2">
                  <c:v>40</c:v>
                </c:pt>
                <c:pt idx="3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E4-44A9-A24F-2F001C0A06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Старшая группа №4 </c:v>
                </c:pt>
                <c:pt idx="1">
                  <c:v>Старшая группа №4 </c:v>
                </c:pt>
                <c:pt idx="2">
                  <c:v>Подготовительная группа №5 </c:v>
                </c:pt>
                <c:pt idx="3">
                  <c:v>Подготовительная группа №5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14.1</c:v>
                </c:pt>
                <c:pt idx="2">
                  <c:v>0</c:v>
                </c:pt>
                <c:pt idx="3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E4-44A9-A24F-2F001C0A06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9533056"/>
        <c:axId val="34687232"/>
      </c:barChart>
      <c:catAx>
        <c:axId val="3953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34687232"/>
        <c:crosses val="autoZero"/>
        <c:auto val="1"/>
        <c:lblAlgn val="ctr"/>
        <c:lblOffset val="100"/>
        <c:noMultiLvlLbl val="0"/>
      </c:catAx>
      <c:valAx>
        <c:axId val="34687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53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>
            <a:lumMod val="50000"/>
          </a:schemeClr>
        </a:solidFill>
      </a:ln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19D7C-797F-4E18-98B8-619DADEB8159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17436B69-C832-429A-A699-9E99D2B30A1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</a:p>
        <a:p>
          <a:pPr defTabSz="577850">
            <a:lnSpc>
              <a:spcPct val="90000"/>
            </a:lnSpc>
            <a:spcAft>
              <a:spcPct val="35000"/>
            </a:spcAft>
          </a:pPr>
          <a:endParaRPr lang="ru-RU" dirty="0"/>
        </a:p>
      </dgm:t>
    </dgm:pt>
    <dgm:pt modelId="{0673E2F2-D2AA-4561-90C3-AD1F8B4214C9}" type="parTrans" cxnId="{D2FD8E1D-E48B-4D9C-A21A-C3E4E859DF42}">
      <dgm:prSet/>
      <dgm:spPr/>
      <dgm:t>
        <a:bodyPr/>
        <a:lstStyle/>
        <a:p>
          <a:endParaRPr lang="ru-RU"/>
        </a:p>
      </dgm:t>
    </dgm:pt>
    <dgm:pt modelId="{B8A7193E-D5ED-4D32-A79D-813A621E7B81}" type="sibTrans" cxnId="{D2FD8E1D-E48B-4D9C-A21A-C3E4E859DF42}">
      <dgm:prSet/>
      <dgm:spPr/>
      <dgm:t>
        <a:bodyPr/>
        <a:lstStyle/>
        <a:p>
          <a:endParaRPr lang="ru-RU"/>
        </a:p>
      </dgm:t>
    </dgm:pt>
    <dgm:pt modelId="{C00CA298-0247-4750-B587-9CAFD625C83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Практический</a:t>
          </a:r>
        </a:p>
        <a:p>
          <a:pPr defTabSz="577850">
            <a:lnSpc>
              <a:spcPct val="90000"/>
            </a:lnSpc>
            <a:spcAft>
              <a:spcPct val="35000"/>
            </a:spcAft>
          </a:pPr>
          <a:endParaRPr lang="ru-RU" dirty="0"/>
        </a:p>
      </dgm:t>
    </dgm:pt>
    <dgm:pt modelId="{3F98C7C2-9DE9-43E7-9D2B-CF2D2996D32E}" type="parTrans" cxnId="{1727A2EA-A342-4339-9E05-7E4FE57C9AC3}">
      <dgm:prSet/>
      <dgm:spPr/>
      <dgm:t>
        <a:bodyPr/>
        <a:lstStyle/>
        <a:p>
          <a:endParaRPr lang="ru-RU"/>
        </a:p>
      </dgm:t>
    </dgm:pt>
    <dgm:pt modelId="{5DCE42B9-9866-4495-BF8D-608F57E622CB}" type="sibTrans" cxnId="{1727A2EA-A342-4339-9E05-7E4FE57C9AC3}">
      <dgm:prSet/>
      <dgm:spPr/>
      <dgm:t>
        <a:bodyPr/>
        <a:lstStyle/>
        <a:p>
          <a:endParaRPr lang="ru-RU"/>
        </a:p>
      </dgm:t>
    </dgm:pt>
    <dgm:pt modelId="{5A0670B7-9A3F-447A-A16B-F511E4B9DA1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Итоговый</a:t>
          </a:r>
        </a:p>
        <a:p>
          <a:pPr defTabSz="488950">
            <a:lnSpc>
              <a:spcPct val="90000"/>
            </a:lnSpc>
            <a:spcAft>
              <a:spcPct val="35000"/>
            </a:spcAft>
          </a:pPr>
          <a:endParaRPr lang="ru-RU" dirty="0"/>
        </a:p>
      </dgm:t>
    </dgm:pt>
    <dgm:pt modelId="{F81721C4-BA53-4A59-8E02-9DFE9AFA32C4}" type="parTrans" cxnId="{7B32AF11-6868-4964-95B8-1B11E7C9308D}">
      <dgm:prSet/>
      <dgm:spPr/>
      <dgm:t>
        <a:bodyPr/>
        <a:lstStyle/>
        <a:p>
          <a:endParaRPr lang="ru-RU"/>
        </a:p>
      </dgm:t>
    </dgm:pt>
    <dgm:pt modelId="{B2CD75E0-DB19-4661-9CBA-875BB7A435E8}" type="sibTrans" cxnId="{7B32AF11-6868-4964-95B8-1B11E7C9308D}">
      <dgm:prSet/>
      <dgm:spPr/>
      <dgm:t>
        <a:bodyPr/>
        <a:lstStyle/>
        <a:p>
          <a:endParaRPr lang="ru-RU"/>
        </a:p>
      </dgm:t>
    </dgm:pt>
    <dgm:pt modelId="{1DD4A271-915F-4A44-852E-3C6DCC14A738}" type="pres">
      <dgm:prSet presAssocID="{ACC19D7C-797F-4E18-98B8-619DADEB8159}" presName="compositeShape" presStyleCnt="0">
        <dgm:presLayoutVars>
          <dgm:dir/>
          <dgm:resizeHandles/>
        </dgm:presLayoutVars>
      </dgm:prSet>
      <dgm:spPr/>
    </dgm:pt>
    <dgm:pt modelId="{F9E07108-D964-4E00-A2F9-917730193330}" type="pres">
      <dgm:prSet presAssocID="{ACC19D7C-797F-4E18-98B8-619DADEB8159}" presName="pyramid" presStyleLbl="node1" presStyleIdx="0" presStyleCnt="1" custLinFactNeighborX="25811" custLinFactNeighborY="-8557"/>
      <dgm:spPr>
        <a:solidFill>
          <a:schemeClr val="accent1">
            <a:lumMod val="75000"/>
          </a:schemeClr>
        </a:solidFill>
      </dgm:spPr>
    </dgm:pt>
    <dgm:pt modelId="{DBDEE33B-FF6D-4125-B664-1CE61BD66BF7}" type="pres">
      <dgm:prSet presAssocID="{ACC19D7C-797F-4E18-98B8-619DADEB8159}" presName="theList" presStyleCnt="0"/>
      <dgm:spPr/>
    </dgm:pt>
    <dgm:pt modelId="{AD320BEE-864C-421B-AF76-A7D1E4A41EAF}" type="pres">
      <dgm:prSet presAssocID="{17436B69-C832-429A-A699-9E99D2B30A11}" presName="aNode" presStyleLbl="fgAcc1" presStyleIdx="0" presStyleCnt="3" custLinFactNeighborX="25341" custLinFactNeighborY="-36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45CA1-D54A-40B9-8E06-B1C3B82BA2A6}" type="pres">
      <dgm:prSet presAssocID="{17436B69-C832-429A-A699-9E99D2B30A11}" presName="aSpace" presStyleCnt="0"/>
      <dgm:spPr/>
    </dgm:pt>
    <dgm:pt modelId="{545B5046-8794-49B2-BCCD-01D9EC708312}" type="pres">
      <dgm:prSet presAssocID="{C00CA298-0247-4750-B587-9CAFD625C836}" presName="aNode" presStyleLbl="fgAcc1" presStyleIdx="1" presStyleCnt="3" custLinFactNeighborX="26087" custLinFactNeighborY="70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0D30E-31BE-4699-A361-307AF0713942}" type="pres">
      <dgm:prSet presAssocID="{C00CA298-0247-4750-B587-9CAFD625C836}" presName="aSpace" presStyleCnt="0"/>
      <dgm:spPr/>
    </dgm:pt>
    <dgm:pt modelId="{C389B944-6F18-4803-8C4A-A255DDF0704A}" type="pres">
      <dgm:prSet presAssocID="{5A0670B7-9A3F-447A-A16B-F511E4B9DA1D}" presName="aNode" presStyleLbl="fgAcc1" presStyleIdx="2" presStyleCnt="3" custLinFactY="15418" custLinFactNeighborX="253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53102-326B-4B30-910A-9CB92DA380DB}" type="pres">
      <dgm:prSet presAssocID="{5A0670B7-9A3F-447A-A16B-F511E4B9DA1D}" presName="aSpace" presStyleCnt="0"/>
      <dgm:spPr/>
    </dgm:pt>
  </dgm:ptLst>
  <dgm:cxnLst>
    <dgm:cxn modelId="{5F5B693E-906B-436E-9D30-89A65680E891}" type="presOf" srcId="{5A0670B7-9A3F-447A-A16B-F511E4B9DA1D}" destId="{C389B944-6F18-4803-8C4A-A255DDF0704A}" srcOrd="0" destOrd="0" presId="urn:microsoft.com/office/officeart/2005/8/layout/pyramid2"/>
    <dgm:cxn modelId="{7B32AF11-6868-4964-95B8-1B11E7C9308D}" srcId="{ACC19D7C-797F-4E18-98B8-619DADEB8159}" destId="{5A0670B7-9A3F-447A-A16B-F511E4B9DA1D}" srcOrd="2" destOrd="0" parTransId="{F81721C4-BA53-4A59-8E02-9DFE9AFA32C4}" sibTransId="{B2CD75E0-DB19-4661-9CBA-875BB7A435E8}"/>
    <dgm:cxn modelId="{D2FD8E1D-E48B-4D9C-A21A-C3E4E859DF42}" srcId="{ACC19D7C-797F-4E18-98B8-619DADEB8159}" destId="{17436B69-C832-429A-A699-9E99D2B30A11}" srcOrd="0" destOrd="0" parTransId="{0673E2F2-D2AA-4561-90C3-AD1F8B4214C9}" sibTransId="{B8A7193E-D5ED-4D32-A79D-813A621E7B81}"/>
    <dgm:cxn modelId="{536CC2A4-0D53-4BEE-AA20-FE97F91B150F}" type="presOf" srcId="{ACC19D7C-797F-4E18-98B8-619DADEB8159}" destId="{1DD4A271-915F-4A44-852E-3C6DCC14A738}" srcOrd="0" destOrd="0" presId="urn:microsoft.com/office/officeart/2005/8/layout/pyramid2"/>
    <dgm:cxn modelId="{4E0FB96C-ABB2-4741-B57A-32201277182D}" type="presOf" srcId="{17436B69-C832-429A-A699-9E99D2B30A11}" destId="{AD320BEE-864C-421B-AF76-A7D1E4A41EAF}" srcOrd="0" destOrd="0" presId="urn:microsoft.com/office/officeart/2005/8/layout/pyramid2"/>
    <dgm:cxn modelId="{1727A2EA-A342-4339-9E05-7E4FE57C9AC3}" srcId="{ACC19D7C-797F-4E18-98B8-619DADEB8159}" destId="{C00CA298-0247-4750-B587-9CAFD625C836}" srcOrd="1" destOrd="0" parTransId="{3F98C7C2-9DE9-43E7-9D2B-CF2D2996D32E}" sibTransId="{5DCE42B9-9866-4495-BF8D-608F57E622CB}"/>
    <dgm:cxn modelId="{D02C93F9-0233-4F21-B49C-5B16D95148EC}" type="presOf" srcId="{C00CA298-0247-4750-B587-9CAFD625C836}" destId="{545B5046-8794-49B2-BCCD-01D9EC708312}" srcOrd="0" destOrd="0" presId="urn:microsoft.com/office/officeart/2005/8/layout/pyramid2"/>
    <dgm:cxn modelId="{5D455E2C-D1D4-464D-AB48-7E5DB7E41C85}" type="presParOf" srcId="{1DD4A271-915F-4A44-852E-3C6DCC14A738}" destId="{F9E07108-D964-4E00-A2F9-917730193330}" srcOrd="0" destOrd="0" presId="urn:microsoft.com/office/officeart/2005/8/layout/pyramid2"/>
    <dgm:cxn modelId="{983E98E2-D7C3-4C38-800D-14F1C9D10921}" type="presParOf" srcId="{1DD4A271-915F-4A44-852E-3C6DCC14A738}" destId="{DBDEE33B-FF6D-4125-B664-1CE61BD66BF7}" srcOrd="1" destOrd="0" presId="urn:microsoft.com/office/officeart/2005/8/layout/pyramid2"/>
    <dgm:cxn modelId="{3524C720-2748-49EA-813D-9750FE180275}" type="presParOf" srcId="{DBDEE33B-FF6D-4125-B664-1CE61BD66BF7}" destId="{AD320BEE-864C-421B-AF76-A7D1E4A41EAF}" srcOrd="0" destOrd="0" presId="urn:microsoft.com/office/officeart/2005/8/layout/pyramid2"/>
    <dgm:cxn modelId="{28832761-AAAA-41B3-B100-8B7DC872386F}" type="presParOf" srcId="{DBDEE33B-FF6D-4125-B664-1CE61BD66BF7}" destId="{75145CA1-D54A-40B9-8E06-B1C3B82BA2A6}" srcOrd="1" destOrd="0" presId="urn:microsoft.com/office/officeart/2005/8/layout/pyramid2"/>
    <dgm:cxn modelId="{B6508F52-D2B6-48D7-A815-D7910D3E43CF}" type="presParOf" srcId="{DBDEE33B-FF6D-4125-B664-1CE61BD66BF7}" destId="{545B5046-8794-49B2-BCCD-01D9EC708312}" srcOrd="2" destOrd="0" presId="urn:microsoft.com/office/officeart/2005/8/layout/pyramid2"/>
    <dgm:cxn modelId="{CDB84650-A6CB-4A8B-997E-960D21698B87}" type="presParOf" srcId="{DBDEE33B-FF6D-4125-B664-1CE61BD66BF7}" destId="{2970D30E-31BE-4699-A361-307AF0713942}" srcOrd="3" destOrd="0" presId="urn:microsoft.com/office/officeart/2005/8/layout/pyramid2"/>
    <dgm:cxn modelId="{F87925A5-67CC-405E-8B72-68661A50C5B7}" type="presParOf" srcId="{DBDEE33B-FF6D-4125-B664-1CE61BD66BF7}" destId="{C389B944-6F18-4803-8C4A-A255DDF0704A}" srcOrd="4" destOrd="0" presId="urn:microsoft.com/office/officeart/2005/8/layout/pyramid2"/>
    <dgm:cxn modelId="{3E4A8B06-0406-413B-B165-D01281CBB778}" type="presParOf" srcId="{DBDEE33B-FF6D-4125-B664-1CE61BD66BF7}" destId="{57053102-326B-4B30-910A-9CB92DA380D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07108-D964-4E00-A2F9-917730193330}">
      <dsp:nvSpPr>
        <dsp:cNvPr id="0" name=""/>
        <dsp:cNvSpPr/>
      </dsp:nvSpPr>
      <dsp:spPr>
        <a:xfrm>
          <a:off x="1374344" y="0"/>
          <a:ext cx="3199063" cy="3199063"/>
        </a:xfrm>
        <a:prstGeom prst="triangl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20BEE-864C-421B-AF76-A7D1E4A41EAF}">
      <dsp:nvSpPr>
        <dsp:cNvPr id="0" name=""/>
        <dsp:cNvSpPr/>
      </dsp:nvSpPr>
      <dsp:spPr>
        <a:xfrm>
          <a:off x="2675104" y="286905"/>
          <a:ext cx="2079390" cy="75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712071" y="323872"/>
        <a:ext cx="2005456" cy="683344"/>
      </dsp:txXfrm>
    </dsp:sp>
    <dsp:sp modelId="{545B5046-8794-49B2-BCCD-01D9EC708312}">
      <dsp:nvSpPr>
        <dsp:cNvPr id="0" name=""/>
        <dsp:cNvSpPr/>
      </dsp:nvSpPr>
      <dsp:spPr>
        <a:xfrm>
          <a:off x="2690616" y="1240683"/>
          <a:ext cx="2079390" cy="75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Практический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727583" y="1277650"/>
        <a:ext cx="2005456" cy="683344"/>
      </dsp:txXfrm>
    </dsp:sp>
    <dsp:sp modelId="{C389B944-6F18-4803-8C4A-A255DDF0704A}">
      <dsp:nvSpPr>
        <dsp:cNvPr id="0" name=""/>
        <dsp:cNvSpPr/>
      </dsp:nvSpPr>
      <dsp:spPr>
        <a:xfrm>
          <a:off x="2675104" y="2236917"/>
          <a:ext cx="2079390" cy="75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Итоговый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712071" y="2273884"/>
        <a:ext cx="2005456" cy="68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6840" cy="251460"/>
          </a:xfrm>
          <a:prstGeom prst="rect">
            <a:avLst/>
          </a:prstGeom>
        </p:spPr>
        <p:txBody>
          <a:bodyPr vert="horz" lIns="47018" tIns="23509" rIns="47018" bIns="23509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12819" y="0"/>
            <a:ext cx="1386840" cy="251460"/>
          </a:xfrm>
          <a:prstGeom prst="rect">
            <a:avLst/>
          </a:prstGeom>
        </p:spPr>
        <p:txBody>
          <a:bodyPr vert="horz" lIns="47018" tIns="23509" rIns="47018" bIns="23509" rtlCol="0"/>
          <a:lstStyle>
            <a:lvl1pPr algn="r">
              <a:defRPr sz="600"/>
            </a:lvl1pPr>
          </a:lstStyle>
          <a:p>
            <a:fld id="{0FE36B47-8270-4648-A170-2E4D32D3C48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776866"/>
            <a:ext cx="1386840" cy="251460"/>
          </a:xfrm>
          <a:prstGeom prst="rect">
            <a:avLst/>
          </a:prstGeom>
        </p:spPr>
        <p:txBody>
          <a:bodyPr vert="horz" lIns="47018" tIns="23509" rIns="47018" bIns="23509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12819" y="4776866"/>
            <a:ext cx="1386840" cy="251460"/>
          </a:xfrm>
          <a:prstGeom prst="rect">
            <a:avLst/>
          </a:prstGeom>
        </p:spPr>
        <p:txBody>
          <a:bodyPr vert="horz" lIns="47018" tIns="23509" rIns="47018" bIns="23509" rtlCol="0" anchor="b"/>
          <a:lstStyle>
            <a:lvl1pPr algn="r">
              <a:defRPr sz="600"/>
            </a:lvl1pPr>
          </a:lstStyle>
          <a:p>
            <a:fld id="{33332958-7A06-4243-8B14-0967FC1E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1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6840" cy="252334"/>
          </a:xfrm>
          <a:prstGeom prst="rect">
            <a:avLst/>
          </a:prstGeom>
        </p:spPr>
        <p:txBody>
          <a:bodyPr vert="horz" lIns="47018" tIns="23509" rIns="47018" bIns="23509" rtlCol="0"/>
          <a:lstStyle>
            <a:lvl1pPr algn="l" eaLnBrk="1" hangingPunct="1">
              <a:defRPr sz="6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12819" y="0"/>
            <a:ext cx="1386840" cy="252334"/>
          </a:xfrm>
          <a:prstGeom prst="rect">
            <a:avLst/>
          </a:prstGeom>
        </p:spPr>
        <p:txBody>
          <a:bodyPr vert="horz" lIns="47018" tIns="23509" rIns="47018" bIns="23509" rtlCol="0"/>
          <a:lstStyle>
            <a:lvl1pPr algn="r" eaLnBrk="1" hangingPunct="1">
              <a:defRPr sz="600" smtClean="0"/>
            </a:lvl1pPr>
          </a:lstStyle>
          <a:p>
            <a:pPr>
              <a:defRPr/>
            </a:pPr>
            <a:fld id="{CC1152BA-A81C-4B01-8604-C895B7C779A0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628650"/>
            <a:ext cx="2260600" cy="1697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018" tIns="23509" rIns="47018" bIns="2350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0040" y="2420302"/>
            <a:ext cx="2560320" cy="1980248"/>
          </a:xfrm>
          <a:prstGeom prst="rect">
            <a:avLst/>
          </a:prstGeom>
        </p:spPr>
        <p:txBody>
          <a:bodyPr vert="horz" lIns="47018" tIns="23509" rIns="47018" bIns="235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776868"/>
            <a:ext cx="1386840" cy="252334"/>
          </a:xfrm>
          <a:prstGeom prst="rect">
            <a:avLst/>
          </a:prstGeom>
        </p:spPr>
        <p:txBody>
          <a:bodyPr vert="horz" lIns="47018" tIns="23509" rIns="47018" bIns="23509" rtlCol="0" anchor="b"/>
          <a:lstStyle>
            <a:lvl1pPr algn="l" eaLnBrk="1" hangingPunct="1">
              <a:defRPr sz="6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12819" y="4776868"/>
            <a:ext cx="1386840" cy="252334"/>
          </a:xfrm>
          <a:prstGeom prst="rect">
            <a:avLst/>
          </a:prstGeom>
        </p:spPr>
        <p:txBody>
          <a:bodyPr vert="horz" lIns="47018" tIns="23509" rIns="47018" bIns="23509" rtlCol="0" anchor="b"/>
          <a:lstStyle>
            <a:lvl1pPr algn="r" eaLnBrk="1" hangingPunct="1">
              <a:defRPr sz="600" smtClean="0"/>
            </a:lvl1pPr>
          </a:lstStyle>
          <a:p>
            <a:pPr>
              <a:defRPr/>
            </a:pPr>
            <a:fld id="{0FC804DD-3F32-4FDD-924D-DFC6EC2F7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57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EBD7-E1EF-4A14-8AC9-433EA20F6A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8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804DD-3F32-4FDD-924D-DFC6EC2F765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8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1100" dirty="0" smtClean="0"/>
              <a:t>Каждый год из детского сада выпускаются в школу совершенно иные дети. Иное поколение. Мыслят быстрее, информации о фактах, событиях, понятиях – все больше… Удивляются все меньше. Меньше восхищаются и негодуют. Спокойны в однообразном круге интересов: компьютеры, приставки, Барби, машинки. Как разбудить в наших детях интерес к самим себе? Как объяснить им, что самое интересное скрыто в них самих, а не в игрушках и компьютерах? </a:t>
            </a:r>
          </a:p>
          <a:p>
            <a:pPr>
              <a:spcBef>
                <a:spcPct val="0"/>
              </a:spcBef>
            </a:pPr>
            <a:r>
              <a:rPr lang="ru-RU" altLang="ru-RU" sz="1100" dirty="0" smtClean="0"/>
              <a:t>Я считаю, что музыкально-творческие способности есть у каждого человека. Важно не упустить момент для их развития. Опыт работы за несколько последних лет показал мне, что в детях по разному сочетаются яркость музыкальных способностей и сила мотивации.</a:t>
            </a:r>
          </a:p>
          <a:p>
            <a:pPr>
              <a:spcBef>
                <a:spcPct val="0"/>
              </a:spcBef>
            </a:pPr>
            <a:r>
              <a:rPr lang="ru-RU" altLang="ru-RU" sz="1100" dirty="0" smtClean="0"/>
              <a:t>Передо мной встал вопрос поиска путей развития музыкально-творческих способностей дошкольников, ведь они позволяют ребёнку, сталкиваясь с неизвестными ситуациями и с переменами, осознанно с ними справляться.</a:t>
            </a:r>
          </a:p>
          <a:p>
            <a:pPr>
              <a:spcBef>
                <a:spcPct val="0"/>
              </a:spcBef>
            </a:pPr>
            <a:r>
              <a:rPr lang="ru-RU" altLang="ru-RU" sz="1100" dirty="0" smtClean="0"/>
              <a:t>Дети постоянно требуют особого внимания родителей, воспитателей и учителей. Но у окружающих взрослых порой не хватает времени. А мы с вами понимаем, что забота о развитии творческих способностей детей сегодня — забота о развитии науки, культуры и социальной жизни общества завтра.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2025" indent="-1469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7731" indent="-1175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22823" indent="-1175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57915" indent="-1175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3007" indent="-117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28100" indent="-117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63192" indent="-117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998284" indent="-117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E8BA3D-4934-42BD-84DA-3A082C128FD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Эти наблюдения и размышления легли в основу моего педагогического проекта по развитию музыкально-творческих способностей дошкольников. С Целью и задачами проекта вы можете ознакомиться на экране. В процессе реализации задач проекта, через систему разнообразных методов и форм работы, каждый ребёнок сможет творчески реализовать свою индивидуальность. Участниками проекта стали дети, родители и педагоги ДОУ.  Срок реализации проекта  - 1 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804DD-3F32-4FDD-924D-DFC6EC2F765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7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Проанализировала уровень развития музыкальны способностей детей, возможность взаимодействия с коллегами и родителями, сделала следующие выводы: Не каждый родитель смог объяснить, какую музыку и как часто в семье слушают с ребёнком. Каждый с уверенностью заявил, что его ребёнок активно двигается под музыку, но при конкретизации вопроса «Передается ли в его движениях ритм, темп и характер музыки» многие родители сомневались в ответе. Что касается пения, здесь однозначно обозначилась проблема: дети стесняются пробовать воспроизводить песенные отрывки, у многих присутствует неуверенность в себе, что говорит об отсутствии элементарных музыкальных навыков. </a:t>
            </a:r>
          </a:p>
          <a:p>
            <a:r>
              <a:rPr lang="ru-RU" sz="1100" dirty="0" smtClean="0"/>
              <a:t>В своей работе воспитатели групп часто используют музыкальный материал,  но анализ анкет показал, что у них есть трудности с его подбором при планировании работы. К тому же воспитатели отметили, что лишь немногие дети используют движения, разученные на музыкальных занятиях, в своих играх, и чем старше становятся, тем менее активно используют зону самостоятельной музыкальной деятельности. </a:t>
            </a:r>
          </a:p>
          <a:p>
            <a:r>
              <a:rPr lang="ru-RU" sz="1100" dirty="0" smtClean="0"/>
              <a:t>По итогам диагностике по методике Анатолия Николаевича </a:t>
            </a:r>
            <a:r>
              <a:rPr lang="ru-RU" sz="1100" dirty="0" err="1" smtClean="0"/>
              <a:t>Лутошина</a:t>
            </a:r>
            <a:r>
              <a:rPr lang="ru-RU" sz="1100" dirty="0" smtClean="0"/>
              <a:t>, среди детей старшей и подготовительной групп, выделились следующие типы, отличающихся особенностями художественного восприятия. Это Фантазеры, мечтатели, рационализаторы и потребители. Каждая из этих групп имеет свои особенности. Наиболее  часто встречающейся тип – к сожалению – это потребители.  Мне бы в совершенстве, хотелось бы видеть в наших детях рациональных фантазеров. 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804DD-3F32-4FDD-924D-DFC6EC2F765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1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В ходе реализации практического этапа проекта, помимо работы по своей рабочей программе, я вела кружок «Музыкальный калейдоскоп», куда включила всех желающих детей старшей и подготовительной группы, с согласия родителей. Всего 26 воспитанников.</a:t>
            </a:r>
          </a:p>
          <a:p>
            <a:r>
              <a:rPr lang="ru-RU" sz="1100" dirty="0" smtClean="0"/>
              <a:t>На занятиях мы слушали музыкальные отрывки и учились определять и выражать эмоциональную окраску, драматизировали и оркестровали отрывки  музыкальных и  художественных произведений, участвовали в двигательных импровизациях и разучивали элементы различных танцев, развивали внимание посредством игр-</a:t>
            </a:r>
            <a:r>
              <a:rPr lang="ru-RU" sz="1100" dirty="0" err="1" smtClean="0"/>
              <a:t>мемори</a:t>
            </a:r>
            <a:r>
              <a:rPr lang="ru-RU" sz="1100" dirty="0" smtClean="0"/>
              <a:t> и шумового оркестра , логических  дидактических игр в из музыкальных </a:t>
            </a:r>
            <a:r>
              <a:rPr lang="ru-RU" sz="1100" dirty="0" err="1" smtClean="0"/>
              <a:t>лепбуков</a:t>
            </a:r>
            <a:r>
              <a:rPr lang="ru-RU" sz="1100" dirty="0" smtClean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804DD-3F32-4FDD-924D-DFC6EC2F765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7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184"/>
            <a:r>
              <a:rPr lang="ru-RU" sz="1100" dirty="0"/>
              <a:t>Дети с удовольствием стали исполнять роль ведущих героев на утренниках в младших группах,  взаимодействуя с ведущим и поигрывая сказку как актёры. Особую роль я отвожу изучению казачьих традиций, игр и фольклора. Среди крупных мероприятий, проведенных на этом этапе, были: постановка мюзиклов «Сказка о глупом мышонке», фестиваль легенд Северного Кавказа, праздник «Дружат дети всей земли», казачий праздник Жаворонки, выступление воспитанников подготовительной к школе группы на городском празднике в честь дня города Ессентуки.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804DD-3F32-4FDD-924D-DFC6EC2F765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3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Консультации и выступление на родительском собрании помогли убедить родителей в важности и доступности приемов развития своего ребёнка. Родители с удовольствием участвовали практикуме «Ребенок и музыка», в мастер-классах по игре в шумовом оркестре и в мастер-классе по созданию самодельных инструментов для домашнего мини-оркестра, который пользуется большим успехом. Вместе с родителями мы посещаем открытые концерты в Детской школе искусств г. Ессентуки. Родители выступают совместно с детьми на праздниках.</a:t>
            </a:r>
          </a:p>
          <a:p>
            <a:r>
              <a:rPr lang="ru-RU" sz="1100" dirty="0" smtClean="0"/>
              <a:t>Для воспитателей мы организовали и провели мастер-классы «Классификация музыкальных игр», «Волшебный мир театрализованных игр», тренинг «Музыкотерапия как средство против эмоционального  выгорания педагога».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804DD-3F32-4FDD-924D-DFC6EC2F765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8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Год пролетел интересно, насыщенно и незаметно, и подводя итоги, в диагностике уровней детского музыкального развития я увидела изменения. Применение большого количества разных приёмов и форм работы обеспечило высокую мотивацию познавательного интереса. Работа в парах, микро-группах и группах позволила научить детей проявлять инициативу, осознанно выбирать партнеров, поддерживать правила игры. Постоянная смена ролей и  видов деятельности позволила развивать эмоциональную сферу. Повысился уровень внимания, памяти, у детей начала создаваться база для прочных музыкальных знаний и умений. Количество воспитанников с высоким уровнем музыкального  развития  увеличилось на 17% в старшей группе, и на 12% в подготовительной к школе группе. Трое моих выпускников поступили в музыкальную школу. Проект показал себя как результативный и успешный, поэтому я приняла решение продолжить работу кружка по программе «Музыкальный калейдоскоп» в новом учебном году.</a:t>
            </a:r>
          </a:p>
          <a:p>
            <a:r>
              <a:rPr lang="ru-RU" sz="1100" dirty="0" smtClean="0"/>
              <a:t>Вместе с этим, среди детей, посещавших кружок «Музыкальный калейдоскоп» явно выделялись дети с высоким уровнем развития музыкальных способностей и устойчивой мотивацией к творческой деятельности, желанием реализовывать свой способности, и продолжить обучение музыке в будущем. Родители некоторых из этих воспитанников выразили желание поступать в музыкальную школу.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804DD-3F32-4FDD-924D-DFC6EC2F765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1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Таким образом, перед мной обозначилась новая цель: объединить этих воспитанников в творческий коллектив «Искорка», реализовать их проявившийся творческий потенциал и подготовить к поступлению в музыкальную школу. «Искорки» начали свою работу, в коллективе 10 человек, мы только делаем первые шаги, мы учимся основам музыкальной грамотности, выполняем различные упражнения, развиваем моторику пальцев и кистей рук, учимся интонировать. В общем, планов у нас много! НО это уже перспектива нового проекта. Спасибо за внимание! Буду рада, если мой опыт Вам пригодится, уважаемые коллеги!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C804DD-3F32-4FDD-924D-DFC6EC2F765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0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D5DA-ED70-4066-8156-1C605C8E42F7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E0FF-D3C1-46D1-9F1E-694D21480A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1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6583-816D-4CE2-A311-3F706B921CAD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BBBF-9A12-40AB-86DD-2CA01E402C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2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D2AF-18C2-43F1-B03A-2BD41E0603AF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4905-744A-41C0-8268-967DA4D7E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8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A742-62DA-473F-AC3E-FD6D81684C0C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49C7-288B-476E-91F1-D14D99270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2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919F-8E7D-4616-9CCA-2FC4717B4421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676F-9F7B-4C0D-B221-F6BA2B042F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1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907F-404A-4488-A81A-F83CB85385B3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4772-451F-4371-AA06-CB62E1261E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25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4D8E-73B4-4F52-8D84-D2FFA51D9CED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CB46-93AE-4BD9-A526-F0ADA597A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1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DE706-BC07-4C67-856C-0286B5DC1D0C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5B49-06BF-4003-A167-C65CD6106C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42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F012-ABFC-44EC-905A-7F2849C3A269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0516-42C2-4625-B17E-DB7736F95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96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C860-6FC4-481D-86B6-3C41BDD88D77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2B30-0072-4375-97A1-1F1FA9F7B2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1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87F3-D67C-4109-8830-F02DD6373FEE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520D-3B0C-46F4-8183-1169528BD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08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CCC84-B80F-4AC9-B8C4-1204229D9721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9DD51E-5C10-4B0A-BE78-A49904D0C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elochka21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jpeg"/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chart" Target="../charts/chart2.xml"/><Relationship Id="rId9" Type="http://schemas.openxmlformats.org/officeDocument/2006/relationships/image" Target="../media/image18.png"/><Relationship Id="rId1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2.jpeg"/><Relationship Id="rId10" Type="http://schemas.openxmlformats.org/officeDocument/2006/relationships/image" Target="../media/image35.jpg"/><Relationship Id="rId4" Type="http://schemas.microsoft.com/office/2007/relationships/hdphoto" Target="../media/hdphoto1.wdp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5" y="1772816"/>
            <a:ext cx="3024337" cy="1542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4501" tIns="32250" rIns="64501" bIns="32250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latin typeface="+mj-lt"/>
                <a:cs typeface="Times New Roman" pitchFamily="18" charset="0"/>
              </a:rPr>
              <a:t>Педагогический проект </a:t>
            </a:r>
          </a:p>
          <a:p>
            <a:pPr eaLnBrk="1" hangingPunct="1"/>
            <a:r>
              <a:rPr lang="ru-RU" altLang="ru-RU" sz="2400" b="1" dirty="0" smtClean="0">
                <a:latin typeface="+mj-lt"/>
                <a:cs typeface="Times New Roman" pitchFamily="18" charset="0"/>
              </a:rPr>
              <a:t>«Музыкальный</a:t>
            </a:r>
          </a:p>
          <a:p>
            <a:pPr algn="r" eaLnBrk="1" hangingPunct="1"/>
            <a:r>
              <a:rPr lang="ru-RU" altLang="ru-RU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+mj-lt"/>
                <a:cs typeface="Times New Roman" panose="02020603050405020304" pitchFamily="18" charset="0"/>
              </a:rPr>
              <a:t>калейдоскоп</a:t>
            </a:r>
            <a:r>
              <a:rPr lang="ru-RU" altLang="ru-RU" sz="2400" b="1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642601"/>
            <a:ext cx="854394" cy="9123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501" tIns="32250" rIns="64501" bIns="32250" spcCol="0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70534" y="620688"/>
            <a:ext cx="6869507" cy="934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1829" tIns="35914" rIns="71829" bIns="35914" rtlCol="0">
            <a:spAutoFit/>
          </a:bodyPr>
          <a:lstStyle/>
          <a:p>
            <a:pPr algn="ctr"/>
            <a:r>
              <a:rPr lang="ru-RU" sz="1600" b="1" dirty="0">
                <a:latin typeface="+mj-lt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- детский сад №21 «Елочка»</a:t>
            </a:r>
          </a:p>
          <a:p>
            <a:pPr algn="ctr"/>
            <a:r>
              <a:rPr lang="ru-RU" sz="1200" dirty="0">
                <a:latin typeface="+mj-lt"/>
                <a:cs typeface="Times New Roman" pitchFamily="18" charset="0"/>
              </a:rPr>
              <a:t>357625, Ставропольский край, 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г</a:t>
            </a:r>
            <a:r>
              <a:rPr lang="ru-RU" sz="1200" dirty="0">
                <a:latin typeface="+mj-lt"/>
                <a:cs typeface="Times New Roman" pitchFamily="18" charset="0"/>
              </a:rPr>
              <a:t>. Ессентуки, ул. Пятигорская,138.</a:t>
            </a:r>
          </a:p>
          <a:p>
            <a:pPr algn="ctr"/>
            <a:r>
              <a:rPr lang="ru-RU" sz="1200" dirty="0">
                <a:latin typeface="+mj-lt"/>
                <a:cs typeface="Times New Roman" pitchFamily="18" charset="0"/>
              </a:rPr>
              <a:t> Факс 8(87934) 2-65-86, Тел. 8(87934)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2-65-79  </a:t>
            </a:r>
            <a:r>
              <a:rPr lang="en-US" sz="1200" dirty="0" smtClean="0">
                <a:latin typeface="+mj-lt"/>
                <a:cs typeface="Times New Roman" pitchFamily="18" charset="0"/>
              </a:rPr>
              <a:t>e</a:t>
            </a:r>
            <a:r>
              <a:rPr lang="ru-RU" sz="1200" dirty="0">
                <a:latin typeface="+mj-lt"/>
                <a:cs typeface="Times New Roman" pitchFamily="18" charset="0"/>
              </a:rPr>
              <a:t>-</a:t>
            </a:r>
            <a:r>
              <a:rPr lang="en-US" sz="1200" dirty="0">
                <a:latin typeface="+mj-lt"/>
                <a:cs typeface="Times New Roman" pitchFamily="18" charset="0"/>
              </a:rPr>
              <a:t>mail</a:t>
            </a:r>
            <a:r>
              <a:rPr lang="ru-RU" sz="1200" dirty="0">
                <a:latin typeface="+mj-lt"/>
                <a:cs typeface="Times New Roman" pitchFamily="18" charset="0"/>
              </a:rPr>
              <a:t>: </a:t>
            </a:r>
            <a:r>
              <a:rPr lang="en-US" sz="1200" u="sng" dirty="0" err="1">
                <a:latin typeface="+mj-lt"/>
                <a:cs typeface="Times New Roman" pitchFamily="18" charset="0"/>
                <a:hlinkClick r:id="rId3"/>
              </a:rPr>
              <a:t>yelochka</a:t>
            </a:r>
            <a:r>
              <a:rPr lang="ru-RU" sz="1200" u="sng" dirty="0">
                <a:latin typeface="+mj-lt"/>
                <a:cs typeface="Times New Roman" pitchFamily="18" charset="0"/>
                <a:hlinkClick r:id="rId3"/>
              </a:rPr>
              <a:t>21@</a:t>
            </a:r>
            <a:r>
              <a:rPr lang="en-US" sz="1200" u="sng" dirty="0">
                <a:latin typeface="+mj-lt"/>
                <a:cs typeface="Times New Roman" pitchFamily="18" charset="0"/>
                <a:hlinkClick r:id="rId3"/>
              </a:rPr>
              <a:t>mail</a:t>
            </a:r>
            <a:r>
              <a:rPr lang="ru-RU" sz="1200" u="sng" dirty="0">
                <a:latin typeface="+mj-lt"/>
                <a:cs typeface="Times New Roman" pitchFamily="18" charset="0"/>
                <a:hlinkClick r:id="rId3"/>
              </a:rPr>
              <a:t>.</a:t>
            </a:r>
            <a:r>
              <a:rPr lang="en-US" sz="1200" u="sng" dirty="0" err="1">
                <a:latin typeface="+mj-lt"/>
                <a:cs typeface="Times New Roman" pitchFamily="18" charset="0"/>
                <a:hlinkClick r:id="rId3"/>
              </a:rPr>
              <a:t>ru</a:t>
            </a:r>
            <a:endParaRPr lang="ru-RU" sz="1200" dirty="0">
              <a:latin typeface="+mj-lt"/>
              <a:cs typeface="Times New Roman" pitchFamily="18" charset="0"/>
            </a:endParaRPr>
          </a:p>
        </p:txBody>
      </p:sp>
      <p:pic>
        <p:nvPicPr>
          <p:cNvPr id="15" name="Picture 2" descr="https://www.pngarts.com/files/3/Christmas-Decoration-PNG-Transparent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1" y="705157"/>
            <a:ext cx="765135" cy="81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55576" y="6165304"/>
            <a:ext cx="7833670" cy="238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4501" tIns="32250" rIns="64501" bIns="32250">
            <a:spAutoFit/>
          </a:bodyPr>
          <a:lstStyle/>
          <a:p>
            <a:pPr lvl="0" algn="ctr"/>
            <a:r>
              <a:rPr lang="ru-RU" sz="1129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Город  </a:t>
            </a:r>
            <a:r>
              <a:rPr lang="ru-RU" sz="1129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Ессентуки,     </a:t>
            </a:r>
            <a:r>
              <a:rPr lang="ru-RU" sz="1129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2019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9982" y="4293096"/>
            <a:ext cx="7884466" cy="79208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latin typeface="+mj-lt"/>
              </a:rPr>
              <a:t>Друзья! Что бы Вы не делали, старайтесь сделать так, как подсказывает Ваше сердце! </a:t>
            </a:r>
          </a:p>
          <a:p>
            <a:pPr algn="ctr">
              <a:defRPr/>
            </a:pPr>
            <a:r>
              <a:rPr lang="ru-RU" sz="1600" dirty="0" smtClean="0">
                <a:latin typeface="+mj-lt"/>
              </a:rPr>
              <a:t>Ведь как сказал  Л. Бетховен, «Сердце — вот истинный рычаг всего великого!»</a:t>
            </a:r>
            <a:endParaRPr lang="ru-RU" sz="1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982" y="3502749"/>
            <a:ext cx="7884466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 smtClean="0">
                <a:cs typeface="Times New Roman" panose="02020603050405020304" pitchFamily="18" charset="0"/>
              </a:rPr>
              <a:t>Цель проекта: развитие </a:t>
            </a:r>
            <a:r>
              <a:rPr lang="ru-RU" altLang="ru-RU" dirty="0">
                <a:cs typeface="Times New Roman" panose="02020603050405020304" pitchFamily="18" charset="0"/>
              </a:rPr>
              <a:t>музыкально-творческих способностей детей </a:t>
            </a:r>
          </a:p>
          <a:p>
            <a:pPr algn="ctr" eaLnBrk="1" hangingPunct="1"/>
            <a:r>
              <a:rPr lang="ru-RU" altLang="ru-RU" dirty="0">
                <a:cs typeface="Times New Roman" panose="02020603050405020304" pitchFamily="18" charset="0"/>
              </a:rPr>
              <a:t>посредством различных форм и методов педагогического воздействия.</a:t>
            </a:r>
          </a:p>
        </p:txBody>
      </p:sp>
      <p:pic>
        <p:nvPicPr>
          <p:cNvPr id="1030" name="Picture 6" descr="https://cdn-images-1.medium.com/fit/t/1600/480/1*KR8ZjF9ab0XJsvrg2do2O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15" y="1801638"/>
            <a:ext cx="4805422" cy="14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h0.redbubble.net/image.77753531.2635/flat,800x800,075,f.u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1" y="5157192"/>
            <a:ext cx="3942233" cy="9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ih0.redbubble.net/image.77753531.2635/flat,800x800,075,f.u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5154509"/>
            <a:ext cx="3942233" cy="9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67544" y="260648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97008" y="391874"/>
            <a:ext cx="69548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9. Список литературы по теме проекта</a:t>
            </a:r>
            <a:endParaRPr lang="ru-RU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5736" y="9549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трудолюбие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97008" y="9045624"/>
            <a:ext cx="5400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1143000" y="2714625"/>
            <a:ext cx="5427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>
                <a:latin typeface="+mj-lt"/>
              </a:rPr>
              <a:t> </a:t>
            </a:r>
            <a:endParaRPr lang="ru-RU" altLang="ru-RU" sz="14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7008" y="1052631"/>
            <a:ext cx="7935432" cy="3323987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/>
              <a:t>Список </a:t>
            </a:r>
            <a:r>
              <a:rPr lang="ru-RU" sz="1400" b="1" i="1" dirty="0" smtClean="0"/>
              <a:t>литературы по теме проекта:</a:t>
            </a:r>
            <a:r>
              <a:rPr lang="ru-RU" sz="1400" b="1" dirty="0" smtClean="0"/>
              <a:t> 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Ветлугина </a:t>
            </a:r>
            <a:r>
              <a:rPr lang="ru-RU" sz="1400" dirty="0"/>
              <a:t>Н.А. Музыкальное развитие ребенка. – М.: </a:t>
            </a:r>
            <a:r>
              <a:rPr lang="ru-RU" sz="1400" dirty="0" smtClean="0"/>
              <a:t>1968.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Выготский </a:t>
            </a:r>
            <a:r>
              <a:rPr lang="ru-RU" sz="1400" dirty="0"/>
              <a:t>Л. С. Воображение и творчество в детском развитии. – </a:t>
            </a:r>
            <a:r>
              <a:rPr lang="ru-RU" sz="1400" dirty="0" err="1"/>
              <a:t>С.П.б</a:t>
            </a:r>
            <a:r>
              <a:rPr lang="ru-RU" sz="1400" dirty="0"/>
              <a:t>.: Союз, 1997</a:t>
            </a:r>
            <a:r>
              <a:rPr lang="ru-RU" sz="1400" dirty="0" smtClean="0"/>
              <a:t>.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Ендовицкая</a:t>
            </a:r>
            <a:r>
              <a:rPr lang="ru-RU" sz="1400" dirty="0" smtClean="0"/>
              <a:t> </a:t>
            </a:r>
            <a:r>
              <a:rPr lang="ru-RU" sz="1400" dirty="0"/>
              <a:t>Т. О развитии творческих способностей. — Дошкольное воспитание. — 1967 №12. 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Казакова </a:t>
            </a:r>
            <a:r>
              <a:rPr lang="ru-RU" sz="1400" dirty="0"/>
              <a:t>Т.Г. Детское творчество – мир ярких, удивительных образов //Дошкольное воспитание, 1993, № 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Михайлова </a:t>
            </a:r>
            <a:r>
              <a:rPr lang="ru-RU" sz="1400" dirty="0"/>
              <a:t>М.А. Развитие музыкальных способностей детей. – </a:t>
            </a:r>
            <a:r>
              <a:rPr lang="ru-RU" sz="1400" dirty="0" smtClean="0"/>
              <a:t>Ярославль, </a:t>
            </a:r>
            <a:r>
              <a:rPr lang="ru-RU" sz="1400" dirty="0"/>
              <a:t>1997.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Радынова</a:t>
            </a:r>
            <a:r>
              <a:rPr lang="ru-RU" sz="1400" dirty="0" smtClean="0"/>
              <a:t> </a:t>
            </a:r>
            <a:r>
              <a:rPr lang="ru-RU" sz="1400" dirty="0"/>
              <a:t>О.П. Музыкальное развитие детей. Учебное пособие. М</a:t>
            </a:r>
            <a:r>
              <a:rPr lang="ru-RU" sz="1400" dirty="0" smtClean="0"/>
              <a:t>.: 1997.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Теплов </a:t>
            </a:r>
            <a:r>
              <a:rPr lang="ru-RU" sz="1400" dirty="0"/>
              <a:t>Б. М. Способности и одарённость. // Психология индивидуальных различий. Тексты. М. 1982,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Терентьева </a:t>
            </a:r>
            <a:r>
              <a:rPr lang="ru-RU" sz="1400" dirty="0"/>
              <a:t>Н.А. Художественно-творческое развитие младших школьников на уроках музыки в процессе целостного восприятия различных видов искусства. – М. 1990.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Эльконин</a:t>
            </a:r>
            <a:r>
              <a:rPr lang="ru-RU" sz="1400" dirty="0" smtClean="0"/>
              <a:t> </a:t>
            </a:r>
            <a:r>
              <a:rPr lang="ru-RU" sz="1400" dirty="0"/>
              <a:t>Д.Б. Психология музыкальной деятельности: Теория и практика. – М., 1995</a:t>
            </a:r>
            <a:r>
              <a:rPr lang="ru-RU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Юдина </a:t>
            </a:r>
            <a:r>
              <a:rPr lang="ru-RU" sz="1400" dirty="0"/>
              <a:t>Е.И. Мой первый учебник по музыке и творчеству / Азбука музыкально-творческого саморазвития. – М. </a:t>
            </a:r>
            <a:r>
              <a:rPr lang="ru-RU" sz="1400" dirty="0" smtClean="0"/>
              <a:t>1997.</a:t>
            </a:r>
            <a:endParaRPr lang="ru-RU" sz="1400" dirty="0"/>
          </a:p>
        </p:txBody>
      </p:sp>
      <p:pic>
        <p:nvPicPr>
          <p:cNvPr id="2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51" y="381347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6101" y="4726990"/>
            <a:ext cx="595633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Полученный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на конкурсе опыт 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д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ля меня бесценен!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4739176"/>
            <a:ext cx="1774132" cy="15586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501" tIns="32250" rIns="64501" bIns="32250" spcCol="0" rtlCol="0" anchor="ctr"/>
          <a:lstStyle/>
          <a:p>
            <a:pPr algn="ctr"/>
            <a:endParaRPr lang="ru-RU"/>
          </a:p>
        </p:txBody>
      </p:sp>
      <p:pic>
        <p:nvPicPr>
          <p:cNvPr id="29" name="Picture 2" descr="https://www.pngarts.com/files/3/Christmas-Decoration-PNG-Transparent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1" y="4437112"/>
            <a:ext cx="1522783" cy="18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u="sng" dirty="0"/>
              <a:t>Слайд.</a:t>
            </a:r>
            <a:r>
              <a:rPr lang="ru-RU" sz="1200" dirty="0"/>
              <a:t>. Каждый год из детского сада выпускаются в школу совершенно иные дети. Иное поколение. Мыслят быстрее, информации о фактах, событиях, понятиях – все больше… Удивляются все меньше. Меньше восхищаются и негодуют. Спокойны в однообразном круге интересов: компьютеры, приставки, Барби, машинки. Как разбудить в наших детях интерес к самим себе? Как объяснить им, что самое интересное скрыто в них самих, а не в игрушках и компьютерах? </a:t>
            </a:r>
          </a:p>
          <a:p>
            <a:pPr algn="just"/>
            <a:r>
              <a:rPr lang="ru-RU" sz="1200" dirty="0"/>
              <a:t>Мы считаем, что музыкально-творческие способности есть у каждого человека. Важно не упустить момент для их развития. Опыт работы за несколько последних лет показал, что в детях по разному сочетаются яркость музыкальных способностей и сила мотивации.</a:t>
            </a:r>
          </a:p>
          <a:p>
            <a:pPr algn="just"/>
            <a:r>
              <a:rPr lang="ru-RU" sz="1200" dirty="0"/>
              <a:t>Перед коллективом  встал вопрос поиска путей развития музыкально-творческих способностей дошкольников, ведь они позволяют ребёнку, сталкиваясь с неизвестными ситуациями и с переменами, осознанно с ними справляться.</a:t>
            </a:r>
          </a:p>
          <a:p>
            <a:pPr algn="just"/>
            <a:r>
              <a:rPr lang="ru-RU" sz="1200" dirty="0"/>
              <a:t>Дети постоянно требуют особого внимания родителей, воспитателей и учителей. Но у окружающих взрослых порой не хватает времени. А мы с вами понимаем, что забота о развитии творческих способностей детей сегодня — забота о развитии науки, культуры и социальной жизни общества завтра. </a:t>
            </a:r>
          </a:p>
          <a:p>
            <a:pPr algn="just"/>
            <a:r>
              <a:rPr lang="ru-RU" sz="1200" b="1" u="sng" dirty="0"/>
              <a:t>Слайд</a:t>
            </a:r>
            <a:r>
              <a:rPr lang="ru-RU" sz="1200" dirty="0"/>
              <a:t>. Эти наблюдения и размышления легли в основу педагогического проекта по развитию музыкально-творческих способностей дошкольников. С Целью и задачами проекта вы можете ознакомиться в презентации. В процессе реализации задач проекта, через систему разнообразных методов и форм работы, каждый ребёнок сможет творчески реализовать свою индивидуальность. Участниками проекта стали дети, родители и педагоги ДОУ. Срок реализации проекта  - 1 год.</a:t>
            </a:r>
          </a:p>
          <a:p>
            <a:pPr algn="just"/>
            <a:r>
              <a:rPr lang="ru-RU" sz="1200" b="1" u="sng" dirty="0"/>
              <a:t>Слайд</a:t>
            </a:r>
            <a:r>
              <a:rPr lang="ru-RU" sz="1200" dirty="0"/>
              <a:t>. Проанализировала уровень развития музыкальны способностей детей, возможность взаимодействия с коллегами и родителями, музыкальный руководитель сделала следующие выводы: Не каждый родитель смог объяснить, какую музыку и как часто в семье слушают с ребёнком. Каждый с уверенностью заявил, что его ребёнок активно двигается под музыку, но при конкретизации вопроса «Передается ли в его движениях ритм, темп и характер музыки» многие родители сомневались в ответе. Что касается пения, здесь однозначно обозначилась проблема: дети стесняются пробовать воспроизводить песенные отрывки, у многих присутствует неуверенность в себе, что говорит об отсутствии элементарных музыкальных навыков. </a:t>
            </a:r>
          </a:p>
          <a:p>
            <a:pPr algn="just"/>
            <a:r>
              <a:rPr lang="ru-RU" sz="1200" dirty="0"/>
              <a:t>В своей работе воспитатели групп часто используют музыкальный материал,  но анализ анкет показал, что у них есть трудности с его подбором при планировании работы. К тому же воспитатели отметили, что лишь немногие дети используют движения, разученные на музыкальных занятиях, в своих играх, и чем старше становятся, тем менее активно используют зону самостоятельной музыкальной деятельности. </a:t>
            </a:r>
          </a:p>
          <a:p>
            <a:pPr algn="just"/>
            <a:r>
              <a:rPr lang="ru-RU" sz="1200" dirty="0"/>
              <a:t>По итогам диагностике по методике Анатолия Николаевича </a:t>
            </a:r>
            <a:r>
              <a:rPr lang="ru-RU" sz="1200" dirty="0" err="1"/>
              <a:t>Лутошина</a:t>
            </a:r>
            <a:r>
              <a:rPr lang="ru-RU" sz="1200" dirty="0"/>
              <a:t>, среди детей старшей и подготовительной групп, выделились следующие типы, отличающихся особенностями художественного восприятия. Это Фантазеры, мечтатели, рационализаторы и потребители. Каждая из этих групп имеет свои особенности. Наиболее  часто встречающейся тип – к сожалению – это потребители.  Нам бы,  в совершенстве, хотелось бы видеть в наших детях рациональных фантазеров. </a:t>
            </a:r>
          </a:p>
          <a:p>
            <a:pPr algn="just"/>
            <a:r>
              <a:rPr lang="ru-RU" sz="1200" b="1" u="sng" dirty="0"/>
              <a:t>Слайд .</a:t>
            </a:r>
            <a:r>
              <a:rPr lang="ru-RU" sz="1200" b="1" dirty="0"/>
              <a:t> </a:t>
            </a:r>
            <a:r>
              <a:rPr lang="ru-RU" sz="1200" dirty="0"/>
              <a:t>В ходе реализации практического этапа проекта, музыкальный руководитель помимо работы по своей рабочей программе, вела кружок «Музыкальный калейдоскоп», куда включила всех желающих детей старшей и подготовительной группы, с согласия родителей. Всего 26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262339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6" y="116632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На занятиях дети слушали музыкальные отрывки и учились определять и выражать эмоциональную окраску, драматизировали и оркестровали отрывки  музыкальных и  художественных произведений, участвовали в двигательных импровизациях и разучивали элементы различных танцев, развивали внимание посредством игр-</a:t>
            </a:r>
            <a:r>
              <a:rPr lang="ru-RU" sz="1200" dirty="0" err="1"/>
              <a:t>мемори</a:t>
            </a:r>
            <a:r>
              <a:rPr lang="ru-RU" sz="1200" dirty="0"/>
              <a:t> и шумового оркестра , логических  дидактических игр в из музыкальных </a:t>
            </a:r>
            <a:r>
              <a:rPr lang="ru-RU" sz="1200" dirty="0" err="1"/>
              <a:t>лепбуков</a:t>
            </a:r>
            <a:r>
              <a:rPr lang="ru-RU" sz="1200" dirty="0"/>
              <a:t>. </a:t>
            </a:r>
          </a:p>
          <a:p>
            <a:pPr algn="just"/>
            <a:r>
              <a:rPr lang="ru-RU" sz="1200" b="1" u="sng" dirty="0"/>
              <a:t>Слайд.</a:t>
            </a:r>
            <a:r>
              <a:rPr lang="ru-RU" sz="1200" b="1" dirty="0"/>
              <a:t> </a:t>
            </a:r>
            <a:r>
              <a:rPr lang="ru-RU" sz="1200" b="1" u="sng" dirty="0"/>
              <a:t> </a:t>
            </a:r>
            <a:r>
              <a:rPr lang="ru-RU" sz="1200" dirty="0"/>
              <a:t>Дети с удовольствием стали исполнять роль ведущих героев на утренниках в младших группах,  взаимодействуя с ведущим и поигрывая сказку как актёры. Особая  роль  отводилась изучению казачьих традиций, игр и фольклора. Среди крупных мероприятий, проведенных на этом этапе, были: постановка мюзиклов «Сказка о глупом мышонке», фестиваль легенд Северного Кавказа, праздник «Дружат дети всей земли», казачий праздник Жаворонки, выступление воспитанников подготовительной к школе группы на городском празднике в честь дня города Ессентуки. </a:t>
            </a:r>
          </a:p>
          <a:p>
            <a:pPr algn="just"/>
            <a:r>
              <a:rPr lang="ru-RU" sz="1200" b="1" u="sng" dirty="0"/>
              <a:t>Слайд </a:t>
            </a:r>
            <a:r>
              <a:rPr lang="ru-RU" sz="1200" u="sng" dirty="0"/>
              <a:t>.</a:t>
            </a:r>
            <a:r>
              <a:rPr lang="ru-RU" sz="1200" dirty="0"/>
              <a:t> Консультации и выступление  музыкального руководителя на родительском собрании помогли убедить родителей в важности и доступности приемов развития своего ребёнка. Родители с удовольствием участвовали практикуме «Ребенок и музыка», в мастер-классах по игре в шумовом оркестре и в мастер-классе по созданию самодельных инструментов для домашнего мини-оркестра, который пользуется большим успехом. Вместе с родителями мы посещаем открытые концерты в Детской школе искусств г. Ессентуки. Родители выступают совместно с детьми на праздниках. Для воспитателей мы организовали и провели мастер-классы «Классификация музыкальных игр», «Волшебный мир театрализованных игр», тренинг «Музыкотерапия как средство против эмоционального  выгорания педагога».</a:t>
            </a:r>
          </a:p>
          <a:p>
            <a:pPr algn="just"/>
            <a:r>
              <a:rPr lang="ru-RU" sz="1200" b="1" u="sng" dirty="0"/>
              <a:t>Слайд </a:t>
            </a:r>
            <a:r>
              <a:rPr lang="ru-RU" sz="1200" u="sng" dirty="0"/>
              <a:t>.</a:t>
            </a:r>
            <a:r>
              <a:rPr lang="ru-RU" sz="1200" dirty="0"/>
              <a:t> Год пролетел интересно, насыщенно и незаметно, и подводя итоги, в диагностике уровней детского музыкального развития мы увидели изменения. Применение большого количества разных приёмов и форм работы обеспечило высокую мотивацию познавательного интереса. Работа в парах, микро-группах и группах позволила научить детей проявлять инициативу, осознанно выбирать партнеров, поддерживать правила игры. Постоянная смена ролей и  видов деятельности позволила развивать эмоциональную сферу. Повысился уровень внимания, памяти, у детей начала создаваться база для прочных музыкальных знаний и умений. Количество воспитанников с высоким уровнем музыкального  развития  увеличилось на 17% в старшей группе, и на 12% в подготовительной к школе группе. Трое наших выпускников поступили в музыкальную школу. Проект показал себя как результативный и успешный, поэтому было принято решение продолжить работу кружка по программе «Музыкальный калейдоскоп» в новом учебном году.</a:t>
            </a:r>
          </a:p>
          <a:p>
            <a:pPr algn="just"/>
            <a:r>
              <a:rPr lang="ru-RU" sz="1200" dirty="0"/>
              <a:t>Вместе с этим, среди детей, посещавших кружок «Музыкальный калейдоскоп» явно выделялись дети с высоким уровнем развития музыкальных способностей и устойчивой мотивацией к творческой деятельности, желанием реализовывать свой способности, и продолжить обучение музыке в будущем. Родители некоторых из этих воспитанников выразили желание поступать в музыкальную школу. </a:t>
            </a:r>
          </a:p>
          <a:p>
            <a:pPr algn="just"/>
            <a:r>
              <a:rPr lang="ru-RU" sz="1200" b="1" u="sng" dirty="0"/>
              <a:t>Слайд. </a:t>
            </a:r>
            <a:r>
              <a:rPr lang="ru-RU" sz="1200" dirty="0"/>
              <a:t>Таким образом, перед коллективом обозначилась новая цель: объединить этих воспитанников в творческий коллектив «Искорка», реализовать их проявившийся творческий потенциал и подготовить к поступлению в музыкальную школу. Музыкальный руководитель с энтузиазмом приняла эту идею, и «Искорки» начали свою работу, в коллективе 10 человек. Они  только делают первые шаги, мы учимся основам музыкальной грамотности, выполняем различные упражнения, развиваем моторику пальцев и кистей рук, учимся интонировать. В общем, планов у нас много! НО это уже перспектива нового проекта. Спасибо за внимание! Надеемся, наш опыт будет полезен Вам!</a:t>
            </a:r>
          </a:p>
        </p:txBody>
      </p:sp>
    </p:spTree>
    <p:extLst>
      <p:ext uri="{BB962C8B-B14F-4D97-AF65-F5344CB8AC3E}">
        <p14:creationId xmlns:p14="http://schemas.microsoft.com/office/powerpoint/2010/main" val="166513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214313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81025" y="395372"/>
            <a:ext cx="706855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1. Актуальность выбранной темы проекта</a:t>
            </a:r>
          </a:p>
        </p:txBody>
      </p:sp>
      <p:pic>
        <p:nvPicPr>
          <p:cNvPr id="410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908050"/>
            <a:ext cx="477361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2738" y="911225"/>
            <a:ext cx="2708275" cy="61436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700" dirty="0"/>
              <a:t>Стремительность </a:t>
            </a:r>
          </a:p>
          <a:p>
            <a:pPr algn="ctr" eaLnBrk="1" hangingPunct="1">
              <a:defRPr/>
            </a:pPr>
            <a:r>
              <a:rPr lang="ru-RU" sz="1700" dirty="0"/>
              <a:t>окружающего мира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9788" y="2781300"/>
            <a:ext cx="2755900" cy="35401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700" dirty="0"/>
              <a:t>Новое поколение детей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49938" y="2060575"/>
            <a:ext cx="2825750" cy="61595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700" dirty="0">
                <a:latin typeface="+mj-lt"/>
              </a:rPr>
              <a:t>Обширное информационно- цифровое поле</a:t>
            </a:r>
            <a:endParaRPr lang="ru-RU" sz="17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150" y="1916113"/>
            <a:ext cx="2303463" cy="61595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700" dirty="0">
                <a:latin typeface="+mj-lt"/>
              </a:rPr>
              <a:t>Мыслят образами, </a:t>
            </a:r>
          </a:p>
          <a:p>
            <a:pPr eaLnBrk="1" hangingPunct="1">
              <a:defRPr/>
            </a:pPr>
            <a:r>
              <a:rPr lang="ru-RU" sz="1700" dirty="0">
                <a:latin typeface="+mj-lt"/>
              </a:rPr>
              <a:t>числами и символами </a:t>
            </a:r>
            <a:endParaRPr lang="ru-RU" sz="17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19788" y="3213100"/>
            <a:ext cx="2755900" cy="35401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700" dirty="0">
                <a:solidFill>
                  <a:srgbClr val="C00000"/>
                </a:solidFill>
                <a:latin typeface="+mj-lt"/>
              </a:rPr>
              <a:t>Удивляться? Чему?</a:t>
            </a:r>
            <a:endParaRPr lang="ru-RU" sz="17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3563" y="3284538"/>
            <a:ext cx="2097087" cy="35401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700" dirty="0">
                <a:solidFill>
                  <a:srgbClr val="C00000"/>
                </a:solidFill>
                <a:latin typeface="+mj-lt"/>
              </a:rPr>
              <a:t>Восхищаться? Кем?</a:t>
            </a:r>
            <a:endParaRPr lang="ru-RU" sz="17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3563" y="2597150"/>
            <a:ext cx="2305050" cy="61595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700" dirty="0">
                <a:latin typeface="+mj-lt"/>
              </a:rPr>
              <a:t>Однообразный круг </a:t>
            </a:r>
          </a:p>
          <a:p>
            <a:pPr eaLnBrk="1" hangingPunct="1">
              <a:defRPr/>
            </a:pPr>
            <a:r>
              <a:rPr lang="ru-RU" sz="1700" dirty="0">
                <a:latin typeface="+mj-lt"/>
              </a:rPr>
              <a:t>интересов</a:t>
            </a:r>
            <a:endParaRPr lang="ru-RU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2450" y="1412875"/>
            <a:ext cx="2517775" cy="35401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700" dirty="0">
                <a:latin typeface="+mj-lt"/>
              </a:rPr>
              <a:t>Социальное равнодушие</a:t>
            </a:r>
            <a:endParaRPr lang="ru-RU" sz="17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24525" y="1616075"/>
            <a:ext cx="2941638" cy="35401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700" dirty="0">
                <a:latin typeface="+mj-lt"/>
              </a:rPr>
              <a:t>Отсутствие творческих людей</a:t>
            </a:r>
            <a:endParaRPr lang="ru-RU" sz="17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63563" y="3716338"/>
            <a:ext cx="1946275" cy="35401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700" dirty="0">
                <a:solidFill>
                  <a:srgbClr val="C00000"/>
                </a:solidFill>
                <a:latin typeface="+mj-lt"/>
              </a:rPr>
              <a:t>Кто я такой?</a:t>
            </a:r>
            <a:endParaRPr lang="ru-RU" sz="170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67400" y="3716338"/>
            <a:ext cx="2798763" cy="35401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700" dirty="0">
                <a:solidFill>
                  <a:srgbClr val="C00000"/>
                </a:solidFill>
                <a:latin typeface="+mj-lt"/>
              </a:rPr>
              <a:t>Что я могу?</a:t>
            </a:r>
            <a:endParaRPr lang="ru-RU" sz="1700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00300" y="3716338"/>
            <a:ext cx="361156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Я - ЦЕЛЫЙ МИР!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3563" y="908050"/>
            <a:ext cx="3049587" cy="35401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700" dirty="0">
                <a:latin typeface="+mj-lt"/>
              </a:rPr>
              <a:t>Низкая социальная активность</a:t>
            </a:r>
            <a:endParaRPr lang="ru-RU" sz="1700" dirty="0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596900" y="5012035"/>
            <a:ext cx="6842125" cy="6731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Слабо выражены музыкальные  способности, мотивация высокая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1989138" y="5808885"/>
            <a:ext cx="6545262" cy="673100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Ярко выражены музыкальные способности,  мотивация высокая</a:t>
            </a: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581150" y="4300538"/>
            <a:ext cx="7024688" cy="673100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          Ярко выражены музыкальные способности, мотивации  нет.</a:t>
            </a:r>
          </a:p>
        </p:txBody>
      </p:sp>
      <p:pic>
        <p:nvPicPr>
          <p:cNvPr id="411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17500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8" name="Группа 21"/>
          <p:cNvGrpSpPr>
            <a:grpSpLocks/>
          </p:cNvGrpSpPr>
          <p:nvPr/>
        </p:nvGrpSpPr>
        <p:grpSpPr bwMode="auto">
          <a:xfrm>
            <a:off x="1093788" y="5661248"/>
            <a:ext cx="1174750" cy="931862"/>
            <a:chOff x="-4378421" y="-66999"/>
            <a:chExt cx="2540015" cy="2032012"/>
          </a:xfrm>
        </p:grpSpPr>
        <p:pic>
          <p:nvPicPr>
            <p:cNvPr id="4125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78421" y="-66999"/>
              <a:ext cx="2540015" cy="203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92896" y="530712"/>
              <a:ext cx="1019605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9" name="Группа 30"/>
          <p:cNvGrpSpPr>
            <a:grpSpLocks/>
          </p:cNvGrpSpPr>
          <p:nvPr/>
        </p:nvGrpSpPr>
        <p:grpSpPr bwMode="auto">
          <a:xfrm>
            <a:off x="7348538" y="4869160"/>
            <a:ext cx="1030287" cy="944562"/>
            <a:chOff x="-3429000" y="3884747"/>
            <a:chExt cx="1029933" cy="946048"/>
          </a:xfrm>
        </p:grpSpPr>
        <p:pic>
          <p:nvPicPr>
            <p:cNvPr id="4123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29000" y="3884747"/>
              <a:ext cx="1029933" cy="94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Рисунок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8065" y="4211833"/>
              <a:ext cx="428065" cy="3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20" name="Группа 35"/>
          <p:cNvGrpSpPr>
            <a:grpSpLocks/>
          </p:cNvGrpSpPr>
          <p:nvPr/>
        </p:nvGrpSpPr>
        <p:grpSpPr bwMode="auto">
          <a:xfrm>
            <a:off x="714375" y="4221163"/>
            <a:ext cx="1079500" cy="738187"/>
            <a:chOff x="714105" y="4357771"/>
            <a:chExt cx="1080168" cy="738246"/>
          </a:xfrm>
        </p:grpSpPr>
        <p:pic>
          <p:nvPicPr>
            <p:cNvPr id="4121" name="Рисунок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05" y="4357771"/>
              <a:ext cx="1080168" cy="73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Рисунок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050" y="4577537"/>
              <a:ext cx="360433" cy="34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31063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81025" y="395372"/>
            <a:ext cx="69548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2. Цели, задачи, этапы реализации проекта. 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79893" y="908720"/>
            <a:ext cx="695596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j-lt"/>
                <a:cs typeface="Times New Roman" panose="02020603050405020304" pitchFamily="18" charset="0"/>
              </a:rPr>
              <a:t>Цель: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развитие музыкально-творческих способностей детей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посредством различных форм и методов педагогического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воздействия.</a:t>
            </a:r>
            <a:endParaRPr lang="ru-RU" altLang="ru-R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79893" y="1628800"/>
            <a:ext cx="999877" cy="338554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j-lt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89756" y="2780928"/>
            <a:ext cx="5940591" cy="738664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Воспитывать 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интерес к различным </a:t>
            </a: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видам музыкального 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творчества</a:t>
            </a: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формировать музыкальный вкус  через эмоциональное воздействие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       классической музыки.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691681" y="1637511"/>
            <a:ext cx="4320480" cy="307777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</a:pPr>
            <a:r>
              <a:rPr lang="ru-RU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Обучать приёмам творческой деятельности</a:t>
            </a: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17500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0790262"/>
              </p:ext>
            </p:extLst>
          </p:nvPr>
        </p:nvGraphicFramePr>
        <p:xfrm>
          <a:off x="3923928" y="2420888"/>
          <a:ext cx="4776192" cy="319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084168" y="1628800"/>
            <a:ext cx="2521670" cy="58477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j-lt"/>
                <a:cs typeface="Times New Roman" panose="02020603050405020304" pitchFamily="18" charset="0"/>
              </a:rPr>
              <a:t>Этапы реализации проекта:</a:t>
            </a:r>
            <a:endParaRPr lang="ru-RU" altLang="ru-RU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5624" y="3645024"/>
            <a:ext cx="5289963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Формировать знания о видах музыкально-творческой деятельности,  средствах художественной выразительности.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904294" y="5723964"/>
            <a:ext cx="5628145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latin typeface="+mj-lt"/>
                <a:cs typeface="Times New Roman" panose="02020603050405020304" pitchFamily="18" charset="0"/>
              </a:rPr>
              <a:t>Участники: </a:t>
            </a:r>
            <a:r>
              <a:rPr lang="ru-RU" altLang="ru-RU" sz="1800" b="1" dirty="0">
                <a:latin typeface="+mj-lt"/>
                <a:cs typeface="Times New Roman" panose="02020603050405020304" pitchFamily="18" charset="0"/>
              </a:rPr>
              <a:t>дети, родители, сотрудники </a:t>
            </a:r>
            <a:r>
              <a:rPr lang="ru-RU" altLang="ru-RU" sz="1800" b="1" dirty="0" smtClean="0">
                <a:latin typeface="+mj-lt"/>
                <a:cs typeface="Times New Roman" panose="02020603050405020304" pitchFamily="18" charset="0"/>
              </a:rPr>
              <a:t>ДОУ.</a:t>
            </a:r>
            <a:endParaRPr lang="ru-RU" altLang="ru-RU" sz="1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3435595" y="6084004"/>
            <a:ext cx="5096845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latin typeface="+mj-lt"/>
                <a:cs typeface="Times New Roman" panose="02020603050405020304" pitchFamily="18" charset="0"/>
              </a:rPr>
              <a:t>Сроки реализации: </a:t>
            </a:r>
            <a:r>
              <a:rPr lang="ru-RU" altLang="ru-RU" sz="1800" b="1" dirty="0">
                <a:latin typeface="+mj-lt"/>
                <a:cs typeface="Times New Roman" panose="02020603050405020304" pitchFamily="18" charset="0"/>
              </a:rPr>
              <a:t>сентябрь </a:t>
            </a:r>
            <a:r>
              <a:rPr lang="ru-RU" altLang="ru-RU" sz="1800" b="1" dirty="0" smtClean="0">
                <a:latin typeface="+mj-lt"/>
                <a:cs typeface="Times New Roman" panose="02020603050405020304" pitchFamily="18" charset="0"/>
              </a:rPr>
              <a:t>2017г- июнь 2018 </a:t>
            </a:r>
            <a:r>
              <a:rPr lang="ru-RU" altLang="ru-RU" sz="1800" b="1" dirty="0">
                <a:latin typeface="+mj-lt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8"/>
          <a:stretch/>
        </p:blipFill>
        <p:spPr>
          <a:xfrm>
            <a:off x="579890" y="5661244"/>
            <a:ext cx="2324403" cy="64807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415171" y="6093296"/>
            <a:ext cx="15726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75624" y="4335161"/>
            <a:ext cx="5148503" cy="78386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пространство,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способствующего развитию музыкально-творческих способностей.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75624" y="2117926"/>
            <a:ext cx="5940591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Развивать 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природную музыкальность детей и первоначальные навыки музицирования, способность </a:t>
            </a: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к 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спонтанному творческому </a:t>
            </a: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поведению.</a:t>
            </a:r>
            <a:endParaRPr lang="ru-RU" altLang="ru-R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063" y="5266395"/>
            <a:ext cx="4943995" cy="32284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в совместной деятельности игрового начала.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9130" y="3933056"/>
            <a:ext cx="1433150" cy="164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14015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683568" y="323364"/>
            <a:ext cx="69548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3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Организационный этап ( Август - Сентябрь 2017 г.) </a:t>
            </a:r>
            <a:endParaRPr lang="ru-RU" dirty="0">
              <a:latin typeface="+mj-lt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50610687"/>
              </p:ext>
            </p:extLst>
          </p:nvPr>
        </p:nvGraphicFramePr>
        <p:xfrm>
          <a:off x="4218610" y="3742812"/>
          <a:ext cx="4739707" cy="30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170" name="Группа 7169"/>
          <p:cNvGrpSpPr/>
          <p:nvPr/>
        </p:nvGrpSpPr>
        <p:grpSpPr>
          <a:xfrm>
            <a:off x="120162" y="916897"/>
            <a:ext cx="3881899" cy="2410301"/>
            <a:chOff x="95472" y="786166"/>
            <a:chExt cx="4391744" cy="2748879"/>
          </a:xfrm>
        </p:grpSpPr>
        <mc:AlternateContent xmlns:mc="http://schemas.openxmlformats.org/markup-compatibility/2006">
          <mc:Choice xmlns:cx="http://schemas.microsoft.com/office/drawing/2014/chartex" xmlns="" Requires="cx">
            <p:graphicFrame>
              <p:nvGraphicFramePr>
                <p:cNvPr id="9" name="Диаграмма 8"/>
                <p:cNvGraphicFramePr/>
                <p:nvPr>
                  <p:extLst>
                    <p:ext uri="{D42A27DB-BD31-4B8C-83A1-F6EECF244321}">
                      <p14:modId xmlns:p14="http://schemas.microsoft.com/office/powerpoint/2010/main" val="420592416"/>
                    </p:ext>
                  </p:extLst>
                </p:nvPr>
              </p:nvGraphicFramePr>
              <p:xfrm>
                <a:off x="215515" y="1255440"/>
                <a:ext cx="4968552" cy="2748879"/>
              </p:xfrm>
              <a:graphic>
                <a:graphicData uri="http://schemas.microsoft.com/office/drawing/2014/chartex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>
            <p:pic>
              <p:nvPicPr>
                <p:cNvPr id="9" name="Диаграмма 8"/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472" y="786166"/>
                  <a:ext cx="4391744" cy="274887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2381137" y="2433522"/>
              <a:ext cx="702481" cy="421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+</a:t>
              </a:r>
              <a:endPara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708" y="256531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2908" y="116703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767" y="175622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n w="1016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+</a:t>
              </a:r>
              <a:endParaRPr lang="ru-RU" b="1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2358" y="1679846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1106" y="1167035"/>
              <a:ext cx="388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n w="1016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62908" y="285803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+</a:t>
              </a:r>
              <a:endPara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90641" y="109359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n w="1016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2888" y="2913965"/>
              <a:ext cx="3600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 rot="259868">
              <a:off x="1986603" y="2011233"/>
              <a:ext cx="694214" cy="539592"/>
              <a:chOff x="748358" y="3803386"/>
              <a:chExt cx="1834190" cy="1703276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358" y="3803386"/>
                <a:ext cx="1834190" cy="1703276"/>
              </a:xfrm>
              <a:prstGeom prst="rect">
                <a:avLst/>
              </a:prstGeom>
            </p:spPr>
          </p:pic>
          <p:pic>
            <p:nvPicPr>
              <p:cNvPr id="25" name="Рисунок 3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424" y="3981893"/>
                <a:ext cx="1175014" cy="932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Группа 28"/>
            <p:cNvGrpSpPr/>
            <p:nvPr/>
          </p:nvGrpSpPr>
          <p:grpSpPr>
            <a:xfrm>
              <a:off x="1071105" y="2510032"/>
              <a:ext cx="898390" cy="717334"/>
              <a:chOff x="-2324961" y="496715"/>
              <a:chExt cx="1254464" cy="1219201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554"/>
              <a:stretch/>
            </p:blipFill>
            <p:spPr>
              <a:xfrm>
                <a:off x="-2324961" y="496715"/>
                <a:ext cx="1254464" cy="1219201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51338" y="864792"/>
                <a:ext cx="593464" cy="632325"/>
              </a:xfrm>
              <a:prstGeom prst="rect">
                <a:avLst/>
              </a:prstGeom>
            </p:spPr>
          </p:pic>
        </p:grpSp>
        <p:pic>
          <p:nvPicPr>
            <p:cNvPr id="31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3741">
              <a:off x="864970" y="1805842"/>
              <a:ext cx="595875" cy="39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416" y="1600205"/>
              <a:ext cx="917597" cy="917597"/>
            </a:xfrm>
            <a:prstGeom prst="rect">
              <a:avLst/>
            </a:prstGeom>
          </p:spPr>
        </p:pic>
      </p:grpSp>
      <p:sp>
        <p:nvSpPr>
          <p:cNvPr id="7168" name="TextBox 7167"/>
          <p:cNvSpPr txBox="1"/>
          <p:nvPr/>
        </p:nvSpPr>
        <p:spPr>
          <a:xfrm>
            <a:off x="2549014" y="1231624"/>
            <a:ext cx="143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+mj-lt"/>
              </a:rPr>
              <a:t>Количество респондентов</a:t>
            </a:r>
          </a:p>
          <a:p>
            <a:pPr algn="just"/>
            <a:r>
              <a:rPr lang="ru-RU" sz="1200" dirty="0" smtClean="0">
                <a:latin typeface="+mj-lt"/>
              </a:rPr>
              <a:t> - 42 семьи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7174" name="Диаграмма 7173"/>
          <p:cNvGraphicFramePr/>
          <p:nvPr>
            <p:extLst>
              <p:ext uri="{D42A27DB-BD31-4B8C-83A1-F6EECF244321}">
                <p14:modId xmlns:p14="http://schemas.microsoft.com/office/powerpoint/2010/main" val="484476685"/>
              </p:ext>
            </p:extLst>
          </p:nvPr>
        </p:nvGraphicFramePr>
        <p:xfrm>
          <a:off x="4290011" y="824418"/>
          <a:ext cx="4429186" cy="304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028384" y="1412776"/>
            <a:ext cx="33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3773" y="2104656"/>
            <a:ext cx="33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64013" y="2132856"/>
            <a:ext cx="33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0232" y="1897668"/>
            <a:ext cx="33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6216" y="1835532"/>
            <a:ext cx="33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95861" y="2060848"/>
            <a:ext cx="33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6136" y="1844824"/>
            <a:ext cx="33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00117" y="1628800"/>
            <a:ext cx="33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04048" y="1124744"/>
            <a:ext cx="25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7379" y="2029490"/>
            <a:ext cx="33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9339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8" name="Диаграмма 7177"/>
          <p:cNvGraphicFramePr/>
          <p:nvPr>
            <p:extLst>
              <p:ext uri="{D42A27DB-BD31-4B8C-83A1-F6EECF244321}">
                <p14:modId xmlns:p14="http://schemas.microsoft.com/office/powerpoint/2010/main" val="1906390654"/>
              </p:ext>
            </p:extLst>
          </p:nvPr>
        </p:nvGraphicFramePr>
        <p:xfrm>
          <a:off x="495233" y="3737968"/>
          <a:ext cx="4670146" cy="28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211079" y="4828837"/>
            <a:ext cx="689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 мл</a:t>
            </a:r>
            <a:endParaRPr lang="ru-RU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2036675" y="4823221"/>
            <a:ext cx="689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</a:t>
            </a:r>
            <a:r>
              <a:rPr lang="ru-RU" sz="1100" dirty="0" smtClean="0"/>
              <a:t> мл</a:t>
            </a:r>
            <a:endParaRPr lang="ru-RU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2796396" y="4820087"/>
            <a:ext cx="689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  ср</a:t>
            </a:r>
            <a:endParaRPr lang="ru-RU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3535292" y="4800964"/>
            <a:ext cx="689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 </a:t>
            </a:r>
            <a:r>
              <a:rPr lang="ru-RU" sz="1100" dirty="0" err="1" smtClean="0"/>
              <a:t>ст</a:t>
            </a:r>
            <a:endParaRPr lang="ru-RU" sz="1100" dirty="0"/>
          </a:p>
        </p:txBody>
      </p:sp>
      <p:sp>
        <p:nvSpPr>
          <p:cNvPr id="62" name="TextBox 61"/>
          <p:cNvSpPr txBox="1"/>
          <p:nvPr/>
        </p:nvSpPr>
        <p:spPr>
          <a:xfrm>
            <a:off x="4196915" y="4806804"/>
            <a:ext cx="689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5 </a:t>
            </a:r>
            <a:r>
              <a:rPr lang="ru-RU" sz="1100" dirty="0" err="1" smtClean="0"/>
              <a:t>пдг</a:t>
            </a:r>
            <a:endParaRPr lang="ru-RU" sz="11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110942" y="857839"/>
            <a:ext cx="2845434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Анкетирование воспитателей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01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536" y="116632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0242" name="Рисунок 20" descr="inde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t="23583" r="1125" b="5666"/>
          <a:stretch/>
        </p:blipFill>
        <p:spPr bwMode="auto">
          <a:xfrm>
            <a:off x="4745160" y="1628800"/>
            <a:ext cx="380841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9" descr="image (24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8" t="25641"/>
          <a:stretch>
            <a:fillRect/>
          </a:stretch>
        </p:blipFill>
        <p:spPr bwMode="auto">
          <a:xfrm>
            <a:off x="2369394" y="1651288"/>
            <a:ext cx="2161830" cy="19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597007" y="1261514"/>
            <a:ext cx="790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Работа кружка дополнительного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образования 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«Музыкальный калейдоскоп» (26 чел)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+mj-lt"/>
            </a:endParaRPr>
          </a:p>
        </p:txBody>
      </p:sp>
      <p:pic>
        <p:nvPicPr>
          <p:cNvPr id="10253" name="Рисунок 11" descr="image (4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92" y="391455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13" descr="image (17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5" y="3759170"/>
            <a:ext cx="3684275" cy="266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Рисунок 15" descr="image (26)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9"/>
          <a:stretch/>
        </p:blipFill>
        <p:spPr bwMode="auto">
          <a:xfrm>
            <a:off x="4372834" y="3787437"/>
            <a:ext cx="4250796" cy="25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Рисунок 18" descr="IMG_344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7" y="1639409"/>
            <a:ext cx="1772691" cy="193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5" y="152797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97008" y="391874"/>
            <a:ext cx="69548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Практический этап №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1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(Октябрь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2017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г- июнь 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2018 г) </a:t>
            </a:r>
            <a:endParaRPr lang="ru-RU" dirty="0">
              <a:latin typeface="+mj-lt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97008" y="886073"/>
            <a:ext cx="8118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Реализация ООП ДОУ с детьми старшей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гр. (12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чел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) и подготовительной </a:t>
            </a:r>
            <a:r>
              <a:rPr lang="ru-RU" altLang="ru-RU" sz="1600" dirty="0" err="1" smtClean="0">
                <a:latin typeface="+mj-lt"/>
                <a:cs typeface="Times New Roman" panose="02020603050405020304" pitchFamily="18" charset="0"/>
              </a:rPr>
              <a:t>гр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(14 чел)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 flipH="1">
            <a:off x="570777" y="3320654"/>
            <a:ext cx="4426934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>
                <a:latin typeface="+mj-lt"/>
                <a:cs typeface="Times New Roman" panose="02020603050405020304" pitchFamily="18" charset="0"/>
              </a:rPr>
              <a:t>Постановка мюзиклов «Сказка о глупом мышонке», «Волшебный колодец</a:t>
            </a: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».   </a:t>
            </a:r>
            <a:endParaRPr lang="ru-RU" altLang="ru-RU" sz="1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249" name="TextBox 6"/>
          <p:cNvSpPr txBox="1">
            <a:spLocks noChangeArrowheads="1"/>
          </p:cNvSpPr>
          <p:nvPr/>
        </p:nvSpPr>
        <p:spPr bwMode="auto">
          <a:xfrm>
            <a:off x="539552" y="6150255"/>
            <a:ext cx="3659849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>
                <a:latin typeface="+mj-lt"/>
              </a:rPr>
              <a:t> </a:t>
            </a: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Дети  </a:t>
            </a:r>
            <a:r>
              <a:rPr lang="ru-RU" altLang="ru-RU" sz="1000" dirty="0">
                <a:latin typeface="+mj-lt"/>
                <a:cs typeface="Times New Roman" panose="02020603050405020304" pitchFamily="18" charset="0"/>
              </a:rPr>
              <a:t>в утренниках для младших групп в качестве героев</a:t>
            </a:r>
          </a:p>
        </p:txBody>
      </p:sp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4366094" y="6135107"/>
            <a:ext cx="4238354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>
                <a:latin typeface="+mj-lt"/>
              </a:rPr>
              <a:t> </a:t>
            </a:r>
            <a:r>
              <a:rPr lang="ru-RU" altLang="ru-RU" sz="1000" dirty="0">
                <a:latin typeface="+mj-lt"/>
                <a:cs typeface="Times New Roman" panose="02020603050405020304" pitchFamily="18" charset="0"/>
              </a:rPr>
              <a:t>Выступление на городском празднике в честь дня города Ессентуки</a:t>
            </a:r>
          </a:p>
        </p:txBody>
      </p:sp>
      <p:sp>
        <p:nvSpPr>
          <p:cNvPr id="10252" name="TextBox 9"/>
          <p:cNvSpPr txBox="1">
            <a:spLocks noChangeArrowheads="1"/>
          </p:cNvSpPr>
          <p:nvPr/>
        </p:nvSpPr>
        <p:spPr bwMode="auto">
          <a:xfrm>
            <a:off x="5142761" y="3311794"/>
            <a:ext cx="3389679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>
                <a:latin typeface="+mj-lt"/>
              </a:rPr>
              <a:t> </a:t>
            </a:r>
            <a:r>
              <a:rPr lang="ru-RU" altLang="ru-RU" sz="1000" dirty="0">
                <a:latin typeface="+mj-lt"/>
                <a:cs typeface="Times New Roman" panose="02020603050405020304" pitchFamily="18" charset="0"/>
              </a:rPr>
              <a:t>Выступление на родительских собраниях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536" y="116632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597007" y="1261514"/>
            <a:ext cx="790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Работа кружка дополнительного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образования 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«Музыкальный калейдоскоп» (26 чел)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+mj-lt"/>
            </a:endParaRPr>
          </a:p>
        </p:txBody>
      </p:sp>
      <p:pic>
        <p:nvPicPr>
          <p:cNvPr id="10253" name="Рисунок 11" descr="image (4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7" y="1661875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5" y="152797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97008" y="391874"/>
            <a:ext cx="69548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Практический этап №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1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(Октябрь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2017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г- июнь 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2018 г) </a:t>
            </a:r>
            <a:endParaRPr lang="ru-RU" dirty="0">
              <a:latin typeface="+mj-lt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97008" y="886073"/>
            <a:ext cx="8118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Реализация ООП ДОУ с детьми старшей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гр. (12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чел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) и подготовительной </a:t>
            </a:r>
            <a:r>
              <a:rPr lang="ru-RU" altLang="ru-RU" sz="1600" dirty="0" err="1" smtClean="0">
                <a:latin typeface="+mj-lt"/>
                <a:cs typeface="Times New Roman" panose="02020603050405020304" pitchFamily="18" charset="0"/>
              </a:rPr>
              <a:t>гр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(14 чел)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Рисунок 4" descr="image (22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48" y="3696839"/>
            <a:ext cx="4212000" cy="268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4366094" y="6135107"/>
            <a:ext cx="4238354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 smtClean="0">
                <a:latin typeface="+mj-lt"/>
              </a:rPr>
              <a:t>Праздник «Дружат дети всей земли»</a:t>
            </a:r>
            <a:endParaRPr lang="ru-RU" altLang="ru-RU" sz="1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3435" t="19485" r="35611" b="30313"/>
          <a:stretch/>
        </p:blipFill>
        <p:spPr>
          <a:xfrm>
            <a:off x="539551" y="3717032"/>
            <a:ext cx="3636000" cy="2505893"/>
          </a:xfrm>
          <a:prstGeom prst="rect">
            <a:avLst/>
          </a:prstGeom>
        </p:spPr>
      </p:pic>
      <p:sp>
        <p:nvSpPr>
          <p:cNvPr id="10249" name="TextBox 6"/>
          <p:cNvSpPr txBox="1">
            <a:spLocks noChangeArrowheads="1"/>
          </p:cNvSpPr>
          <p:nvPr/>
        </p:nvSpPr>
        <p:spPr bwMode="auto">
          <a:xfrm>
            <a:off x="539552" y="6150255"/>
            <a:ext cx="3659849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>
                <a:latin typeface="+mj-lt"/>
              </a:rPr>
              <a:t> </a:t>
            </a: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Совестное </a:t>
            </a:r>
            <a:r>
              <a:rPr lang="ru-RU" altLang="ru-RU" sz="1000" dirty="0" err="1" smtClean="0">
                <a:latin typeface="+mj-lt"/>
                <a:cs typeface="Times New Roman" panose="02020603050405020304" pitchFamily="18" charset="0"/>
              </a:rPr>
              <a:t>музицирование</a:t>
            </a: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 в шумовом оркестре</a:t>
            </a:r>
            <a:endParaRPr lang="ru-RU" altLang="ru-RU" sz="1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b="5851"/>
          <a:stretch/>
        </p:blipFill>
        <p:spPr>
          <a:xfrm>
            <a:off x="5142760" y="1700808"/>
            <a:ext cx="3410813" cy="1872208"/>
          </a:xfrm>
          <a:prstGeom prst="rect">
            <a:avLst/>
          </a:prstGeom>
        </p:spPr>
      </p:pic>
      <p:sp>
        <p:nvSpPr>
          <p:cNvPr id="10252" name="TextBox 9"/>
          <p:cNvSpPr txBox="1">
            <a:spLocks noChangeArrowheads="1"/>
          </p:cNvSpPr>
          <p:nvPr/>
        </p:nvSpPr>
        <p:spPr bwMode="auto">
          <a:xfrm>
            <a:off x="5142761" y="3311794"/>
            <a:ext cx="3389679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>
                <a:latin typeface="+mj-lt"/>
              </a:rPr>
              <a:t> </a:t>
            </a:r>
            <a:r>
              <a:rPr lang="ru-RU" altLang="ru-RU" sz="1000" dirty="0">
                <a:latin typeface="+mj-lt"/>
                <a:cs typeface="Times New Roman" panose="02020603050405020304" pitchFamily="18" charset="0"/>
              </a:rPr>
              <a:t>Выступление на родительских собраниях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4"/>
          <a:stretch/>
        </p:blipFill>
        <p:spPr>
          <a:xfrm>
            <a:off x="2185245" y="1700809"/>
            <a:ext cx="2856780" cy="1872208"/>
          </a:xfrm>
          <a:prstGeom prst="rect">
            <a:avLst/>
          </a:prstGeom>
        </p:spPr>
      </p:pic>
      <p:sp>
        <p:nvSpPr>
          <p:cNvPr id="10248" name="TextBox 5"/>
          <p:cNvSpPr txBox="1">
            <a:spLocks noChangeArrowheads="1"/>
          </p:cNvSpPr>
          <p:nvPr/>
        </p:nvSpPr>
        <p:spPr bwMode="auto">
          <a:xfrm flipH="1">
            <a:off x="570777" y="3320654"/>
            <a:ext cx="1840983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Дети-герои Осенней сказки</a:t>
            </a:r>
            <a:endParaRPr lang="ru-RU" altLang="ru-RU" sz="1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 flipH="1">
            <a:off x="2525110" y="3320654"/>
            <a:ext cx="2516914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Работа  с музыкальными инструментами</a:t>
            </a:r>
            <a:endParaRPr lang="ru-RU" altLang="ru-RU" sz="1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536" y="120125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97008" y="391874"/>
            <a:ext cx="69548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6. Практический этап №1 (Октябрь 2017 г- июнь  2018 г) </a:t>
            </a:r>
            <a:endParaRPr lang="ru-RU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0" r="8263" b="13978"/>
          <a:stretch/>
        </p:blipFill>
        <p:spPr>
          <a:xfrm>
            <a:off x="3995936" y="1068455"/>
            <a:ext cx="2641561" cy="2072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9" y="3407726"/>
            <a:ext cx="3707904" cy="2749206"/>
          </a:xfrm>
          <a:prstGeom prst="rect">
            <a:avLst/>
          </a:prstGeom>
        </p:spPr>
      </p:pic>
      <p:pic>
        <p:nvPicPr>
          <p:cNvPr id="22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5" y="152797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50" y="3412350"/>
            <a:ext cx="3902889" cy="2927167"/>
          </a:xfrm>
          <a:prstGeom prst="rect">
            <a:avLst/>
          </a:prstGeom>
        </p:spPr>
      </p:pic>
      <p:sp>
        <p:nvSpPr>
          <p:cNvPr id="10249" name="TextBox 6"/>
          <p:cNvSpPr txBox="1">
            <a:spLocks noChangeArrowheads="1"/>
          </p:cNvSpPr>
          <p:nvPr/>
        </p:nvSpPr>
        <p:spPr bwMode="auto">
          <a:xfrm>
            <a:off x="683568" y="6093296"/>
            <a:ext cx="7848872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>
                <a:latin typeface="+mj-lt"/>
              </a:rPr>
              <a:t> </a:t>
            </a: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Мастер-класс с педагогами по использованию музыкально-ритмических упражнений</a:t>
            </a:r>
            <a:endParaRPr lang="ru-RU" altLang="ru-RU" sz="1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1" b="19470"/>
          <a:stretch/>
        </p:blipFill>
        <p:spPr>
          <a:xfrm>
            <a:off x="6732240" y="1052735"/>
            <a:ext cx="1800126" cy="1983547"/>
          </a:xfrm>
          <a:prstGeom prst="rect">
            <a:avLst/>
          </a:prstGeom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 flipH="1">
            <a:off x="4781092" y="3036283"/>
            <a:ext cx="3751347" cy="24870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Изготовление с родителями декораций</a:t>
            </a:r>
            <a:endParaRPr lang="ru-RU" altLang="ru-RU" sz="1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9"/>
          <a:stretch/>
        </p:blipFill>
        <p:spPr>
          <a:xfrm>
            <a:off x="660372" y="1040210"/>
            <a:ext cx="3184021" cy="2028750"/>
          </a:xfrm>
          <a:prstGeom prst="rect">
            <a:avLst/>
          </a:prstGeom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 flipH="1">
            <a:off x="662178" y="3038763"/>
            <a:ext cx="3967372" cy="246221"/>
          </a:xfrm>
          <a:prstGeom prst="rect">
            <a:avLst/>
          </a:prstGeom>
          <a:ln>
            <a:prstDash val="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000" dirty="0" smtClean="0">
                <a:latin typeface="+mj-lt"/>
                <a:cs typeface="Times New Roman" panose="02020603050405020304" pitchFamily="18" charset="0"/>
              </a:rPr>
              <a:t>Мастер-класс  «Приемы музыкального воспитания в семье»</a:t>
            </a:r>
            <a:endParaRPr lang="ru-RU" altLang="ru-RU" sz="10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39626" y="260648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97008" y="391874"/>
            <a:ext cx="69548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7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Итоговый этап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(июль -август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2018г)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ru-RU" dirty="0"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60484310"/>
              </p:ext>
            </p:extLst>
          </p:nvPr>
        </p:nvGraphicFramePr>
        <p:xfrm>
          <a:off x="-324544" y="926676"/>
          <a:ext cx="9073008" cy="35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51" y="381347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95736" y="95496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трудолюбие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56854" y="2420888"/>
            <a:ext cx="2035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+mj-lt"/>
              </a:rPr>
              <a:t>Начало проекта</a:t>
            </a:r>
            <a:endParaRPr lang="ru-RU" sz="11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3507" y="3571183"/>
            <a:ext cx="2035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+mj-lt"/>
              </a:rPr>
              <a:t>Начало проекта</a:t>
            </a:r>
            <a:endParaRPr lang="ru-RU" sz="11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90137" y="2986280"/>
            <a:ext cx="2035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+mj-lt"/>
              </a:rPr>
              <a:t>Конец проекта</a:t>
            </a:r>
            <a:endParaRPr lang="ru-RU" sz="11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0137" y="4165537"/>
            <a:ext cx="2035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+mj-lt"/>
              </a:rPr>
              <a:t>Конец проекта</a:t>
            </a:r>
            <a:endParaRPr lang="ru-RU" sz="1100" dirty="0">
              <a:latin typeface="+mj-lt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/>
          <a:srcRect l="29523" t="40157" r="43428" b="47047"/>
          <a:stretch/>
        </p:blipFill>
        <p:spPr>
          <a:xfrm>
            <a:off x="647563" y="4437112"/>
            <a:ext cx="5436605" cy="1446071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899592" y="5805264"/>
            <a:ext cx="50259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36972" y="586401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трудолюбие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8" y="5555754"/>
            <a:ext cx="2341932" cy="1170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70477" t="62797" r="16794" b="19485"/>
          <a:stretch/>
        </p:blipFill>
        <p:spPr>
          <a:xfrm>
            <a:off x="6084168" y="4615270"/>
            <a:ext cx="2440650" cy="19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67544" y="260648"/>
            <a:ext cx="8424862" cy="6383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97008" y="391874"/>
            <a:ext cx="69548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8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. Перспектива</a:t>
            </a:r>
            <a:endParaRPr lang="ru-RU" dirty="0">
              <a:latin typeface="+mj-lt"/>
            </a:endParaRPr>
          </a:p>
        </p:txBody>
      </p:sp>
      <p:pic>
        <p:nvPicPr>
          <p:cNvPr id="2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51" y="381347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11560" y="785813"/>
            <a:ext cx="800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j-lt"/>
              </a:rPr>
              <a:t>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Реализация ООП ДОУ с детьми старшей и подготовительной  групп.</a:t>
            </a:r>
            <a:endParaRPr lang="ru-RU" altLang="ru-RU" sz="1600" dirty="0">
              <a:latin typeface="+mj-lt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11560" y="1071563"/>
            <a:ext cx="7572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</a:rPr>
              <a:t>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Работа кружка дополнительного образования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 «Музыкальный калейдоскоп» (26 чел)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Партнерство с ДШИ г. Ессентуки, Городским домом культуры, 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Народным ансамблем «Казачья душа»</a:t>
            </a:r>
          </a:p>
          <a:p>
            <a:pPr eaLnBrk="1" hangingPunct="1">
              <a:defRPr/>
            </a:pPr>
            <a:endParaRPr lang="ru-RU" altLang="ru-RU" sz="1600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600" dirty="0" smtClean="0">
              <a:latin typeface="+mj-lt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1143000" y="2714625"/>
            <a:ext cx="5427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>
                <a:latin typeface="+mj-lt"/>
              </a:rPr>
              <a:t> </a:t>
            </a:r>
            <a:endParaRPr lang="ru-RU" altLang="ru-RU" sz="140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1" name="Рисунок 11" descr="ima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76" y="1622882"/>
            <a:ext cx="1693143" cy="20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10" descr="IMG_20181112_1152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1" t="34679"/>
          <a:stretch>
            <a:fillRect/>
          </a:stretch>
        </p:blipFill>
        <p:spPr bwMode="auto">
          <a:xfrm>
            <a:off x="5094399" y="2204864"/>
            <a:ext cx="1781857" cy="150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12" descr="IMG_20181129_103145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76" y="3861048"/>
            <a:ext cx="1693143" cy="2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14" descr="IMG_20181115_153556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/>
          <a:stretch/>
        </p:blipFill>
        <p:spPr bwMode="auto">
          <a:xfrm>
            <a:off x="3790528" y="3861048"/>
            <a:ext cx="3085728" cy="21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15" descr="IMG_20181211_160649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"/>
          <a:stretch/>
        </p:blipFill>
        <p:spPr bwMode="auto">
          <a:xfrm>
            <a:off x="3790528" y="2204864"/>
            <a:ext cx="1214438" cy="154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16" descr="IMG_20181206_12003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250"/>
          <a:stretch>
            <a:fillRect/>
          </a:stretch>
        </p:blipFill>
        <p:spPr bwMode="auto">
          <a:xfrm>
            <a:off x="710748" y="2204864"/>
            <a:ext cx="29289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172" y="6021288"/>
            <a:ext cx="804929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cs typeface="Times New Roman" panose="02020603050405020304" pitchFamily="18" charset="0"/>
              </a:rPr>
              <a:t>Творчески коллектив «Искорки» начал работу в сентябре 2018 года. </a:t>
            </a:r>
            <a:endParaRPr lang="ru-RU" altLang="ru-RU" b="1" dirty="0"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2505" y="3861047"/>
            <a:ext cx="2937180" cy="2149909"/>
            <a:chOff x="702505" y="3861048"/>
            <a:chExt cx="2454198" cy="1930478"/>
          </a:xfrm>
        </p:grpSpPr>
        <p:pic>
          <p:nvPicPr>
            <p:cNvPr id="46" name="Рисунок 11" descr="IMG_20181112_120555.jpg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2" t="24998" r="36672" b="17708"/>
            <a:stretch/>
          </p:blipFill>
          <p:spPr bwMode="auto">
            <a:xfrm>
              <a:off x="702505" y="3861048"/>
              <a:ext cx="1781264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Рисунок 11" descr="IMG_20181112_120555.jpg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33" t="24998" r="10938" b="17708"/>
            <a:stretch/>
          </p:blipFill>
          <p:spPr bwMode="auto">
            <a:xfrm>
              <a:off x="2400787" y="3861126"/>
              <a:ext cx="755916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6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3002</Words>
  <Application>Microsoft Office PowerPoint</Application>
  <PresentationFormat>Экран (4:3)</PresentationFormat>
  <Paragraphs>171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Jek</dc:creator>
  <cp:lastModifiedBy>User</cp:lastModifiedBy>
  <cp:revision>133</cp:revision>
  <dcterms:created xsi:type="dcterms:W3CDTF">2019-03-13T01:31:59Z</dcterms:created>
  <dcterms:modified xsi:type="dcterms:W3CDTF">2019-04-08T09:31:06Z</dcterms:modified>
</cp:coreProperties>
</file>