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70" r:id="rId5"/>
    <p:sldId id="259" r:id="rId6"/>
    <p:sldId id="260" r:id="rId7"/>
    <p:sldId id="261" r:id="rId8"/>
    <p:sldId id="262" r:id="rId9"/>
    <p:sldId id="263" r:id="rId10"/>
    <p:sldId id="264" r:id="rId11"/>
    <p:sldId id="265" r:id="rId12"/>
    <p:sldId id="267" r:id="rId13"/>
    <p:sldId id="266"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5D4402B-3964-4DFE-B8CB-640B50300505}" type="datetimeFigureOut">
              <a:rPr lang="ru-RU" smtClean="0"/>
              <a:t>28.02.2019</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149709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5D4402B-3964-4DFE-B8CB-640B50300505}" type="datetimeFigureOut">
              <a:rPr lang="ru-RU" smtClean="0"/>
              <a:t>28.02.2019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191299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5D4402B-3964-4DFE-B8CB-640B50300505}" type="datetimeFigureOut">
              <a:rPr lang="ru-RU" smtClean="0"/>
              <a:t>28.02.2019</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2086121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5D4402B-3964-4DFE-B8CB-640B50300505}" type="datetimeFigureOut">
              <a:rPr lang="ru-RU" smtClean="0"/>
              <a:t>28.02.2019</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187A9449-B845-4095-A17F-BABA4EE07752}"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50908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5D4402B-3964-4DFE-B8CB-640B50300505}" type="datetimeFigureOut">
              <a:rPr lang="ru-RU" smtClean="0"/>
              <a:t>28.02.2019</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139510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C5D4402B-3964-4DFE-B8CB-640B50300505}" type="datetimeFigureOut">
              <a:rPr lang="ru-RU" smtClean="0"/>
              <a:t>28.02.2019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148426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C5D4402B-3964-4DFE-B8CB-640B50300505}" type="datetimeFigureOut">
              <a:rPr lang="ru-RU" smtClean="0"/>
              <a:t>28.02.2019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3552753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D4402B-3964-4DFE-B8CB-640B50300505}" type="datetimeFigureOut">
              <a:rPr lang="ru-RU" smtClean="0"/>
              <a:t>28.02.2019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2078069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5D4402B-3964-4DFE-B8CB-640B50300505}" type="datetimeFigureOut">
              <a:rPr lang="ru-RU" smtClean="0"/>
              <a:t>28.02.2019</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329185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D4402B-3964-4DFE-B8CB-640B50300505}" type="datetimeFigureOut">
              <a:rPr lang="ru-RU" smtClean="0"/>
              <a:t>28.02.2019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424791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5D4402B-3964-4DFE-B8CB-640B50300505}" type="datetimeFigureOut">
              <a:rPr lang="ru-RU" smtClean="0"/>
              <a:t>28.02.2019</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21353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5D4402B-3964-4DFE-B8CB-640B50300505}" type="datetimeFigureOut">
              <a:rPr lang="ru-RU" smtClean="0"/>
              <a:t>28.02.2019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299416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5D4402B-3964-4DFE-B8CB-640B50300505}" type="datetimeFigureOut">
              <a:rPr lang="ru-RU" smtClean="0"/>
              <a:t>28.02.2019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293761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5D4402B-3964-4DFE-B8CB-640B50300505}" type="datetimeFigureOut">
              <a:rPr lang="ru-RU" smtClean="0"/>
              <a:t>28.02.2019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46056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4402B-3964-4DFE-B8CB-640B50300505}" type="datetimeFigureOut">
              <a:rPr lang="ru-RU" smtClean="0"/>
              <a:t>28.02.2019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180377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5D4402B-3964-4DFE-B8CB-640B50300505}" type="datetimeFigureOut">
              <a:rPr lang="ru-RU" smtClean="0"/>
              <a:t>28.02.2019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188648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5D4402B-3964-4DFE-B8CB-640B50300505}" type="datetimeFigureOut">
              <a:rPr lang="ru-RU" smtClean="0"/>
              <a:t>28.02.2019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7A9449-B845-4095-A17F-BABA4EE07752}" type="slidenum">
              <a:rPr lang="ru-RU" smtClean="0"/>
              <a:t>‹#›</a:t>
            </a:fld>
            <a:endParaRPr lang="ru-RU"/>
          </a:p>
        </p:txBody>
      </p:sp>
    </p:spTree>
    <p:extLst>
      <p:ext uri="{BB962C8B-B14F-4D97-AF65-F5344CB8AC3E}">
        <p14:creationId xmlns:p14="http://schemas.microsoft.com/office/powerpoint/2010/main" val="48856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5D4402B-3964-4DFE-B8CB-640B50300505}" type="datetimeFigureOut">
              <a:rPr lang="ru-RU" smtClean="0"/>
              <a:t>28.02.2019</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87A9449-B845-4095-A17F-BABA4EE07752}" type="slidenum">
              <a:rPr lang="ru-RU" smtClean="0"/>
              <a:t>‹#›</a:t>
            </a:fld>
            <a:endParaRPr lang="ru-RU"/>
          </a:p>
        </p:txBody>
      </p:sp>
    </p:spTree>
    <p:extLst>
      <p:ext uri="{BB962C8B-B14F-4D97-AF65-F5344CB8AC3E}">
        <p14:creationId xmlns:p14="http://schemas.microsoft.com/office/powerpoint/2010/main" val="3122484842"/>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400550" y="-492120"/>
            <a:ext cx="9448800" cy="1825096"/>
          </a:xfrm>
        </p:spPr>
        <p:txBody>
          <a:bodyPr/>
          <a:lstStyle/>
          <a:p>
            <a:pPr algn="ctr"/>
            <a:r>
              <a:rPr lang="en-US" dirty="0" smtClean="0">
                <a:latin typeface="Broadway" panose="04040905080B02020502" pitchFamily="82" charset="0"/>
              </a:rPr>
              <a:t>The clutch</a:t>
            </a:r>
            <a:endParaRPr lang="ru-RU" dirty="0"/>
          </a:p>
        </p:txBody>
      </p:sp>
      <p:pic>
        <p:nvPicPr>
          <p:cNvPr id="5" name="Рисунок 4"/>
          <p:cNvPicPr>
            <a:picLocks noChangeAspect="1"/>
          </p:cNvPicPr>
          <p:nvPr/>
        </p:nvPicPr>
        <p:blipFill>
          <a:blip r:embed="rId2"/>
          <a:stretch>
            <a:fillRect/>
          </a:stretch>
        </p:blipFill>
        <p:spPr>
          <a:xfrm>
            <a:off x="1960785" y="1509374"/>
            <a:ext cx="5127180" cy="3420152"/>
          </a:xfrm>
          <a:prstGeom prst="rect">
            <a:avLst/>
          </a:prstGeom>
        </p:spPr>
      </p:pic>
    </p:spTree>
    <p:extLst>
      <p:ext uri="{BB962C8B-B14F-4D97-AF65-F5344CB8AC3E}">
        <p14:creationId xmlns:p14="http://schemas.microsoft.com/office/powerpoint/2010/main" val="95442782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240498"/>
            <a:ext cx="8610600" cy="1293028"/>
          </a:xfrm>
        </p:spPr>
        <p:txBody>
          <a:bodyPr/>
          <a:lstStyle/>
          <a:p>
            <a:r>
              <a:rPr lang="en-US" dirty="0" smtClean="0">
                <a:latin typeface="Broadway" panose="04040905080B02020502" pitchFamily="82" charset="0"/>
              </a:rPr>
              <a:t>Complete the sentences </a:t>
            </a:r>
            <a:endParaRPr lang="ru-RU" dirty="0"/>
          </a:p>
        </p:txBody>
      </p:sp>
      <p:sp>
        <p:nvSpPr>
          <p:cNvPr id="3" name="Объект 2"/>
          <p:cNvSpPr>
            <a:spLocks noGrp="1"/>
          </p:cNvSpPr>
          <p:nvPr>
            <p:ph sz="half" idx="1"/>
          </p:nvPr>
        </p:nvSpPr>
        <p:spPr>
          <a:xfrm>
            <a:off x="361950" y="1537335"/>
            <a:ext cx="5334000" cy="4024125"/>
          </a:xfrm>
        </p:spPr>
        <p:txBody>
          <a:bodyPr>
            <a:normAutofit fontScale="85000" lnSpcReduction="20000"/>
          </a:bodyPr>
          <a:lstStyle/>
          <a:p>
            <a:pPr marL="0" indent="0">
              <a:buNone/>
            </a:pPr>
            <a:r>
              <a:rPr lang="en-US" sz="2400" dirty="0" smtClean="0"/>
              <a:t>1. The clutch is a device connecting ....</a:t>
            </a:r>
          </a:p>
          <a:p>
            <a:pPr marL="0" indent="0">
              <a:buNone/>
            </a:pPr>
            <a:r>
              <a:rPr lang="en-US" sz="2400" dirty="0" smtClean="0"/>
              <a:t>  a).the rear axle and axle shafts.</a:t>
            </a:r>
          </a:p>
          <a:p>
            <a:pPr marL="0" indent="0">
              <a:buNone/>
            </a:pPr>
            <a:r>
              <a:rPr lang="en-US" sz="2400" dirty="0" smtClean="0"/>
              <a:t>  b).the gearbox and </a:t>
            </a:r>
            <a:r>
              <a:rPr lang="en-US" sz="2400" dirty="0" smtClean="0"/>
              <a:t>the differential</a:t>
            </a:r>
            <a:r>
              <a:rPr lang="en-US" sz="2400" dirty="0" smtClean="0"/>
              <a:t>.</a:t>
            </a:r>
          </a:p>
          <a:p>
            <a:pPr marL="0" indent="0">
              <a:buNone/>
            </a:pPr>
            <a:r>
              <a:rPr lang="en-US" sz="2400" dirty="0" smtClean="0"/>
              <a:t>  c).the engine and the gearbox.</a:t>
            </a:r>
          </a:p>
          <a:p>
            <a:pPr marL="0" indent="0">
              <a:buNone/>
            </a:pPr>
            <a:r>
              <a:rPr lang="en-US" sz="2400" dirty="0" smtClean="0"/>
              <a:t>2.The clutch is situated between ....</a:t>
            </a:r>
          </a:p>
          <a:p>
            <a:pPr marL="0" indent="0">
              <a:buNone/>
            </a:pPr>
            <a:r>
              <a:rPr lang="en-US" sz="2400" dirty="0" smtClean="0"/>
              <a:t>  a).the gearbox and cardan shaft.</a:t>
            </a:r>
          </a:p>
          <a:p>
            <a:pPr marL="0" indent="0">
              <a:buNone/>
            </a:pPr>
            <a:r>
              <a:rPr lang="en-US" sz="2400" dirty="0" smtClean="0"/>
              <a:t>  b).the flywheel and the gearbox.</a:t>
            </a:r>
          </a:p>
          <a:p>
            <a:pPr marL="0" indent="0">
              <a:buNone/>
            </a:pPr>
            <a:r>
              <a:rPr lang="en-US" sz="2400" dirty="0" smtClean="0"/>
              <a:t>  c).the gearbox and rear axle.</a:t>
            </a:r>
          </a:p>
          <a:p>
            <a:pPr marL="0" indent="0">
              <a:buNone/>
            </a:pPr>
            <a:endParaRPr lang="ru-RU" dirty="0"/>
          </a:p>
        </p:txBody>
      </p:sp>
      <p:sp>
        <p:nvSpPr>
          <p:cNvPr id="6" name="Объект 5"/>
          <p:cNvSpPr>
            <a:spLocks noGrp="1"/>
          </p:cNvSpPr>
          <p:nvPr>
            <p:ph sz="half" idx="2"/>
          </p:nvPr>
        </p:nvSpPr>
        <p:spPr>
          <a:xfrm>
            <a:off x="6172200" y="1537335"/>
            <a:ext cx="5334000" cy="4024125"/>
          </a:xfrm>
        </p:spPr>
        <p:txBody>
          <a:bodyPr>
            <a:normAutofit fontScale="85000" lnSpcReduction="20000"/>
          </a:bodyPr>
          <a:lstStyle/>
          <a:p>
            <a:pPr marL="0" indent="0">
              <a:buNone/>
            </a:pPr>
            <a:r>
              <a:rPr lang="en-US" sz="2400" dirty="0" smtClean="0"/>
              <a:t>3.The clutch is controlled by .... </a:t>
            </a:r>
          </a:p>
          <a:p>
            <a:pPr marL="0" indent="0">
              <a:buNone/>
            </a:pPr>
            <a:r>
              <a:rPr lang="en-US" sz="2400" dirty="0" smtClean="0"/>
              <a:t>  a). the brake pedal</a:t>
            </a:r>
          </a:p>
          <a:p>
            <a:pPr marL="0" indent="0">
              <a:buNone/>
            </a:pPr>
            <a:r>
              <a:rPr lang="en-US" sz="2400" dirty="0" smtClean="0"/>
              <a:t>  b). the clutch pedal.</a:t>
            </a:r>
          </a:p>
          <a:p>
            <a:pPr marL="0" indent="0">
              <a:buNone/>
            </a:pPr>
            <a:r>
              <a:rPr lang="en-US" sz="2400" dirty="0" smtClean="0"/>
              <a:t>  c).the gearbox and rear axle.</a:t>
            </a:r>
          </a:p>
          <a:p>
            <a:pPr marL="0" indent="0">
              <a:buNone/>
            </a:pPr>
            <a:r>
              <a:rPr lang="en-US" sz="2400" dirty="0" smtClean="0"/>
              <a:t>4.The clutch is engaged ....</a:t>
            </a:r>
          </a:p>
          <a:p>
            <a:pPr marL="0" indent="0">
              <a:buNone/>
            </a:pPr>
            <a:r>
              <a:rPr lang="en-US" sz="2400" dirty="0" smtClean="0"/>
              <a:t>  a).when the clutch pedal is pressed down.</a:t>
            </a:r>
          </a:p>
          <a:p>
            <a:pPr marL="0" indent="0">
              <a:buNone/>
            </a:pPr>
            <a:r>
              <a:rPr lang="en-US" sz="2400" dirty="0" smtClean="0"/>
              <a:t>  b).when the clutch pedal is at rest.</a:t>
            </a:r>
          </a:p>
          <a:p>
            <a:pPr marL="0" indent="0">
              <a:buNone/>
            </a:pPr>
            <a:r>
              <a:rPr lang="en-US" sz="2400" dirty="0" smtClean="0"/>
              <a:t>5.The clutch is disengaged ....</a:t>
            </a:r>
          </a:p>
          <a:p>
            <a:pPr marL="0" indent="0">
              <a:buNone/>
            </a:pPr>
            <a:r>
              <a:rPr lang="en-US" sz="2400" dirty="0" smtClean="0"/>
              <a:t>  a).when the clutch pedal is at rest.</a:t>
            </a:r>
          </a:p>
          <a:p>
            <a:pPr marL="0" indent="0">
              <a:buNone/>
            </a:pPr>
            <a:r>
              <a:rPr lang="en-US" sz="2400" dirty="0" smtClean="0"/>
              <a:t>  b).when the clutch pedal is pressed down.</a:t>
            </a:r>
          </a:p>
          <a:p>
            <a:endParaRPr lang="en-US" dirty="0" smtClean="0"/>
          </a:p>
          <a:p>
            <a:endParaRPr lang="ru-RU" dirty="0"/>
          </a:p>
        </p:txBody>
      </p:sp>
      <p:pic>
        <p:nvPicPr>
          <p:cNvPr id="4098" name="Picture 2" descr="ÐÐ°ÑÑÐ¸Ð½ÐºÐ¸ Ð¿Ð¾ Ð·Ð°Ð¿ÑÐ¾ÑÑ m5 dri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75" y="4465163"/>
            <a:ext cx="3679824" cy="1972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644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38475" y="183348"/>
            <a:ext cx="8610600" cy="1293028"/>
          </a:xfrm>
        </p:spPr>
        <p:txBody>
          <a:bodyPr/>
          <a:lstStyle/>
          <a:p>
            <a:r>
              <a:rPr lang="en-US" dirty="0" smtClean="0">
                <a:latin typeface="Broadway" panose="04040905080B02020502" pitchFamily="82" charset="0"/>
              </a:rPr>
              <a:t>Match the words</a:t>
            </a:r>
            <a:endParaRPr lang="ru-RU" dirty="0"/>
          </a:p>
        </p:txBody>
      </p:sp>
      <p:sp>
        <p:nvSpPr>
          <p:cNvPr id="3" name="Объект 2"/>
          <p:cNvSpPr>
            <a:spLocks noGrp="1"/>
          </p:cNvSpPr>
          <p:nvPr>
            <p:ph sz="half" idx="1"/>
          </p:nvPr>
        </p:nvSpPr>
        <p:spPr>
          <a:xfrm>
            <a:off x="457200" y="1328167"/>
            <a:ext cx="5334000" cy="5444108"/>
          </a:xfrm>
        </p:spPr>
        <p:txBody>
          <a:bodyPr>
            <a:noAutofit/>
          </a:bodyPr>
          <a:lstStyle/>
          <a:p>
            <a:pPr marL="457200" indent="-457200" algn="just">
              <a:buFont typeface="+mj-lt"/>
              <a:buAutoNum type="arabicPeriod"/>
            </a:pPr>
            <a:r>
              <a:rPr lang="en-US" sz="1600" dirty="0" smtClean="0"/>
              <a:t>a </a:t>
            </a:r>
            <a:r>
              <a:rPr lang="en-US" sz="1600" dirty="0"/>
              <a:t>friction </a:t>
            </a:r>
            <a:r>
              <a:rPr lang="en-US" sz="1600" dirty="0" smtClean="0"/>
              <a:t>device</a:t>
            </a:r>
            <a:endParaRPr lang="ru-RU" sz="1600" dirty="0" smtClean="0"/>
          </a:p>
          <a:p>
            <a:pPr marL="457200" indent="-457200" algn="just">
              <a:buFont typeface="+mj-lt"/>
              <a:buAutoNum type="arabicPeriod"/>
            </a:pPr>
            <a:r>
              <a:rPr lang="en-US" sz="1600" dirty="0" smtClean="0"/>
              <a:t>g</a:t>
            </a:r>
            <a:r>
              <a:rPr lang="ru-RU" sz="1600" dirty="0" err="1" smtClean="0"/>
              <a:t>earbox</a:t>
            </a:r>
            <a:endParaRPr lang="ru-RU" sz="1600" dirty="0" smtClean="0"/>
          </a:p>
          <a:p>
            <a:pPr marL="457200" indent="-457200" algn="just">
              <a:buFont typeface="+mj-lt"/>
              <a:buAutoNum type="arabicPeriod"/>
            </a:pPr>
            <a:r>
              <a:rPr lang="en-US" sz="1600" dirty="0" smtClean="0"/>
              <a:t>to </a:t>
            </a:r>
            <a:r>
              <a:rPr lang="en-US" sz="1600" dirty="0"/>
              <a:t>start the car		</a:t>
            </a:r>
            <a:endParaRPr lang="ru-RU" sz="1600" dirty="0" smtClean="0"/>
          </a:p>
          <a:p>
            <a:pPr marL="457200" indent="-457200" algn="just">
              <a:buFont typeface="+mj-lt"/>
              <a:buAutoNum type="arabicPeriod"/>
            </a:pPr>
            <a:r>
              <a:rPr lang="en-US" sz="1600" dirty="0" smtClean="0"/>
              <a:t>to </a:t>
            </a:r>
            <a:r>
              <a:rPr lang="en-US" sz="1600" dirty="0"/>
              <a:t>release </a:t>
            </a:r>
            <a:r>
              <a:rPr lang="en-US" sz="1600" dirty="0" smtClean="0"/>
              <a:t>the engine</a:t>
            </a:r>
            <a:endParaRPr lang="ru-RU" sz="1600" dirty="0"/>
          </a:p>
          <a:p>
            <a:pPr marL="457200" indent="-457200" algn="just">
              <a:buFont typeface="+mj-lt"/>
              <a:buAutoNum type="arabicPeriod"/>
            </a:pPr>
            <a:r>
              <a:rPr lang="ru-RU" sz="1600" dirty="0" err="1" smtClean="0"/>
              <a:t>is</a:t>
            </a:r>
            <a:r>
              <a:rPr lang="ru-RU" sz="1600" dirty="0" smtClean="0"/>
              <a:t> </a:t>
            </a:r>
            <a:r>
              <a:rPr lang="ru-RU" sz="1600" dirty="0" err="1" smtClean="0"/>
              <a:t>fixed</a:t>
            </a:r>
            <a:r>
              <a:rPr lang="ru-RU" sz="1600" dirty="0" smtClean="0"/>
              <a:t>		</a:t>
            </a:r>
          </a:p>
          <a:p>
            <a:pPr marL="457200" indent="-457200" algn="just">
              <a:buFont typeface="+mj-lt"/>
              <a:buAutoNum type="arabicPeriod"/>
            </a:pPr>
            <a:r>
              <a:rPr lang="en-US" sz="1600" dirty="0"/>
              <a:t>f</a:t>
            </a:r>
            <a:r>
              <a:rPr lang="ru-RU" sz="1600" dirty="0" err="1" smtClean="0"/>
              <a:t>lywheel</a:t>
            </a:r>
            <a:endParaRPr lang="ru-RU" sz="1600" dirty="0"/>
          </a:p>
          <a:p>
            <a:pPr marL="457200" indent="-457200" algn="just">
              <a:buFont typeface="+mj-lt"/>
              <a:buAutoNum type="arabicPeriod"/>
            </a:pPr>
            <a:r>
              <a:rPr lang="en-US" sz="1600" dirty="0" smtClean="0"/>
              <a:t>the </a:t>
            </a:r>
            <a:r>
              <a:rPr lang="en-US" sz="1600" dirty="0"/>
              <a:t>friction disc		</a:t>
            </a:r>
            <a:endParaRPr lang="ru-RU" sz="1600" dirty="0"/>
          </a:p>
          <a:p>
            <a:pPr marL="457200" indent="-457200" algn="just">
              <a:buFont typeface="+mj-lt"/>
              <a:buAutoNum type="arabicPeriod"/>
            </a:pPr>
            <a:r>
              <a:rPr lang="en-US" sz="1600" dirty="0" smtClean="0"/>
              <a:t>the </a:t>
            </a:r>
            <a:r>
              <a:rPr lang="en-US" sz="1600" dirty="0"/>
              <a:t>pressure </a:t>
            </a:r>
            <a:r>
              <a:rPr lang="en-US" sz="1600" dirty="0" smtClean="0"/>
              <a:t>disc</a:t>
            </a:r>
            <a:endParaRPr lang="ru-RU" sz="1600" dirty="0"/>
          </a:p>
          <a:p>
            <a:pPr marL="457200" indent="-457200" algn="just">
              <a:buFont typeface="+mj-lt"/>
              <a:buAutoNum type="arabicPeriod"/>
            </a:pPr>
            <a:r>
              <a:rPr lang="en-US" sz="1600" dirty="0" smtClean="0"/>
              <a:t>hard-wearing material</a:t>
            </a:r>
            <a:endParaRPr lang="ru-RU" sz="1600" dirty="0"/>
          </a:p>
          <a:p>
            <a:pPr marL="457200" indent="-457200" algn="just">
              <a:buFont typeface="+mj-lt"/>
              <a:buAutoNum type="arabicPeriod"/>
            </a:pPr>
            <a:r>
              <a:rPr lang="ru-RU" sz="1600" dirty="0" err="1" smtClean="0"/>
              <a:t>frictional</a:t>
            </a:r>
            <a:r>
              <a:rPr lang="ru-RU" sz="1600" dirty="0" smtClean="0"/>
              <a:t> </a:t>
            </a:r>
            <a:r>
              <a:rPr lang="ru-RU" sz="1600" dirty="0" err="1" smtClean="0"/>
              <a:t>force</a:t>
            </a:r>
            <a:endParaRPr lang="ru-RU" sz="1600" dirty="0"/>
          </a:p>
          <a:p>
            <a:pPr marL="457200" indent="-457200" algn="just">
              <a:buFont typeface="+mj-lt"/>
              <a:buAutoNum type="arabicPeriod"/>
            </a:pPr>
            <a:r>
              <a:rPr lang="ru-RU" sz="1600" dirty="0" err="1" smtClean="0"/>
              <a:t>the</a:t>
            </a:r>
            <a:r>
              <a:rPr lang="ru-RU" sz="1600" dirty="0" smtClean="0"/>
              <a:t> </a:t>
            </a:r>
            <a:r>
              <a:rPr lang="ru-RU" sz="1600" dirty="0" err="1"/>
              <a:t>clutch</a:t>
            </a:r>
            <a:r>
              <a:rPr lang="ru-RU" sz="1600" dirty="0"/>
              <a:t> </a:t>
            </a:r>
            <a:r>
              <a:rPr lang="ru-RU" sz="1600" dirty="0" err="1" smtClean="0"/>
              <a:t>pedal</a:t>
            </a:r>
            <a:endParaRPr lang="ru-RU" sz="1600" dirty="0"/>
          </a:p>
          <a:p>
            <a:pPr marL="457200" indent="-457200" algn="just">
              <a:buFont typeface="+mj-lt"/>
              <a:buAutoNum type="arabicPeriod"/>
            </a:pPr>
            <a:r>
              <a:rPr lang="en-US" sz="1600" dirty="0" smtClean="0"/>
              <a:t>to </a:t>
            </a:r>
            <a:r>
              <a:rPr lang="en-US" sz="1600" dirty="0"/>
              <a:t>be </a:t>
            </a:r>
            <a:r>
              <a:rPr lang="en-US" sz="1600" dirty="0" smtClean="0"/>
              <a:t>engaged</a:t>
            </a:r>
            <a:endParaRPr lang="ru-RU" sz="1600" dirty="0" smtClean="0"/>
          </a:p>
          <a:p>
            <a:pPr marL="457200" indent="-457200" algn="just">
              <a:buFont typeface="+mj-lt"/>
              <a:buAutoNum type="arabicPeriod"/>
            </a:pPr>
            <a:r>
              <a:rPr lang="en-US" sz="1600" dirty="0" smtClean="0"/>
              <a:t>to </a:t>
            </a:r>
            <a:r>
              <a:rPr lang="en-US" sz="1600" dirty="0"/>
              <a:t>be at </a:t>
            </a:r>
            <a:r>
              <a:rPr lang="en-US" sz="1600" dirty="0" smtClean="0"/>
              <a:t>rest</a:t>
            </a:r>
            <a:endParaRPr lang="ru-RU" sz="1600" dirty="0" smtClean="0"/>
          </a:p>
          <a:p>
            <a:pPr marL="457200" indent="-457200" algn="just">
              <a:buFont typeface="+mj-lt"/>
              <a:buAutoNum type="arabicPeriod"/>
            </a:pPr>
            <a:r>
              <a:rPr lang="en-US" sz="1600" dirty="0" smtClean="0"/>
              <a:t>to </a:t>
            </a:r>
            <a:r>
              <a:rPr lang="en-US" sz="1600" dirty="0"/>
              <a:t>be </a:t>
            </a:r>
            <a:r>
              <a:rPr lang="en-US" sz="1600" dirty="0" smtClean="0"/>
              <a:t>disengaged</a:t>
            </a:r>
            <a:endParaRPr lang="ru-RU" sz="1600" dirty="0" smtClean="0"/>
          </a:p>
          <a:p>
            <a:pPr marL="457200" indent="-457200" algn="just">
              <a:buFont typeface="+mj-lt"/>
              <a:buAutoNum type="arabicPeriod"/>
            </a:pPr>
            <a:r>
              <a:rPr lang="en-US" sz="1600" dirty="0" smtClean="0"/>
              <a:t>to </a:t>
            </a:r>
            <a:r>
              <a:rPr lang="en-US" sz="1600" dirty="0"/>
              <a:t>press down on the </a:t>
            </a:r>
            <a:r>
              <a:rPr lang="en-US" sz="1600" dirty="0" smtClean="0"/>
              <a:t>pedal</a:t>
            </a:r>
            <a:endParaRPr lang="ru-RU" sz="1600" dirty="0"/>
          </a:p>
          <a:p>
            <a:pPr marL="457200" indent="-457200" algn="just">
              <a:buFont typeface="+mj-lt"/>
              <a:buAutoNum type="arabicPeriod"/>
            </a:pPr>
            <a:r>
              <a:rPr lang="ru-RU" sz="1600" dirty="0" err="1" smtClean="0"/>
              <a:t>to</a:t>
            </a:r>
            <a:r>
              <a:rPr lang="ru-RU" sz="1600" dirty="0" smtClean="0"/>
              <a:t> </a:t>
            </a:r>
            <a:r>
              <a:rPr lang="ru-RU" sz="1600" dirty="0" err="1"/>
              <a:t>run</a:t>
            </a:r>
            <a:r>
              <a:rPr lang="ru-RU" sz="1600" dirty="0"/>
              <a:t> </a:t>
            </a:r>
            <a:r>
              <a:rPr lang="ru-RU" sz="1600" dirty="0" err="1"/>
              <a:t>idly</a:t>
            </a:r>
            <a:r>
              <a:rPr lang="ru-RU" sz="1600" dirty="0"/>
              <a:t>		</a:t>
            </a:r>
          </a:p>
        </p:txBody>
      </p:sp>
      <p:sp>
        <p:nvSpPr>
          <p:cNvPr id="4" name="Объект 3"/>
          <p:cNvSpPr>
            <a:spLocks noGrp="1"/>
          </p:cNvSpPr>
          <p:nvPr>
            <p:ph sz="half" idx="2"/>
          </p:nvPr>
        </p:nvSpPr>
        <p:spPr>
          <a:xfrm>
            <a:off x="6572250" y="1328167"/>
            <a:ext cx="5334000" cy="5367908"/>
          </a:xfrm>
        </p:spPr>
        <p:txBody>
          <a:bodyPr>
            <a:noAutofit/>
          </a:bodyPr>
          <a:lstStyle/>
          <a:p>
            <a:pPr marL="457200" indent="-457200">
              <a:buFont typeface="+mj-lt"/>
              <a:buAutoNum type="alphaUcPeriod"/>
            </a:pPr>
            <a:r>
              <a:rPr lang="en-US" sz="1200" dirty="0" smtClean="0"/>
              <a:t> </a:t>
            </a:r>
            <a:r>
              <a:rPr lang="ru-RU" sz="1600" dirty="0" smtClean="0"/>
              <a:t>Завести автомобиль</a:t>
            </a:r>
            <a:endParaRPr lang="ru-RU" sz="1600" dirty="0"/>
          </a:p>
          <a:p>
            <a:pPr marL="457200" indent="-457200">
              <a:buFont typeface="+mj-lt"/>
              <a:buAutoNum type="alphaUcPeriod"/>
            </a:pPr>
            <a:r>
              <a:rPr lang="en-US" sz="1600" dirty="0" smtClean="0"/>
              <a:t> </a:t>
            </a:r>
            <a:r>
              <a:rPr lang="ru-RU" sz="1600" dirty="0" smtClean="0"/>
              <a:t>Фрикционный диск</a:t>
            </a:r>
          </a:p>
          <a:p>
            <a:pPr marL="457200" indent="-457200">
              <a:buFont typeface="+mj-lt"/>
              <a:buAutoNum type="alphaUcPeriod"/>
            </a:pPr>
            <a:r>
              <a:rPr lang="ru-RU" sz="1600" dirty="0" smtClean="0"/>
              <a:t> Маховик</a:t>
            </a:r>
          </a:p>
          <a:p>
            <a:pPr marL="457200" indent="-457200">
              <a:buFont typeface="+mj-lt"/>
              <a:buAutoNum type="alphaUcPeriod"/>
            </a:pPr>
            <a:r>
              <a:rPr lang="en-US" sz="1600" dirty="0" smtClean="0"/>
              <a:t> </a:t>
            </a:r>
            <a:r>
              <a:rPr lang="ru-RU" sz="1600" dirty="0" smtClean="0"/>
              <a:t>Износостойкий материал</a:t>
            </a:r>
            <a:endParaRPr lang="ru-RU" sz="1600" dirty="0"/>
          </a:p>
          <a:p>
            <a:pPr marL="457200" indent="-457200">
              <a:buFont typeface="+mj-lt"/>
              <a:buAutoNum type="alphaUcPeriod"/>
            </a:pPr>
            <a:r>
              <a:rPr lang="ru-RU" sz="1600" dirty="0" smtClean="0"/>
              <a:t>Работать вхолостую</a:t>
            </a:r>
          </a:p>
          <a:p>
            <a:pPr marL="457200" indent="-457200">
              <a:buFont typeface="+mj-lt"/>
              <a:buAutoNum type="alphaUcPeriod"/>
            </a:pPr>
            <a:r>
              <a:rPr lang="ru-RU" sz="1600" dirty="0" smtClean="0"/>
              <a:t>Соединяться</a:t>
            </a:r>
          </a:p>
          <a:p>
            <a:pPr marL="457200" indent="-457200">
              <a:buFont typeface="+mj-lt"/>
              <a:buAutoNum type="alphaUcPeriod"/>
            </a:pPr>
            <a:r>
              <a:rPr lang="ru-RU" sz="1600" dirty="0" smtClean="0"/>
              <a:t>Сила трения</a:t>
            </a:r>
          </a:p>
          <a:p>
            <a:pPr marL="457200" indent="-457200">
              <a:buFont typeface="+mj-lt"/>
              <a:buAutoNum type="alphaUcPeriod"/>
            </a:pPr>
            <a:r>
              <a:rPr lang="ru-RU" sz="1600" dirty="0" smtClean="0"/>
              <a:t>Разъединяться</a:t>
            </a:r>
          </a:p>
          <a:p>
            <a:pPr marL="457200" indent="-457200">
              <a:buFont typeface="+mj-lt"/>
              <a:buAutoNum type="alphaUcPeriod"/>
            </a:pPr>
            <a:r>
              <a:rPr lang="ru-RU" sz="1600" dirty="0" smtClean="0"/>
              <a:t>Фрикционное устройство</a:t>
            </a:r>
          </a:p>
          <a:p>
            <a:pPr marL="457200" indent="-457200">
              <a:buFont typeface="+mj-lt"/>
              <a:buAutoNum type="alphaUcPeriod"/>
            </a:pPr>
            <a:r>
              <a:rPr lang="ru-RU" sz="1600" dirty="0" smtClean="0"/>
              <a:t>Находиться в покое</a:t>
            </a:r>
          </a:p>
          <a:p>
            <a:pPr marL="457200" indent="-457200">
              <a:buFont typeface="+mj-lt"/>
              <a:buAutoNum type="alphaUcPeriod"/>
            </a:pPr>
            <a:r>
              <a:rPr lang="ru-RU" sz="1600" dirty="0" smtClean="0"/>
              <a:t>Закреплен</a:t>
            </a:r>
          </a:p>
          <a:p>
            <a:pPr marL="457200" indent="-457200">
              <a:buFont typeface="+mj-lt"/>
              <a:buAutoNum type="alphaUcPeriod"/>
            </a:pPr>
            <a:r>
              <a:rPr lang="ru-RU" sz="1600" dirty="0" smtClean="0"/>
              <a:t>Педаль сцепления</a:t>
            </a:r>
          </a:p>
          <a:p>
            <a:pPr marL="457200" indent="-457200">
              <a:buFont typeface="+mj-lt"/>
              <a:buAutoNum type="alphaUcPeriod"/>
            </a:pPr>
            <a:r>
              <a:rPr lang="ru-RU" sz="1600" dirty="0" smtClean="0"/>
              <a:t>Нажать на педаль</a:t>
            </a:r>
          </a:p>
          <a:p>
            <a:pPr marL="457200" indent="-457200">
              <a:buFont typeface="+mj-lt"/>
              <a:buAutoNum type="alphaUcPeriod"/>
            </a:pPr>
            <a:r>
              <a:rPr lang="ru-RU" sz="1600" dirty="0" smtClean="0"/>
              <a:t>Отсоединить двигатель</a:t>
            </a:r>
          </a:p>
          <a:p>
            <a:pPr marL="457200" indent="-457200">
              <a:buFont typeface="+mj-lt"/>
              <a:buAutoNum type="alphaUcPeriod"/>
            </a:pPr>
            <a:r>
              <a:rPr lang="ru-RU" sz="1600" dirty="0" smtClean="0"/>
              <a:t>Нажимной диск</a:t>
            </a:r>
          </a:p>
          <a:p>
            <a:pPr marL="457200" indent="-457200">
              <a:buFont typeface="+mj-lt"/>
              <a:buAutoNum type="alphaUcPeriod"/>
            </a:pPr>
            <a:r>
              <a:rPr lang="ru-RU" sz="1600" dirty="0" smtClean="0"/>
              <a:t>Коробка передач</a:t>
            </a:r>
          </a:p>
        </p:txBody>
      </p:sp>
    </p:spTree>
    <p:extLst>
      <p:ext uri="{BB962C8B-B14F-4D97-AF65-F5344CB8AC3E}">
        <p14:creationId xmlns:p14="http://schemas.microsoft.com/office/powerpoint/2010/main" val="1411132671"/>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71104" y="620705"/>
            <a:ext cx="8610600" cy="1293028"/>
          </a:xfrm>
        </p:spPr>
        <p:txBody>
          <a:bodyPr/>
          <a:lstStyle/>
          <a:p>
            <a:pPr algn="ctr"/>
            <a:r>
              <a:rPr lang="en-US" dirty="0" smtClean="0">
                <a:latin typeface="Broadway" panose="04040905080B02020502" pitchFamily="82" charset="0"/>
              </a:rPr>
              <a:t>Good job☺</a:t>
            </a:r>
            <a:endParaRPr lang="ru-RU" dirty="0"/>
          </a:p>
        </p:txBody>
      </p:sp>
      <p:pic>
        <p:nvPicPr>
          <p:cNvPr id="6146" name="Picture 2" descr="ÐÐ°ÑÑÐ¸Ð½ÐºÐ¸ Ð¿Ð¾ Ð·Ð°Ð¿ÑÐ¾ÑÑ Ð¿Ð°ÑÐ½ÑÐ¹ Ð´ÑÐ¸Ñ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2299" y="1913733"/>
            <a:ext cx="6628209" cy="441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39506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6575" y="202398"/>
            <a:ext cx="8610600" cy="1293028"/>
          </a:xfrm>
        </p:spPr>
        <p:txBody>
          <a:bodyPr/>
          <a:lstStyle/>
          <a:p>
            <a:r>
              <a:rPr lang="en-US" dirty="0" smtClean="0">
                <a:latin typeface="Broadway" panose="04040905080B02020502" pitchFamily="82" charset="0"/>
              </a:rPr>
              <a:t>Complete the sentences</a:t>
            </a:r>
            <a:endParaRPr lang="ru-RU" dirty="0"/>
          </a:p>
        </p:txBody>
      </p:sp>
      <p:sp>
        <p:nvSpPr>
          <p:cNvPr id="3" name="Объект 2"/>
          <p:cNvSpPr>
            <a:spLocks noGrp="1"/>
          </p:cNvSpPr>
          <p:nvPr>
            <p:ph sz="half" idx="1"/>
          </p:nvPr>
        </p:nvSpPr>
        <p:spPr>
          <a:xfrm>
            <a:off x="457200" y="1495427"/>
            <a:ext cx="5562600" cy="4723258"/>
          </a:xfrm>
        </p:spPr>
        <p:txBody>
          <a:bodyPr>
            <a:normAutofit fontScale="92500" lnSpcReduction="10000"/>
          </a:bodyPr>
          <a:lstStyle/>
          <a:p>
            <a:pPr marL="0" indent="0">
              <a:buNone/>
            </a:pPr>
            <a:r>
              <a:rPr lang="en-US" dirty="0"/>
              <a:t>A</a:t>
            </a:r>
            <a:r>
              <a:rPr lang="en-US" dirty="0" smtClean="0"/>
              <a:t>. :</a:t>
            </a:r>
            <a:r>
              <a:rPr lang="en-US" dirty="0"/>
              <a:t>What three functions does the clutch ... ?</a:t>
            </a:r>
          </a:p>
          <a:p>
            <a:pPr marL="0" indent="0">
              <a:buNone/>
            </a:pPr>
            <a:r>
              <a:rPr lang="en-US" dirty="0"/>
              <a:t>B</a:t>
            </a:r>
            <a:r>
              <a:rPr lang="en-US" dirty="0" smtClean="0"/>
              <a:t>. :</a:t>
            </a:r>
            <a:r>
              <a:rPr lang="en-US" dirty="0"/>
              <a:t>It is used for ....</a:t>
            </a:r>
          </a:p>
          <a:p>
            <a:pPr marL="0" indent="0">
              <a:buNone/>
            </a:pPr>
            <a:r>
              <a:rPr lang="en-US" dirty="0"/>
              <a:t>A</a:t>
            </a:r>
            <a:r>
              <a:rPr lang="en-US" dirty="0" smtClean="0"/>
              <a:t>. :</a:t>
            </a:r>
            <a:r>
              <a:rPr lang="en-US" dirty="0"/>
              <a:t>Where is it... ?</a:t>
            </a:r>
          </a:p>
          <a:p>
            <a:pPr marL="0" indent="0">
              <a:buNone/>
            </a:pPr>
            <a:r>
              <a:rPr lang="en-US" dirty="0"/>
              <a:t>B</a:t>
            </a:r>
            <a:r>
              <a:rPr lang="en-US" dirty="0" smtClean="0"/>
              <a:t>. :</a:t>
            </a:r>
            <a:r>
              <a:rPr lang="en-US" dirty="0"/>
              <a:t>It is ... between the flywheel of the engine and the ....</a:t>
            </a:r>
          </a:p>
          <a:p>
            <a:pPr marL="0" indent="0">
              <a:buNone/>
            </a:pPr>
            <a:r>
              <a:rPr lang="en-US" dirty="0"/>
              <a:t>A</a:t>
            </a:r>
            <a:r>
              <a:rPr lang="en-US" dirty="0" smtClean="0"/>
              <a:t>. :</a:t>
            </a:r>
            <a:r>
              <a:rPr lang="en-US" dirty="0"/>
              <a:t>By what is the clutch ... ?</a:t>
            </a:r>
          </a:p>
          <a:p>
            <a:pPr marL="0" indent="0">
              <a:buNone/>
            </a:pPr>
            <a:r>
              <a:rPr lang="en-US" dirty="0"/>
              <a:t>B</a:t>
            </a:r>
            <a:r>
              <a:rPr lang="en-US" dirty="0" smtClean="0"/>
              <a:t>. :</a:t>
            </a:r>
            <a:r>
              <a:rPr lang="en-US" dirty="0"/>
              <a:t>It is ...by the....</a:t>
            </a:r>
          </a:p>
          <a:p>
            <a:pPr marL="0" indent="0">
              <a:buNone/>
            </a:pPr>
            <a:r>
              <a:rPr lang="en-US" dirty="0"/>
              <a:t>A</a:t>
            </a:r>
            <a:r>
              <a:rPr lang="en-US" dirty="0" smtClean="0"/>
              <a:t>. :</a:t>
            </a:r>
            <a:r>
              <a:rPr lang="en-US" dirty="0"/>
              <a:t>What takes place when the pedal is ... ?</a:t>
            </a:r>
          </a:p>
          <a:p>
            <a:pPr marL="0" indent="0">
              <a:buNone/>
            </a:pPr>
            <a:r>
              <a:rPr lang="en-US" dirty="0"/>
              <a:t>B</a:t>
            </a:r>
            <a:r>
              <a:rPr lang="en-US" dirty="0" smtClean="0"/>
              <a:t>. : </a:t>
            </a:r>
            <a:r>
              <a:rPr lang="en-US" dirty="0"/>
              <a:t>The clutch is ....</a:t>
            </a:r>
          </a:p>
          <a:p>
            <a:pPr marL="0" indent="0">
              <a:buNone/>
            </a:pPr>
            <a:r>
              <a:rPr lang="en-US" dirty="0"/>
              <a:t>A</a:t>
            </a:r>
            <a:r>
              <a:rPr lang="en-US" dirty="0" smtClean="0"/>
              <a:t>. : </a:t>
            </a:r>
            <a:r>
              <a:rPr lang="en-US" dirty="0"/>
              <a:t>And when the driver pushes down on the pedal? </a:t>
            </a:r>
          </a:p>
          <a:p>
            <a:pPr marL="0" indent="0">
              <a:buNone/>
            </a:pPr>
            <a:r>
              <a:rPr lang="en-US" dirty="0"/>
              <a:t>B</a:t>
            </a:r>
            <a:r>
              <a:rPr lang="en-US" dirty="0" smtClean="0"/>
              <a:t>. : </a:t>
            </a:r>
            <a:r>
              <a:rPr lang="en-US" dirty="0"/>
              <a:t>The clutch is ....</a:t>
            </a:r>
          </a:p>
          <a:p>
            <a:endParaRPr lang="ru-RU" dirty="0"/>
          </a:p>
        </p:txBody>
      </p:sp>
      <p:sp>
        <p:nvSpPr>
          <p:cNvPr id="4" name="Объект 3"/>
          <p:cNvSpPr>
            <a:spLocks noGrp="1"/>
          </p:cNvSpPr>
          <p:nvPr>
            <p:ph sz="half" idx="2"/>
          </p:nvPr>
        </p:nvSpPr>
        <p:spPr>
          <a:xfrm>
            <a:off x="6172200" y="1495427"/>
            <a:ext cx="6019800" cy="5219698"/>
          </a:xfrm>
        </p:spPr>
        <p:txBody>
          <a:bodyPr>
            <a:normAutofit fontScale="92500" lnSpcReduction="10000"/>
          </a:bodyPr>
          <a:lstStyle/>
          <a:p>
            <a:pPr marL="0" indent="0">
              <a:buNone/>
            </a:pPr>
            <a:r>
              <a:rPr lang="en-US" dirty="0"/>
              <a:t>freeing the engine from the gearbox</a:t>
            </a:r>
            <a:r>
              <a:rPr lang="en-US" dirty="0" smtClean="0"/>
              <a:t>,</a:t>
            </a:r>
            <a:br>
              <a:rPr lang="en-US" dirty="0" smtClean="0"/>
            </a:br>
            <a:r>
              <a:rPr lang="en-US" dirty="0" smtClean="0"/>
              <a:t> </a:t>
            </a:r>
            <a:r>
              <a:rPr lang="en-US" dirty="0"/>
              <a:t>serve</a:t>
            </a:r>
            <a:r>
              <a:rPr lang="en-US" dirty="0" smtClean="0"/>
              <a:t>,</a:t>
            </a:r>
            <a:br>
              <a:rPr lang="en-US" dirty="0" smtClean="0"/>
            </a:br>
            <a:r>
              <a:rPr lang="en-US" dirty="0" smtClean="0"/>
              <a:t> </a:t>
            </a:r>
            <a:r>
              <a:rPr lang="en-US" dirty="0"/>
              <a:t>fixed</a:t>
            </a:r>
            <a:r>
              <a:rPr lang="en-US" dirty="0" smtClean="0"/>
              <a:t>,</a:t>
            </a:r>
            <a:br>
              <a:rPr lang="en-US" dirty="0" smtClean="0"/>
            </a:br>
            <a:r>
              <a:rPr lang="en-US" dirty="0" smtClean="0"/>
              <a:t> </a:t>
            </a:r>
            <a:r>
              <a:rPr lang="en-US" dirty="0"/>
              <a:t>gearbox</a:t>
            </a:r>
            <a:r>
              <a:rPr lang="en-US" dirty="0" smtClean="0"/>
              <a:t>,</a:t>
            </a:r>
            <a:br>
              <a:rPr lang="en-US" dirty="0" smtClean="0"/>
            </a:br>
            <a:r>
              <a:rPr lang="en-US" dirty="0" smtClean="0"/>
              <a:t> </a:t>
            </a:r>
            <a:r>
              <a:rPr lang="en-US" dirty="0"/>
              <a:t>controlled</a:t>
            </a:r>
            <a:r>
              <a:rPr lang="en-US" dirty="0" smtClean="0"/>
              <a:t>,</a:t>
            </a:r>
            <a:br>
              <a:rPr lang="en-US" dirty="0" smtClean="0"/>
            </a:br>
            <a:r>
              <a:rPr lang="en-US" dirty="0" smtClean="0"/>
              <a:t> </a:t>
            </a:r>
            <a:r>
              <a:rPr lang="en-US" dirty="0"/>
              <a:t>starting the car</a:t>
            </a:r>
            <a:r>
              <a:rPr lang="en-US" dirty="0" smtClean="0"/>
              <a:t>,</a:t>
            </a:r>
            <a:br>
              <a:rPr lang="en-US" dirty="0" smtClean="0"/>
            </a:br>
            <a:r>
              <a:rPr lang="en-US" dirty="0" smtClean="0"/>
              <a:t> </a:t>
            </a:r>
            <a:r>
              <a:rPr lang="en-US" dirty="0"/>
              <a:t>freeing the engine from the car wheels</a:t>
            </a:r>
            <a:r>
              <a:rPr lang="en-US" dirty="0" smtClean="0"/>
              <a:t>,</a:t>
            </a:r>
            <a:br>
              <a:rPr lang="en-US" dirty="0" smtClean="0"/>
            </a:br>
            <a:r>
              <a:rPr lang="en-US" dirty="0" smtClean="0"/>
              <a:t> </a:t>
            </a:r>
            <a:r>
              <a:rPr lang="en-US" dirty="0"/>
              <a:t>pedal</a:t>
            </a:r>
            <a:r>
              <a:rPr lang="en-US" dirty="0" smtClean="0"/>
              <a:t>,</a:t>
            </a:r>
            <a:br>
              <a:rPr lang="en-US" dirty="0" smtClean="0"/>
            </a:br>
            <a:r>
              <a:rPr lang="en-US" dirty="0" smtClean="0"/>
              <a:t> </a:t>
            </a:r>
            <a:r>
              <a:rPr lang="en-US" dirty="0"/>
              <a:t>at rest</a:t>
            </a:r>
            <a:r>
              <a:rPr lang="en-US" dirty="0" smtClean="0"/>
              <a:t>,</a:t>
            </a:r>
            <a:br>
              <a:rPr lang="en-US" dirty="0" smtClean="0"/>
            </a:br>
            <a:r>
              <a:rPr lang="en-US" dirty="0" smtClean="0"/>
              <a:t> </a:t>
            </a:r>
            <a:r>
              <a:rPr lang="en-US" dirty="0"/>
              <a:t>engaged</a:t>
            </a:r>
            <a:r>
              <a:rPr lang="en-US" dirty="0" smtClean="0"/>
              <a:t>,</a:t>
            </a:r>
            <a:br>
              <a:rPr lang="en-US" dirty="0" smtClean="0"/>
            </a:br>
            <a:r>
              <a:rPr lang="en-US" dirty="0" smtClean="0"/>
              <a:t> </a:t>
            </a:r>
            <a:r>
              <a:rPr lang="en-US" dirty="0"/>
              <a:t>disengaged</a:t>
            </a:r>
            <a:r>
              <a:rPr lang="en-US" dirty="0" smtClean="0"/>
              <a:t>,</a:t>
            </a:r>
            <a:br>
              <a:rPr lang="en-US" dirty="0" smtClean="0"/>
            </a:br>
            <a:r>
              <a:rPr lang="en-US" dirty="0" smtClean="0"/>
              <a:t> </a:t>
            </a:r>
            <a:r>
              <a:rPr lang="en-US" dirty="0"/>
              <a:t>do</a:t>
            </a:r>
            <a:r>
              <a:rPr lang="en-US" dirty="0" smtClean="0"/>
              <a:t>,</a:t>
            </a:r>
            <a:br>
              <a:rPr lang="en-US" dirty="0" smtClean="0"/>
            </a:br>
            <a:r>
              <a:rPr lang="en-US" dirty="0" smtClean="0"/>
              <a:t> </a:t>
            </a:r>
            <a:r>
              <a:rPr lang="en-US" dirty="0"/>
              <a:t>located.</a:t>
            </a:r>
            <a:endParaRPr lang="ru-RU" dirty="0"/>
          </a:p>
        </p:txBody>
      </p:sp>
      <p:pic>
        <p:nvPicPr>
          <p:cNvPr id="5122" name="Picture 2" descr="ÐÐ°ÑÑÐ¸Ð½ÐºÐ¸ Ð¿Ð¾ Ð·Ð°Ð¿ÑÐ¾ÑÑ mark 2 dr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25" y="4219576"/>
            <a:ext cx="3556000" cy="237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157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019425" y="0"/>
            <a:ext cx="8610600" cy="1293028"/>
          </a:xfrm>
        </p:spPr>
        <p:txBody>
          <a:bodyPr/>
          <a:lstStyle/>
          <a:p>
            <a:r>
              <a:rPr lang="en-US" dirty="0" smtClean="0">
                <a:latin typeface="Broadway" panose="04040905080B02020502" pitchFamily="82" charset="0"/>
              </a:rPr>
              <a:t>Translate </a:t>
            </a:r>
            <a:r>
              <a:rPr lang="en-US" dirty="0" smtClean="0">
                <a:latin typeface="Broadway" panose="04040905080B02020502" pitchFamily="82" charset="0"/>
              </a:rPr>
              <a:t>into </a:t>
            </a:r>
            <a:r>
              <a:rPr lang="en-US" dirty="0" smtClean="0">
                <a:latin typeface="Broadway" panose="04040905080B02020502" pitchFamily="82" charset="0"/>
              </a:rPr>
              <a:t>English</a:t>
            </a:r>
            <a:endParaRPr lang="ru-RU" dirty="0"/>
          </a:p>
        </p:txBody>
      </p:sp>
      <p:sp>
        <p:nvSpPr>
          <p:cNvPr id="6" name="Объект 5"/>
          <p:cNvSpPr>
            <a:spLocks noGrp="1"/>
          </p:cNvSpPr>
          <p:nvPr>
            <p:ph idx="1"/>
          </p:nvPr>
        </p:nvSpPr>
        <p:spPr>
          <a:xfrm>
            <a:off x="685800" y="1447800"/>
            <a:ext cx="10820400" cy="4770885"/>
          </a:xfrm>
        </p:spPr>
        <p:txBody>
          <a:bodyPr/>
          <a:lstStyle/>
          <a:p>
            <a:pPr marL="457200" indent="-457200">
              <a:buFont typeface="+mj-lt"/>
              <a:buAutoNum type="arabicPeriod"/>
            </a:pPr>
            <a:r>
              <a:rPr lang="ru-RU" dirty="0"/>
              <a:t>Сцепление — это фрикционное устройство.</a:t>
            </a:r>
          </a:p>
          <a:p>
            <a:pPr marL="457200" indent="-457200">
              <a:buFont typeface="+mj-lt"/>
              <a:buAutoNum type="arabicPeriod"/>
            </a:pPr>
            <a:r>
              <a:rPr lang="ru-RU" dirty="0" smtClean="0"/>
              <a:t>Сцепление </a:t>
            </a:r>
            <a:r>
              <a:rPr lang="ru-RU" dirty="0"/>
              <a:t>соединяет двигатель и коробку передач.</a:t>
            </a:r>
          </a:p>
          <a:p>
            <a:pPr marL="457200" indent="-457200">
              <a:buFont typeface="+mj-lt"/>
              <a:buAutoNum type="arabicPeriod"/>
            </a:pPr>
            <a:r>
              <a:rPr lang="ru-RU" dirty="0" smtClean="0"/>
              <a:t>Сцепление </a:t>
            </a:r>
            <a:r>
              <a:rPr lang="ru-RU" dirty="0"/>
              <a:t>расположено между маховиком двигателя и коробкой передач.</a:t>
            </a:r>
          </a:p>
          <a:p>
            <a:pPr marL="457200" indent="-457200">
              <a:buFont typeface="+mj-lt"/>
              <a:buAutoNum type="arabicPeriod"/>
            </a:pPr>
            <a:r>
              <a:rPr lang="ru-RU" dirty="0" smtClean="0"/>
              <a:t> </a:t>
            </a:r>
            <a:r>
              <a:rPr lang="ru-RU" dirty="0"/>
              <a:t>Как правило, сцепление состоит из двух дисков: ведомого и нажимного.</a:t>
            </a:r>
          </a:p>
          <a:p>
            <a:pPr marL="457200" indent="-457200">
              <a:buFont typeface="+mj-lt"/>
              <a:buAutoNum type="arabicPeriod"/>
            </a:pPr>
            <a:r>
              <a:rPr lang="ru-RU" dirty="0" smtClean="0"/>
              <a:t>Сцепление </a:t>
            </a:r>
            <a:r>
              <a:rPr lang="ru-RU" dirty="0"/>
              <a:t>управляется педалью сцепления.</a:t>
            </a:r>
          </a:p>
          <a:p>
            <a:pPr marL="457200" indent="-457200">
              <a:buFont typeface="+mj-lt"/>
              <a:buAutoNum type="arabicPeriod"/>
            </a:pPr>
            <a:r>
              <a:rPr lang="ru-RU" dirty="0" smtClean="0"/>
              <a:t>Когда </a:t>
            </a:r>
            <a:r>
              <a:rPr lang="ru-RU" dirty="0"/>
              <a:t>педаль сцепления находится в покое, диски </a:t>
            </a:r>
            <a:r>
              <a:rPr lang="ru-RU" dirty="0" smtClean="0"/>
              <a:t>сцепления </a:t>
            </a:r>
            <a:r>
              <a:rPr lang="ru-RU" dirty="0"/>
              <a:t>соединены и работающий двигатель соединен с </a:t>
            </a:r>
            <a:r>
              <a:rPr lang="ru-RU" dirty="0" smtClean="0"/>
              <a:t>коробкой </a:t>
            </a:r>
            <a:r>
              <a:rPr lang="ru-RU" dirty="0"/>
              <a:t>передач и колесами.</a:t>
            </a:r>
          </a:p>
          <a:p>
            <a:pPr marL="457200" indent="-457200">
              <a:buFont typeface="+mj-lt"/>
              <a:buAutoNum type="arabicPeriod"/>
            </a:pPr>
            <a:r>
              <a:rPr lang="ru-RU" dirty="0" smtClean="0"/>
              <a:t>Когда </a:t>
            </a:r>
            <a:r>
              <a:rPr lang="ru-RU" dirty="0"/>
              <a:t>водитель нажимает на педаль сцепления, диски отходят, сцепление отсоединятся и двигатель работает вхолостую.</a:t>
            </a:r>
          </a:p>
        </p:txBody>
      </p:sp>
    </p:spTree>
    <p:extLst>
      <p:ext uri="{BB962C8B-B14F-4D97-AF65-F5344CB8AC3E}">
        <p14:creationId xmlns:p14="http://schemas.microsoft.com/office/powerpoint/2010/main" val="334610717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0"/>
            <a:ext cx="8610600" cy="1293028"/>
          </a:xfrm>
        </p:spPr>
        <p:txBody>
          <a:bodyPr/>
          <a:lstStyle/>
          <a:p>
            <a:r>
              <a:rPr lang="en-US" dirty="0">
                <a:latin typeface="Broadway" panose="04040905080B02020502" pitchFamily="82" charset="0"/>
              </a:rPr>
              <a:t>vocabulary</a:t>
            </a:r>
            <a:endParaRPr lang="ru-RU" dirty="0"/>
          </a:p>
        </p:txBody>
      </p:sp>
      <p:sp>
        <p:nvSpPr>
          <p:cNvPr id="4" name="Объект 3"/>
          <p:cNvSpPr>
            <a:spLocks noGrp="1"/>
          </p:cNvSpPr>
          <p:nvPr>
            <p:ph sz="half" idx="1"/>
          </p:nvPr>
        </p:nvSpPr>
        <p:spPr>
          <a:xfrm>
            <a:off x="695325" y="1504950"/>
            <a:ext cx="5334000" cy="5103028"/>
          </a:xfrm>
        </p:spPr>
        <p:txBody>
          <a:bodyPr>
            <a:normAutofit fontScale="70000" lnSpcReduction="20000"/>
          </a:bodyPr>
          <a:lstStyle/>
          <a:p>
            <a:pPr marL="0" indent="0">
              <a:buNone/>
            </a:pPr>
            <a:r>
              <a:rPr lang="en-US" sz="2800" dirty="0"/>
              <a:t>be at rest — </a:t>
            </a:r>
            <a:r>
              <a:rPr lang="ru-RU" sz="2800" dirty="0"/>
              <a:t>быть в исходном </a:t>
            </a:r>
            <a:r>
              <a:rPr lang="ru-RU" sz="2800" dirty="0" smtClean="0"/>
              <a:t>положении </a:t>
            </a:r>
            <a:r>
              <a:rPr lang="ru-RU" sz="2800" dirty="0"/>
              <a:t>(в покое) </a:t>
            </a:r>
          </a:p>
          <a:p>
            <a:pPr marL="0" indent="0">
              <a:buNone/>
            </a:pPr>
            <a:r>
              <a:rPr lang="en-US" sz="2800" dirty="0"/>
              <a:t>car wheels - </a:t>
            </a:r>
            <a:r>
              <a:rPr lang="ru-RU" sz="2800" dirty="0"/>
              <a:t>колеса автомобиля </a:t>
            </a:r>
          </a:p>
          <a:p>
            <a:pPr marL="0" indent="0">
              <a:buNone/>
            </a:pPr>
            <a:r>
              <a:rPr lang="en-US" sz="2800" dirty="0"/>
              <a:t>clutch - </a:t>
            </a:r>
            <a:r>
              <a:rPr lang="ru-RU" sz="2800" dirty="0"/>
              <a:t>сцепление </a:t>
            </a:r>
          </a:p>
          <a:p>
            <a:pPr marL="0" indent="0">
              <a:buNone/>
            </a:pPr>
            <a:r>
              <a:rPr lang="en-US" sz="2800" dirty="0"/>
              <a:t>clutch pedal — </a:t>
            </a:r>
            <a:r>
              <a:rPr lang="ru-RU" sz="2800" dirty="0"/>
              <a:t>педаль сцепления </a:t>
            </a:r>
          </a:p>
          <a:p>
            <a:pPr marL="0" indent="0">
              <a:buNone/>
            </a:pPr>
            <a:r>
              <a:rPr lang="en-US" sz="2800" dirty="0"/>
              <a:t>connect — </a:t>
            </a:r>
            <a:r>
              <a:rPr lang="ru-RU" sz="2800" dirty="0"/>
              <a:t>соединять </a:t>
            </a:r>
          </a:p>
          <a:p>
            <a:pPr marL="0" indent="0">
              <a:buNone/>
            </a:pPr>
            <a:r>
              <a:rPr lang="en-US" sz="2800" dirty="0"/>
              <a:t>control — </a:t>
            </a:r>
            <a:r>
              <a:rPr lang="ru-RU" sz="2800" dirty="0"/>
              <a:t>управлять </a:t>
            </a:r>
          </a:p>
          <a:p>
            <a:pPr marL="0" indent="0">
              <a:buNone/>
            </a:pPr>
            <a:r>
              <a:rPr lang="en-US" sz="2800" dirty="0"/>
              <a:t>disconnect – </a:t>
            </a:r>
            <a:r>
              <a:rPr lang="ru-RU" sz="2800" dirty="0"/>
              <a:t>отсоединять</a:t>
            </a:r>
          </a:p>
          <a:p>
            <a:pPr marL="0" indent="0">
              <a:buNone/>
            </a:pPr>
            <a:r>
              <a:rPr lang="ru-RU" sz="2800" dirty="0"/>
              <a:t> </a:t>
            </a:r>
            <a:r>
              <a:rPr lang="en-US" sz="2800" dirty="0"/>
              <a:t>disengage - </a:t>
            </a:r>
            <a:r>
              <a:rPr lang="ru-RU" sz="2800" dirty="0"/>
              <a:t>отключать </a:t>
            </a:r>
          </a:p>
          <a:p>
            <a:pPr marL="0" indent="0">
              <a:buNone/>
            </a:pPr>
            <a:r>
              <a:rPr lang="en-US" sz="2800" dirty="0"/>
              <a:t>engage — </a:t>
            </a:r>
            <a:r>
              <a:rPr lang="ru-RU" sz="2800" dirty="0"/>
              <a:t>включать</a:t>
            </a:r>
          </a:p>
          <a:p>
            <a:pPr marL="0" indent="0">
              <a:buNone/>
            </a:pPr>
            <a:r>
              <a:rPr lang="en-US" sz="2800" dirty="0"/>
              <a:t>fix — </a:t>
            </a:r>
            <a:r>
              <a:rPr lang="ru-RU" sz="2800" dirty="0"/>
              <a:t>фиксировать, устанавливать</a:t>
            </a:r>
          </a:p>
          <a:p>
            <a:pPr marL="0" indent="0">
              <a:buNone/>
            </a:pPr>
            <a:r>
              <a:rPr lang="en-US" sz="2800" dirty="0"/>
              <a:t>flywheel — </a:t>
            </a:r>
            <a:r>
              <a:rPr lang="ru-RU" sz="2800" dirty="0"/>
              <a:t>маховик</a:t>
            </a:r>
          </a:p>
          <a:p>
            <a:endParaRPr lang="ru-RU" dirty="0"/>
          </a:p>
        </p:txBody>
      </p:sp>
      <p:sp>
        <p:nvSpPr>
          <p:cNvPr id="5" name="Объект 4"/>
          <p:cNvSpPr>
            <a:spLocks noGrp="1"/>
          </p:cNvSpPr>
          <p:nvPr>
            <p:ph sz="half" idx="2"/>
          </p:nvPr>
        </p:nvSpPr>
        <p:spPr>
          <a:xfrm>
            <a:off x="6172200" y="1085850"/>
            <a:ext cx="5334000" cy="5572125"/>
          </a:xfrm>
        </p:spPr>
        <p:txBody>
          <a:bodyPr>
            <a:normAutofit fontScale="70000" lnSpcReduction="20000"/>
          </a:bodyPr>
          <a:lstStyle/>
          <a:p>
            <a:pPr marL="0" indent="0">
              <a:buNone/>
            </a:pPr>
            <a:r>
              <a:rPr lang="en-US" sz="2800" dirty="0"/>
              <a:t>friction plate (disc) - </a:t>
            </a:r>
            <a:r>
              <a:rPr lang="ru-RU" sz="2800" dirty="0"/>
              <a:t>фрикционный (ведомый) диск (сцепления) </a:t>
            </a:r>
            <a:endParaRPr lang="ru-RU" sz="2800" dirty="0" smtClean="0"/>
          </a:p>
          <a:p>
            <a:pPr marL="0" indent="0">
              <a:buNone/>
            </a:pPr>
            <a:r>
              <a:rPr lang="en-US" sz="2800" dirty="0" smtClean="0"/>
              <a:t>frictional </a:t>
            </a:r>
            <a:r>
              <a:rPr lang="en-US" sz="2800" dirty="0"/>
              <a:t>force — </a:t>
            </a:r>
            <a:r>
              <a:rPr lang="ru-RU" sz="2800" dirty="0"/>
              <a:t>сила трения </a:t>
            </a:r>
          </a:p>
          <a:p>
            <a:pPr marL="0" indent="0">
              <a:buNone/>
            </a:pPr>
            <a:r>
              <a:rPr lang="en-US" sz="2800" dirty="0"/>
              <a:t>gear — </a:t>
            </a:r>
            <a:r>
              <a:rPr lang="ru-RU" sz="2800" dirty="0"/>
              <a:t>шестерня; передача</a:t>
            </a:r>
          </a:p>
          <a:p>
            <a:pPr marL="0" indent="0">
              <a:buNone/>
            </a:pPr>
            <a:r>
              <a:rPr lang="en-US" sz="2800" dirty="0"/>
              <a:t>gearbox — </a:t>
            </a:r>
            <a:r>
              <a:rPr lang="ru-RU" sz="2800" dirty="0"/>
              <a:t>коробка передач</a:t>
            </a:r>
          </a:p>
          <a:p>
            <a:pPr marL="0" indent="0">
              <a:buNone/>
            </a:pPr>
            <a:r>
              <a:rPr lang="en-US" sz="2800" dirty="0"/>
              <a:t>hard-wearing material — </a:t>
            </a:r>
            <a:r>
              <a:rPr lang="ru-RU" sz="2800" dirty="0" smtClean="0"/>
              <a:t>износостойкий </a:t>
            </a:r>
            <a:r>
              <a:rPr lang="ru-RU" sz="2800" dirty="0"/>
              <a:t>материал </a:t>
            </a:r>
          </a:p>
          <a:p>
            <a:pPr marL="0" indent="0">
              <a:buNone/>
            </a:pPr>
            <a:r>
              <a:rPr lang="en-US" sz="2800" dirty="0"/>
              <a:t>press down the pedal - </a:t>
            </a:r>
            <a:r>
              <a:rPr lang="ru-RU" sz="2800" dirty="0"/>
              <a:t>нажимать на педаль</a:t>
            </a:r>
          </a:p>
          <a:p>
            <a:pPr marL="0" indent="0">
              <a:buNone/>
            </a:pPr>
            <a:r>
              <a:rPr lang="en-US" sz="2800" dirty="0"/>
              <a:t>pressure plate (disc) - </a:t>
            </a:r>
            <a:r>
              <a:rPr lang="ru-RU" sz="2800" dirty="0"/>
              <a:t>нажимной диск(сцепления) </a:t>
            </a:r>
          </a:p>
          <a:p>
            <a:pPr marL="0" indent="0">
              <a:buNone/>
            </a:pPr>
            <a:r>
              <a:rPr lang="en-US" sz="2800" dirty="0"/>
              <a:t>principle of operation — </a:t>
            </a:r>
            <a:r>
              <a:rPr lang="ru-RU" sz="2800" dirty="0"/>
              <a:t>принцип </a:t>
            </a:r>
            <a:r>
              <a:rPr lang="ru-RU" sz="2800" dirty="0" smtClean="0"/>
              <a:t>действия </a:t>
            </a:r>
            <a:endParaRPr lang="ru-RU" sz="2800" dirty="0"/>
          </a:p>
          <a:p>
            <a:pPr marL="0" indent="0">
              <a:buNone/>
            </a:pPr>
            <a:r>
              <a:rPr lang="en-US" sz="2800" dirty="0"/>
              <a:t>release – </a:t>
            </a:r>
            <a:r>
              <a:rPr lang="ru-RU" sz="2800" dirty="0"/>
              <a:t>отпускать</a:t>
            </a:r>
          </a:p>
          <a:p>
            <a:pPr marL="0" indent="0">
              <a:buNone/>
            </a:pPr>
            <a:r>
              <a:rPr lang="en-US" sz="2800" dirty="0"/>
              <a:t>run idly- </a:t>
            </a:r>
            <a:r>
              <a:rPr lang="ru-RU" sz="2800" dirty="0"/>
              <a:t>работать вхолостую</a:t>
            </a:r>
          </a:p>
          <a:p>
            <a:pPr marL="0" indent="0">
              <a:buNone/>
            </a:pPr>
            <a:r>
              <a:rPr lang="en-US" sz="2800" dirty="0"/>
              <a:t>running engine — </a:t>
            </a:r>
            <a:r>
              <a:rPr lang="ru-RU" sz="2800" dirty="0"/>
              <a:t>работающий </a:t>
            </a:r>
            <a:r>
              <a:rPr lang="ru-RU" sz="2800" dirty="0" smtClean="0"/>
              <a:t>двигатель</a:t>
            </a:r>
            <a:endParaRPr lang="ru-RU" sz="2800" dirty="0"/>
          </a:p>
          <a:p>
            <a:pPr marL="0" indent="0">
              <a:buNone/>
            </a:pPr>
            <a:r>
              <a:rPr lang="ru-RU" sz="2800" dirty="0"/>
              <a:t> </a:t>
            </a:r>
          </a:p>
          <a:p>
            <a:pPr marL="0" indent="0">
              <a:buNone/>
            </a:pPr>
            <a:endParaRPr lang="ru-RU" dirty="0"/>
          </a:p>
        </p:txBody>
      </p:sp>
    </p:spTree>
    <p:extLst>
      <p:ext uri="{BB962C8B-B14F-4D97-AF65-F5344CB8AC3E}">
        <p14:creationId xmlns:p14="http://schemas.microsoft.com/office/powerpoint/2010/main" val="346694492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09950" y="159534"/>
            <a:ext cx="8610600" cy="1293028"/>
          </a:xfrm>
        </p:spPr>
        <p:txBody>
          <a:bodyPr/>
          <a:lstStyle/>
          <a:p>
            <a:r>
              <a:rPr lang="en-US" dirty="0" smtClean="0">
                <a:latin typeface="Broadway" panose="04040905080B02020502" pitchFamily="82" charset="0"/>
              </a:rPr>
              <a:t>Before reading the text</a:t>
            </a:r>
            <a:endParaRPr lang="ru-RU" dirty="0"/>
          </a:p>
        </p:txBody>
      </p:sp>
      <p:sp>
        <p:nvSpPr>
          <p:cNvPr id="3" name="Объект 2"/>
          <p:cNvSpPr>
            <a:spLocks noGrp="1"/>
          </p:cNvSpPr>
          <p:nvPr>
            <p:ph idx="1"/>
          </p:nvPr>
        </p:nvSpPr>
        <p:spPr>
          <a:xfrm>
            <a:off x="142875" y="1209675"/>
            <a:ext cx="11801475" cy="5648325"/>
          </a:xfrm>
        </p:spPr>
        <p:txBody>
          <a:bodyPr>
            <a:noAutofit/>
          </a:bodyPr>
          <a:lstStyle/>
          <a:p>
            <a:pPr marL="0" indent="0">
              <a:buNone/>
            </a:pPr>
            <a:r>
              <a:rPr lang="fr-FR" dirty="0"/>
              <a:t>friction </a:t>
            </a:r>
            <a:r>
              <a:rPr lang="fr-FR" dirty="0" err="1"/>
              <a:t>device</a:t>
            </a:r>
            <a:r>
              <a:rPr lang="fr-FR" dirty="0"/>
              <a:t> — </a:t>
            </a:r>
            <a:endParaRPr lang="fr-FR" dirty="0" smtClean="0"/>
          </a:p>
          <a:p>
            <a:pPr marL="0" indent="0">
              <a:buNone/>
            </a:pPr>
            <a:r>
              <a:rPr lang="ru-RU" dirty="0" smtClean="0"/>
              <a:t/>
            </a:r>
            <a:br>
              <a:rPr lang="ru-RU" dirty="0" smtClean="0"/>
            </a:br>
            <a:r>
              <a:rPr lang="fr-FR" dirty="0"/>
              <a:t>pressure disc — </a:t>
            </a:r>
            <a:endParaRPr lang="en-US" dirty="0" smtClean="0"/>
          </a:p>
          <a:p>
            <a:pPr marL="0" indent="0">
              <a:buNone/>
            </a:pPr>
            <a:r>
              <a:rPr lang="ru-RU" dirty="0" smtClean="0"/>
              <a:t/>
            </a:r>
            <a:br>
              <a:rPr lang="ru-RU" dirty="0" smtClean="0"/>
            </a:br>
            <a:r>
              <a:rPr lang="en-US" dirty="0" smtClean="0"/>
              <a:t>to </a:t>
            </a:r>
            <a:r>
              <a:rPr lang="ru-RU" dirty="0" err="1" smtClean="0"/>
              <a:t>connect</a:t>
            </a:r>
            <a:r>
              <a:rPr lang="ru-RU" dirty="0" smtClean="0"/>
              <a:t> </a:t>
            </a:r>
            <a:r>
              <a:rPr lang="ru-RU" dirty="0"/>
              <a:t>— </a:t>
            </a:r>
            <a:r>
              <a:rPr lang="ru-RU" dirty="0" smtClean="0"/>
              <a:t/>
            </a:r>
            <a:br>
              <a:rPr lang="ru-RU" dirty="0" smtClean="0"/>
            </a:br>
            <a:r>
              <a:rPr lang="ru-RU" dirty="0" smtClean="0"/>
              <a:t/>
            </a:r>
            <a:br>
              <a:rPr lang="ru-RU" dirty="0" smtClean="0"/>
            </a:br>
            <a:r>
              <a:rPr lang="en-US" dirty="0"/>
              <a:t>hard-wearing material </a:t>
            </a:r>
            <a:r>
              <a:rPr lang="en-US" dirty="0" smtClean="0"/>
              <a:t>– </a:t>
            </a:r>
          </a:p>
          <a:p>
            <a:pPr marL="0" indent="0">
              <a:buNone/>
            </a:pPr>
            <a:r>
              <a:rPr lang="ru-RU" dirty="0" smtClean="0"/>
              <a:t/>
            </a:r>
            <a:br>
              <a:rPr lang="ru-RU" dirty="0" smtClean="0"/>
            </a:br>
            <a:r>
              <a:rPr lang="ru-RU" dirty="0" err="1"/>
              <a:t>gearbox</a:t>
            </a:r>
            <a:r>
              <a:rPr lang="ru-RU" dirty="0"/>
              <a:t> — </a:t>
            </a:r>
            <a:endParaRPr lang="en-US" dirty="0" smtClean="0"/>
          </a:p>
          <a:p>
            <a:pPr marL="0" indent="0">
              <a:buNone/>
            </a:pPr>
            <a:r>
              <a:rPr lang="ru-RU" dirty="0" smtClean="0"/>
              <a:t> </a:t>
            </a:r>
            <a:br>
              <a:rPr lang="ru-RU" dirty="0" smtClean="0"/>
            </a:br>
            <a:r>
              <a:rPr lang="ru-RU" dirty="0" err="1"/>
              <a:t>frictional</a:t>
            </a:r>
            <a:r>
              <a:rPr lang="ru-RU" dirty="0"/>
              <a:t> </a:t>
            </a:r>
            <a:r>
              <a:rPr lang="ru-RU" dirty="0" err="1"/>
              <a:t>force</a:t>
            </a:r>
            <a:r>
              <a:rPr lang="ru-RU" dirty="0"/>
              <a:t> </a:t>
            </a:r>
            <a:r>
              <a:rPr lang="ru-RU" dirty="0" smtClean="0"/>
              <a:t>— </a:t>
            </a:r>
            <a:br>
              <a:rPr lang="ru-RU" dirty="0" smtClean="0"/>
            </a:br>
            <a:r>
              <a:rPr lang="ru-RU" dirty="0" smtClean="0"/>
              <a:t/>
            </a:r>
            <a:br>
              <a:rPr lang="ru-RU" dirty="0" smtClean="0"/>
            </a:br>
            <a:r>
              <a:rPr lang="en-US" dirty="0" smtClean="0"/>
              <a:t>to </a:t>
            </a:r>
            <a:r>
              <a:rPr lang="ru-RU" dirty="0" err="1" smtClean="0"/>
              <a:t>start</a:t>
            </a:r>
            <a:r>
              <a:rPr lang="ru-RU" dirty="0" smtClean="0"/>
              <a:t> </a:t>
            </a:r>
            <a:r>
              <a:rPr lang="ru-RU" dirty="0" err="1"/>
              <a:t>the</a:t>
            </a:r>
            <a:r>
              <a:rPr lang="ru-RU" dirty="0"/>
              <a:t> </a:t>
            </a:r>
            <a:r>
              <a:rPr lang="ru-RU" dirty="0" err="1"/>
              <a:t>car</a:t>
            </a:r>
            <a:r>
              <a:rPr lang="ru-RU" dirty="0"/>
              <a:t> — </a:t>
            </a:r>
            <a:endParaRPr lang="en-US" dirty="0" smtClean="0"/>
          </a:p>
          <a:p>
            <a:pPr marL="0" indent="0">
              <a:buNone/>
            </a:pPr>
            <a:r>
              <a:rPr lang="ru-RU" dirty="0" smtClean="0"/>
              <a:t> </a:t>
            </a:r>
            <a:br>
              <a:rPr lang="ru-RU" dirty="0" smtClean="0"/>
            </a:br>
            <a:r>
              <a:rPr lang="ru-RU" dirty="0" err="1" smtClean="0"/>
              <a:t>clutch</a:t>
            </a:r>
            <a:r>
              <a:rPr lang="ru-RU" dirty="0" smtClean="0"/>
              <a:t> </a:t>
            </a:r>
            <a:r>
              <a:rPr lang="ru-RU" dirty="0" err="1"/>
              <a:t>pedal</a:t>
            </a:r>
            <a:r>
              <a:rPr lang="ru-RU" dirty="0"/>
              <a:t> — </a:t>
            </a:r>
            <a:endParaRPr lang="ru-RU" sz="2400" dirty="0"/>
          </a:p>
          <a:p>
            <a:pPr marL="0" indent="0">
              <a:buNone/>
            </a:pPr>
            <a:endParaRPr lang="ru-RU" sz="2400" dirty="0"/>
          </a:p>
        </p:txBody>
      </p:sp>
      <p:sp>
        <p:nvSpPr>
          <p:cNvPr id="4" name="TextBox 3"/>
          <p:cNvSpPr txBox="1"/>
          <p:nvPr/>
        </p:nvSpPr>
        <p:spPr>
          <a:xfrm>
            <a:off x="2581275" y="1143000"/>
            <a:ext cx="5257800" cy="430887"/>
          </a:xfrm>
          <a:prstGeom prst="rect">
            <a:avLst/>
          </a:prstGeom>
          <a:noFill/>
        </p:spPr>
        <p:txBody>
          <a:bodyPr wrap="square" rtlCol="0">
            <a:spAutoFit/>
          </a:bodyPr>
          <a:lstStyle/>
          <a:p>
            <a:r>
              <a:rPr lang="ru-RU" sz="2200" dirty="0"/>
              <a:t>ф</a:t>
            </a:r>
            <a:r>
              <a:rPr lang="ru-RU" sz="2200" dirty="0" smtClean="0"/>
              <a:t>рикционное устройство</a:t>
            </a:r>
            <a:endParaRPr lang="ru-RU" sz="2200" dirty="0"/>
          </a:p>
        </p:txBody>
      </p:sp>
      <p:sp>
        <p:nvSpPr>
          <p:cNvPr id="5" name="TextBox 4"/>
          <p:cNvSpPr txBox="1"/>
          <p:nvPr/>
        </p:nvSpPr>
        <p:spPr>
          <a:xfrm>
            <a:off x="2400300" y="1883559"/>
            <a:ext cx="3248025" cy="430887"/>
          </a:xfrm>
          <a:prstGeom prst="rect">
            <a:avLst/>
          </a:prstGeom>
          <a:noFill/>
        </p:spPr>
        <p:txBody>
          <a:bodyPr wrap="square" rtlCol="0">
            <a:spAutoFit/>
          </a:bodyPr>
          <a:lstStyle/>
          <a:p>
            <a:r>
              <a:rPr lang="ru-RU" sz="2200" dirty="0"/>
              <a:t>н</a:t>
            </a:r>
            <a:r>
              <a:rPr lang="ru-RU" sz="2200" dirty="0" smtClean="0"/>
              <a:t>ажимной диск</a:t>
            </a:r>
            <a:endParaRPr lang="ru-RU" sz="2200" dirty="0"/>
          </a:p>
        </p:txBody>
      </p:sp>
      <p:sp>
        <p:nvSpPr>
          <p:cNvPr id="6" name="TextBox 5"/>
          <p:cNvSpPr txBox="1"/>
          <p:nvPr/>
        </p:nvSpPr>
        <p:spPr>
          <a:xfrm>
            <a:off x="2266950" y="2624028"/>
            <a:ext cx="2486025" cy="430887"/>
          </a:xfrm>
          <a:prstGeom prst="rect">
            <a:avLst/>
          </a:prstGeom>
          <a:noFill/>
        </p:spPr>
        <p:txBody>
          <a:bodyPr wrap="square" rtlCol="0">
            <a:spAutoFit/>
          </a:bodyPr>
          <a:lstStyle/>
          <a:p>
            <a:r>
              <a:rPr lang="ru-RU" sz="2200" dirty="0" smtClean="0"/>
              <a:t>соединять</a:t>
            </a:r>
            <a:endParaRPr lang="ru-RU" sz="2200" dirty="0"/>
          </a:p>
        </p:txBody>
      </p:sp>
      <p:sp>
        <p:nvSpPr>
          <p:cNvPr id="7" name="TextBox 6"/>
          <p:cNvSpPr txBox="1"/>
          <p:nvPr/>
        </p:nvSpPr>
        <p:spPr>
          <a:xfrm>
            <a:off x="3509962" y="3199333"/>
            <a:ext cx="4781551" cy="430887"/>
          </a:xfrm>
          <a:prstGeom prst="rect">
            <a:avLst/>
          </a:prstGeom>
          <a:noFill/>
        </p:spPr>
        <p:txBody>
          <a:bodyPr wrap="square" rtlCol="0">
            <a:spAutoFit/>
          </a:bodyPr>
          <a:lstStyle/>
          <a:p>
            <a:r>
              <a:rPr lang="ru-RU" sz="2200" dirty="0"/>
              <a:t>износостойкий материал</a:t>
            </a:r>
          </a:p>
        </p:txBody>
      </p:sp>
      <p:sp>
        <p:nvSpPr>
          <p:cNvPr id="8" name="TextBox 7"/>
          <p:cNvSpPr txBox="1"/>
          <p:nvPr/>
        </p:nvSpPr>
        <p:spPr>
          <a:xfrm>
            <a:off x="1781175" y="3945779"/>
            <a:ext cx="3067050" cy="430887"/>
          </a:xfrm>
          <a:prstGeom prst="rect">
            <a:avLst/>
          </a:prstGeom>
          <a:noFill/>
        </p:spPr>
        <p:txBody>
          <a:bodyPr wrap="square" rtlCol="0">
            <a:spAutoFit/>
          </a:bodyPr>
          <a:lstStyle/>
          <a:p>
            <a:r>
              <a:rPr lang="ru-RU" sz="2200" dirty="0"/>
              <a:t>коробка передач</a:t>
            </a:r>
            <a:endParaRPr lang="en-US" sz="2200" dirty="0"/>
          </a:p>
        </p:txBody>
      </p:sp>
      <p:sp>
        <p:nvSpPr>
          <p:cNvPr id="9" name="TextBox 8"/>
          <p:cNvSpPr txBox="1"/>
          <p:nvPr/>
        </p:nvSpPr>
        <p:spPr>
          <a:xfrm>
            <a:off x="2581275" y="4692225"/>
            <a:ext cx="3067050" cy="430887"/>
          </a:xfrm>
          <a:prstGeom prst="rect">
            <a:avLst/>
          </a:prstGeom>
          <a:noFill/>
        </p:spPr>
        <p:txBody>
          <a:bodyPr wrap="square" rtlCol="0">
            <a:spAutoFit/>
          </a:bodyPr>
          <a:lstStyle/>
          <a:p>
            <a:r>
              <a:rPr lang="ru-RU" sz="2200" dirty="0"/>
              <a:t>сила трения</a:t>
            </a:r>
            <a:endParaRPr lang="en-US" sz="2200" dirty="0"/>
          </a:p>
        </p:txBody>
      </p:sp>
      <p:sp>
        <p:nvSpPr>
          <p:cNvPr id="10" name="TextBox 9"/>
          <p:cNvSpPr txBox="1"/>
          <p:nvPr/>
        </p:nvSpPr>
        <p:spPr>
          <a:xfrm>
            <a:off x="2581275" y="5277845"/>
            <a:ext cx="3248025" cy="430887"/>
          </a:xfrm>
          <a:prstGeom prst="rect">
            <a:avLst/>
          </a:prstGeom>
          <a:noFill/>
        </p:spPr>
        <p:txBody>
          <a:bodyPr wrap="square" rtlCol="0">
            <a:spAutoFit/>
          </a:bodyPr>
          <a:lstStyle/>
          <a:p>
            <a:r>
              <a:rPr lang="ru-RU" sz="2200" dirty="0"/>
              <a:t>завести автомобиль</a:t>
            </a:r>
          </a:p>
        </p:txBody>
      </p:sp>
      <p:sp>
        <p:nvSpPr>
          <p:cNvPr id="11" name="TextBox 10"/>
          <p:cNvSpPr txBox="1"/>
          <p:nvPr/>
        </p:nvSpPr>
        <p:spPr>
          <a:xfrm>
            <a:off x="2324100" y="6018359"/>
            <a:ext cx="3324225" cy="430887"/>
          </a:xfrm>
          <a:prstGeom prst="rect">
            <a:avLst/>
          </a:prstGeom>
          <a:noFill/>
        </p:spPr>
        <p:txBody>
          <a:bodyPr wrap="square" rtlCol="0">
            <a:spAutoFit/>
          </a:bodyPr>
          <a:lstStyle/>
          <a:p>
            <a:r>
              <a:rPr lang="ru-RU" sz="2200" dirty="0"/>
              <a:t>педаль сцепления </a:t>
            </a:r>
          </a:p>
        </p:txBody>
      </p:sp>
    </p:spTree>
    <p:extLst>
      <p:ext uri="{BB962C8B-B14F-4D97-AF65-F5344CB8AC3E}">
        <p14:creationId xmlns:p14="http://schemas.microsoft.com/office/powerpoint/2010/main" val="1818761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183348"/>
            <a:ext cx="8610600" cy="1293028"/>
          </a:xfrm>
        </p:spPr>
        <p:txBody>
          <a:bodyPr/>
          <a:lstStyle/>
          <a:p>
            <a:r>
              <a:rPr lang="en-US" dirty="0" smtClean="0">
                <a:latin typeface="Broadway" panose="04040905080B02020502" pitchFamily="82" charset="0"/>
              </a:rPr>
              <a:t>…Still before reading</a:t>
            </a:r>
            <a:endParaRPr lang="ru-RU" dirty="0"/>
          </a:p>
        </p:txBody>
      </p:sp>
      <p:sp>
        <p:nvSpPr>
          <p:cNvPr id="3" name="Объект 2"/>
          <p:cNvSpPr>
            <a:spLocks noGrp="1"/>
          </p:cNvSpPr>
          <p:nvPr>
            <p:ph idx="1"/>
          </p:nvPr>
        </p:nvSpPr>
        <p:spPr>
          <a:xfrm>
            <a:off x="342899" y="1476376"/>
            <a:ext cx="11572875" cy="5133974"/>
          </a:xfrm>
        </p:spPr>
        <p:txBody>
          <a:bodyPr>
            <a:normAutofit lnSpcReduction="10000"/>
          </a:bodyPr>
          <a:lstStyle/>
          <a:p>
            <a:pPr marL="0" indent="0">
              <a:buNone/>
            </a:pPr>
            <a:r>
              <a:rPr lang="en-US" dirty="0"/>
              <a:t>to </a:t>
            </a:r>
            <a:r>
              <a:rPr lang="ru-RU" dirty="0" err="1"/>
              <a:t>release</a:t>
            </a:r>
            <a:r>
              <a:rPr lang="ru-RU" dirty="0"/>
              <a:t> </a:t>
            </a:r>
            <a:r>
              <a:rPr lang="ru-RU" dirty="0" err="1"/>
              <a:t>the</a:t>
            </a:r>
            <a:r>
              <a:rPr lang="ru-RU" dirty="0"/>
              <a:t> </a:t>
            </a:r>
            <a:r>
              <a:rPr lang="ru-RU" dirty="0" err="1"/>
              <a:t>engine</a:t>
            </a:r>
            <a:r>
              <a:rPr lang="ru-RU" dirty="0"/>
              <a:t> — </a:t>
            </a:r>
            <a:endParaRPr lang="en-US" dirty="0" smtClean="0"/>
          </a:p>
          <a:p>
            <a:pPr marL="0" indent="0">
              <a:buNone/>
            </a:pPr>
            <a:r>
              <a:rPr lang="en-US" dirty="0"/>
              <a:t/>
            </a:r>
            <a:br>
              <a:rPr lang="en-US" dirty="0"/>
            </a:br>
            <a:r>
              <a:rPr lang="ru-RU" dirty="0" err="1"/>
              <a:t>at</a:t>
            </a:r>
            <a:r>
              <a:rPr lang="ru-RU" dirty="0"/>
              <a:t> </a:t>
            </a:r>
            <a:r>
              <a:rPr lang="ru-RU" dirty="0" err="1"/>
              <a:t>rest</a:t>
            </a:r>
            <a:r>
              <a:rPr lang="ru-RU" dirty="0"/>
              <a:t> — </a:t>
            </a:r>
            <a:endParaRPr lang="en-US" dirty="0" smtClean="0"/>
          </a:p>
          <a:p>
            <a:pPr marL="0" indent="0">
              <a:buNone/>
            </a:pPr>
            <a:r>
              <a:rPr lang="ru-RU" dirty="0"/>
              <a:t/>
            </a:r>
            <a:br>
              <a:rPr lang="ru-RU" dirty="0"/>
            </a:br>
            <a:r>
              <a:rPr lang="ru-RU" dirty="0" err="1"/>
              <a:t>is</a:t>
            </a:r>
            <a:r>
              <a:rPr lang="ru-RU" dirty="0"/>
              <a:t> </a:t>
            </a:r>
            <a:r>
              <a:rPr lang="ru-RU" dirty="0" err="1"/>
              <a:t>engaged</a:t>
            </a:r>
            <a:r>
              <a:rPr lang="ru-RU" dirty="0"/>
              <a:t> — </a:t>
            </a:r>
            <a:endParaRPr lang="en-US" dirty="0" smtClean="0"/>
          </a:p>
          <a:p>
            <a:pPr marL="0" indent="0">
              <a:buNone/>
            </a:pPr>
            <a:r>
              <a:rPr lang="ru-RU" dirty="0"/>
              <a:t/>
            </a:r>
            <a:br>
              <a:rPr lang="ru-RU" dirty="0"/>
            </a:br>
            <a:r>
              <a:rPr lang="en-US" dirty="0" smtClean="0"/>
              <a:t>to </a:t>
            </a:r>
            <a:r>
              <a:rPr lang="ru-RU" dirty="0" err="1" smtClean="0"/>
              <a:t>fix</a:t>
            </a:r>
            <a:r>
              <a:rPr lang="ru-RU" dirty="0" smtClean="0"/>
              <a:t> </a:t>
            </a:r>
            <a:r>
              <a:rPr lang="ru-RU" dirty="0"/>
              <a:t>— </a:t>
            </a:r>
            <a:endParaRPr lang="en-US" dirty="0" smtClean="0"/>
          </a:p>
          <a:p>
            <a:pPr marL="0" indent="0">
              <a:buNone/>
            </a:pPr>
            <a:r>
              <a:rPr lang="ru-RU" dirty="0"/>
              <a:t/>
            </a:r>
            <a:br>
              <a:rPr lang="ru-RU" dirty="0"/>
            </a:br>
            <a:r>
              <a:rPr lang="ru-RU" dirty="0" err="1"/>
              <a:t>flywheel</a:t>
            </a:r>
            <a:r>
              <a:rPr lang="ru-RU" dirty="0"/>
              <a:t> — </a:t>
            </a:r>
            <a:r>
              <a:rPr lang="ru-RU" dirty="0" smtClean="0"/>
              <a:t> </a:t>
            </a:r>
            <a:endParaRPr lang="en-US" dirty="0" smtClean="0"/>
          </a:p>
          <a:p>
            <a:pPr marL="0" indent="0">
              <a:buNone/>
            </a:pPr>
            <a:r>
              <a:rPr lang="ru-RU" dirty="0"/>
              <a:t/>
            </a:r>
            <a:br>
              <a:rPr lang="ru-RU" dirty="0"/>
            </a:br>
            <a:r>
              <a:rPr lang="ru-RU" dirty="0" err="1"/>
              <a:t>is</a:t>
            </a:r>
            <a:r>
              <a:rPr lang="ru-RU" dirty="0"/>
              <a:t> </a:t>
            </a:r>
            <a:r>
              <a:rPr lang="ru-RU" dirty="0" err="1"/>
              <a:t>disengaged</a:t>
            </a:r>
            <a:r>
              <a:rPr lang="ru-RU" dirty="0"/>
              <a:t> —</a:t>
            </a:r>
            <a:r>
              <a:rPr lang="ru-RU" dirty="0" smtClean="0"/>
              <a:t> </a:t>
            </a:r>
            <a:endParaRPr lang="en-US" dirty="0" smtClean="0"/>
          </a:p>
          <a:p>
            <a:pPr marL="0" indent="0">
              <a:buNone/>
            </a:pPr>
            <a:r>
              <a:rPr lang="ru-RU" dirty="0"/>
              <a:t/>
            </a:r>
            <a:br>
              <a:rPr lang="ru-RU" dirty="0"/>
            </a:br>
            <a:r>
              <a:rPr lang="ru-RU" dirty="0" err="1"/>
              <a:t>friction</a:t>
            </a:r>
            <a:r>
              <a:rPr lang="ru-RU" dirty="0"/>
              <a:t> </a:t>
            </a:r>
            <a:r>
              <a:rPr lang="ru-RU" dirty="0" err="1"/>
              <a:t>disc</a:t>
            </a:r>
            <a:r>
              <a:rPr lang="ru-RU" dirty="0"/>
              <a:t> (</a:t>
            </a:r>
            <a:r>
              <a:rPr lang="ru-RU" dirty="0" err="1"/>
              <a:t>plate</a:t>
            </a:r>
            <a:r>
              <a:rPr lang="ru-RU" dirty="0"/>
              <a:t>) — </a:t>
            </a:r>
            <a:endParaRPr lang="en-US" dirty="0" smtClean="0"/>
          </a:p>
          <a:p>
            <a:pPr marL="0" indent="0">
              <a:buNone/>
            </a:pPr>
            <a:r>
              <a:rPr lang="ru-RU" dirty="0"/>
              <a:t/>
            </a:r>
            <a:br>
              <a:rPr lang="ru-RU" dirty="0"/>
            </a:br>
            <a:r>
              <a:rPr lang="en-US" dirty="0"/>
              <a:t>to </a:t>
            </a:r>
            <a:r>
              <a:rPr lang="ru-RU" dirty="0" err="1"/>
              <a:t>run</a:t>
            </a:r>
            <a:r>
              <a:rPr lang="ru-RU" dirty="0"/>
              <a:t> </a:t>
            </a:r>
            <a:r>
              <a:rPr lang="ru-RU" dirty="0" err="1"/>
              <a:t>idly</a:t>
            </a:r>
            <a:r>
              <a:rPr lang="ru-RU" dirty="0"/>
              <a:t> —</a:t>
            </a:r>
            <a:r>
              <a:rPr lang="ru-RU" dirty="0" smtClean="0"/>
              <a:t> </a:t>
            </a:r>
            <a:endParaRPr lang="ru-RU" dirty="0"/>
          </a:p>
        </p:txBody>
      </p:sp>
      <p:sp>
        <p:nvSpPr>
          <p:cNvPr id="4" name="TextBox 3"/>
          <p:cNvSpPr txBox="1"/>
          <p:nvPr/>
        </p:nvSpPr>
        <p:spPr>
          <a:xfrm>
            <a:off x="3705225" y="1400175"/>
            <a:ext cx="3714750" cy="430887"/>
          </a:xfrm>
          <a:prstGeom prst="rect">
            <a:avLst/>
          </a:prstGeom>
          <a:noFill/>
        </p:spPr>
        <p:txBody>
          <a:bodyPr wrap="square" rtlCol="0">
            <a:spAutoFit/>
          </a:bodyPr>
          <a:lstStyle/>
          <a:p>
            <a:r>
              <a:rPr lang="ru-RU" sz="2200" dirty="0"/>
              <a:t>отсоединить двигатель</a:t>
            </a:r>
          </a:p>
        </p:txBody>
      </p:sp>
      <p:sp>
        <p:nvSpPr>
          <p:cNvPr id="5" name="TextBox 4"/>
          <p:cNvSpPr txBox="1"/>
          <p:nvPr/>
        </p:nvSpPr>
        <p:spPr>
          <a:xfrm>
            <a:off x="1714500" y="2057400"/>
            <a:ext cx="2571750" cy="430887"/>
          </a:xfrm>
          <a:prstGeom prst="rect">
            <a:avLst/>
          </a:prstGeom>
          <a:noFill/>
        </p:spPr>
        <p:txBody>
          <a:bodyPr wrap="square" rtlCol="0">
            <a:spAutoFit/>
          </a:bodyPr>
          <a:lstStyle/>
          <a:p>
            <a:r>
              <a:rPr lang="ru-RU" sz="2200" dirty="0"/>
              <a:t>в покое</a:t>
            </a:r>
          </a:p>
        </p:txBody>
      </p:sp>
      <p:sp>
        <p:nvSpPr>
          <p:cNvPr id="6" name="TextBox 5"/>
          <p:cNvSpPr txBox="1"/>
          <p:nvPr/>
        </p:nvSpPr>
        <p:spPr>
          <a:xfrm>
            <a:off x="2466975" y="2714625"/>
            <a:ext cx="3933825" cy="430887"/>
          </a:xfrm>
          <a:prstGeom prst="rect">
            <a:avLst/>
          </a:prstGeom>
          <a:noFill/>
        </p:spPr>
        <p:txBody>
          <a:bodyPr wrap="square" rtlCol="0">
            <a:spAutoFit/>
          </a:bodyPr>
          <a:lstStyle/>
          <a:p>
            <a:r>
              <a:rPr lang="ru-RU" sz="2200" dirty="0"/>
              <a:t>включено(подсоединено)</a:t>
            </a:r>
          </a:p>
        </p:txBody>
      </p:sp>
      <p:sp>
        <p:nvSpPr>
          <p:cNvPr id="7" name="TextBox 6"/>
          <p:cNvSpPr txBox="1"/>
          <p:nvPr/>
        </p:nvSpPr>
        <p:spPr>
          <a:xfrm>
            <a:off x="1476375" y="3397032"/>
            <a:ext cx="3648075" cy="430887"/>
          </a:xfrm>
          <a:prstGeom prst="rect">
            <a:avLst/>
          </a:prstGeom>
          <a:noFill/>
        </p:spPr>
        <p:txBody>
          <a:bodyPr wrap="square" rtlCol="0">
            <a:spAutoFit/>
          </a:bodyPr>
          <a:lstStyle/>
          <a:p>
            <a:r>
              <a:rPr lang="ru-RU" sz="2200" dirty="0"/>
              <a:t>крепить (устанавливать)</a:t>
            </a:r>
            <a:endParaRPr lang="en-US" sz="2200" dirty="0"/>
          </a:p>
        </p:txBody>
      </p:sp>
      <p:sp>
        <p:nvSpPr>
          <p:cNvPr id="8" name="TextBox 7"/>
          <p:cNvSpPr txBox="1"/>
          <p:nvPr/>
        </p:nvSpPr>
        <p:spPr>
          <a:xfrm>
            <a:off x="2014537" y="4029075"/>
            <a:ext cx="2781300" cy="430887"/>
          </a:xfrm>
          <a:prstGeom prst="rect">
            <a:avLst/>
          </a:prstGeom>
          <a:noFill/>
        </p:spPr>
        <p:txBody>
          <a:bodyPr wrap="square" rtlCol="0">
            <a:spAutoFit/>
          </a:bodyPr>
          <a:lstStyle/>
          <a:p>
            <a:r>
              <a:rPr lang="ru-RU" sz="2200" dirty="0"/>
              <a:t>маховик</a:t>
            </a:r>
          </a:p>
        </p:txBody>
      </p:sp>
      <p:sp>
        <p:nvSpPr>
          <p:cNvPr id="9" name="TextBox 8"/>
          <p:cNvSpPr txBox="1"/>
          <p:nvPr/>
        </p:nvSpPr>
        <p:spPr>
          <a:xfrm>
            <a:off x="2786062" y="4690060"/>
            <a:ext cx="2338388" cy="430887"/>
          </a:xfrm>
          <a:prstGeom prst="rect">
            <a:avLst/>
          </a:prstGeom>
          <a:noFill/>
        </p:spPr>
        <p:txBody>
          <a:bodyPr wrap="square" rtlCol="0">
            <a:spAutoFit/>
          </a:bodyPr>
          <a:lstStyle/>
          <a:p>
            <a:r>
              <a:rPr lang="ru-RU" sz="2200" dirty="0"/>
              <a:t>отключено</a:t>
            </a:r>
            <a:endParaRPr lang="en-US" sz="2200" dirty="0"/>
          </a:p>
        </p:txBody>
      </p:sp>
      <p:sp>
        <p:nvSpPr>
          <p:cNvPr id="10" name="TextBox 9"/>
          <p:cNvSpPr txBox="1"/>
          <p:nvPr/>
        </p:nvSpPr>
        <p:spPr>
          <a:xfrm>
            <a:off x="3405187" y="5372467"/>
            <a:ext cx="4160519" cy="430887"/>
          </a:xfrm>
          <a:prstGeom prst="rect">
            <a:avLst/>
          </a:prstGeom>
          <a:noFill/>
        </p:spPr>
        <p:txBody>
          <a:bodyPr wrap="square" rtlCol="0">
            <a:spAutoFit/>
          </a:bodyPr>
          <a:lstStyle/>
          <a:p>
            <a:r>
              <a:rPr lang="ru-RU" sz="2200" dirty="0"/>
              <a:t>фрикционный диск</a:t>
            </a:r>
            <a:endParaRPr lang="en-US" sz="2200" dirty="0"/>
          </a:p>
        </p:txBody>
      </p:sp>
      <p:sp>
        <p:nvSpPr>
          <p:cNvPr id="11" name="TextBox 10"/>
          <p:cNvSpPr txBox="1"/>
          <p:nvPr/>
        </p:nvSpPr>
        <p:spPr>
          <a:xfrm>
            <a:off x="2143125" y="6029692"/>
            <a:ext cx="3124200" cy="430887"/>
          </a:xfrm>
          <a:prstGeom prst="rect">
            <a:avLst/>
          </a:prstGeom>
          <a:noFill/>
        </p:spPr>
        <p:txBody>
          <a:bodyPr wrap="square" rtlCol="0">
            <a:spAutoFit/>
          </a:bodyPr>
          <a:lstStyle/>
          <a:p>
            <a:r>
              <a:rPr lang="ru-RU" sz="2200" dirty="0"/>
              <a:t>работать вхолостую</a:t>
            </a:r>
          </a:p>
        </p:txBody>
      </p:sp>
    </p:spTree>
    <p:extLst>
      <p:ext uri="{BB962C8B-B14F-4D97-AF65-F5344CB8AC3E}">
        <p14:creationId xmlns:p14="http://schemas.microsoft.com/office/powerpoint/2010/main" val="2112506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ircle(in)">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in)">
                                      <p:cBhvr>
                                        <p:cTn id="32" dur="20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ÐÐ°ÑÑÐ¸Ð½ÐºÐ¸ Ð¿Ð¾ Ð·Ð°Ð¿ÑÐ¾ÑÑ ÑÐµÑÐ½ÑÐ¹ ÑÐ¾Ð½"/>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How a clutch works!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9748577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62275" y="335748"/>
            <a:ext cx="8610600" cy="1293028"/>
          </a:xfrm>
        </p:spPr>
        <p:txBody>
          <a:bodyPr/>
          <a:lstStyle/>
          <a:p>
            <a:r>
              <a:rPr lang="en-US" dirty="0" smtClean="0">
                <a:latin typeface="Broadway" panose="04040905080B02020502" pitchFamily="82" charset="0"/>
              </a:rPr>
              <a:t>Translate the </a:t>
            </a:r>
            <a:r>
              <a:rPr lang="en-US" dirty="0" smtClean="0">
                <a:latin typeface="Broadway" panose="04040905080B02020502" pitchFamily="82" charset="0"/>
              </a:rPr>
              <a:t>words </a:t>
            </a:r>
            <a:endParaRPr lang="ru-RU" dirty="0"/>
          </a:p>
        </p:txBody>
      </p:sp>
      <p:sp>
        <p:nvSpPr>
          <p:cNvPr id="3" name="Объект 2"/>
          <p:cNvSpPr>
            <a:spLocks noGrp="1"/>
          </p:cNvSpPr>
          <p:nvPr>
            <p:ph idx="1"/>
          </p:nvPr>
        </p:nvSpPr>
        <p:spPr/>
        <p:txBody>
          <a:bodyPr/>
          <a:lstStyle/>
          <a:p>
            <a:pPr marL="0" indent="0">
              <a:buNone/>
            </a:pPr>
            <a:r>
              <a:rPr lang="en-US" dirty="0"/>
              <a:t>c</a:t>
            </a:r>
            <a:r>
              <a:rPr lang="en-US" dirty="0" smtClean="0"/>
              <a:t>onnect </a:t>
            </a:r>
            <a:r>
              <a:rPr lang="en-US" dirty="0"/>
              <a:t>— </a:t>
            </a:r>
            <a:r>
              <a:rPr lang="en-US" dirty="0" smtClean="0">
                <a:solidFill>
                  <a:srgbClr val="FF0000"/>
                </a:solidFill>
              </a:rPr>
              <a:t>dis</a:t>
            </a:r>
            <a:r>
              <a:rPr lang="en-US" dirty="0" smtClean="0"/>
              <a:t>connect </a:t>
            </a:r>
            <a:r>
              <a:rPr lang="en-US" dirty="0"/>
              <a:t>— </a:t>
            </a:r>
            <a:r>
              <a:rPr lang="en-US" dirty="0" smtClean="0"/>
              <a:t>connec</a:t>
            </a:r>
            <a:r>
              <a:rPr lang="en-US" dirty="0" smtClean="0">
                <a:solidFill>
                  <a:srgbClr val="FF0000"/>
                </a:solidFill>
              </a:rPr>
              <a:t>tion</a:t>
            </a:r>
            <a:r>
              <a:rPr lang="en-US" dirty="0" smtClean="0"/>
              <a:t> </a:t>
            </a:r>
            <a:r>
              <a:rPr lang="en-US" dirty="0"/>
              <a:t>— </a:t>
            </a:r>
            <a:r>
              <a:rPr lang="en-US" dirty="0" smtClean="0">
                <a:solidFill>
                  <a:srgbClr val="FF0000"/>
                </a:solidFill>
              </a:rPr>
              <a:t>dis</a:t>
            </a:r>
            <a:r>
              <a:rPr lang="en-US" dirty="0" smtClean="0"/>
              <a:t>connec</a:t>
            </a:r>
            <a:r>
              <a:rPr lang="en-US" dirty="0" smtClean="0">
                <a:solidFill>
                  <a:srgbClr val="FF0000"/>
                </a:solidFill>
              </a:rPr>
              <a:t>tion</a:t>
            </a:r>
            <a:endParaRPr lang="ru-RU" dirty="0" smtClean="0">
              <a:solidFill>
                <a:srgbClr val="FF0000"/>
              </a:solidFill>
            </a:endParaRPr>
          </a:p>
          <a:p>
            <a:pPr marL="0" indent="0">
              <a:buNone/>
            </a:pPr>
            <a:endParaRPr lang="ru-RU" dirty="0" smtClean="0"/>
          </a:p>
          <a:p>
            <a:pPr marL="0" indent="0">
              <a:buNone/>
            </a:pPr>
            <a:r>
              <a:rPr lang="en-US" dirty="0"/>
              <a:t>operate — </a:t>
            </a:r>
            <a:r>
              <a:rPr lang="en-US" dirty="0" smtClean="0"/>
              <a:t>opera</a:t>
            </a:r>
            <a:r>
              <a:rPr lang="en-US" dirty="0" smtClean="0">
                <a:solidFill>
                  <a:srgbClr val="FF0000"/>
                </a:solidFill>
              </a:rPr>
              <a:t>tion</a:t>
            </a:r>
            <a:endParaRPr lang="ru-RU" dirty="0" smtClean="0">
              <a:solidFill>
                <a:srgbClr val="FF0000"/>
              </a:solidFill>
            </a:endParaRPr>
          </a:p>
          <a:p>
            <a:pPr marL="0" indent="0">
              <a:buNone/>
            </a:pPr>
            <a:endParaRPr lang="ru-RU" dirty="0" smtClean="0"/>
          </a:p>
          <a:p>
            <a:pPr marL="0" indent="0">
              <a:buNone/>
            </a:pPr>
            <a:r>
              <a:rPr lang="en-US" dirty="0"/>
              <a:t>friction — </a:t>
            </a:r>
            <a:r>
              <a:rPr lang="en-US" dirty="0" smtClean="0"/>
              <a:t>friction</a:t>
            </a:r>
            <a:r>
              <a:rPr lang="en-US" dirty="0" smtClean="0">
                <a:solidFill>
                  <a:srgbClr val="FF0000"/>
                </a:solidFill>
              </a:rPr>
              <a:t>al</a:t>
            </a:r>
            <a:endParaRPr lang="ru-RU" dirty="0" smtClean="0">
              <a:solidFill>
                <a:srgbClr val="FF0000"/>
              </a:solidFill>
            </a:endParaRPr>
          </a:p>
          <a:p>
            <a:pPr marL="0" indent="0">
              <a:buNone/>
            </a:pPr>
            <a:endParaRPr lang="ru-RU" dirty="0"/>
          </a:p>
          <a:p>
            <a:pPr marL="0" indent="0">
              <a:buNone/>
            </a:pPr>
            <a:r>
              <a:rPr lang="en-US" dirty="0"/>
              <a:t>engage — </a:t>
            </a:r>
            <a:r>
              <a:rPr lang="en-US" dirty="0" smtClean="0"/>
              <a:t>engage</a:t>
            </a:r>
            <a:r>
              <a:rPr lang="en-US" dirty="0" smtClean="0">
                <a:solidFill>
                  <a:srgbClr val="FF0000"/>
                </a:solidFill>
              </a:rPr>
              <a:t>ment</a:t>
            </a:r>
            <a:r>
              <a:rPr lang="en-US" dirty="0" smtClean="0"/>
              <a:t> </a:t>
            </a:r>
            <a:r>
              <a:rPr lang="en-US" dirty="0"/>
              <a:t>— </a:t>
            </a:r>
            <a:r>
              <a:rPr lang="en-US" dirty="0" smtClean="0">
                <a:solidFill>
                  <a:srgbClr val="FF0000"/>
                </a:solidFill>
              </a:rPr>
              <a:t>dis</a:t>
            </a:r>
            <a:r>
              <a:rPr lang="en-US" dirty="0" smtClean="0"/>
              <a:t>engage</a:t>
            </a:r>
            <a:r>
              <a:rPr lang="en-US" dirty="0" smtClean="0">
                <a:solidFill>
                  <a:srgbClr val="FF0000"/>
                </a:solidFill>
              </a:rPr>
              <a:t>ment</a:t>
            </a:r>
            <a:endParaRPr lang="ru-RU" dirty="0">
              <a:solidFill>
                <a:srgbClr val="FF0000"/>
              </a:solidFill>
            </a:endParaRPr>
          </a:p>
        </p:txBody>
      </p:sp>
    </p:spTree>
    <p:extLst>
      <p:ext uri="{BB962C8B-B14F-4D97-AF65-F5344CB8AC3E}">
        <p14:creationId xmlns:p14="http://schemas.microsoft.com/office/powerpoint/2010/main" val="2625080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71800" y="297648"/>
            <a:ext cx="8610600" cy="1293028"/>
          </a:xfrm>
        </p:spPr>
        <p:txBody>
          <a:bodyPr/>
          <a:lstStyle/>
          <a:p>
            <a:r>
              <a:rPr lang="en-US" dirty="0" smtClean="0">
                <a:latin typeface="Broadway" panose="04040905080B02020502" pitchFamily="82" charset="0"/>
              </a:rPr>
              <a:t>Read and translate</a:t>
            </a:r>
            <a:endParaRPr lang="ru-RU" dirty="0"/>
          </a:p>
        </p:txBody>
      </p:sp>
      <p:sp>
        <p:nvSpPr>
          <p:cNvPr id="4" name="TextBox 3"/>
          <p:cNvSpPr txBox="1"/>
          <p:nvPr/>
        </p:nvSpPr>
        <p:spPr>
          <a:xfrm>
            <a:off x="647699" y="1740216"/>
            <a:ext cx="1200151" cy="584775"/>
          </a:xfrm>
          <a:prstGeom prst="rect">
            <a:avLst/>
          </a:prstGeom>
          <a:noFill/>
        </p:spPr>
        <p:txBody>
          <a:bodyPr wrap="square" rtlCol="0">
            <a:spAutoFit/>
          </a:bodyPr>
          <a:lstStyle/>
          <a:p>
            <a:r>
              <a:rPr lang="en-US" sz="3200" dirty="0" smtClean="0"/>
              <a:t>start</a:t>
            </a:r>
            <a:endParaRPr lang="ru-RU" sz="3200" dirty="0"/>
          </a:p>
        </p:txBody>
      </p:sp>
      <p:sp>
        <p:nvSpPr>
          <p:cNvPr id="5" name="TextBox 4"/>
          <p:cNvSpPr txBox="1"/>
          <p:nvPr/>
        </p:nvSpPr>
        <p:spPr>
          <a:xfrm>
            <a:off x="647699" y="3105713"/>
            <a:ext cx="1762125" cy="584775"/>
          </a:xfrm>
          <a:prstGeom prst="rect">
            <a:avLst/>
          </a:prstGeom>
          <a:noFill/>
        </p:spPr>
        <p:txBody>
          <a:bodyPr wrap="square" rtlCol="0">
            <a:spAutoFit/>
          </a:bodyPr>
          <a:lstStyle/>
          <a:p>
            <a:r>
              <a:rPr lang="en-US" sz="3200" dirty="0" smtClean="0"/>
              <a:t>disc</a:t>
            </a:r>
            <a:endParaRPr lang="ru-RU" sz="3200" dirty="0"/>
          </a:p>
        </p:txBody>
      </p:sp>
      <p:sp>
        <p:nvSpPr>
          <p:cNvPr id="6" name="TextBox 5"/>
          <p:cNvSpPr txBox="1"/>
          <p:nvPr/>
        </p:nvSpPr>
        <p:spPr>
          <a:xfrm>
            <a:off x="4791075" y="1740216"/>
            <a:ext cx="2381250" cy="584775"/>
          </a:xfrm>
          <a:prstGeom prst="rect">
            <a:avLst/>
          </a:prstGeom>
          <a:noFill/>
        </p:spPr>
        <p:txBody>
          <a:bodyPr wrap="square" rtlCol="0">
            <a:spAutoFit/>
          </a:bodyPr>
          <a:lstStyle/>
          <a:p>
            <a:r>
              <a:rPr lang="en-US" sz="3200" dirty="0" smtClean="0"/>
              <a:t>friction</a:t>
            </a:r>
            <a:endParaRPr lang="ru-RU" sz="3200" dirty="0"/>
          </a:p>
        </p:txBody>
      </p:sp>
      <p:sp>
        <p:nvSpPr>
          <p:cNvPr id="7" name="TextBox 6"/>
          <p:cNvSpPr txBox="1"/>
          <p:nvPr/>
        </p:nvSpPr>
        <p:spPr>
          <a:xfrm>
            <a:off x="4791075" y="3105712"/>
            <a:ext cx="2105025" cy="584775"/>
          </a:xfrm>
          <a:prstGeom prst="rect">
            <a:avLst/>
          </a:prstGeom>
          <a:noFill/>
        </p:spPr>
        <p:txBody>
          <a:bodyPr wrap="square" rtlCol="0">
            <a:spAutoFit/>
          </a:bodyPr>
          <a:lstStyle/>
          <a:p>
            <a:r>
              <a:rPr lang="en-US" sz="3200" dirty="0" smtClean="0"/>
              <a:t>frictional</a:t>
            </a:r>
            <a:endParaRPr lang="ru-RU" sz="3200" dirty="0"/>
          </a:p>
        </p:txBody>
      </p:sp>
      <p:sp>
        <p:nvSpPr>
          <p:cNvPr id="8" name="TextBox 7"/>
          <p:cNvSpPr txBox="1"/>
          <p:nvPr/>
        </p:nvSpPr>
        <p:spPr>
          <a:xfrm>
            <a:off x="9448800" y="1740218"/>
            <a:ext cx="1962150" cy="584775"/>
          </a:xfrm>
          <a:prstGeom prst="rect">
            <a:avLst/>
          </a:prstGeom>
          <a:noFill/>
        </p:spPr>
        <p:txBody>
          <a:bodyPr wrap="square" rtlCol="0">
            <a:spAutoFit/>
          </a:bodyPr>
          <a:lstStyle/>
          <a:p>
            <a:r>
              <a:rPr lang="en-US" sz="3200" dirty="0" smtClean="0"/>
              <a:t>material</a:t>
            </a:r>
            <a:endParaRPr lang="ru-RU" sz="3200" dirty="0"/>
          </a:p>
        </p:txBody>
      </p:sp>
      <p:sp>
        <p:nvSpPr>
          <p:cNvPr id="9" name="TextBox 8"/>
          <p:cNvSpPr txBox="1"/>
          <p:nvPr/>
        </p:nvSpPr>
        <p:spPr>
          <a:xfrm>
            <a:off x="647699" y="4618934"/>
            <a:ext cx="1170513" cy="584775"/>
          </a:xfrm>
          <a:prstGeom prst="rect">
            <a:avLst/>
          </a:prstGeom>
          <a:noFill/>
        </p:spPr>
        <p:txBody>
          <a:bodyPr wrap="none" rtlCol="0">
            <a:spAutoFit/>
          </a:bodyPr>
          <a:lstStyle/>
          <a:p>
            <a:r>
              <a:rPr lang="en-US" sz="3200" dirty="0" smtClean="0"/>
              <a:t>base</a:t>
            </a:r>
            <a:endParaRPr lang="ru-RU" sz="3200" dirty="0"/>
          </a:p>
        </p:txBody>
      </p:sp>
      <p:sp>
        <p:nvSpPr>
          <p:cNvPr id="10" name="TextBox 9"/>
          <p:cNvSpPr txBox="1"/>
          <p:nvPr/>
        </p:nvSpPr>
        <p:spPr>
          <a:xfrm>
            <a:off x="4791075" y="4618933"/>
            <a:ext cx="1911101" cy="584775"/>
          </a:xfrm>
          <a:prstGeom prst="rect">
            <a:avLst/>
          </a:prstGeom>
          <a:noFill/>
        </p:spPr>
        <p:txBody>
          <a:bodyPr wrap="none" rtlCol="0">
            <a:spAutoFit/>
          </a:bodyPr>
          <a:lstStyle/>
          <a:p>
            <a:r>
              <a:rPr lang="en-US" sz="3200" dirty="0" smtClean="0"/>
              <a:t>principal</a:t>
            </a:r>
            <a:endParaRPr lang="ru-RU" sz="3200" dirty="0"/>
          </a:p>
        </p:txBody>
      </p:sp>
      <p:sp>
        <p:nvSpPr>
          <p:cNvPr id="11" name="TextBox 10"/>
          <p:cNvSpPr txBox="1"/>
          <p:nvPr/>
        </p:nvSpPr>
        <p:spPr>
          <a:xfrm>
            <a:off x="9448800" y="3105713"/>
            <a:ext cx="1584088" cy="584775"/>
          </a:xfrm>
          <a:prstGeom prst="rect">
            <a:avLst/>
          </a:prstGeom>
          <a:noFill/>
        </p:spPr>
        <p:txBody>
          <a:bodyPr wrap="none" rtlCol="0">
            <a:spAutoFit/>
          </a:bodyPr>
          <a:lstStyle/>
          <a:p>
            <a:r>
              <a:rPr lang="en-US" sz="3200" dirty="0" smtClean="0"/>
              <a:t>control</a:t>
            </a:r>
            <a:endParaRPr lang="ru-RU" sz="3200" dirty="0"/>
          </a:p>
        </p:txBody>
      </p:sp>
      <p:sp>
        <p:nvSpPr>
          <p:cNvPr id="12" name="TextBox 11"/>
          <p:cNvSpPr txBox="1"/>
          <p:nvPr/>
        </p:nvSpPr>
        <p:spPr>
          <a:xfrm>
            <a:off x="9448800" y="4618932"/>
            <a:ext cx="1374094" cy="584775"/>
          </a:xfrm>
          <a:prstGeom prst="rect">
            <a:avLst/>
          </a:prstGeom>
          <a:noFill/>
        </p:spPr>
        <p:txBody>
          <a:bodyPr wrap="none" rtlCol="0">
            <a:spAutoFit/>
          </a:bodyPr>
          <a:lstStyle/>
          <a:p>
            <a:r>
              <a:rPr lang="en-US" sz="3200" dirty="0" smtClean="0"/>
              <a:t>pedal</a:t>
            </a:r>
            <a:endParaRPr lang="ru-RU" sz="3200" dirty="0"/>
          </a:p>
        </p:txBody>
      </p:sp>
    </p:spTree>
    <p:extLst>
      <p:ext uri="{BB962C8B-B14F-4D97-AF65-F5344CB8AC3E}">
        <p14:creationId xmlns:p14="http://schemas.microsoft.com/office/powerpoint/2010/main" val="3620514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circle(in)">
                                      <p:cBhvr>
                                        <p:cTn id="32" dur="20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ircle(in)">
                                      <p:cBhvr>
                                        <p:cTn id="37" dur="20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2150" y="123824"/>
            <a:ext cx="8610600" cy="1112053"/>
          </a:xfrm>
        </p:spPr>
        <p:txBody>
          <a:bodyPr/>
          <a:lstStyle/>
          <a:p>
            <a:r>
              <a:rPr lang="en-US" dirty="0" smtClean="0">
                <a:latin typeface="Broadway" panose="04040905080B02020502" pitchFamily="82" charset="0"/>
              </a:rPr>
              <a:t>Text</a:t>
            </a:r>
            <a:endParaRPr lang="ru-RU" dirty="0"/>
          </a:p>
        </p:txBody>
      </p:sp>
      <p:sp>
        <p:nvSpPr>
          <p:cNvPr id="3" name="Объект 2"/>
          <p:cNvSpPr>
            <a:spLocks noGrp="1"/>
          </p:cNvSpPr>
          <p:nvPr>
            <p:ph idx="1"/>
          </p:nvPr>
        </p:nvSpPr>
        <p:spPr>
          <a:xfrm>
            <a:off x="666750" y="1304926"/>
            <a:ext cx="10820400" cy="5248274"/>
          </a:xfrm>
        </p:spPr>
        <p:txBody>
          <a:bodyPr>
            <a:noAutofit/>
          </a:bodyPr>
          <a:lstStyle/>
          <a:p>
            <a:pPr marL="0" indent="0">
              <a:buNone/>
            </a:pPr>
            <a:r>
              <a:rPr lang="en-US" sz="2800" dirty="0"/>
              <a:t>The clutch is a friction device. It connects the engine to the gears in the gearbox. It is used for disconnecting the engine from the </a:t>
            </a:r>
            <a:r>
              <a:rPr lang="en-US" sz="2800" dirty="0" smtClean="0"/>
              <a:t>gearbox</a:t>
            </a:r>
            <a:r>
              <a:rPr lang="en-US" sz="2800" dirty="0"/>
              <a:t>, for starting the car and for releasing the engine from the car </a:t>
            </a:r>
            <a:r>
              <a:rPr lang="en-US" sz="2800" dirty="0" smtClean="0"/>
              <a:t>wheels. The </a:t>
            </a:r>
            <a:r>
              <a:rPr lang="en-US" sz="2800" dirty="0"/>
              <a:t>clutch is fixed between the flywheel of the engine and the </a:t>
            </a:r>
            <a:r>
              <a:rPr lang="en-US" sz="2800" dirty="0" smtClean="0"/>
              <a:t>gearbox </a:t>
            </a:r>
            <a:r>
              <a:rPr lang="en-US" sz="2800" dirty="0"/>
              <a:t>und consists of two plates (discs): the friction disc and the pressure disc. The friction disc is situated between the flywheel and the pressure plate and has a hard-wearing material on each </a:t>
            </a:r>
            <a:r>
              <a:rPr lang="en-US" sz="2800" dirty="0" err="1" smtClean="0"/>
              <a:t>side.The</a:t>
            </a:r>
            <a:r>
              <a:rPr lang="en-US" sz="2800" dirty="0" smtClean="0"/>
              <a:t> </a:t>
            </a:r>
            <a:r>
              <a:rPr lang="en-US" sz="2800" dirty="0"/>
              <a:t>basic principal operation of the clutch is a frictional force acting between two discs. The clutch is controlled by the clutch pedal. When the pedal is at rest the clutch is engaged and the running engine is connected to the gearbox. When the pedal is pressed down the clutch is disengaged and the engine runs idly.</a:t>
            </a:r>
          </a:p>
          <a:p>
            <a:endParaRPr lang="ru-RU" sz="2800" dirty="0"/>
          </a:p>
        </p:txBody>
      </p:sp>
    </p:spTree>
    <p:extLst>
      <p:ext uri="{BB962C8B-B14F-4D97-AF65-F5344CB8AC3E}">
        <p14:creationId xmlns:p14="http://schemas.microsoft.com/office/powerpoint/2010/main" val="4004614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0"/>
            <a:ext cx="8610600" cy="1293028"/>
          </a:xfrm>
        </p:spPr>
        <p:txBody>
          <a:bodyPr/>
          <a:lstStyle/>
          <a:p>
            <a:r>
              <a:rPr lang="en-US" dirty="0" smtClean="0">
                <a:latin typeface="Broadway" panose="04040905080B02020502" pitchFamily="82" charset="0"/>
              </a:rPr>
              <a:t>After </a:t>
            </a:r>
            <a:r>
              <a:rPr lang="en-US" dirty="0" smtClean="0">
                <a:latin typeface="Broadway" panose="04040905080B02020502" pitchFamily="82" charset="0"/>
              </a:rPr>
              <a:t>reading</a:t>
            </a:r>
            <a:endParaRPr lang="ru-RU" dirty="0"/>
          </a:p>
        </p:txBody>
      </p:sp>
      <p:sp>
        <p:nvSpPr>
          <p:cNvPr id="3" name="Объект 2"/>
          <p:cNvSpPr>
            <a:spLocks noGrp="1"/>
          </p:cNvSpPr>
          <p:nvPr>
            <p:ph idx="1"/>
          </p:nvPr>
        </p:nvSpPr>
        <p:spPr>
          <a:xfrm>
            <a:off x="542925" y="1104901"/>
            <a:ext cx="10820400" cy="4780410"/>
          </a:xfrm>
        </p:spPr>
        <p:txBody>
          <a:bodyPr/>
          <a:lstStyle/>
          <a:p>
            <a:pPr marL="0" indent="0" algn="ctr">
              <a:buNone/>
            </a:pPr>
            <a:r>
              <a:rPr lang="en-US" dirty="0" smtClean="0">
                <a:latin typeface="Broadway" panose="04040905080B02020502" pitchFamily="82" charset="0"/>
              </a:rPr>
              <a:t>Find in text and translate to Russian.</a:t>
            </a:r>
          </a:p>
          <a:p>
            <a:pPr marL="0" indent="0">
              <a:buNone/>
            </a:pPr>
            <a:r>
              <a:rPr lang="en-US" dirty="0"/>
              <a:t>Friction device, clutch, gearbox, to free, to start, to release, </a:t>
            </a:r>
            <a:r>
              <a:rPr lang="en-US" dirty="0" smtClean="0"/>
              <a:t>flywheel</a:t>
            </a:r>
            <a:r>
              <a:rPr lang="en-US" dirty="0"/>
              <a:t>, pressure plate, basic principle of operation, to fix, </a:t>
            </a:r>
            <a:r>
              <a:rPr lang="en-US" dirty="0" smtClean="0"/>
              <a:t>hard-wearing </a:t>
            </a:r>
            <a:r>
              <a:rPr lang="en-US" dirty="0"/>
              <a:t>material, to consist of, to be controlled by, running engine, to run idly, to engage, to disengage, to press down, to be at rest</a:t>
            </a:r>
            <a:r>
              <a:rPr lang="en-US" dirty="0" smtClean="0"/>
              <a:t>.</a:t>
            </a:r>
          </a:p>
          <a:p>
            <a:pPr marL="0" indent="0">
              <a:buNone/>
            </a:pPr>
            <a:r>
              <a:rPr lang="en-US" dirty="0"/>
              <a:t/>
            </a:r>
            <a:br>
              <a:rPr lang="en-US" dirty="0"/>
            </a:br>
            <a:endParaRPr lang="ru-RU" dirty="0"/>
          </a:p>
        </p:txBody>
      </p:sp>
      <p:pic>
        <p:nvPicPr>
          <p:cNvPr id="2050" name="Picture 2" descr="http://www.speedeclutch.com/wp-content/uploads/2017/11/Which-Clutch-Disc-is-Better-Full-Face-Disc-or-Puck-Sty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06751"/>
            <a:ext cx="6259512" cy="3124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76740" y="4432429"/>
            <a:ext cx="1972015" cy="461665"/>
          </a:xfrm>
          <a:prstGeom prst="rect">
            <a:avLst/>
          </a:prstGeom>
          <a:noFill/>
        </p:spPr>
        <p:txBody>
          <a:bodyPr wrap="none" rtlCol="0">
            <a:spAutoFit/>
          </a:bodyPr>
          <a:lstStyle/>
          <a:p>
            <a:r>
              <a:rPr lang="en-US" sz="2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Well done ;)</a:t>
            </a:r>
            <a:endParaRPr lang="ru-RU"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407809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3343"/>
            <a:ext cx="8610600" cy="1293028"/>
          </a:xfrm>
        </p:spPr>
        <p:txBody>
          <a:bodyPr/>
          <a:lstStyle/>
          <a:p>
            <a:r>
              <a:rPr lang="en-US" dirty="0" smtClean="0">
                <a:latin typeface="Broadway" panose="04040905080B02020502" pitchFamily="82" charset="0"/>
              </a:rPr>
              <a:t>After reading</a:t>
            </a:r>
            <a:endParaRPr lang="ru-RU" dirty="0"/>
          </a:p>
        </p:txBody>
      </p:sp>
      <p:sp>
        <p:nvSpPr>
          <p:cNvPr id="3" name="Объект 2"/>
          <p:cNvSpPr>
            <a:spLocks noGrp="1"/>
          </p:cNvSpPr>
          <p:nvPr>
            <p:ph idx="1"/>
          </p:nvPr>
        </p:nvSpPr>
        <p:spPr>
          <a:xfrm>
            <a:off x="685800" y="1289685"/>
            <a:ext cx="10820400" cy="5292090"/>
          </a:xfrm>
        </p:spPr>
        <p:txBody>
          <a:bodyPr/>
          <a:lstStyle/>
          <a:p>
            <a:pPr marL="0" indent="0" algn="ctr">
              <a:buNone/>
            </a:pPr>
            <a:r>
              <a:rPr lang="en-US" sz="2800" dirty="0">
                <a:latin typeface="Broadway" panose="04040905080B02020502" pitchFamily="82" charset="0"/>
              </a:rPr>
              <a:t>Find in the text the answers to the following questions</a:t>
            </a:r>
            <a:r>
              <a:rPr lang="en-US" sz="2800" dirty="0" smtClean="0">
                <a:latin typeface="Broadway" panose="04040905080B02020502" pitchFamily="82" charset="0"/>
              </a:rPr>
              <a:t>.</a:t>
            </a:r>
          </a:p>
          <a:p>
            <a:pPr marL="0" indent="0" algn="ctr">
              <a:buNone/>
            </a:pPr>
            <a:endParaRPr lang="en-US" dirty="0" smtClean="0">
              <a:latin typeface="Broadway" panose="04040905080B02020502" pitchFamily="82" charset="0"/>
            </a:endParaRPr>
          </a:p>
          <a:p>
            <a:pPr marL="0" indent="0">
              <a:buNone/>
            </a:pPr>
            <a:r>
              <a:rPr lang="en-US" sz="2400" dirty="0"/>
              <a:t>1.What device is the clutch?</a:t>
            </a:r>
          </a:p>
          <a:p>
            <a:pPr marL="0" indent="0">
              <a:buNone/>
            </a:pPr>
            <a:r>
              <a:rPr lang="en-US" sz="2400" dirty="0"/>
              <a:t>2.What units does it connect?</a:t>
            </a:r>
          </a:p>
          <a:p>
            <a:pPr marL="0" indent="0">
              <a:buNone/>
            </a:pPr>
            <a:r>
              <a:rPr lang="en-US" sz="2400" dirty="0"/>
              <a:t>3.What is the clutch used for?</a:t>
            </a:r>
          </a:p>
          <a:p>
            <a:pPr marL="0" indent="0">
              <a:buNone/>
            </a:pPr>
            <a:r>
              <a:rPr lang="en-US" sz="2400" dirty="0"/>
              <a:t>4.Where is the clutch placed?</a:t>
            </a:r>
          </a:p>
          <a:p>
            <a:pPr marL="0" indent="0">
              <a:buNone/>
            </a:pPr>
            <a:r>
              <a:rPr lang="en-US" sz="2400" dirty="0"/>
              <a:t>5.What plates does the clutch consist of?</a:t>
            </a:r>
          </a:p>
          <a:p>
            <a:pPr marL="0" indent="0">
              <a:buNone/>
            </a:pPr>
            <a:r>
              <a:rPr lang="en-US" sz="2400" dirty="0"/>
              <a:t>6.What is the basic principal operation of the clutch?</a:t>
            </a:r>
          </a:p>
          <a:p>
            <a:pPr marL="0" indent="0">
              <a:buNone/>
            </a:pPr>
            <a:r>
              <a:rPr lang="en-US" sz="2400" dirty="0"/>
              <a:t>7.What is the clutch controlled by?</a:t>
            </a:r>
          </a:p>
          <a:p>
            <a:pPr marL="0" indent="0">
              <a:buNone/>
            </a:pPr>
            <a:r>
              <a:rPr lang="en-US" sz="2400" dirty="0"/>
              <a:t>8.What takes place when the clutch pedal is at rest?</a:t>
            </a:r>
          </a:p>
          <a:p>
            <a:pPr marL="0" indent="0">
              <a:buNone/>
            </a:pPr>
            <a:r>
              <a:rPr lang="en-US" sz="2400" dirty="0"/>
              <a:t>9.When does the engine run idly?</a:t>
            </a:r>
          </a:p>
          <a:p>
            <a:pPr marL="0" indent="0">
              <a:buNone/>
            </a:pPr>
            <a:endParaRPr lang="ru-RU" dirty="0"/>
          </a:p>
        </p:txBody>
      </p:sp>
      <p:pic>
        <p:nvPicPr>
          <p:cNvPr id="3074" name="Picture 2" descr="ÐÐ°ÑÑÐ¸Ð½ÐºÐ¸ Ð¿Ð¾ Ð·Ð°Ð¿ÑÐ¾ÑÑ Ð³Ð¾ÑÐ° Ð´Ñ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50" y="1954212"/>
            <a:ext cx="3429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10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ircle(in)">
                                      <p:cBhvr>
                                        <p:cTn id="42" dur="2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circle(in)">
                                      <p:cBhvr>
                                        <p:cTn id="47" dur="20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circle(in)">
                                      <p:cBhvr>
                                        <p:cTn id="52" dur="20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074"/>
                                        </p:tgtEl>
                                        <p:attrNameLst>
                                          <p:attrName>style.visibility</p:attrName>
                                        </p:attrNameLst>
                                      </p:cBhvr>
                                      <p:to>
                                        <p:strVal val="visible"/>
                                      </p:to>
                                    </p:set>
                                    <p:animEffect transition="in" filter="wipe(down)">
                                      <p:cBhvr>
                                        <p:cTn id="5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170</TotalTime>
  <Words>906</Words>
  <Application>Microsoft Office PowerPoint</Application>
  <PresentationFormat>Широкоэкранный</PresentationFormat>
  <Paragraphs>167</Paragraphs>
  <Slides>15</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15</vt:i4>
      </vt:variant>
    </vt:vector>
  </HeadingPairs>
  <TitlesOfParts>
    <vt:vector size="19" baseType="lpstr">
      <vt:lpstr>Arial</vt:lpstr>
      <vt:lpstr>Broadway</vt:lpstr>
      <vt:lpstr>Century Gothic</vt:lpstr>
      <vt:lpstr>След самолета</vt:lpstr>
      <vt:lpstr>The clutch</vt:lpstr>
      <vt:lpstr>Before reading the text</vt:lpstr>
      <vt:lpstr>…Still before reading</vt:lpstr>
      <vt:lpstr>Презентация PowerPoint</vt:lpstr>
      <vt:lpstr>Translate the words </vt:lpstr>
      <vt:lpstr>Read and translate</vt:lpstr>
      <vt:lpstr>Text</vt:lpstr>
      <vt:lpstr>After reading</vt:lpstr>
      <vt:lpstr>After reading</vt:lpstr>
      <vt:lpstr>Complete the sentences </vt:lpstr>
      <vt:lpstr>Match the words</vt:lpstr>
      <vt:lpstr>Good job☺</vt:lpstr>
      <vt:lpstr>Complete the sentences</vt:lpstr>
      <vt:lpstr>Translate into English</vt:lpstr>
      <vt:lpstr>vocabulary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clutch</dc:title>
  <dc:creator>Георгий</dc:creator>
  <cp:lastModifiedBy>Георгий</cp:lastModifiedBy>
  <cp:revision>16</cp:revision>
  <dcterms:created xsi:type="dcterms:W3CDTF">2019-02-28T15:57:58Z</dcterms:created>
  <dcterms:modified xsi:type="dcterms:W3CDTF">2019-02-28T19:55:46Z</dcterms:modified>
</cp:coreProperties>
</file>