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3" r:id="rId5"/>
    <p:sldId id="264" r:id="rId6"/>
    <p:sldId id="265" r:id="rId7"/>
    <p:sldId id="269" r:id="rId8"/>
    <p:sldId id="270" r:id="rId9"/>
    <p:sldId id="271" r:id="rId10"/>
    <p:sldId id="272" r:id="rId11"/>
    <p:sldId id="274" r:id="rId12"/>
    <p:sldId id="275" r:id="rId13"/>
    <p:sldId id="277" r:id="rId14"/>
    <p:sldId id="279" r:id="rId15"/>
    <p:sldId id="280" r:id="rId16"/>
    <p:sldId id="281" r:id="rId17"/>
    <p:sldId id="282" r:id="rId18"/>
    <p:sldId id="283" r:id="rId19"/>
    <p:sldId id="284" r:id="rId20"/>
    <p:sldId id="286" r:id="rId21"/>
    <p:sldId id="288" r:id="rId22"/>
    <p:sldId id="289" r:id="rId23"/>
    <p:sldId id="291" r:id="rId24"/>
    <p:sldId id="292" r:id="rId25"/>
    <p:sldId id="293" r:id="rId26"/>
    <p:sldId id="295"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71" autoAdjust="0"/>
    <p:restoredTop sz="94660"/>
  </p:normalViewPr>
  <p:slideViewPr>
    <p:cSldViewPr snapToGrid="0">
      <p:cViewPr varScale="1">
        <p:scale>
          <a:sx n="82" d="100"/>
          <a:sy n="82" d="100"/>
        </p:scale>
        <p:origin x="-69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17DDD-A43F-411A-938D-8A9611271ABC}" type="datetimeFigureOut">
              <a:rPr lang="ru-RU" smtClean="0"/>
              <a:pPr/>
              <a:t>27.11.2023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AEE22-79BD-4C37-A7DB-DD7EBAE75BF5}" type="slidenum">
              <a:rPr lang="ru-RU" smtClean="0"/>
              <a:pPr/>
              <a:t>‹#›</a:t>
            </a:fld>
            <a:endParaRPr lang="ru-RU"/>
          </a:p>
        </p:txBody>
      </p:sp>
    </p:spTree>
    <p:extLst>
      <p:ext uri="{BB962C8B-B14F-4D97-AF65-F5344CB8AC3E}">
        <p14:creationId xmlns="" xmlns:p14="http://schemas.microsoft.com/office/powerpoint/2010/main" val="119714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495D862-573A-4BFC-9278-9B574725BDD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983490F8-36F2-4C56-865A-157F16399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D0EFDF5F-7AC9-452D-BAE7-502CABE34E8C}"/>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5" name="Нижний колонтитул 4">
            <a:extLst>
              <a:ext uri="{FF2B5EF4-FFF2-40B4-BE49-F238E27FC236}">
                <a16:creationId xmlns="" xmlns:a16="http://schemas.microsoft.com/office/drawing/2014/main" id="{7C361777-C6FA-4B23-BF4B-F611701021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9328B9D-1DDD-4DE0-8C98-3243CBE52BA3}"/>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429478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CB0192B-C35F-4A14-A019-E86CA9FF9FF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A8DE53C-F66C-4788-ADA5-10716B4400C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572FD70-C0F9-4B0C-9E9D-F5A2F6F08FC3}"/>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5" name="Нижний колонтитул 4">
            <a:extLst>
              <a:ext uri="{FF2B5EF4-FFF2-40B4-BE49-F238E27FC236}">
                <a16:creationId xmlns="" xmlns:a16="http://schemas.microsoft.com/office/drawing/2014/main" id="{2374D778-27D9-4C6F-B708-0327E7DE89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8033642-0200-44FB-A200-ECEFE6583CB2}"/>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228879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BC5D5E86-356A-4234-B24D-FD462350476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8D034DDD-AC40-4992-B2C8-176C27C3B1B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581A397-2D0A-4C57-A82E-F064B702870A}"/>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5" name="Нижний колонтитул 4">
            <a:extLst>
              <a:ext uri="{FF2B5EF4-FFF2-40B4-BE49-F238E27FC236}">
                <a16:creationId xmlns="" xmlns:a16="http://schemas.microsoft.com/office/drawing/2014/main" id="{9A4F627D-4967-4F31-9803-BCA331F55C3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19DBF5E-3D16-4047-AFC6-0EF3D4B42CB6}"/>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308817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98C918-B417-4D5B-A95E-967B37FC6A7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A833FF0C-CA04-4796-B7E1-86D8D513D88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C12543D-254D-46B2-8754-A2B48EEC6A43}"/>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5" name="Нижний колонтитул 4">
            <a:extLst>
              <a:ext uri="{FF2B5EF4-FFF2-40B4-BE49-F238E27FC236}">
                <a16:creationId xmlns="" xmlns:a16="http://schemas.microsoft.com/office/drawing/2014/main" id="{0AE1E697-944F-45E3-8119-DEAEDA9F43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83C151F-970B-4079-BD78-F15FE65BEE95}"/>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328004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3784DBB-33DC-4F08-A8A4-146DB20203E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09B3CEA9-92B9-409F-A379-D53E8F253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C290E083-3250-4736-882A-F1A6502F4545}"/>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5" name="Нижний колонтитул 4">
            <a:extLst>
              <a:ext uri="{FF2B5EF4-FFF2-40B4-BE49-F238E27FC236}">
                <a16:creationId xmlns="" xmlns:a16="http://schemas.microsoft.com/office/drawing/2014/main" id="{D26C88F6-C719-4565-83A5-070C8ECEA7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28A918A-1929-4A52-A4A4-3CAEBC20EB7F}"/>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260530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4321F0-14CC-4264-9BC8-300BFA337DA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EADA18FE-43A4-421F-B13A-8FBEA41039B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A8AA52A3-C3E9-41F8-9771-951840CA547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741F6BAE-0CE7-4ABE-AC11-5089585AD887}"/>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6" name="Нижний колонтитул 5">
            <a:extLst>
              <a:ext uri="{FF2B5EF4-FFF2-40B4-BE49-F238E27FC236}">
                <a16:creationId xmlns="" xmlns:a16="http://schemas.microsoft.com/office/drawing/2014/main" id="{37EB743A-AA90-40C2-95C6-AF3333FAF8B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BA8E266-44CB-4CA4-B9E6-8C9ADCCC8F9A}"/>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323044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F20278A-A9CA-473C-BFF8-C57B11F0DDD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76774AFA-CAB2-47A2-8E05-52A7C93FD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E724A5EB-11D7-4C46-A693-190988A87B4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02BF5268-E84F-46BA-9B29-1C87CE8B9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3C5D5484-5172-496B-9FBA-1F493F06806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4B87A821-2867-4BD0-836F-749241771A68}"/>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8" name="Нижний колонтитул 7">
            <a:extLst>
              <a:ext uri="{FF2B5EF4-FFF2-40B4-BE49-F238E27FC236}">
                <a16:creationId xmlns="" xmlns:a16="http://schemas.microsoft.com/office/drawing/2014/main" id="{C9BE87C0-8463-4784-9C20-C25F1E8AB15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E75FC8F9-392F-4939-B299-B653A35E8343}"/>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220571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5DC955C-B84D-4004-BF2A-2BAD4B8D71A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4204AE66-6656-42E8-9466-772CA6EAD891}"/>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4" name="Нижний колонтитул 3">
            <a:extLst>
              <a:ext uri="{FF2B5EF4-FFF2-40B4-BE49-F238E27FC236}">
                <a16:creationId xmlns="" xmlns:a16="http://schemas.microsoft.com/office/drawing/2014/main" id="{E6F3B865-850B-43A0-9622-40EF3078E91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D6DAE70C-E339-4FEB-B333-75457A71B2D9}"/>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89326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9EE3A708-BBD2-41DF-BECC-E649054F54CD}"/>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3" name="Нижний колонтитул 2">
            <a:extLst>
              <a:ext uri="{FF2B5EF4-FFF2-40B4-BE49-F238E27FC236}">
                <a16:creationId xmlns="" xmlns:a16="http://schemas.microsoft.com/office/drawing/2014/main" id="{9547BCE0-A1FD-487F-87F4-BBF1C8E13BB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CAED9CE7-59B4-4221-B344-413BA0520395}"/>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280908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97BD71-B7B3-4344-864D-B167BCF36B0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33E84C31-EC8C-420F-9732-3FB18D17E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E3D80BD2-D6BA-4DE6-870B-D4D9A986E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56E1D1B3-8F94-4540-A94D-6DE421A9DEDE}"/>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6" name="Нижний колонтитул 5">
            <a:extLst>
              <a:ext uri="{FF2B5EF4-FFF2-40B4-BE49-F238E27FC236}">
                <a16:creationId xmlns="" xmlns:a16="http://schemas.microsoft.com/office/drawing/2014/main" id="{54237A77-1C89-4F41-9F7B-77B9FF58806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24BB0D78-DA6B-4BCB-8CD3-D574BA1CC97B}"/>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181944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E5D0094-1D18-40FA-9458-E0BAD1FE362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BEC0B350-2DF5-4D81-8B91-DF0CF9802A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C8D91007-9F87-428C-B208-0FB3F75AB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4171631-109D-46DE-95EC-E2FED09E2216}"/>
              </a:ext>
            </a:extLst>
          </p:cNvPr>
          <p:cNvSpPr>
            <a:spLocks noGrp="1"/>
          </p:cNvSpPr>
          <p:nvPr>
            <p:ph type="dt" sz="half" idx="10"/>
          </p:nvPr>
        </p:nvSpPr>
        <p:spPr/>
        <p:txBody>
          <a:bodyPr/>
          <a:lstStyle/>
          <a:p>
            <a:fld id="{6454DF9C-1DDA-4A16-A984-78A39ADA7640}" type="datetimeFigureOut">
              <a:rPr lang="ru-RU" smtClean="0"/>
              <a:pPr/>
              <a:t>27.11.2023</a:t>
            </a:fld>
            <a:endParaRPr lang="ru-RU"/>
          </a:p>
        </p:txBody>
      </p:sp>
      <p:sp>
        <p:nvSpPr>
          <p:cNvPr id="6" name="Нижний колонтитул 5">
            <a:extLst>
              <a:ext uri="{FF2B5EF4-FFF2-40B4-BE49-F238E27FC236}">
                <a16:creationId xmlns="" xmlns:a16="http://schemas.microsoft.com/office/drawing/2014/main" id="{1B995625-C5B4-4F01-945A-2FC5AF848B7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D4A1D3AA-0224-45D2-ADB1-F31BF7B61A41}"/>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230277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D6EAA4F-FAB3-414A-9DF5-517D00A00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440810A2-594D-4433-A885-A50B03FAA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7DA7DA0-F4EB-44D5-ACFD-D75BA8F90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4DF9C-1DDA-4A16-A984-78A39ADA7640}" type="datetimeFigureOut">
              <a:rPr lang="ru-RU" smtClean="0"/>
              <a:pPr/>
              <a:t>27.11.2023</a:t>
            </a:fld>
            <a:endParaRPr lang="ru-RU"/>
          </a:p>
        </p:txBody>
      </p:sp>
      <p:sp>
        <p:nvSpPr>
          <p:cNvPr id="5" name="Нижний колонтитул 4">
            <a:extLst>
              <a:ext uri="{FF2B5EF4-FFF2-40B4-BE49-F238E27FC236}">
                <a16:creationId xmlns="" xmlns:a16="http://schemas.microsoft.com/office/drawing/2014/main" id="{A0BB0769-A636-4252-AC12-90F1897C2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C1F0C989-B2BE-499F-9077-8AA1602188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986934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B9AE2A7B-CE30-4240-9F71-F1861C9928A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74F6B87B-4A11-4961-81AB-EA58D36439AB}"/>
              </a:ext>
            </a:extLst>
          </p:cNvPr>
          <p:cNvSpPr>
            <a:spLocks noGrp="1"/>
          </p:cNvSpPr>
          <p:nvPr>
            <p:ph type="ctrTitle"/>
          </p:nvPr>
        </p:nvSpPr>
        <p:spPr/>
        <p:txBody>
          <a:bodyPr>
            <a:normAutofit/>
          </a:bodyPr>
          <a:lstStyle/>
          <a:p>
            <a:r>
              <a:rPr lang="ru-RU" sz="3200" b="1" dirty="0">
                <a:solidFill>
                  <a:srgbClr val="7030A0"/>
                </a:solidFill>
                <a:latin typeface="Times New Roman" panose="02020603050405020304" pitchFamily="18" charset="0"/>
                <a:cs typeface="Times New Roman" panose="02020603050405020304" pitchFamily="18" charset="0"/>
              </a:rPr>
              <a:t>Электронный сборник игр и упражнений </a:t>
            </a:r>
            <a:br>
              <a:rPr lang="ru-RU" sz="3200" b="1" dirty="0">
                <a:solidFill>
                  <a:srgbClr val="7030A0"/>
                </a:solidFill>
                <a:latin typeface="Times New Roman" panose="02020603050405020304" pitchFamily="18" charset="0"/>
                <a:cs typeface="Times New Roman" panose="02020603050405020304" pitchFamily="18" charset="0"/>
              </a:rPr>
            </a:br>
            <a:r>
              <a:rPr lang="ru-RU" sz="3200" b="1" dirty="0">
                <a:solidFill>
                  <a:srgbClr val="7030A0"/>
                </a:solidFill>
                <a:latin typeface="Times New Roman" panose="02020603050405020304" pitchFamily="18" charset="0"/>
                <a:cs typeface="Times New Roman" panose="02020603050405020304" pitchFamily="18" charset="0"/>
              </a:rPr>
              <a:t> </a:t>
            </a:r>
            <a:r>
              <a:rPr lang="ru-RU" sz="3200" b="1" dirty="0" smtClean="0">
                <a:solidFill>
                  <a:srgbClr val="7030A0"/>
                </a:solidFill>
                <a:latin typeface="Times New Roman" panose="02020603050405020304" pitchFamily="18" charset="0"/>
                <a:cs typeface="Times New Roman" panose="02020603050405020304" pitchFamily="18" charset="0"/>
              </a:rPr>
              <a:t>для </a:t>
            </a:r>
            <a:r>
              <a:rPr lang="ru-RU" sz="3200" b="1" dirty="0" smtClean="0">
                <a:solidFill>
                  <a:srgbClr val="7030A0"/>
                </a:solidFill>
                <a:latin typeface="Times New Roman" panose="02020603050405020304" pitchFamily="18" charset="0"/>
                <a:cs typeface="Times New Roman" panose="02020603050405020304" pitchFamily="18" charset="0"/>
              </a:rPr>
              <a:t>детей дошкольного </a:t>
            </a:r>
            <a:r>
              <a:rPr lang="ru-RU" sz="3200" b="1" dirty="0">
                <a:solidFill>
                  <a:srgbClr val="7030A0"/>
                </a:solidFill>
                <a:latin typeface="Times New Roman" panose="02020603050405020304" pitchFamily="18" charset="0"/>
                <a:cs typeface="Times New Roman" panose="02020603050405020304" pitchFamily="18" charset="0"/>
              </a:rPr>
              <a:t>возраста</a:t>
            </a:r>
            <a:r>
              <a:rPr lang="ru-RU" sz="3200" dirty="0">
                <a:solidFill>
                  <a:srgbClr val="7030A0"/>
                </a:solidFill>
                <a:latin typeface="Times New Roman" panose="02020603050405020304" pitchFamily="18" charset="0"/>
                <a:cs typeface="Times New Roman" panose="02020603050405020304" pitchFamily="18" charset="0"/>
              </a:rPr>
              <a:t/>
            </a:r>
            <a:br>
              <a:rPr lang="ru-RU" sz="32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 xmlns:a16="http://schemas.microsoft.com/office/drawing/2014/main" id="{8B0F8B06-4472-4F61-86C4-8913DF0B379A}"/>
              </a:ext>
            </a:extLst>
          </p:cNvPr>
          <p:cNvSpPr>
            <a:spLocks noGrp="1"/>
          </p:cNvSpPr>
          <p:nvPr>
            <p:ph type="subTitle" idx="1"/>
          </p:nvPr>
        </p:nvSpPr>
        <p:spPr>
          <a:xfrm>
            <a:off x="1524000" y="3090442"/>
            <a:ext cx="9144000" cy="1030146"/>
          </a:xfrm>
        </p:spPr>
        <p:txBody>
          <a:bodyPr>
            <a:normAutofit/>
          </a:bodyPr>
          <a:lstStyle/>
          <a:p>
            <a:r>
              <a:rPr lang="ru-RU" sz="2800" dirty="0" smtClean="0">
                <a:solidFill>
                  <a:srgbClr val="FF0000"/>
                </a:solidFill>
                <a:latin typeface="Times New Roman" panose="02020603050405020304" pitchFamily="18" charset="0"/>
                <a:cs typeface="Times New Roman" panose="02020603050405020304" pitchFamily="18" charset="0"/>
              </a:rPr>
              <a:t>(хороводные игры </a:t>
            </a:r>
            <a:r>
              <a:rPr lang="ru-RU" sz="2800" dirty="0">
                <a:solidFill>
                  <a:srgbClr val="FF0000"/>
                </a:solidFill>
                <a:latin typeface="Times New Roman" panose="02020603050405020304" pitchFamily="18" charset="0"/>
                <a:cs typeface="Times New Roman" panose="02020603050405020304" pitchFamily="18" charset="0"/>
              </a:rPr>
              <a:t>и </a:t>
            </a:r>
            <a:r>
              <a:rPr lang="ru-RU" sz="2800" dirty="0" smtClean="0">
                <a:solidFill>
                  <a:srgbClr val="FF0000"/>
                </a:solidFill>
                <a:latin typeface="Times New Roman" panose="02020603050405020304" pitchFamily="18" charset="0"/>
                <a:cs typeface="Times New Roman" panose="02020603050405020304" pitchFamily="18" charset="0"/>
              </a:rPr>
              <a:t>упражнения)</a:t>
            </a:r>
            <a:endParaRPr lang="ru-RU"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2493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30B810FA-466F-486E-9B09-35EB482D05A2}"/>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CF07CCC-C618-4E3C-9989-B38A5993BFC5}"/>
              </a:ext>
            </a:extLst>
          </p:cNvPr>
          <p:cNvSpPr>
            <a:spLocks noGrp="1"/>
          </p:cNvSpPr>
          <p:nvPr>
            <p:ph type="title"/>
          </p:nvPr>
        </p:nvSpPr>
        <p:spPr>
          <a:xfrm>
            <a:off x="0" y="233681"/>
            <a:ext cx="12192000" cy="751839"/>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«Конь – огонь»</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4E460EF0-56FC-4878-ABA2-3B8CF2C16746}"/>
              </a:ext>
            </a:extLst>
          </p:cNvPr>
          <p:cNvSpPr>
            <a:spLocks noGrp="1"/>
          </p:cNvSpPr>
          <p:nvPr>
            <p:ph idx="1"/>
          </p:nvPr>
        </p:nvSpPr>
        <p:spPr>
          <a:xfrm>
            <a:off x="304800" y="1442720"/>
            <a:ext cx="11531600" cy="4734243"/>
          </a:xfrm>
        </p:spPr>
        <p:txBody>
          <a:bodyPr/>
          <a:lstStyle/>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Дети передвигаются по кругу поскоком – как лошадки. </a:t>
            </a: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По мере передвижения воспитатель ритмично читает четверостишие:</a:t>
            </a:r>
          </a:p>
          <a:p>
            <a:pPr marL="0" lvl="0" indent="0" algn="ctr">
              <a:lnSpc>
                <a:spcPct val="100000"/>
              </a:lnSpc>
              <a:spcBef>
                <a:spcPts val="0"/>
              </a:spcBef>
              <a:buNone/>
            </a:pPr>
            <a:endParaRPr lang="ru-RU" sz="22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Гоп – гоп – гоп!</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Ты скачи, скачи в галоп!</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Все в галоп, все в галоп!</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Гоп – гоп – гоп!</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После паузы задание повторяется.</a:t>
            </a:r>
          </a:p>
          <a:p>
            <a:pPr marL="0" indent="0">
              <a:buNone/>
            </a:pPr>
            <a:endParaRPr lang="ru-RU" dirty="0"/>
          </a:p>
        </p:txBody>
      </p:sp>
    </p:spTree>
    <p:extLst>
      <p:ext uri="{BB962C8B-B14F-4D97-AF65-F5344CB8AC3E}">
        <p14:creationId xmlns="" xmlns:p14="http://schemas.microsoft.com/office/powerpoint/2010/main" val="413361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B880F7F6-F3C1-4D69-8DEE-65C5F682DF2E}"/>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5ABA8A57-BB29-493B-B7CD-0F2AD5741D22}"/>
              </a:ext>
            </a:extLst>
          </p:cNvPr>
          <p:cNvSpPr>
            <a:spLocks noGrp="1"/>
          </p:cNvSpPr>
          <p:nvPr>
            <p:ph type="title"/>
          </p:nvPr>
        </p:nvSpPr>
        <p:spPr>
          <a:xfrm>
            <a:off x="0" y="365125"/>
            <a:ext cx="12192000" cy="600075"/>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«Аленький цветочек»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C44999AC-2163-4EFB-A92F-8B522A853D1F}"/>
              </a:ext>
            </a:extLst>
          </p:cNvPr>
          <p:cNvSpPr>
            <a:spLocks noGrp="1"/>
          </p:cNvSpPr>
          <p:nvPr>
            <p:ph idx="1"/>
          </p:nvPr>
        </p:nvSpPr>
        <p:spPr>
          <a:xfrm>
            <a:off x="0" y="1422400"/>
            <a:ext cx="12192000" cy="4754563"/>
          </a:xfrm>
        </p:spPr>
        <p:txBody>
          <a:bodyPr/>
          <a:lstStyle/>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Словно огонечек</a:t>
            </a:r>
            <a:r>
              <a:rPr lang="ru-RU" sz="2200" b="1" dirty="0">
                <a:solidFill>
                  <a:prstClr val="black"/>
                </a:solidFill>
                <a:latin typeface="Times New Roman" panose="02020603050405020304" pitchFamily="18" charset="0"/>
                <a:ea typeface="Calibri"/>
                <a:cs typeface="Times New Roman" panose="02020603050405020304" pitchFamily="18" charset="0"/>
              </a:rPr>
              <a:t> </a:t>
            </a:r>
          </a:p>
          <a:p>
            <a:pPr marL="0" lvl="0" indent="0" algn="ctr">
              <a:lnSpc>
                <a:spcPct val="100000"/>
              </a:lnSpc>
              <a:spcBef>
                <a:spcPts val="0"/>
              </a:spcBef>
              <a:buNone/>
            </a:pPr>
            <a:r>
              <a:rPr lang="ru-RU" sz="2200" b="1" dirty="0">
                <a:solidFill>
                  <a:prstClr val="black"/>
                </a:solidFill>
                <a:latin typeface="Times New Roman" panose="02020603050405020304" pitchFamily="18" charset="0"/>
                <a:ea typeface="Calibri"/>
                <a:cs typeface="Times New Roman" panose="02020603050405020304" pitchFamily="18" charset="0"/>
              </a:rPr>
              <a:t> </a:t>
            </a:r>
            <a:r>
              <a:rPr lang="ru-RU" sz="2200" dirty="0">
                <a:solidFill>
                  <a:prstClr val="black"/>
                </a:solidFill>
                <a:latin typeface="Times New Roman" panose="02020603050405020304" pitchFamily="18" charset="0"/>
                <a:ea typeface="Calibri"/>
                <a:cs typeface="Times New Roman" panose="02020603050405020304" pitchFamily="18" charset="0"/>
              </a:rPr>
              <a:t>Дети идут хороводным шагом</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Раз, Два, три  – </a:t>
            </a:r>
            <a:r>
              <a:rPr lang="ru-RU" sz="2200" dirty="0">
                <a:solidFill>
                  <a:prstClr val="black"/>
                </a:solidFill>
                <a:latin typeface="Times New Roman" panose="02020603050405020304" pitchFamily="18" charset="0"/>
                <a:ea typeface="Calibri"/>
                <a:cs typeface="Times New Roman" panose="02020603050405020304" pitchFamily="18" charset="0"/>
              </a:rPr>
              <a:t> </a:t>
            </a:r>
            <a:r>
              <a:rPr lang="ru-RU" sz="2200" b="1" i="1" dirty="0">
                <a:solidFill>
                  <a:prstClr val="black"/>
                </a:solidFill>
                <a:latin typeface="Times New Roman" panose="02020603050405020304" pitchFamily="18" charset="0"/>
                <a:ea typeface="Calibri"/>
                <a:cs typeface="Times New Roman" panose="02020603050405020304" pitchFamily="18" charset="0"/>
              </a:rPr>
              <a:t>повернись, Алена ты</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Названный ребенок поворачивается спиной в круг.</a:t>
            </a: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Игра продолжается до тех пор, пока не повернется последний ребенок.</a:t>
            </a: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Дальше дети идут спиной в круг и говорят так:</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Аленький цветочек, словно огонечек</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Раз, два, три, четыре,  пять - повернулись все опять!</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Все дети поворачиваются лицом в круг.</a:t>
            </a:r>
          </a:p>
          <a:p>
            <a:pPr marL="0" indent="0">
              <a:buNone/>
            </a:pPr>
            <a:endParaRPr lang="ru-RU" dirty="0"/>
          </a:p>
        </p:txBody>
      </p:sp>
    </p:spTree>
    <p:extLst>
      <p:ext uri="{BB962C8B-B14F-4D97-AF65-F5344CB8AC3E}">
        <p14:creationId xmlns="" xmlns:p14="http://schemas.microsoft.com/office/powerpoint/2010/main" val="399218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2393ABE8-A0CB-41DB-83D9-77538E322A51}"/>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03C1D30-AA25-41D6-A131-CD12A8C0C369}"/>
              </a:ext>
            </a:extLst>
          </p:cNvPr>
          <p:cNvSpPr>
            <a:spLocks noGrp="1"/>
          </p:cNvSpPr>
          <p:nvPr>
            <p:ph type="title"/>
          </p:nvPr>
        </p:nvSpPr>
        <p:spPr>
          <a:xfrm>
            <a:off x="0" y="243841"/>
            <a:ext cx="12192000" cy="782320"/>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«Подарки»</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285E0B10-A8E5-4937-9B0C-D313A57469DA}"/>
              </a:ext>
            </a:extLst>
          </p:cNvPr>
          <p:cNvSpPr>
            <a:spLocks noGrp="1"/>
          </p:cNvSpPr>
          <p:nvPr>
            <p:ph idx="1"/>
          </p:nvPr>
        </p:nvSpPr>
        <p:spPr>
          <a:xfrm>
            <a:off x="284480" y="1158240"/>
            <a:ext cx="11511280" cy="5018723"/>
          </a:xfrm>
        </p:spPr>
        <p:txBody>
          <a:bodyPr>
            <a:normAutofit/>
          </a:bodyPr>
          <a:lstStyle/>
          <a:p>
            <a:pPr marL="0" lvl="0" indent="720725" algn="just">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Взявшись за руки, дети образуют кругу, один ребенок в центре. Играющие идут по кругу и говорят: </a:t>
            </a:r>
            <a:endParaRPr lang="ru-RU" sz="2200" b="1" i="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Принесли мы всем подарки. </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Кто захочет, тот возьмет – </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Вот вам кукла с лентой яркой, </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Конь, волчок и самолет</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720725" algn="just">
              <a:lnSpc>
                <a:spcPct val="100000"/>
              </a:lnSpc>
              <a:spcBef>
                <a:spcPts val="0"/>
              </a:spcBef>
              <a:buNone/>
            </a:pPr>
            <a:endParaRPr lang="ru-RU" sz="2200" dirty="0">
              <a:solidFill>
                <a:prstClr val="black"/>
              </a:solidFill>
              <a:latin typeface="Times New Roman" panose="02020603050405020304" pitchFamily="18" charset="0"/>
              <a:cs typeface="Times New Roman" panose="02020603050405020304" pitchFamily="18" charset="0"/>
            </a:endParaRPr>
          </a:p>
          <a:p>
            <a:pPr marL="0" lvl="0" indent="720725" algn="just">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С окончание слов останавливаются,  стоящий в кругу называет, какой из перечисленных подарков он хочет получить. Если назовет коня, дети скачут, если куклу – пляшут, если волчок – кружатся.  Стоящий в кругу выбирает нового ведущего. Игра повторяется.</a:t>
            </a:r>
          </a:p>
          <a:p>
            <a:pPr marL="0" lvl="0" indent="0" algn="just">
              <a:lnSpc>
                <a:spcPct val="100000"/>
              </a:lnSpc>
              <a:spcBef>
                <a:spcPct val="20000"/>
              </a:spcBef>
              <a:buNone/>
            </a:pPr>
            <a:r>
              <a:rPr lang="ru-RU" sz="2000" b="1" dirty="0">
                <a:solidFill>
                  <a:prstClr val="black"/>
                </a:solidFill>
                <a:latin typeface="Times New Roman" panose="02020603050405020304" pitchFamily="18" charset="0"/>
                <a:cs typeface="Times New Roman" panose="02020603050405020304" pitchFamily="18" charset="0"/>
              </a:rPr>
              <a:t> </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158393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AF2BD002-BD0C-40C7-B5A1-4B460F179E16}"/>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14F27A31-2D50-4FFF-A7C6-FEF58DD00E15}"/>
              </a:ext>
            </a:extLst>
          </p:cNvPr>
          <p:cNvSpPr>
            <a:spLocks noGrp="1"/>
          </p:cNvSpPr>
          <p:nvPr>
            <p:ph type="title"/>
          </p:nvPr>
        </p:nvSpPr>
        <p:spPr>
          <a:xfrm>
            <a:off x="0" y="130630"/>
            <a:ext cx="12192000" cy="793101"/>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«Жаворонок»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0C5B49FE-26B4-45C3-8EBB-4A54426EF5A4}"/>
              </a:ext>
            </a:extLst>
          </p:cNvPr>
          <p:cNvSpPr>
            <a:spLocks noGrp="1"/>
          </p:cNvSpPr>
          <p:nvPr>
            <p:ph idx="1"/>
          </p:nvPr>
        </p:nvSpPr>
        <p:spPr>
          <a:xfrm>
            <a:off x="242595" y="858416"/>
            <a:ext cx="11625943" cy="5318547"/>
          </a:xfrm>
        </p:spPr>
        <p:txBody>
          <a:bodyPr>
            <a:normAutofit/>
          </a:bodyPr>
          <a:lstStyle/>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В небе жаворонок пел,</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Колокольчиком звенел.</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Порезвился в вышине,</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Спрятал песенку в траве:</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Тот, кто песенку найдет,</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Будет весел целый год!</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19138" algn="just">
              <a:lnSpc>
                <a:spcPct val="100000"/>
              </a:lnSpc>
              <a:spcBef>
                <a:spcPts val="0"/>
              </a:spcBef>
              <a:buNone/>
            </a:pP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19138"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По считалке выбирается «жаворонок». Он выходит в середину круга, который образуют дети. В руках у него колокольчик. С началом стихотворения жаворонок бегает по кругу. С концом стихотворения дети закрывают глаза. Жаворонок бежит за кругом, позванивая колокольчиком, затем дает его в руки кого-либо из детей.</a:t>
            </a:r>
          </a:p>
          <a:p>
            <a:pPr marL="0" lvl="0" indent="0"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По сигналу ведущего дети открывают глаза. Жаворонок называет имя того, кто будет искать колокольчик. Названный ребенок по звону узнает, у кого спрятан колокольчик. Когда дети освоят игру, ее можно усложнить. Жаворонок прячет 2 или 3 колокольчика. Искать их предлагается одному ребенку. Игра повторяется с другими участниками.</a:t>
            </a:r>
          </a:p>
          <a:p>
            <a:pPr marL="0" indent="0">
              <a:buNone/>
            </a:pPr>
            <a:endParaRPr lang="ru-RU" dirty="0"/>
          </a:p>
        </p:txBody>
      </p:sp>
    </p:spTree>
    <p:extLst>
      <p:ext uri="{BB962C8B-B14F-4D97-AF65-F5344CB8AC3E}">
        <p14:creationId xmlns="" xmlns:p14="http://schemas.microsoft.com/office/powerpoint/2010/main" val="309136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DCC5CDD-161E-4C9F-BBA0-0E45B65014A1}"/>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DE7BE10A-2E19-43A0-AF9D-7D357E6EF0AC}"/>
              </a:ext>
            </a:extLst>
          </p:cNvPr>
          <p:cNvSpPr>
            <a:spLocks noGrp="1"/>
          </p:cNvSpPr>
          <p:nvPr>
            <p:ph type="title"/>
          </p:nvPr>
        </p:nvSpPr>
        <p:spPr>
          <a:xfrm>
            <a:off x="0" y="307910"/>
            <a:ext cx="12192000" cy="559838"/>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«Колпачок и палочка»</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2CDFF24E-81E9-4E7A-A64F-833E67884CDE}"/>
              </a:ext>
            </a:extLst>
          </p:cNvPr>
          <p:cNvSpPr>
            <a:spLocks noGrp="1"/>
          </p:cNvSpPr>
          <p:nvPr>
            <p:ph idx="1"/>
          </p:nvPr>
        </p:nvSpPr>
        <p:spPr>
          <a:xfrm>
            <a:off x="270587" y="979714"/>
            <a:ext cx="11635273" cy="5197249"/>
          </a:xfrm>
        </p:spPr>
        <p:txBody>
          <a:bodyPr/>
          <a:lstStyle/>
          <a:p>
            <a:pPr marL="0" lvl="0" indent="719138" algn="just">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Один из детей выходит в центр круга с палкой в руках, надевает на голову колпачок так, чтобы он спускался до самого носа, прикрывая глаза. Остальные дети держаться за руки, образуя круг. Идут по кругу, говоря: </a:t>
            </a:r>
          </a:p>
          <a:p>
            <a:pPr marL="0" lvl="0" indent="0" algn="ctr">
              <a:lnSpc>
                <a:spcPct val="100000"/>
              </a:lnSpc>
              <a:spcBef>
                <a:spcPts val="0"/>
              </a:spcBef>
              <a:buNone/>
            </a:pPr>
            <a:endParaRPr lang="ru-RU" sz="2000" b="1" i="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Раз, два, три, четыре, пять</a:t>
            </a:r>
          </a:p>
          <a:p>
            <a:pPr marL="0" lvl="0" indent="0" algn="ctr">
              <a:lnSpc>
                <a:spcPct val="100000"/>
              </a:lnSpc>
              <a:spcBef>
                <a:spcPts val="0"/>
              </a:spcBef>
              <a:buNone/>
            </a:pPr>
            <a:r>
              <a:rPr lang="ru-RU" sz="2000" b="1" dirty="0">
                <a:solidFill>
                  <a:prstClr val="black"/>
                </a:solidFill>
                <a:latin typeface="Times New Roman" panose="02020603050405020304" pitchFamily="18" charset="0"/>
                <a:cs typeface="Times New Roman" panose="02020603050405020304" pitchFamily="18" charset="0"/>
              </a:rPr>
              <a:t> – </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Будет палочка стучать,</a:t>
            </a:r>
            <a:r>
              <a:rPr lang="ru-RU" sz="2000" b="1" dirty="0">
                <a:solidFill>
                  <a:prstClr val="black"/>
                </a:solidFill>
                <a:latin typeface="Times New Roman" panose="02020603050405020304" pitchFamily="18" charset="0"/>
                <a:cs typeface="Times New Roman" panose="02020603050405020304" pitchFamily="18" charset="0"/>
              </a:rPr>
              <a:t> 	</a:t>
            </a:r>
          </a:p>
          <a:p>
            <a:pPr marL="0" lvl="0" indent="719138">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Ведущий стучит палочкой. Показывает палочкой на одного из детей, стоящего в кругу. –  Тот говорит три последних слова </a:t>
            </a:r>
          </a:p>
          <a:p>
            <a:pPr marL="0" lvl="0" indent="0" algn="ctr">
              <a:lnSpc>
                <a:spcPct val="100000"/>
              </a:lnSpc>
              <a:spcBef>
                <a:spcPts val="0"/>
              </a:spcBef>
              <a:buNone/>
            </a:pPr>
            <a:endParaRPr lang="ru-RU" sz="2000" b="1" i="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Скок, скок, скок.</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Угадай, чей голосок</a:t>
            </a:r>
            <a:r>
              <a:rPr lang="ru-RU" sz="2000" b="1" dirty="0">
                <a:solidFill>
                  <a:prstClr val="black"/>
                </a:solidFill>
                <a:latin typeface="Times New Roman" panose="02020603050405020304" pitchFamily="18" charset="0"/>
                <a:cs typeface="Times New Roman" panose="02020603050405020304" pitchFamily="18" charset="0"/>
              </a:rPr>
              <a:t>  	</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719138">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Говорят все дети, после этого ведущий отгадывает.  Если угадал, выбирает, кто пойдет в середину.</a:t>
            </a:r>
          </a:p>
          <a:p>
            <a:pPr marL="0" indent="0">
              <a:buNone/>
            </a:pPr>
            <a:endParaRPr lang="ru-RU" dirty="0"/>
          </a:p>
        </p:txBody>
      </p:sp>
    </p:spTree>
    <p:extLst>
      <p:ext uri="{BB962C8B-B14F-4D97-AF65-F5344CB8AC3E}">
        <p14:creationId xmlns="" xmlns:p14="http://schemas.microsoft.com/office/powerpoint/2010/main" val="9382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7F0B409E-8466-4B7C-A138-D0FCA02E0E5C}"/>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B8279949-2ED5-48F1-801B-91889269EE1D}"/>
              </a:ext>
            </a:extLst>
          </p:cNvPr>
          <p:cNvSpPr>
            <a:spLocks noGrp="1"/>
          </p:cNvSpPr>
          <p:nvPr>
            <p:ph type="title"/>
          </p:nvPr>
        </p:nvSpPr>
        <p:spPr>
          <a:xfrm>
            <a:off x="-1" y="365126"/>
            <a:ext cx="12191999" cy="558606"/>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«Как на нашем на лугу»</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A1FDD18E-A499-470C-800C-56465C624785}"/>
              </a:ext>
            </a:extLst>
          </p:cNvPr>
          <p:cNvSpPr>
            <a:spLocks noGrp="1"/>
          </p:cNvSpPr>
          <p:nvPr>
            <p:ph idx="1"/>
          </p:nvPr>
        </p:nvSpPr>
        <p:spPr>
          <a:xfrm>
            <a:off x="242595" y="1288858"/>
            <a:ext cx="11691257" cy="4888106"/>
          </a:xfrm>
        </p:spPr>
        <p:txBody>
          <a:bodyPr/>
          <a:lstStyle/>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Как на нашем на лугу</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Пляшет Олечка в кругу,</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А мы песенку поем</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и в ладоши громко бьем.</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Оля, Оля веселей!</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Своих ножек не жалей</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Поклониться не забудь,</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выбирай кого-нибудь.</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Как на нашем на лугу,</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заплясали все в кругу.</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Мы все пляшем и поем</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и в ладоши громко бьем.</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719138" algn="just">
              <a:lnSpc>
                <a:spcPct val="100000"/>
              </a:lnSpc>
              <a:spcBef>
                <a:spcPts val="0"/>
              </a:spcBef>
              <a:buNone/>
            </a:pPr>
            <a:endParaRPr lang="ru-RU" sz="2000" dirty="0">
              <a:solidFill>
                <a:prstClr val="black"/>
              </a:solidFill>
              <a:latin typeface="Times New Roman" panose="02020603050405020304" pitchFamily="18" charset="0"/>
              <a:cs typeface="Times New Roman" panose="02020603050405020304" pitchFamily="18" charset="0"/>
            </a:endParaRPr>
          </a:p>
          <a:p>
            <a:pPr marL="0" lvl="0" indent="719138" algn="just">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стоят в кругу. В середине круга находиться ребенок,  про которого поется в песне. Ребенок пляшет так, как умеет.  После слов «поклониться не забудь» он кланяется  кому-нибудь,  и тот выходит  в круг. 1 куплет и припев повторяются несколько  раз, имена детей меняются. В заключении поется 2 куплет.  Пляшут все дети.</a:t>
            </a:r>
          </a:p>
          <a:p>
            <a:pPr marL="0" indent="0">
              <a:buNone/>
            </a:pPr>
            <a:endParaRPr lang="ru-RU" dirty="0"/>
          </a:p>
        </p:txBody>
      </p:sp>
    </p:spTree>
    <p:extLst>
      <p:ext uri="{BB962C8B-B14F-4D97-AF65-F5344CB8AC3E}">
        <p14:creationId xmlns="" xmlns:p14="http://schemas.microsoft.com/office/powerpoint/2010/main" val="16279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47BD3EA2-4F23-4F27-9282-EAF8A1608BAB}"/>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158620"/>
            <a:ext cx="12192000" cy="7016620"/>
          </a:xfrm>
          <a:prstGeom prst="rect">
            <a:avLst/>
          </a:prstGeom>
        </p:spPr>
      </p:pic>
      <p:sp>
        <p:nvSpPr>
          <p:cNvPr id="2" name="Заголовок 1">
            <a:extLst>
              <a:ext uri="{FF2B5EF4-FFF2-40B4-BE49-F238E27FC236}">
                <a16:creationId xmlns="" xmlns:a16="http://schemas.microsoft.com/office/drawing/2014/main" id="{B7C32A44-1366-44F1-A7E7-D36B801098B8}"/>
              </a:ext>
            </a:extLst>
          </p:cNvPr>
          <p:cNvSpPr>
            <a:spLocks noGrp="1"/>
          </p:cNvSpPr>
          <p:nvPr>
            <p:ph type="title"/>
          </p:nvPr>
        </p:nvSpPr>
        <p:spPr>
          <a:xfrm>
            <a:off x="-1" y="158620"/>
            <a:ext cx="12191999" cy="522418"/>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«Бабушкин двор»</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2CBF518-2F11-45A9-99DB-CF4B1B59AC44}"/>
              </a:ext>
            </a:extLst>
          </p:cNvPr>
          <p:cNvSpPr>
            <a:spLocks noGrp="1"/>
          </p:cNvSpPr>
          <p:nvPr>
            <p:ph idx="1"/>
          </p:nvPr>
        </p:nvSpPr>
        <p:spPr>
          <a:xfrm>
            <a:off x="265470" y="877078"/>
            <a:ext cx="11780349" cy="5299885"/>
          </a:xfrm>
        </p:spPr>
        <p:txBody>
          <a:bodyPr>
            <a:normAutofit lnSpcReduction="10000"/>
          </a:bodyPr>
          <a:lstStyle/>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Лады, лады, ладушки,  приехали мы к бабушке. К нашей милой бабушке, </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Бабушке - </a:t>
            </a:r>
            <a:r>
              <a:rPr lang="ru-RU" sz="2000" b="1" i="1" dirty="0" err="1">
                <a:solidFill>
                  <a:prstClr val="black"/>
                </a:solidFill>
                <a:latin typeface="Times New Roman" panose="02020603050405020304" pitchFamily="18" charset="0"/>
                <a:cs typeface="Times New Roman" panose="02020603050405020304" pitchFamily="18" charset="0"/>
              </a:rPr>
              <a:t>Забавушке</a:t>
            </a:r>
            <a:r>
              <a:rPr lang="ru-RU" sz="2000" b="1" i="1" dirty="0">
                <a:solidFill>
                  <a:prstClr val="black"/>
                </a:solidFill>
                <a:latin typeface="Times New Roman" panose="02020603050405020304" pitchFamily="18" charset="0"/>
                <a:cs typeface="Times New Roman" panose="02020603050405020304" pitchFamily="18" charset="0"/>
              </a:rPr>
              <a:t>, ехали \3 раза\ ребятушки,</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милые \3 раза\ </a:t>
            </a:r>
            <a:r>
              <a:rPr lang="ru-RU" sz="2000" b="1" i="1" dirty="0" err="1">
                <a:solidFill>
                  <a:prstClr val="black"/>
                </a:solidFill>
                <a:latin typeface="Times New Roman" panose="02020603050405020304" pitchFamily="18" charset="0"/>
                <a:cs typeface="Times New Roman" panose="02020603050405020304" pitchFamily="18" charset="0"/>
              </a:rPr>
              <a:t>внучатушки</a:t>
            </a:r>
            <a:r>
              <a:rPr lang="ru-RU" sz="2000" b="1" i="1" dirty="0">
                <a:solidFill>
                  <a:prstClr val="black"/>
                </a:solidFill>
                <a:latin typeface="Times New Roman" panose="02020603050405020304" pitchFamily="18" charset="0"/>
                <a:cs typeface="Times New Roman" panose="02020603050405020304" pitchFamily="18" charset="0"/>
              </a:rPr>
              <a:t>.</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 (Дети идут по кругу).</a:t>
            </a:r>
            <a:br>
              <a:rPr lang="ru-RU" sz="2000"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У меня есть петушок, ярко-красный гребешок.</a:t>
            </a:r>
            <a:r>
              <a:rPr lang="ru-RU" sz="2000" b="1"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Красная бородка, важная походка. </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Красная \3 раза\ бородка, важная \3 раза\ походка.</a:t>
            </a:r>
            <a:br>
              <a:rPr lang="ru-RU" sz="2000" b="1" i="1" dirty="0">
                <a:solidFill>
                  <a:prstClr val="black"/>
                </a:solidFill>
                <a:latin typeface="Times New Roman" panose="02020603050405020304" pitchFamily="18" charset="0"/>
                <a:cs typeface="Times New Roman" panose="02020603050405020304" pitchFamily="18" charset="0"/>
              </a:rPr>
            </a:br>
            <a:r>
              <a:rPr lang="ru-RU" sz="2000" dirty="0">
                <a:solidFill>
                  <a:prstClr val="black"/>
                </a:solidFill>
                <a:latin typeface="Times New Roman" panose="02020603050405020304" pitchFamily="18" charset="0"/>
                <a:cs typeface="Times New Roman" panose="02020603050405020304" pitchFamily="18" charset="0"/>
              </a:rPr>
              <a:t>(Дети идут, высоко поднимая ноги. Корпус держат прямо, голова поднята. Руки отведены назад. Во время движения дети активно "машут крыльями", поднимая и опуская руки).</a:t>
            </a:r>
            <a:br>
              <a:rPr lang="ru-RU" sz="2000"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Есть козленок озорной, вот затряс он бородой. Деток он пугает, рожками бодает.</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 Деток он \3 раза\ пугает, рожками \3раза\ бодает.</a:t>
            </a:r>
            <a:br>
              <a:rPr lang="ru-RU" sz="2000" b="1" i="1" dirty="0">
                <a:solidFill>
                  <a:prstClr val="black"/>
                </a:solidFill>
                <a:latin typeface="Times New Roman" panose="02020603050405020304" pitchFamily="18" charset="0"/>
                <a:cs typeface="Times New Roman" panose="02020603050405020304" pitchFamily="18" charset="0"/>
              </a:rPr>
            </a:br>
            <a:r>
              <a:rPr lang="ru-RU" sz="2000" dirty="0">
                <a:solidFill>
                  <a:prstClr val="black"/>
                </a:solidFill>
                <a:latin typeface="Times New Roman" panose="02020603050405020304" pitchFamily="18" charset="0"/>
                <a:cs typeface="Times New Roman" panose="02020603050405020304" pitchFamily="18" charset="0"/>
              </a:rPr>
              <a:t>(Дети прыгают на месте, держа у затылка кулачки с поднятыми указательными пальцами, </a:t>
            </a:r>
          </a:p>
          <a:p>
            <a:pPr marL="0" lvl="0" indent="0">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изображая рожки).</a:t>
            </a:r>
            <a:br>
              <a:rPr lang="ru-RU" sz="2000"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Есть и кошка Мурка,  славная кошурка. (Дети идут мягким "пружинным" шагом). </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Ходит вслед за бабкой, моет морду лапкой. Ходит \5 раз\ вслед за бабкой, моет \5раз\ морду лапкой.</a:t>
            </a:r>
            <a:br>
              <a:rPr lang="ru-RU" sz="2000" b="1" i="1" dirty="0">
                <a:solidFill>
                  <a:prstClr val="black"/>
                </a:solidFill>
                <a:latin typeface="Times New Roman" panose="02020603050405020304" pitchFamily="18" charset="0"/>
                <a:cs typeface="Times New Roman" panose="02020603050405020304" pitchFamily="18" charset="0"/>
              </a:rPr>
            </a:br>
            <a:r>
              <a:rPr lang="ru-RU" sz="2000" dirty="0">
                <a:solidFill>
                  <a:prstClr val="black"/>
                </a:solidFill>
                <a:latin typeface="Times New Roman" panose="02020603050405020304" pitchFamily="18" charset="0"/>
                <a:cs typeface="Times New Roman" panose="02020603050405020304" pitchFamily="18" charset="0"/>
              </a:rPr>
              <a:t>(Дети показывают жестами, как умывается кошка).</a:t>
            </a:r>
            <a:br>
              <a:rPr lang="ru-RU" sz="2000"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Цок, цок, цок, цок, цок </a:t>
            </a:r>
            <a:r>
              <a:rPr lang="ru-RU" sz="2000" b="1" i="1" dirty="0" err="1">
                <a:solidFill>
                  <a:prstClr val="black"/>
                </a:solidFill>
                <a:latin typeface="Times New Roman" panose="02020603050405020304" pitchFamily="18" charset="0"/>
                <a:cs typeface="Times New Roman" panose="02020603050405020304" pitchFamily="18" charset="0"/>
              </a:rPr>
              <a:t>цок</a:t>
            </a:r>
            <a:r>
              <a:rPr lang="ru-RU" sz="2000" b="1" i="1" dirty="0">
                <a:solidFill>
                  <a:prstClr val="black"/>
                </a:solidFill>
                <a:latin typeface="Times New Roman" panose="02020603050405020304" pitchFamily="18" charset="0"/>
                <a:cs typeface="Times New Roman" panose="02020603050405020304" pitchFamily="18" charset="0"/>
              </a:rPr>
              <a:t> есть лошадка — серый бок. Вихрем скачет по двору, приглашает всех в игру! Вихрем скачет \3 раза\ по двору, приглашает \3 раза\всех в игру! </a:t>
            </a:r>
          </a:p>
          <a:p>
            <a:pPr marL="0" lvl="0" indent="0">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сгибают в локтях руки с "уздечкой", то, прижимая их к груди, то, вытягивая перед собой). </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Лады, лады, ладушки, вот сколько всех у бабушки!</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42461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293C9438-00D9-409B-990A-D8BA992E70F9}"/>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CF9579BF-8DEF-49AE-B27B-21FAF5247174}"/>
              </a:ext>
            </a:extLst>
          </p:cNvPr>
          <p:cNvSpPr>
            <a:spLocks noGrp="1"/>
          </p:cNvSpPr>
          <p:nvPr>
            <p:ph type="title"/>
          </p:nvPr>
        </p:nvSpPr>
        <p:spPr>
          <a:xfrm>
            <a:off x="-1" y="365126"/>
            <a:ext cx="12191999" cy="530614"/>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«Горошина»</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8B933405-D485-48AB-8D16-5A539D39E76D}"/>
              </a:ext>
            </a:extLst>
          </p:cNvPr>
          <p:cNvSpPr>
            <a:spLocks noGrp="1"/>
          </p:cNvSpPr>
          <p:nvPr>
            <p:ph idx="1"/>
          </p:nvPr>
        </p:nvSpPr>
        <p:spPr>
          <a:xfrm>
            <a:off x="540774" y="1073020"/>
            <a:ext cx="11248103" cy="5103943"/>
          </a:xfrm>
        </p:spPr>
        <p:txBody>
          <a:bodyPr/>
          <a:lstStyle/>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Дети стоят по кругу,  «петушок» в кругу.</a:t>
            </a: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По дороге Петя шел</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(Петушок проходит около детей, высоко  поднимая колени, размахивая руками)</a:t>
            </a: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Он горошину нашел,</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(Останавливается около ребенка – тот и становится горошиной)</a:t>
            </a: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А горошина упала</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Покатилась  и пропала</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(Петушок кружится , горошина прячется за любого ребенка, присаживается на корточки)</a:t>
            </a: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Ох, ох, ох, ох!</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Где - то  вырастет горох?</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(Все дети медленно присаживаются, горошина встает , поднимая руки вверх – выросла)</a:t>
            </a:r>
          </a:p>
          <a:p>
            <a:pPr marL="0" indent="0">
              <a:buNone/>
            </a:pPr>
            <a:endParaRPr lang="ru-RU" dirty="0"/>
          </a:p>
        </p:txBody>
      </p:sp>
    </p:spTree>
    <p:extLst>
      <p:ext uri="{BB962C8B-B14F-4D97-AF65-F5344CB8AC3E}">
        <p14:creationId xmlns="" xmlns:p14="http://schemas.microsoft.com/office/powerpoint/2010/main" val="170583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C58E1879-D364-41E4-9097-128FF8DDBE64}"/>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1913549-CC76-4340-A343-61844A3D2DC7}"/>
              </a:ext>
            </a:extLst>
          </p:cNvPr>
          <p:cNvSpPr>
            <a:spLocks noGrp="1"/>
          </p:cNvSpPr>
          <p:nvPr>
            <p:ph type="title"/>
          </p:nvPr>
        </p:nvSpPr>
        <p:spPr>
          <a:xfrm>
            <a:off x="0" y="242597"/>
            <a:ext cx="12192000" cy="541174"/>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«Где был, Иванушка?»</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CB90B967-87AC-4D06-BDA2-84C1CC7A2082}"/>
              </a:ext>
            </a:extLst>
          </p:cNvPr>
          <p:cNvSpPr>
            <a:spLocks noGrp="1"/>
          </p:cNvSpPr>
          <p:nvPr>
            <p:ph idx="1"/>
          </p:nvPr>
        </p:nvSpPr>
        <p:spPr>
          <a:xfrm>
            <a:off x="0" y="783772"/>
            <a:ext cx="12192000" cy="5393192"/>
          </a:xfrm>
        </p:spPr>
        <p:txBody>
          <a:bodyPr>
            <a:normAutofit/>
          </a:bodyPr>
          <a:lstStyle/>
          <a:p>
            <a:pPr marL="0" lvl="0" indent="2155825">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Иванушка стоит в центре круга. Дети спрашивают, Иванушка отвечает. </a:t>
            </a: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 Где был, Иванушка?</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На ярмарке.</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 Что купил, Иванушка?</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Курочку.</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Курочка по </a:t>
            </a:r>
            <a:r>
              <a:rPr lang="ru-RU" sz="2000" b="1" i="1" dirty="0" err="1">
                <a:solidFill>
                  <a:prstClr val="black"/>
                </a:solidFill>
                <a:latin typeface="Times New Roman" panose="02020603050405020304" pitchFamily="18" charset="0"/>
                <a:cs typeface="Times New Roman" panose="02020603050405020304" pitchFamily="18" charset="0"/>
              </a:rPr>
              <a:t>сеничкам</a:t>
            </a:r>
            <a:r>
              <a:rPr lang="ru-RU" sz="2000" b="1" dirty="0">
                <a:solidFill>
                  <a:prstClr val="black"/>
                </a:solidFill>
                <a:latin typeface="Times New Roman" panose="02020603050405020304" pitchFamily="18" charset="0"/>
                <a:cs typeface="Times New Roman" panose="02020603050405020304" pitchFamily="18" charset="0"/>
              </a:rPr>
              <a:t> </a:t>
            </a:r>
          </a:p>
          <a:p>
            <a:pPr marL="0" lvl="0" indent="2155825">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показывают, как курочка клюет)</a:t>
            </a: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Зернышки клюет,</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Иванушка в горенке</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Песенки поет.</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Где был, Иванушка?</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 На ярмарке.</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Что купил, Иванушка?</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Уточку.</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Уточка по лужице </a:t>
            </a:r>
          </a:p>
          <a:p>
            <a:pPr marL="0" lvl="0" indent="2155825">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показывают, как уточка плывет)</a:t>
            </a: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Взад — вперед плывет.</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Иванушка в горенке</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песенки поет.</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 Где был, Иванушка?</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На ярмарке.</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Что купил, Иванушка?</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Ослика.</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Ослик на лужайке</a:t>
            </a:r>
            <a:r>
              <a:rPr lang="ru-RU" sz="2000" b="1" dirty="0">
                <a:solidFill>
                  <a:prstClr val="black"/>
                </a:solidFill>
                <a:latin typeface="Times New Roman" panose="02020603050405020304" pitchFamily="18" charset="0"/>
                <a:cs typeface="Times New Roman" panose="02020603050405020304" pitchFamily="18" charset="0"/>
              </a:rPr>
              <a:t> </a:t>
            </a:r>
          </a:p>
          <a:p>
            <a:pPr marL="0" lvl="0" indent="2155825">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показывают, как ослик щиплет травку)</a:t>
            </a: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Травушку жует,</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Иванушка в горенке</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песенки поет.</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dirty="0">
                <a:solidFill>
                  <a:prstClr val="black"/>
                </a:solidFill>
                <a:latin typeface="Times New Roman" panose="02020603050405020304" pitchFamily="18" charset="0"/>
                <a:cs typeface="Times New Roman" panose="02020603050405020304" pitchFamily="18" charset="0"/>
              </a:rPr>
              <a:t>(Выходит и заводит хоровод.)</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281333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1FF72AD-0C62-469C-B9B0-B41D7E398CF0}"/>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B73461DA-F023-455D-99C7-5F8E7BD10616}"/>
              </a:ext>
            </a:extLst>
          </p:cNvPr>
          <p:cNvSpPr>
            <a:spLocks noGrp="1"/>
          </p:cNvSpPr>
          <p:nvPr>
            <p:ph type="title"/>
          </p:nvPr>
        </p:nvSpPr>
        <p:spPr>
          <a:xfrm>
            <a:off x="0" y="365126"/>
            <a:ext cx="12192000" cy="804914"/>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«Вокруг домика хожу»</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365EA634-B813-45B1-BC5E-1C922D03761D}"/>
              </a:ext>
            </a:extLst>
          </p:cNvPr>
          <p:cNvSpPr>
            <a:spLocks noGrp="1"/>
          </p:cNvSpPr>
          <p:nvPr>
            <p:ph idx="1"/>
          </p:nvPr>
        </p:nvSpPr>
        <p:spPr>
          <a:xfrm>
            <a:off x="540774" y="1170040"/>
            <a:ext cx="11415252" cy="5006923"/>
          </a:xfrm>
        </p:spPr>
        <p:txBody>
          <a:bodyPr/>
          <a:lstStyle/>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Дети стоят в кругу, ведущий ходит по кругу и произносит слова:</a:t>
            </a:r>
          </a:p>
          <a:p>
            <a:pPr marL="0" lvl="0" indent="0">
              <a:lnSpc>
                <a:spcPct val="100000"/>
              </a:lnSpc>
              <a:spcBef>
                <a:spcPts val="0"/>
              </a:spcBef>
              <a:buNone/>
            </a:pPr>
            <a:endParaRPr lang="ru-RU" sz="2200" b="1" i="1"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Вокруг дерева хожу и в окошечко гляжу,</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К одному я подойду и тихонько постучу.</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Подходит сзади ребёнок, тихонько стучит по спине. Между ними происходит диалог:</a:t>
            </a: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Кто там?</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Это я… (имя)</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Что угодно?</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Давай побегаем!</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Дети встают спиной друг к другу и по сигналу бегут в разные стороны по кругу. Кто первый прибежит, занимает место. Второй становится ведущим.</a:t>
            </a:r>
          </a:p>
          <a:p>
            <a:pPr marL="0" indent="0">
              <a:buNone/>
            </a:pPr>
            <a:endParaRPr lang="ru-RU" dirty="0"/>
          </a:p>
        </p:txBody>
      </p:sp>
    </p:spTree>
    <p:extLst>
      <p:ext uri="{BB962C8B-B14F-4D97-AF65-F5344CB8AC3E}">
        <p14:creationId xmlns="" xmlns:p14="http://schemas.microsoft.com/office/powerpoint/2010/main" val="14534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C089773D-9107-45EC-BE12-8857DF5970CA}"/>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 xmlns:a16="http://schemas.microsoft.com/office/drawing/2014/main" id="{9FDB822E-5CC3-47D6-944E-92FDFCDF37EC}"/>
              </a:ext>
            </a:extLst>
          </p:cNvPr>
          <p:cNvSpPr>
            <a:spLocks noGrp="1"/>
          </p:cNvSpPr>
          <p:nvPr>
            <p:ph idx="1"/>
          </p:nvPr>
        </p:nvSpPr>
        <p:spPr>
          <a:xfrm>
            <a:off x="393290" y="540774"/>
            <a:ext cx="11382150" cy="5975773"/>
          </a:xfrm>
        </p:spPr>
        <p:txBody>
          <a:bodyPr/>
          <a:lstStyle/>
          <a:p>
            <a:pPr marL="0" lvl="0" indent="717550" algn="just">
              <a:lnSpc>
                <a:spcPct val="150000"/>
              </a:lnSpc>
              <a:spcBef>
                <a:spcPts val="0"/>
              </a:spcBef>
              <a:buNone/>
            </a:pPr>
            <a:r>
              <a:rPr lang="ru-RU" sz="2000" b="1" dirty="0">
                <a:solidFill>
                  <a:srgbClr val="7030A0"/>
                </a:solidFill>
                <a:latin typeface="Times New Roman" panose="02020603050405020304" pitchFamily="18" charset="0"/>
                <a:ea typeface="Times New Roman"/>
                <a:cs typeface="Times New Roman" panose="02020603050405020304" pitchFamily="18" charset="0"/>
              </a:rPr>
              <a:t>В данный электронный сборник включены хороводные игры и упражнения для детей </a:t>
            </a:r>
            <a:r>
              <a:rPr lang="ru-RU" sz="2000" b="1" dirty="0" smtClean="0">
                <a:solidFill>
                  <a:srgbClr val="7030A0"/>
                </a:solidFill>
                <a:latin typeface="Times New Roman" panose="02020603050405020304" pitchFamily="18" charset="0"/>
                <a:ea typeface="Times New Roman"/>
                <a:cs typeface="Times New Roman" panose="02020603050405020304" pitchFamily="18" charset="0"/>
              </a:rPr>
              <a:t> </a:t>
            </a:r>
            <a:r>
              <a:rPr lang="ru-RU" sz="2000" b="1" dirty="0">
                <a:solidFill>
                  <a:srgbClr val="7030A0"/>
                </a:solidFill>
                <a:latin typeface="Times New Roman" panose="02020603050405020304" pitchFamily="18" charset="0"/>
                <a:ea typeface="Times New Roman"/>
                <a:cs typeface="Times New Roman" panose="02020603050405020304" pitchFamily="18" charset="0"/>
              </a:rPr>
              <a:t>дошкольного возраста</a:t>
            </a:r>
            <a:r>
              <a:rPr lang="ru-RU" sz="2000" b="1" dirty="0" smtClean="0">
                <a:solidFill>
                  <a:srgbClr val="7030A0"/>
                </a:solidFill>
                <a:latin typeface="Times New Roman" panose="02020603050405020304" pitchFamily="18" charset="0"/>
                <a:ea typeface="Times New Roman"/>
                <a:cs typeface="Times New Roman" panose="02020603050405020304" pitchFamily="18" charset="0"/>
              </a:rPr>
              <a:t>. </a:t>
            </a:r>
            <a:r>
              <a:rPr lang="ru-RU" sz="2000" b="1" dirty="0">
                <a:solidFill>
                  <a:srgbClr val="7030A0"/>
                </a:solidFill>
                <a:latin typeface="Times New Roman" panose="02020603050405020304" pitchFamily="18" charset="0"/>
                <a:ea typeface="Times New Roman"/>
                <a:cs typeface="Times New Roman" panose="02020603050405020304" pitchFamily="18" charset="0"/>
              </a:rPr>
              <a:t>Данные игры </a:t>
            </a:r>
            <a:r>
              <a:rPr lang="ru-RU" sz="2000" b="1" dirty="0">
                <a:solidFill>
                  <a:srgbClr val="7030A0"/>
                </a:solidFill>
                <a:latin typeface="Times New Roman" panose="02020603050405020304" pitchFamily="18" charset="0"/>
                <a:cs typeface="Times New Roman" panose="02020603050405020304" pitchFamily="18" charset="0"/>
              </a:rPr>
              <a:t>развивают координацию, ориентацию в пространстве, учат  согласовывать слова с движениями, позволяют работать над темпом и ритмом речи; обогащают двигательный опыт детей; воспитывают  самосознание, формируют культуру межличностного общения; содействуют развитию игровой деятельности и соблюдению отдельных  элементарных норм и правил поведения с взрослыми и со сверстниками; формируют умение эмоционально – положительно реагировать на просьбы и требования взрослого и сверстника, на необходимость регулировать своё поведение; формируют умение поддерживать речевое общение и чувство взаимопомощи.</a:t>
            </a:r>
          </a:p>
          <a:p>
            <a:pPr marL="0" indent="0">
              <a:buNone/>
            </a:pPr>
            <a:endParaRPr lang="ru-RU" dirty="0"/>
          </a:p>
        </p:txBody>
      </p:sp>
    </p:spTree>
    <p:extLst>
      <p:ext uri="{BB962C8B-B14F-4D97-AF65-F5344CB8AC3E}">
        <p14:creationId xmlns="" xmlns:p14="http://schemas.microsoft.com/office/powerpoint/2010/main" val="3324877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C0A70858-EAD6-4E4E-BB9A-3BBD6453EAA7}"/>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6B539FA6-708E-4FDF-BB5C-D2B916180023}"/>
              </a:ext>
            </a:extLst>
          </p:cNvPr>
          <p:cNvSpPr>
            <a:spLocks noGrp="1"/>
          </p:cNvSpPr>
          <p:nvPr>
            <p:ph type="title"/>
          </p:nvPr>
        </p:nvSpPr>
        <p:spPr>
          <a:xfrm>
            <a:off x="0" y="365126"/>
            <a:ext cx="12192000" cy="834410"/>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«Овёс»</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CFA68673-651F-45BB-88D5-DE90AF6CC5E8}"/>
              </a:ext>
            </a:extLst>
          </p:cNvPr>
          <p:cNvSpPr>
            <a:spLocks noGrp="1"/>
          </p:cNvSpPr>
          <p:nvPr>
            <p:ph idx="1"/>
          </p:nvPr>
        </p:nvSpPr>
        <p:spPr>
          <a:xfrm>
            <a:off x="838200" y="1199536"/>
            <a:ext cx="10515600" cy="4977427"/>
          </a:xfrm>
        </p:spPr>
        <p:txBody>
          <a:bodyPr>
            <a:normAutofit/>
          </a:bodyPr>
          <a:lstStyle/>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Все становятся в круг и поют:</a:t>
            </a: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«Кто хочет знать, как сеют овёс</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Мой батюшка сеял так…</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Показывают движения рук вот так…</a:t>
            </a: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Потом отдыхал вот так…</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Становятся сложив руки – накрест. Потом кружатся в хороводе, припевая:</a:t>
            </a: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Овёс, овёс, давай бог, чтобы ты рос!</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Кто хочет знать, как жнут овёс?</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Отец мой </a:t>
            </a:r>
            <a:r>
              <a:rPr lang="ru-RU" sz="2200" b="1" i="1" dirty="0" err="1">
                <a:solidFill>
                  <a:prstClr val="black"/>
                </a:solidFill>
                <a:latin typeface="Times New Roman" panose="02020603050405020304" pitchFamily="18" charset="0"/>
                <a:cs typeface="Times New Roman" panose="02020603050405020304" pitchFamily="18" charset="0"/>
              </a:rPr>
              <a:t>жинал</a:t>
            </a:r>
            <a:r>
              <a:rPr lang="ru-RU" sz="2200" b="1" i="1" dirty="0">
                <a:solidFill>
                  <a:prstClr val="black"/>
                </a:solidFill>
                <a:latin typeface="Times New Roman" panose="02020603050405020304" pitchFamily="18" charset="0"/>
                <a:cs typeface="Times New Roman" panose="02020603050405020304" pitchFamily="18" charset="0"/>
              </a:rPr>
              <a:t> его так</a:t>
            </a:r>
            <a:r>
              <a:rPr lang="ru-RU" sz="2200" b="1" dirty="0">
                <a:solidFill>
                  <a:prstClr val="black"/>
                </a:solidFill>
                <a:latin typeface="Times New Roman" panose="02020603050405020304" pitchFamily="18" charset="0"/>
                <a:cs typeface="Times New Roman" panose="02020603050405020304" pitchFamily="18" charset="0"/>
              </a:rPr>
              <a:t> (показывает)</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После припева изображают, как вяжут овёс, как его молотят </a:t>
            </a: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(при молотьбе, каждый колотит его соседа).</a:t>
            </a:r>
          </a:p>
          <a:p>
            <a:pPr marL="342900" lvl="0" indent="-342900">
              <a:lnSpc>
                <a:spcPct val="100000"/>
              </a:lnSpc>
              <a:spcBef>
                <a:spcPct val="20000"/>
              </a:spcBef>
              <a:buNone/>
            </a:pPr>
            <a:endParaRPr lang="ru-RU" sz="1400" dirty="0">
              <a:solidFill>
                <a:prstClr val="black"/>
              </a:solidFill>
              <a:latin typeface="Times New Roman" pitchFamily="18" charset="0"/>
              <a:cs typeface="Times New Roman" pitchFamily="18" charset="0"/>
            </a:endParaRPr>
          </a:p>
          <a:p>
            <a:pPr marL="0" indent="0">
              <a:buNone/>
            </a:pPr>
            <a:endParaRPr lang="ru-RU" dirty="0"/>
          </a:p>
        </p:txBody>
      </p:sp>
    </p:spTree>
    <p:extLst>
      <p:ext uri="{BB962C8B-B14F-4D97-AF65-F5344CB8AC3E}">
        <p14:creationId xmlns="" xmlns:p14="http://schemas.microsoft.com/office/powerpoint/2010/main" val="35341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4521C7BD-04EC-4C4F-9FBC-DF1BDA13C405}"/>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D37C11CF-401D-4C6A-8297-32108A990E8A}"/>
              </a:ext>
            </a:extLst>
          </p:cNvPr>
          <p:cNvSpPr>
            <a:spLocks noGrp="1"/>
          </p:cNvSpPr>
          <p:nvPr>
            <p:ph type="title"/>
          </p:nvPr>
        </p:nvSpPr>
        <p:spPr>
          <a:xfrm>
            <a:off x="0" y="285135"/>
            <a:ext cx="12192000" cy="609601"/>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«Огородник и воробей»</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446D8B5-26B7-4AE5-BE6A-BAE3A19F6FE4}"/>
              </a:ext>
            </a:extLst>
          </p:cNvPr>
          <p:cNvSpPr>
            <a:spLocks noGrp="1"/>
          </p:cNvSpPr>
          <p:nvPr>
            <p:ph idx="1"/>
          </p:nvPr>
        </p:nvSpPr>
        <p:spPr>
          <a:xfrm>
            <a:off x="285135" y="1061884"/>
            <a:ext cx="11592233" cy="5115079"/>
          </a:xfrm>
        </p:spPr>
        <p:txBody>
          <a:bodyPr>
            <a:normAutofit fontScale="92500" lnSpcReduction="20000"/>
          </a:bodyPr>
          <a:lstStyle/>
          <a:p>
            <a:pPr marL="0" lvl="0" indent="717550" algn="just">
              <a:lnSpc>
                <a:spcPct val="11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Выбираются Огородник и Воробей. Остальные участники игры, взявшись за руки, образуют круг. На середину круга кладут орехи (яблоки, сливы и т. д.) — это «огород». В стороне, шагах в десяти, чертят кружок — «гнездо». Хоровод медленно движется по кругу, все поют:</a:t>
            </a:r>
          </a:p>
          <a:p>
            <a:pPr marL="0" lvl="0" indent="0">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Воробей маленький.  Серенький, удаленький, </a:t>
            </a:r>
          </a:p>
          <a:p>
            <a:pPr marL="0" lvl="0" indent="0">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По двору шныряет, крошки собирает;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 огороде ночует, ягоды ворует.</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717550" algn="just">
              <a:lnSpc>
                <a:spcPct val="11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Воробей бежит в круг (ребята, подымая и опуская руки, впускают и выпускают его), берёт один орех и старается унести его в «гнездо». Огородник сторожит за кругом и, как только Воробей выбегает из круга, начинает его ловить. Если Воробью удастся положить орех в «гнездо», он снова играет. Пойманный же Воробей меняется ролью с одним из участников. Но перед этим он должен откупиться от Огородника и выполнить желания хоровода, например спеть, сплясать и т. д. При этом ему поют</a:t>
            </a:r>
            <a:r>
              <a:rPr lang="en-US" sz="2200" dirty="0">
                <a:solidFill>
                  <a:prstClr val="black"/>
                </a:solidFill>
                <a:latin typeface="Times New Roman" panose="02020603050405020304" pitchFamily="18" charset="0"/>
                <a:cs typeface="Times New Roman" panose="02020603050405020304" pitchFamily="18" charset="0"/>
              </a:rPr>
              <a:t>:</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Уж век воробышку не </a:t>
            </a:r>
            <a:r>
              <a:rPr lang="ru-RU" sz="2200" b="1" i="1" dirty="0" err="1">
                <a:solidFill>
                  <a:prstClr val="black"/>
                </a:solidFill>
                <a:latin typeface="Times New Roman" panose="02020603050405020304" pitchFamily="18" charset="0"/>
                <a:cs typeface="Times New Roman" panose="02020603050405020304" pitchFamily="18" charset="0"/>
              </a:rPr>
              <a:t>лётывать</a:t>
            </a:r>
            <a:r>
              <a:rPr lang="ru-RU" sz="2200" b="1" i="1" dirty="0">
                <a:solidFill>
                  <a:prstClr val="black"/>
                </a:solidFill>
                <a:latin typeface="Times New Roman" panose="02020603050405020304" pitchFamily="18" charset="0"/>
                <a:cs typeface="Times New Roman" panose="02020603050405020304" pitchFamily="18" charset="0"/>
              </a:rPr>
              <a:t>,  в огороде ягод не </a:t>
            </a:r>
            <a:r>
              <a:rPr lang="ru-RU" sz="2200" b="1" i="1" dirty="0" err="1">
                <a:solidFill>
                  <a:prstClr val="black"/>
                </a:solidFill>
                <a:latin typeface="Times New Roman" panose="02020603050405020304" pitchFamily="18" charset="0"/>
                <a:cs typeface="Times New Roman" panose="02020603050405020304" pitchFamily="18" charset="0"/>
              </a:rPr>
              <a:t>клёвывать</a:t>
            </a:r>
            <a:r>
              <a:rPr lang="ru-RU" sz="2200" b="1" i="1" dirty="0">
                <a:solidFill>
                  <a:prstClr val="black"/>
                </a:solidFill>
                <a:latin typeface="Times New Roman" panose="02020603050405020304" pitchFamily="18" charset="0"/>
                <a:cs typeface="Times New Roman" panose="02020603050405020304" pitchFamily="18" charset="0"/>
              </a:rPr>
              <a:t>,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На дубовой тычинке не сиживать. А ты, воробышек, садись на </a:t>
            </a:r>
            <a:r>
              <a:rPr lang="ru-RU" sz="2200" b="1" i="1" dirty="0" err="1">
                <a:solidFill>
                  <a:prstClr val="black"/>
                </a:solidFill>
                <a:latin typeface="Times New Roman" panose="02020603050405020304" pitchFamily="18" charset="0"/>
                <a:cs typeface="Times New Roman" panose="02020603050405020304" pitchFamily="18" charset="0"/>
              </a:rPr>
              <a:t>лужочек</a:t>
            </a:r>
            <a:r>
              <a:rPr lang="ru-RU" sz="2200" b="1" i="1" dirty="0">
                <a:solidFill>
                  <a:prstClr val="black"/>
                </a:solidFill>
                <a:latin typeface="Times New Roman" panose="02020603050405020304" pitchFamily="18" charset="0"/>
                <a:cs typeface="Times New Roman" panose="02020603050405020304" pitchFamily="18" charset="0"/>
              </a:rPr>
              <a:t>,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А ты, серенький, садись во кружочек.  Не пора ли тебе встать и полетать,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 хороводе нашем поплясать!</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717550" algn="just">
              <a:lnSpc>
                <a:spcPct val="11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 конце игры подсчитывают, какой воробей принёс больше всех орехов в «гнездо». Его объявляют победителем и в награду отдают все орехи.</a:t>
            </a:r>
          </a:p>
          <a:p>
            <a:pPr marL="0" indent="0">
              <a:buNone/>
            </a:pPr>
            <a:endParaRPr lang="ru-RU" dirty="0"/>
          </a:p>
        </p:txBody>
      </p:sp>
    </p:spTree>
    <p:extLst>
      <p:ext uri="{BB962C8B-B14F-4D97-AF65-F5344CB8AC3E}">
        <p14:creationId xmlns="" xmlns:p14="http://schemas.microsoft.com/office/powerpoint/2010/main" val="86105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3ED8A8D1-8FA1-4DE3-B380-A95BF68CB5F2}"/>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7A32E82A-3DFD-437C-8D6A-C58BB8A6A87A}"/>
              </a:ext>
            </a:extLst>
          </p:cNvPr>
          <p:cNvSpPr>
            <a:spLocks noGrp="1"/>
          </p:cNvSpPr>
          <p:nvPr>
            <p:ph type="title"/>
          </p:nvPr>
        </p:nvSpPr>
        <p:spPr>
          <a:xfrm>
            <a:off x="0" y="365125"/>
            <a:ext cx="12192000" cy="854075"/>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«Дедушка Водяной»</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52FB207F-B7E8-4BFD-B9B5-275A3296B932}"/>
              </a:ext>
            </a:extLst>
          </p:cNvPr>
          <p:cNvSpPr>
            <a:spLocks noGrp="1"/>
          </p:cNvSpPr>
          <p:nvPr>
            <p:ph idx="1"/>
          </p:nvPr>
        </p:nvSpPr>
        <p:spPr>
          <a:xfrm>
            <a:off x="304799" y="1219200"/>
            <a:ext cx="11631561" cy="4957763"/>
          </a:xfrm>
        </p:spPr>
        <p:txBody>
          <a:bodyPr/>
          <a:lstStyle/>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Дедушка Водяной </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Что сидишь ты под водой</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Выгляни на чуточку</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На одну минуточку.</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717550" algn="just">
              <a:lnSpc>
                <a:spcPct val="100000"/>
              </a:lnSpc>
              <a:spcBef>
                <a:spcPts val="0"/>
              </a:spcBef>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717550" algn="just">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(В центре круга сидит на корточках ребенок. Он - Водяной. Дети идут вокруг него хороводным шагом, тихо произносят слова, по окончании слов останавливаются .Ребенок встает, закрывает глаза, воспитатель подводит его к другому ребенку и он на ощупь определяет, к кому подошел, называет его имя. Если угадал, то садится угаданный ребенок. Игра начинается снова)</a:t>
            </a:r>
          </a:p>
          <a:p>
            <a:pPr marL="0" lvl="0" indent="0" algn="ctr">
              <a:lnSpc>
                <a:spcPct val="100000"/>
              </a:lnSpc>
              <a:spcBef>
                <a:spcPts val="0"/>
              </a:spcBef>
              <a:buNone/>
            </a:pPr>
            <a:endParaRPr lang="en-US" sz="2000" b="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dirty="0">
                <a:solidFill>
                  <a:prstClr val="black"/>
                </a:solidFill>
                <a:latin typeface="Times New Roman" panose="02020603050405020304" pitchFamily="18" charset="0"/>
                <a:cs typeface="Times New Roman" panose="02020603050405020304" pitchFamily="18" charset="0"/>
              </a:rPr>
              <a:t>Вариант для девочки:</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Бабушка Водяная</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Что сидишь ты и моргаешь</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Выгляни на чуточку</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На одну минуточку.</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169776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B1A6A2DD-90A2-4AB0-AC8E-F0DB904820CC}"/>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ED842548-5313-4E91-9DB6-FA2235744BDC}"/>
              </a:ext>
            </a:extLst>
          </p:cNvPr>
          <p:cNvSpPr>
            <a:spLocks noGrp="1"/>
          </p:cNvSpPr>
          <p:nvPr>
            <p:ph type="title"/>
          </p:nvPr>
        </p:nvSpPr>
        <p:spPr>
          <a:xfrm>
            <a:off x="0" y="365125"/>
            <a:ext cx="12192000" cy="696759"/>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«Иголка, нитка и узелок»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735E36DD-143F-4440-A32E-A90D14413145}"/>
              </a:ext>
            </a:extLst>
          </p:cNvPr>
          <p:cNvSpPr>
            <a:spLocks noGrp="1"/>
          </p:cNvSpPr>
          <p:nvPr>
            <p:ph idx="1"/>
          </p:nvPr>
        </p:nvSpPr>
        <p:spPr>
          <a:xfrm>
            <a:off x="462116" y="1427009"/>
            <a:ext cx="11326761" cy="5140938"/>
          </a:xfrm>
        </p:spPr>
        <p:txBody>
          <a:bodyPr/>
          <a:lstStyle/>
          <a:p>
            <a:pPr marL="0" lvl="0" indent="717550" algn="just">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Игроки становятся в круг и берутся за руки. Считалкой выбирают «Иголку», «Нитку» и «Узелок».</a:t>
            </a:r>
          </a:p>
          <a:p>
            <a:pPr marL="0" lvl="0" indent="717550" algn="just">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Герои друг за другом то забегают в круг, то выбегают из него. Если же «Нитка» или «Узелок» оторвались (отстали или неправильно выбежали, вбежали в круг), то эта группа считается проигравшей. Выбираются другие герои.</a:t>
            </a:r>
          </a:p>
          <a:p>
            <a:pPr marL="0" lvl="0" indent="717550" algn="just">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Выигрывает та тройка, в которой дети двигались быстро, ловко, не отставая друг от друга.</a:t>
            </a:r>
          </a:p>
          <a:p>
            <a:pPr marL="0" lvl="0" indent="717550" algn="just">
              <a:lnSpc>
                <a:spcPct val="100000"/>
              </a:lnSpc>
              <a:spcBef>
                <a:spcPts val="0"/>
              </a:spcBef>
              <a:buNone/>
            </a:pPr>
            <a:r>
              <a:rPr lang="ru-RU" sz="2200" u="sng" dirty="0">
                <a:solidFill>
                  <a:prstClr val="black"/>
                </a:solidFill>
                <a:latin typeface="Times New Roman" panose="02020603050405020304" pitchFamily="18" charset="0"/>
                <a:cs typeface="Times New Roman" panose="02020603050405020304" pitchFamily="18" charset="0"/>
              </a:rPr>
              <a:t>Правила игры.</a:t>
            </a:r>
            <a:r>
              <a:rPr lang="ru-RU" sz="2200" dirty="0">
                <a:solidFill>
                  <a:prstClr val="black"/>
                </a:solidFill>
                <a:latin typeface="Times New Roman" panose="02020603050405020304" pitchFamily="18" charset="0"/>
                <a:cs typeface="Times New Roman" panose="02020603050405020304" pitchFamily="18" charset="0"/>
              </a:rPr>
              <a:t> «Иголку», «Нитку», «Узелок» надо впускать и выпускать из круга, не задерживая, и сразу же закрывать круг.</a:t>
            </a:r>
          </a:p>
          <a:p>
            <a:pPr marL="0" indent="0">
              <a:buNone/>
            </a:pPr>
            <a:endParaRPr lang="ru-RU" dirty="0"/>
          </a:p>
        </p:txBody>
      </p:sp>
    </p:spTree>
    <p:extLst>
      <p:ext uri="{BB962C8B-B14F-4D97-AF65-F5344CB8AC3E}">
        <p14:creationId xmlns="" xmlns:p14="http://schemas.microsoft.com/office/powerpoint/2010/main" val="199962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D2036454-E524-4957-9837-1C3E1BFCD0B8}"/>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CCAE3C9-8427-4D2F-916E-31B5DB589444}"/>
              </a:ext>
            </a:extLst>
          </p:cNvPr>
          <p:cNvSpPr>
            <a:spLocks noGrp="1"/>
          </p:cNvSpPr>
          <p:nvPr>
            <p:ph type="title"/>
          </p:nvPr>
        </p:nvSpPr>
        <p:spPr>
          <a:xfrm>
            <a:off x="0" y="314632"/>
            <a:ext cx="12192000" cy="737420"/>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«Колпачок»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C69A616-5666-4C42-A761-30780A239F50}"/>
              </a:ext>
            </a:extLst>
          </p:cNvPr>
          <p:cNvSpPr>
            <a:spLocks noGrp="1"/>
          </p:cNvSpPr>
          <p:nvPr>
            <p:ph idx="1"/>
          </p:nvPr>
        </p:nvSpPr>
        <p:spPr>
          <a:xfrm>
            <a:off x="0" y="1052052"/>
            <a:ext cx="12192000" cy="5124911"/>
          </a:xfrm>
        </p:spPr>
        <p:txBody>
          <a:bodyPr>
            <a:normAutofit/>
          </a:bodyPr>
          <a:lstStyle/>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В центре круга сидит на корточках ребенок. Дети идут хороводным шагом, произнося слова:</a:t>
            </a:r>
            <a:br>
              <a:rPr lang="ru-RU" sz="2000"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Колпачок, колпачок, маленькие ножки, красные сапожки.</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Мы тебя поили</a:t>
            </a:r>
          </a:p>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(Грозят пальцем)</a:t>
            </a:r>
            <a:endParaRPr lang="ru-RU" sz="2000" b="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Мы тебя кормили</a:t>
            </a:r>
            <a:r>
              <a:rPr lang="ru-RU" sz="2000" b="1"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(Грозят другой рукой)</a:t>
            </a:r>
            <a:r>
              <a:rPr lang="ru-RU" sz="2000" b="1" dirty="0">
                <a:solidFill>
                  <a:prstClr val="black"/>
                </a:solidFill>
                <a:latin typeface="Times New Roman" panose="02020603050405020304" pitchFamily="18" charset="0"/>
                <a:cs typeface="Times New Roman" panose="02020603050405020304" pitchFamily="18" charset="0"/>
              </a:rPr>
              <a:t/>
            </a:r>
            <a:br>
              <a:rPr lang="ru-RU" sz="2000" b="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На ноги поставили</a:t>
            </a:r>
          </a:p>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a:t>
            </a:r>
            <a:r>
              <a:rPr lang="ru-RU" sz="2000" dirty="0" err="1">
                <a:solidFill>
                  <a:prstClr val="black"/>
                </a:solidFill>
                <a:latin typeface="Times New Roman" panose="02020603050405020304" pitchFamily="18" charset="0"/>
                <a:cs typeface="Times New Roman" panose="02020603050405020304" pitchFamily="18" charset="0"/>
              </a:rPr>
              <a:t>Пподнимают</a:t>
            </a:r>
            <a:r>
              <a:rPr lang="ru-RU" sz="2000" dirty="0">
                <a:solidFill>
                  <a:prstClr val="black"/>
                </a:solidFill>
                <a:latin typeface="Times New Roman" panose="02020603050405020304" pitchFamily="18" charset="0"/>
                <a:cs typeface="Times New Roman" panose="02020603050405020304" pitchFamily="18" charset="0"/>
              </a:rPr>
              <a:t> руки вверх, ребенок в центре встает)</a:t>
            </a:r>
            <a:r>
              <a:rPr lang="ru-RU" sz="2000" b="1" dirty="0">
                <a:solidFill>
                  <a:prstClr val="black"/>
                </a:solidFill>
                <a:latin typeface="Times New Roman" panose="02020603050405020304" pitchFamily="18" charset="0"/>
                <a:cs typeface="Times New Roman" panose="02020603050405020304" pitchFamily="18" charset="0"/>
              </a:rPr>
              <a:t/>
            </a:r>
            <a:br>
              <a:rPr lang="ru-RU" sz="2000" b="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Танцевать заставили.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Танцуй, сколько хочешь</a:t>
            </a:r>
            <a:r>
              <a:rPr lang="ru-RU" sz="2000" b="1" dirty="0">
                <a:solidFill>
                  <a:prstClr val="black"/>
                </a:solidFill>
                <a:latin typeface="Times New Roman" panose="02020603050405020304" pitchFamily="18" charset="0"/>
                <a:cs typeface="Times New Roman" panose="02020603050405020304" pitchFamily="18" charset="0"/>
              </a:rPr>
              <a:t>, </a:t>
            </a:r>
            <a:endParaRPr lang="en-US" sz="2000" b="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(Ребенок выполняет танцевальные движения)</a:t>
            </a:r>
            <a:r>
              <a:rPr lang="ru-RU" sz="2000" b="1" dirty="0">
                <a:solidFill>
                  <a:prstClr val="black"/>
                </a:solidFill>
                <a:latin typeface="Times New Roman" panose="02020603050405020304" pitchFamily="18" charset="0"/>
                <a:cs typeface="Times New Roman" panose="02020603050405020304" pitchFamily="18" charset="0"/>
              </a:rPr>
              <a:t/>
            </a:r>
            <a:br>
              <a:rPr lang="ru-RU" sz="2000" b="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Выбирай, кого захочешь, поклониться не забудь выбирай кого-нибудь</a:t>
            </a:r>
            <a:r>
              <a:rPr lang="ru-RU" sz="2000" dirty="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(Ребенок подходит к выбранному ребенку, кланяется ему и выводит в центр круга.)</a:t>
            </a:r>
            <a:br>
              <a:rPr lang="ru-RU" sz="2000" dirty="0">
                <a:solidFill>
                  <a:prstClr val="black"/>
                </a:solidFill>
                <a:latin typeface="Times New Roman" panose="02020603050405020304" pitchFamily="18" charset="0"/>
                <a:cs typeface="Times New Roman" panose="02020603050405020304" pitchFamily="18" charset="0"/>
              </a:rPr>
            </a:br>
            <a:r>
              <a:rPr lang="ru-RU" sz="2000" dirty="0">
                <a:solidFill>
                  <a:prstClr val="black"/>
                </a:solidFill>
                <a:latin typeface="Times New Roman" panose="02020603050405020304" pitchFamily="18" charset="0"/>
                <a:cs typeface="Times New Roman" panose="02020603050405020304" pitchFamily="18" charset="0"/>
              </a:rPr>
              <a:t>Игра повторяется с другим ребенком.</a:t>
            </a:r>
          </a:p>
          <a:p>
            <a:pPr marL="0" indent="0">
              <a:buNone/>
            </a:pPr>
            <a:endParaRPr lang="ru-RU" dirty="0"/>
          </a:p>
        </p:txBody>
      </p:sp>
    </p:spTree>
    <p:extLst>
      <p:ext uri="{BB962C8B-B14F-4D97-AF65-F5344CB8AC3E}">
        <p14:creationId xmlns="" xmlns:p14="http://schemas.microsoft.com/office/powerpoint/2010/main" val="213297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4C335F39-69C0-4002-A8CC-3E3111B6BFDC}"/>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C5E0C22C-6B85-45D8-B7B0-287B9AC9D9C0}"/>
              </a:ext>
            </a:extLst>
          </p:cNvPr>
          <p:cNvSpPr>
            <a:spLocks noGrp="1"/>
          </p:cNvSpPr>
          <p:nvPr>
            <p:ph type="title"/>
          </p:nvPr>
        </p:nvSpPr>
        <p:spPr>
          <a:xfrm>
            <a:off x="0" y="365125"/>
            <a:ext cx="12192000" cy="480449"/>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«Хоровод»</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5C0A540E-1F13-4ADF-B3A6-EECBE4F71107}"/>
              </a:ext>
            </a:extLst>
          </p:cNvPr>
          <p:cNvSpPr>
            <a:spLocks noGrp="1"/>
          </p:cNvSpPr>
          <p:nvPr>
            <p:ph idx="1"/>
          </p:nvPr>
        </p:nvSpPr>
        <p:spPr>
          <a:xfrm>
            <a:off x="0" y="983226"/>
            <a:ext cx="12192000" cy="5193737"/>
          </a:xfrm>
        </p:spPr>
        <p:txBody>
          <a:bodyPr>
            <a:normAutofit fontScale="92500" lnSpcReduction="20000"/>
          </a:bodyPr>
          <a:lstStyle/>
          <a:p>
            <a:pPr marL="0" lvl="0" indent="0" algn="ctr">
              <a:lnSpc>
                <a:spcPct val="11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Игру лучше проводить на траве. Дети стоят в кругу и держатся за руки.</a:t>
            </a:r>
            <a:r>
              <a:rPr lang="ru-RU" sz="2200" b="1" dirty="0">
                <a:solidFill>
                  <a:prstClr val="black"/>
                </a:solidFill>
                <a:latin typeface="Times New Roman" panose="02020603050405020304" pitchFamily="18" charset="0"/>
                <a:cs typeface="Times New Roman" panose="02020603050405020304" pitchFamily="18" charset="0"/>
              </a:rPr>
              <a:t/>
            </a:r>
            <a:br>
              <a:rPr lang="ru-RU" sz="2200" b="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Вокруг розовых кустов,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Среди травок и цветов,</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Кружим, кружим хоровод.</a:t>
            </a:r>
            <a:br>
              <a:rPr lang="ru-RU" sz="2200" b="1" i="1" dirty="0">
                <a:solidFill>
                  <a:prstClr val="black"/>
                </a:solidFill>
                <a:latin typeface="Times New Roman" panose="02020603050405020304" pitchFamily="18" charset="0"/>
                <a:cs typeface="Times New Roman" panose="02020603050405020304" pitchFamily="18" charset="0"/>
              </a:rPr>
            </a:br>
            <a:r>
              <a:rPr lang="ru-RU" sz="2200" b="1" dirty="0">
                <a:solidFill>
                  <a:prstClr val="black"/>
                </a:solidFill>
                <a:latin typeface="Times New Roman" panose="02020603050405020304" pitchFamily="18" charset="0"/>
                <a:cs typeface="Times New Roman" panose="02020603050405020304" pitchFamily="18" charset="0"/>
              </a:rPr>
              <a:t>(Дети идут по кругу)</a:t>
            </a:r>
            <a:br>
              <a:rPr lang="ru-RU" sz="2200" b="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До того мы закружились,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что на землю повалились.</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Бах!</a:t>
            </a:r>
            <a:br>
              <a:rPr lang="ru-RU" sz="2200" b="1" i="1"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(Приседают или опускаются на землю)</a:t>
            </a:r>
            <a:br>
              <a:rPr lang="ru-RU" sz="2200"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Вокруг розовых кустов,</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Среди травок и кустов,</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Водим, водим хоровод.</a:t>
            </a:r>
            <a:br>
              <a:rPr lang="ru-RU" sz="2200" b="1" i="1" dirty="0">
                <a:solidFill>
                  <a:prstClr val="black"/>
                </a:solidFill>
                <a:latin typeface="Times New Roman" panose="02020603050405020304" pitchFamily="18" charset="0"/>
                <a:cs typeface="Times New Roman" panose="02020603050405020304" pitchFamily="18" charset="0"/>
              </a:rPr>
            </a:br>
            <a:r>
              <a:rPr lang="ru-RU" sz="2200" b="1" dirty="0">
                <a:solidFill>
                  <a:prstClr val="black"/>
                </a:solidFill>
                <a:latin typeface="Times New Roman" panose="02020603050405020304" pitchFamily="18" charset="0"/>
                <a:cs typeface="Times New Roman" panose="02020603050405020304" pitchFamily="18" charset="0"/>
              </a:rPr>
              <a:t>(Дети идут в другую сторону)</a:t>
            </a:r>
            <a:br>
              <a:rPr lang="ru-RU" sz="2200" b="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Как заканчиваем круг.</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Дружно прыгаем все мы вдруг.</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Прыг!</a:t>
            </a:r>
            <a:br>
              <a:rPr lang="ru-RU" sz="2200" b="1" i="1"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(Останавливаются и подпрыгивают на месте)</a:t>
            </a:r>
          </a:p>
          <a:p>
            <a:pPr marL="0" lvl="0" indent="0">
              <a:lnSpc>
                <a:spcPct val="100000"/>
              </a:lnSpc>
              <a:spcBef>
                <a:spcPct val="20000"/>
              </a:spcBef>
              <a:buNone/>
            </a:pPr>
            <a:r>
              <a:rPr lang="ru-RU" sz="2000" b="1" dirty="0">
                <a:solidFill>
                  <a:prstClr val="black"/>
                </a:solidFill>
                <a:latin typeface="Times New Roman" panose="02020603050405020304" pitchFamily="18" charset="0"/>
                <a:cs typeface="Times New Roman" panose="02020603050405020304" pitchFamily="18" charset="0"/>
              </a:rPr>
              <a:t> </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758033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CFD0BC6-F86E-496A-A54C-2DC4ECD03A87}"/>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B8B905E9-3E40-4F5E-B16A-5FF362FAD586}"/>
              </a:ext>
            </a:extLst>
          </p:cNvPr>
          <p:cNvSpPr>
            <a:spLocks noGrp="1"/>
          </p:cNvSpPr>
          <p:nvPr>
            <p:ph type="title"/>
          </p:nvPr>
        </p:nvSpPr>
        <p:spPr>
          <a:xfrm>
            <a:off x="0" y="245807"/>
            <a:ext cx="12192000" cy="898782"/>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«Каблучок»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D31432ED-6295-4630-8FAB-8E17B529797E}"/>
              </a:ext>
            </a:extLst>
          </p:cNvPr>
          <p:cNvSpPr>
            <a:spLocks noGrp="1"/>
          </p:cNvSpPr>
          <p:nvPr>
            <p:ph idx="1"/>
          </p:nvPr>
        </p:nvSpPr>
        <p:spPr>
          <a:xfrm>
            <a:off x="294968" y="1012723"/>
            <a:ext cx="11513574" cy="5164241"/>
          </a:xfrm>
        </p:spPr>
        <p:txBody>
          <a:bodyPr>
            <a:normAutofit fontScale="92500" lnSpcReduction="20000"/>
          </a:bodyPr>
          <a:lstStyle/>
          <a:p>
            <a:pPr marL="0" lvl="0" indent="0" algn="ctr">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(1)За руки друзей берём, вместе хоровод ведём</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(2)А весёлый каблучок, цок по полу, цок-цок-цок</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(3)За руки друзей берём, вместе хоровод ведём</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(4)Прыгай-прыгай веселей, прыгай - ножек не жалей</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(5)А весёлый каблучок, цок по полу, цок-цок-цок</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(6)Прыгай-прыгай веселей, прыгай - ножек не жалей</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(7)Гляньте - пальчики у нас, тоже все пустились в пляс</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(8)А весёлый каблучок, цок по полу, цок-цок-цок</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(9)Гляньте - пальчики у нас, тоже все пустились в пляс</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(10)И опять идёт-идёт наш весёлый хоровод…</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10000"/>
              </a:lnSpc>
              <a:spcBef>
                <a:spcPts val="0"/>
              </a:spcBef>
              <a:buNone/>
            </a:pP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1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Встаём в хоровод. </a:t>
            </a:r>
            <a:br>
              <a:rPr lang="ru-RU" sz="2200"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1 - идём по кругу хороводным шагом.</a:t>
            </a:r>
            <a:br>
              <a:rPr lang="ru-RU" sz="2200"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2, 5, 8 - поворачиваемся лицом в круг и, не отпуская рук, выставляем ножки на каблук.</a:t>
            </a:r>
            <a:br>
              <a:rPr lang="ru-RU" sz="2200"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3, 10 – ведём хоровод</a:t>
            </a:r>
            <a:br>
              <a:rPr lang="ru-RU" sz="2200"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4, 6- подпрыгиваем на месте.</a:t>
            </a:r>
            <a:br>
              <a:rPr lang="ru-RU" sz="2200"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7, 9 - выполняем движение «фонарики» или сжимаем-разжимаем кулачки.</a:t>
            </a:r>
          </a:p>
          <a:p>
            <a:pPr marL="0" lvl="0" indent="0">
              <a:lnSpc>
                <a:spcPct val="110000"/>
              </a:lnSpc>
              <a:spcBef>
                <a:spcPts val="0"/>
              </a:spcBef>
              <a:buNone/>
            </a:pPr>
            <a:r>
              <a:rPr lang="ru-RU" sz="2000" b="1" dirty="0">
                <a:solidFill>
                  <a:prstClr val="black"/>
                </a:solidFill>
                <a:latin typeface="Times New Roman" panose="02020603050405020304" pitchFamily="18" charset="0"/>
                <a:cs typeface="Times New Roman" panose="02020603050405020304" pitchFamily="18" charset="0"/>
              </a:rPr>
              <a:t> </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185986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7B9664C2-BB2A-4629-B313-5C6E973EB6D0}"/>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2BA2EE3-4B56-4C42-AE21-46FAD365FF16}"/>
              </a:ext>
            </a:extLst>
          </p:cNvPr>
          <p:cNvSpPr>
            <a:spLocks noGrp="1"/>
          </p:cNvSpPr>
          <p:nvPr>
            <p:ph type="title"/>
          </p:nvPr>
        </p:nvSpPr>
        <p:spPr>
          <a:xfrm>
            <a:off x="0" y="233680"/>
            <a:ext cx="12192000" cy="792481"/>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«Мы по лесу идем»</a:t>
            </a:r>
          </a:p>
        </p:txBody>
      </p:sp>
      <p:sp>
        <p:nvSpPr>
          <p:cNvPr id="3" name="Объект 2">
            <a:extLst>
              <a:ext uri="{FF2B5EF4-FFF2-40B4-BE49-F238E27FC236}">
                <a16:creationId xmlns="" xmlns:a16="http://schemas.microsoft.com/office/drawing/2014/main" id="{3E9A3D63-02FA-4796-B01B-2BB183B1B297}"/>
              </a:ext>
            </a:extLst>
          </p:cNvPr>
          <p:cNvSpPr>
            <a:spLocks noGrp="1"/>
          </p:cNvSpPr>
          <p:nvPr>
            <p:ph idx="1"/>
          </p:nvPr>
        </p:nvSpPr>
        <p:spPr>
          <a:xfrm>
            <a:off x="0" y="1026162"/>
            <a:ext cx="12192000" cy="5150802"/>
          </a:xfrm>
        </p:spPr>
        <p:txBody>
          <a:bodyPr>
            <a:normAutofit/>
          </a:bodyPr>
          <a:lstStyle/>
          <a:p>
            <a:pPr marL="342900" lvl="0" indent="-342900" algn="ctr">
              <a:lnSpc>
                <a:spcPct val="100000"/>
              </a:lnSpc>
              <a:spcBef>
                <a:spcPts val="0"/>
              </a:spcBef>
              <a:buNone/>
            </a:pPr>
            <a:r>
              <a:rPr lang="ru-RU" sz="2200" dirty="0">
                <a:solidFill>
                  <a:prstClr val="black"/>
                </a:solidFill>
                <a:latin typeface="Times New Roman" pitchFamily="18" charset="0"/>
                <a:cs typeface="Times New Roman" pitchFamily="18" charset="0"/>
              </a:rPr>
              <a:t>Возьмитесь за руки и ходите по кругу:</a:t>
            </a:r>
            <a:endParaRPr lang="ru-RU" sz="2200" b="1" i="1" dirty="0">
              <a:solidFill>
                <a:prstClr val="black"/>
              </a:solidFill>
              <a:latin typeface="Times New Roman" pitchFamily="18" charset="0"/>
              <a:cs typeface="Times New Roman" pitchFamily="18" charset="0"/>
            </a:endParaRPr>
          </a:p>
          <a:p>
            <a:pPr marL="0" lvl="0" indent="0" algn="ctr">
              <a:lnSpc>
                <a:spcPct val="100000"/>
              </a:lnSpc>
              <a:spcBef>
                <a:spcPts val="0"/>
              </a:spcBef>
              <a:buNone/>
            </a:pPr>
            <a:endParaRPr lang="ru-RU" sz="2200" b="1" i="1" dirty="0">
              <a:solidFill>
                <a:prstClr val="black"/>
              </a:solidFill>
              <a:latin typeface="Times New Roman" pitchFamily="18" charset="0"/>
              <a:cs typeface="Times New Roman" pitchFamily="18" charset="0"/>
            </a:endParaRPr>
          </a:p>
          <a:p>
            <a:pPr marL="0" lvl="0" indent="0" algn="ctr">
              <a:lnSpc>
                <a:spcPct val="100000"/>
              </a:lnSpc>
              <a:spcBef>
                <a:spcPts val="0"/>
              </a:spcBef>
              <a:buNone/>
            </a:pPr>
            <a:r>
              <a:rPr lang="ru-RU" sz="2200" b="1" i="1" dirty="0">
                <a:solidFill>
                  <a:prstClr val="black"/>
                </a:solidFill>
                <a:latin typeface="Times New Roman" pitchFamily="18" charset="0"/>
                <a:cs typeface="Times New Roman" pitchFamily="18" charset="0"/>
              </a:rPr>
              <a:t>Мы по лесу идем, </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Зверей найдем.</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Зайца громко позовем:</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«Ау-ау-ау!» </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Никто не откликается, </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Лишь эхо отзывается,</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Тихо: «Ау-ау-ау!»</a:t>
            </a:r>
            <a:endParaRPr lang="ru-RU" sz="2200" dirty="0">
              <a:solidFill>
                <a:prstClr val="black"/>
              </a:solidFill>
              <a:latin typeface="Times New Roman" pitchFamily="18" charset="0"/>
              <a:cs typeface="Times New Roman" pitchFamily="18" charset="0"/>
            </a:endParaRPr>
          </a:p>
          <a:p>
            <a:pPr marL="342900" lvl="0" indent="-342900" algn="ctr">
              <a:lnSpc>
                <a:spcPct val="100000"/>
              </a:lnSpc>
              <a:spcBef>
                <a:spcPts val="0"/>
              </a:spcBef>
              <a:buNone/>
            </a:pPr>
            <a:endParaRPr lang="ru-RU" sz="2200" dirty="0">
              <a:solidFill>
                <a:prstClr val="black"/>
              </a:solidFill>
              <a:latin typeface="Times New Roman" pitchFamily="18" charset="0"/>
              <a:cs typeface="Times New Roman" pitchFamily="18" charset="0"/>
            </a:endParaRPr>
          </a:p>
          <a:p>
            <a:pPr marL="342900" lvl="0" indent="-342900" algn="ctr">
              <a:lnSpc>
                <a:spcPct val="100000"/>
              </a:lnSpc>
              <a:spcBef>
                <a:spcPts val="0"/>
              </a:spcBef>
              <a:buNone/>
            </a:pPr>
            <a:r>
              <a:rPr lang="ru-RU" sz="2200" dirty="0">
                <a:solidFill>
                  <a:prstClr val="black"/>
                </a:solidFill>
                <a:latin typeface="Times New Roman" pitchFamily="18" charset="0"/>
                <a:cs typeface="Times New Roman" pitchFamily="18" charset="0"/>
              </a:rPr>
              <a:t>Вместо зайца, можно подставлять другие слова: «Волка</a:t>
            </a:r>
          </a:p>
          <a:p>
            <a:pPr marL="342900" lvl="0" indent="-342900" algn="ctr">
              <a:lnSpc>
                <a:spcPct val="100000"/>
              </a:lnSpc>
              <a:spcBef>
                <a:spcPts val="0"/>
              </a:spcBef>
              <a:buNone/>
            </a:pPr>
            <a:r>
              <a:rPr lang="ru-RU" sz="2200" dirty="0">
                <a:solidFill>
                  <a:prstClr val="black"/>
                </a:solidFill>
                <a:latin typeface="Times New Roman" pitchFamily="18" charset="0"/>
                <a:cs typeface="Times New Roman" pitchFamily="18" charset="0"/>
              </a:rPr>
              <a:t>громко позовем», «Мы медведя позовем», «Мы лису позовем». </a:t>
            </a:r>
            <a:endParaRPr lang="ru-RU" sz="2200" dirty="0"/>
          </a:p>
        </p:txBody>
      </p:sp>
    </p:spTree>
    <p:extLst>
      <p:ext uri="{BB962C8B-B14F-4D97-AF65-F5344CB8AC3E}">
        <p14:creationId xmlns="" xmlns:p14="http://schemas.microsoft.com/office/powerpoint/2010/main" val="172615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DFE99D1C-4AE8-46C2-A467-0C7269CFF45E}"/>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69977B84-9605-4709-BE3D-110149811EEB}"/>
              </a:ext>
            </a:extLst>
          </p:cNvPr>
          <p:cNvSpPr>
            <a:spLocks noGrp="1"/>
          </p:cNvSpPr>
          <p:nvPr>
            <p:ph type="title"/>
          </p:nvPr>
        </p:nvSpPr>
        <p:spPr>
          <a:xfrm>
            <a:off x="0" y="560439"/>
            <a:ext cx="12192000" cy="584150"/>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«Пчёлы водят хоровод»</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6A1C7FF5-023D-4853-8745-9F00E6E2612B}"/>
              </a:ext>
            </a:extLst>
          </p:cNvPr>
          <p:cNvSpPr>
            <a:spLocks noGrp="1"/>
          </p:cNvSpPr>
          <p:nvPr>
            <p:ph idx="1"/>
          </p:nvPr>
        </p:nvSpPr>
        <p:spPr>
          <a:xfrm>
            <a:off x="0" y="1042219"/>
            <a:ext cx="12192000" cy="5134744"/>
          </a:xfrm>
        </p:spPr>
        <p:txBody>
          <a:bodyPr>
            <a:normAutofit/>
          </a:bodyPr>
          <a:lstStyle/>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Выполнять соответствующие движения.</a:t>
            </a:r>
            <a:r>
              <a:rPr lang="ru-RU" sz="2200" b="1" dirty="0">
                <a:solidFill>
                  <a:prstClr val="black"/>
                </a:solidFill>
                <a:latin typeface="Times New Roman" panose="02020603050405020304" pitchFamily="18" charset="0"/>
                <a:ea typeface="Calibri"/>
                <a:cs typeface="Times New Roman" panose="02020603050405020304" pitchFamily="18" charset="0"/>
              </a:rPr>
              <a:t/>
            </a:r>
            <a:br>
              <a:rPr lang="ru-RU" sz="2200" b="1" dirty="0">
                <a:solidFill>
                  <a:prstClr val="black"/>
                </a:solidFill>
                <a:latin typeface="Times New Roman" panose="02020603050405020304" pitchFamily="18" charset="0"/>
                <a:ea typeface="Calibri"/>
                <a:cs typeface="Times New Roman" panose="02020603050405020304" pitchFamily="18" charset="0"/>
              </a:rPr>
            </a:br>
            <a:endParaRPr lang="ru-RU" sz="2200" b="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Водят пчелы хоровод -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a:solidFill>
                  <a:prstClr val="black"/>
                </a:solidFill>
                <a:latin typeface="Times New Roman" panose="02020603050405020304" pitchFamily="18" charset="0"/>
                <a:ea typeface="Calibri"/>
                <a:cs typeface="Times New Roman" panose="02020603050405020304" pitchFamily="18" charset="0"/>
              </a:rPr>
              <a:t>Брум, </a:t>
            </a:r>
            <a:r>
              <a:rPr lang="ru-RU" sz="2200" b="1" i="1" dirty="0" err="1">
                <a:solidFill>
                  <a:prstClr val="black"/>
                </a:solidFill>
                <a:latin typeface="Times New Roman" panose="02020603050405020304" pitchFamily="18" charset="0"/>
                <a:ea typeface="Calibri"/>
                <a:cs typeface="Times New Roman" panose="02020603050405020304" pitchFamily="18" charset="0"/>
              </a:rPr>
              <a:t>брум</a:t>
            </a:r>
            <a:r>
              <a:rPr lang="ru-RU" sz="2200" b="1" i="1" dirty="0">
                <a:solidFill>
                  <a:prstClr val="black"/>
                </a:solidFill>
                <a:latin typeface="Times New Roman" panose="02020603050405020304" pitchFamily="18" charset="0"/>
                <a:ea typeface="Calibri"/>
                <a:cs typeface="Times New Roman" panose="02020603050405020304" pitchFamily="18" charset="0"/>
              </a:rPr>
              <a:t>.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a:solidFill>
                  <a:prstClr val="black"/>
                </a:solidFill>
                <a:latin typeface="Times New Roman" panose="02020603050405020304" pitchFamily="18" charset="0"/>
                <a:ea typeface="Calibri"/>
                <a:cs typeface="Times New Roman" panose="02020603050405020304" pitchFamily="18" charset="0"/>
              </a:rPr>
              <a:t>В барабан ударил кот -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err="1">
                <a:solidFill>
                  <a:prstClr val="black"/>
                </a:solidFill>
                <a:latin typeface="Times New Roman" panose="02020603050405020304" pitchFamily="18" charset="0"/>
                <a:ea typeface="Calibri"/>
                <a:cs typeface="Times New Roman" panose="02020603050405020304" pitchFamily="18" charset="0"/>
              </a:rPr>
              <a:t>Трум</a:t>
            </a:r>
            <a:r>
              <a:rPr lang="ru-RU" sz="2200" b="1" i="1" dirty="0">
                <a:solidFill>
                  <a:prstClr val="black"/>
                </a:solidFill>
                <a:latin typeface="Times New Roman" panose="02020603050405020304" pitchFamily="18" charset="0"/>
                <a:ea typeface="Calibri"/>
                <a:cs typeface="Times New Roman" panose="02020603050405020304" pitchFamily="18" charset="0"/>
              </a:rPr>
              <a:t>, </a:t>
            </a:r>
            <a:r>
              <a:rPr lang="ru-RU" sz="2200" b="1" i="1" dirty="0" err="1">
                <a:solidFill>
                  <a:prstClr val="black"/>
                </a:solidFill>
                <a:latin typeface="Times New Roman" panose="02020603050405020304" pitchFamily="18" charset="0"/>
                <a:ea typeface="Calibri"/>
                <a:cs typeface="Times New Roman" panose="02020603050405020304" pitchFamily="18" charset="0"/>
              </a:rPr>
              <a:t>трум</a:t>
            </a:r>
            <a:r>
              <a:rPr lang="ru-RU" sz="2200" b="1" i="1" dirty="0">
                <a:solidFill>
                  <a:prstClr val="black"/>
                </a:solidFill>
                <a:latin typeface="Times New Roman" panose="02020603050405020304" pitchFamily="18" charset="0"/>
                <a:ea typeface="Calibri"/>
                <a:cs typeface="Times New Roman" panose="02020603050405020304" pitchFamily="18" charset="0"/>
              </a:rPr>
              <a:t>.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a:solidFill>
                  <a:prstClr val="black"/>
                </a:solidFill>
                <a:latin typeface="Times New Roman" panose="02020603050405020304" pitchFamily="18" charset="0"/>
                <a:ea typeface="Calibri"/>
                <a:cs typeface="Times New Roman" panose="02020603050405020304" pitchFamily="18" charset="0"/>
              </a:rPr>
              <a:t>Стали мыши танцевать -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a:solidFill>
                  <a:prstClr val="black"/>
                </a:solidFill>
                <a:latin typeface="Times New Roman" panose="02020603050405020304" pitchFamily="18" charset="0"/>
                <a:ea typeface="Calibri"/>
                <a:cs typeface="Times New Roman" panose="02020603050405020304" pitchFamily="18" charset="0"/>
              </a:rPr>
              <a:t>Тир-ля-ля,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a:solidFill>
                  <a:prstClr val="black"/>
                </a:solidFill>
                <a:latin typeface="Times New Roman" panose="02020603050405020304" pitchFamily="18" charset="0"/>
                <a:ea typeface="Calibri"/>
                <a:cs typeface="Times New Roman" panose="02020603050405020304" pitchFamily="18" charset="0"/>
              </a:rPr>
              <a:t>Так, что начала дрожать вся земле.</a:t>
            </a:r>
          </a:p>
          <a:p>
            <a:pPr marL="0" lvl="0" indent="0" algn="ctr">
              <a:lnSpc>
                <a:spcPct val="115000"/>
              </a:lnSpc>
              <a:spcBef>
                <a:spcPts val="0"/>
              </a:spcBef>
              <a:buNone/>
            </a:pPr>
            <a:r>
              <a:rPr lang="ru-RU" sz="2400" b="1" i="1" dirty="0">
                <a:solidFill>
                  <a:prstClr val="black"/>
                </a:solidFill>
                <a:latin typeface="Times New Roman" panose="02020603050405020304" pitchFamily="18" charset="0"/>
                <a:ea typeface="Calibri"/>
                <a:cs typeface="Times New Roman" panose="02020603050405020304" pitchFamily="18" charset="0"/>
              </a:rPr>
              <a:t> </a:t>
            </a:r>
            <a:endParaRPr lang="ru-RU" sz="2400" i="1" dirty="0"/>
          </a:p>
        </p:txBody>
      </p:sp>
    </p:spTree>
    <p:extLst>
      <p:ext uri="{BB962C8B-B14F-4D97-AF65-F5344CB8AC3E}">
        <p14:creationId xmlns="" xmlns:p14="http://schemas.microsoft.com/office/powerpoint/2010/main" val="14586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FE582039-AE81-47BB-BE05-C489222DDEF6}"/>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7ECC82DF-C486-44CF-B817-CFB37B84FD13}"/>
              </a:ext>
            </a:extLst>
          </p:cNvPr>
          <p:cNvSpPr>
            <a:spLocks noGrp="1"/>
          </p:cNvSpPr>
          <p:nvPr>
            <p:ph type="title"/>
          </p:nvPr>
        </p:nvSpPr>
        <p:spPr>
          <a:xfrm>
            <a:off x="0" y="599767"/>
            <a:ext cx="12192000" cy="639753"/>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«Матрешки»</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79522513-6D68-4EC5-BA63-A787E2DF9D09}"/>
              </a:ext>
            </a:extLst>
          </p:cNvPr>
          <p:cNvSpPr>
            <a:spLocks noGrp="1"/>
          </p:cNvSpPr>
          <p:nvPr>
            <p:ph idx="1"/>
          </p:nvPr>
        </p:nvSpPr>
        <p:spPr>
          <a:xfrm>
            <a:off x="0" y="1483360"/>
            <a:ext cx="12192000" cy="4693603"/>
          </a:xfrm>
        </p:spPr>
        <p:txBody>
          <a:bodyPr/>
          <a:lstStyle/>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Ходим, ходим хороводом</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Перед всем честным народом.</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Сели,	  </a:t>
            </a:r>
            <a:r>
              <a:rPr lang="ru-RU" sz="2200" dirty="0">
                <a:solidFill>
                  <a:prstClr val="black"/>
                </a:solidFill>
                <a:latin typeface="Times New Roman" panose="02020603050405020304" pitchFamily="18" charset="0"/>
                <a:cs typeface="Times New Roman" panose="02020603050405020304" pitchFamily="18" charset="0"/>
              </a:rPr>
              <a:t>присаживаемся.</a:t>
            </a:r>
            <a:r>
              <a:rPr lang="ru-RU" sz="2200" b="1" i="1" dirty="0">
                <a:solidFill>
                  <a:prstClr val="black"/>
                </a:solidFill>
                <a:latin typeface="Times New Roman" panose="02020603050405020304" pitchFamily="18" charset="0"/>
                <a:cs typeface="Times New Roman" panose="02020603050405020304" pitchFamily="18" charset="0"/>
              </a:rPr>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Встали, </a:t>
            </a:r>
            <a:r>
              <a:rPr lang="ru-RU" sz="2200" dirty="0">
                <a:solidFill>
                  <a:prstClr val="black"/>
                </a:solidFill>
                <a:latin typeface="Times New Roman" panose="02020603050405020304" pitchFamily="18" charset="0"/>
                <a:cs typeface="Times New Roman" panose="02020603050405020304" pitchFamily="18" charset="0"/>
              </a:rPr>
              <a:t>встаем.</a:t>
            </a:r>
            <a:r>
              <a:rPr lang="ru-RU" sz="2200" b="1" i="1" dirty="0">
                <a:solidFill>
                  <a:prstClr val="black"/>
                </a:solidFill>
                <a:latin typeface="Times New Roman" panose="02020603050405020304" pitchFamily="18" charset="0"/>
                <a:cs typeface="Times New Roman" panose="02020603050405020304" pitchFamily="18" charset="0"/>
              </a:rPr>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Себя показали.</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Попрыгали,  </a:t>
            </a:r>
            <a:r>
              <a:rPr lang="ru-RU" sz="2200" dirty="0">
                <a:solidFill>
                  <a:prstClr val="black"/>
                </a:solidFill>
                <a:latin typeface="Times New Roman" panose="02020603050405020304" pitchFamily="18" charset="0"/>
                <a:cs typeface="Times New Roman" panose="02020603050405020304" pitchFamily="18" charset="0"/>
              </a:rPr>
              <a:t>прыгаем.</a:t>
            </a:r>
            <a:r>
              <a:rPr lang="ru-RU" sz="2200" b="1" i="1" dirty="0">
                <a:solidFill>
                  <a:prstClr val="black"/>
                </a:solidFill>
                <a:latin typeface="Times New Roman" panose="02020603050405020304" pitchFamily="18" charset="0"/>
                <a:cs typeface="Times New Roman" panose="02020603050405020304" pitchFamily="18" charset="0"/>
              </a:rPr>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Потопали    </a:t>
            </a:r>
            <a:r>
              <a:rPr lang="ru-RU" sz="2200" dirty="0">
                <a:solidFill>
                  <a:prstClr val="black"/>
                </a:solidFill>
                <a:latin typeface="Times New Roman" panose="02020603050405020304" pitchFamily="18" charset="0"/>
                <a:cs typeface="Times New Roman" panose="02020603050405020304" pitchFamily="18" charset="0"/>
              </a:rPr>
              <a:t>топаем.</a:t>
            </a:r>
            <a:r>
              <a:rPr lang="ru-RU" sz="2200" b="1" i="1" dirty="0">
                <a:solidFill>
                  <a:prstClr val="black"/>
                </a:solidFill>
                <a:latin typeface="Times New Roman" panose="02020603050405020304" pitchFamily="18" charset="0"/>
                <a:cs typeface="Times New Roman" panose="02020603050405020304" pitchFamily="18" charset="0"/>
              </a:rPr>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 ладошки мы похлопали	</a:t>
            </a:r>
            <a:r>
              <a:rPr lang="ru-RU" sz="2200" dirty="0">
                <a:solidFill>
                  <a:prstClr val="black"/>
                </a:solidFill>
                <a:latin typeface="Times New Roman" panose="02020603050405020304" pitchFamily="18" charset="0"/>
                <a:cs typeface="Times New Roman" panose="02020603050405020304" pitchFamily="18" charset="0"/>
              </a:rPr>
              <a:t>хлопаем</a:t>
            </a:r>
            <a:r>
              <a:rPr lang="ru-RU" sz="2200" i="1" dirty="0">
                <a:solidFill>
                  <a:prstClr val="black"/>
                </a:solidFill>
                <a:latin typeface="Times New Roman" panose="02020603050405020304" pitchFamily="18" charset="0"/>
                <a:cs typeface="Times New Roman" panose="02020603050405020304" pitchFamily="18" charset="0"/>
              </a:rPr>
              <a:t>.</a:t>
            </a:r>
            <a:endParaRPr lang="ru-RU" sz="2200" dirty="0">
              <a:solidFill>
                <a:prstClr val="black"/>
              </a:solidFill>
              <a:latin typeface="Times New Roman" panose="02020603050405020304" pitchFamily="18" charset="0"/>
              <a:cs typeface="Times New Roman" panose="02020603050405020304" pitchFamily="18" charset="0"/>
            </a:endParaRPr>
          </a:p>
          <a:p>
            <a:pPr marL="0" indent="0" algn="ctr">
              <a:buNone/>
            </a:pPr>
            <a:endParaRPr lang="ru-RU" dirty="0"/>
          </a:p>
        </p:txBody>
      </p:sp>
    </p:spTree>
    <p:extLst>
      <p:ext uri="{BB962C8B-B14F-4D97-AF65-F5344CB8AC3E}">
        <p14:creationId xmlns="" xmlns:p14="http://schemas.microsoft.com/office/powerpoint/2010/main" val="15865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C5C901E7-545C-49CF-93DC-2520496F576F}"/>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1D1095EE-AE3D-4D26-92FB-76A8A2D42089}"/>
              </a:ext>
            </a:extLst>
          </p:cNvPr>
          <p:cNvSpPr>
            <a:spLocks noGrp="1"/>
          </p:cNvSpPr>
          <p:nvPr>
            <p:ph type="title"/>
          </p:nvPr>
        </p:nvSpPr>
        <p:spPr>
          <a:xfrm>
            <a:off x="0" y="599440"/>
            <a:ext cx="12191999" cy="558800"/>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«Медведь»</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7A849EB9-5896-4855-A119-C6D0239A688B}"/>
              </a:ext>
            </a:extLst>
          </p:cNvPr>
          <p:cNvSpPr>
            <a:spLocks noGrp="1"/>
          </p:cNvSpPr>
          <p:nvPr>
            <p:ph idx="1"/>
          </p:nvPr>
        </p:nvSpPr>
        <p:spPr>
          <a:xfrm>
            <a:off x="243840" y="1158240"/>
            <a:ext cx="11623040" cy="5222240"/>
          </a:xfrm>
        </p:spPr>
        <p:txBody>
          <a:bodyPr>
            <a:normAutofit/>
          </a:bodyPr>
          <a:lstStyle/>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Как под горкой снег, снег,</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И на горке снег, снег,</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И под елкой снег, снег,</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И на елке снег, снег,</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А под снегом спит медведь.</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Тише, тише, </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Не шуметь! </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17550" algn="just">
              <a:lnSpc>
                <a:spcPct val="100000"/>
              </a:lnSpc>
              <a:spcBef>
                <a:spcPts val="0"/>
              </a:spcBef>
              <a:buNone/>
            </a:pP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17550"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Дети стоят по кругу. Выбирается медведь. Он садится на стульчик в середине круга и «засыпает». На 1-ю и 3-ю строки дети идут к середине круга (4 шага),  на 2-ю 4-ю строки идут назад, от центра (4 шага), на 5-ю строку осторожно приближаются к спящему медведю. Две последние строки произносит кто-либо из детей, назначенных педагогом. Медведь должен по голосу узнать этого ребенка. Игра повторяется с новым ребенком.</a:t>
            </a:r>
          </a:p>
          <a:p>
            <a:pPr marL="0" indent="0">
              <a:buNone/>
            </a:pPr>
            <a:endParaRPr lang="ru-RU" dirty="0"/>
          </a:p>
        </p:txBody>
      </p:sp>
    </p:spTree>
    <p:extLst>
      <p:ext uri="{BB962C8B-B14F-4D97-AF65-F5344CB8AC3E}">
        <p14:creationId xmlns="" xmlns:p14="http://schemas.microsoft.com/office/powerpoint/2010/main" val="60181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B07B6D0-F672-45F5-9A67-2B287525B8DB}"/>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28BB3602-0583-493A-8733-004BDD6B160B}"/>
              </a:ext>
            </a:extLst>
          </p:cNvPr>
          <p:cNvSpPr>
            <a:spLocks noGrp="1"/>
          </p:cNvSpPr>
          <p:nvPr>
            <p:ph type="title"/>
          </p:nvPr>
        </p:nvSpPr>
        <p:spPr>
          <a:xfrm>
            <a:off x="0" y="284480"/>
            <a:ext cx="12192000" cy="1117600"/>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«Кошки – мышки»</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83DFC820-4351-4193-9858-0367A23EFC99}"/>
              </a:ext>
            </a:extLst>
          </p:cNvPr>
          <p:cNvSpPr>
            <a:spLocks noGrp="1"/>
          </p:cNvSpPr>
          <p:nvPr>
            <p:ph idx="1"/>
          </p:nvPr>
        </p:nvSpPr>
        <p:spPr>
          <a:xfrm>
            <a:off x="264160" y="1120877"/>
            <a:ext cx="11602720" cy="5056086"/>
          </a:xfrm>
        </p:spPr>
        <p:txBody>
          <a:bodyPr>
            <a:noAutofit/>
          </a:bodyPr>
          <a:lstStyle/>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Становитесь в хоровод!</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Оля – мышка,</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Саша – кот!</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Будем дружно играть,</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Коту мышку не поймать!</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20725" algn="just">
              <a:lnSpc>
                <a:spcPct val="100000"/>
              </a:lnSpc>
              <a:spcBef>
                <a:spcPts val="0"/>
              </a:spcBef>
              <a:buNone/>
            </a:pP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20725"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Дети стоят по кругу, взявшись за руки. Мышка входит в круг, а кот выходит из круга. По сигналу воспитателя малыши поднимают сцепленные руки вверх, образуя «воротца», через которые они стараются пропустить только мышку. Если коту не удалось поймать мышку, дети опускают руки вниз («воротца» закрываются) и вместе с воспитателем произносят слова:</a:t>
            </a:r>
          </a:p>
          <a:p>
            <a:pPr marL="0" lvl="0" indent="0" algn="ctr">
              <a:lnSpc>
                <a:spcPct val="100000"/>
              </a:lnSpc>
              <a:spcBef>
                <a:spcPts val="0"/>
              </a:spcBef>
              <a:buNone/>
            </a:pPr>
            <a:endParaRPr lang="ru-RU" sz="20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Ты не бойся, мышка, кот</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Не пройдет в наш хоровод!</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Игра повторяется с другим котом и мышкой.</a:t>
            </a:r>
            <a:endParaRPr lang="ru-RU" sz="2000" dirty="0"/>
          </a:p>
        </p:txBody>
      </p:sp>
    </p:spTree>
    <p:extLst>
      <p:ext uri="{BB962C8B-B14F-4D97-AF65-F5344CB8AC3E}">
        <p14:creationId xmlns="" xmlns:p14="http://schemas.microsoft.com/office/powerpoint/2010/main" val="238966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6BCE758-0999-480F-A550-6D7CA4DC98E0}"/>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2166D1E5-24BC-461F-AA6A-B3E5B55B3DF3}"/>
              </a:ext>
            </a:extLst>
          </p:cNvPr>
          <p:cNvSpPr>
            <a:spLocks noGrp="1"/>
          </p:cNvSpPr>
          <p:nvPr>
            <p:ph type="title"/>
          </p:nvPr>
        </p:nvSpPr>
        <p:spPr>
          <a:xfrm>
            <a:off x="0" y="1"/>
            <a:ext cx="12192000" cy="1219199"/>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«Карусели»</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45A0BC84-0FAB-4E40-BCA9-E5C7EDFD0356}"/>
              </a:ext>
            </a:extLst>
          </p:cNvPr>
          <p:cNvSpPr>
            <a:spLocks noGrp="1"/>
          </p:cNvSpPr>
          <p:nvPr>
            <p:ph idx="1"/>
          </p:nvPr>
        </p:nvSpPr>
        <p:spPr>
          <a:xfrm>
            <a:off x="284480" y="965200"/>
            <a:ext cx="11531600" cy="5211763"/>
          </a:xfrm>
        </p:spPr>
        <p:txBody>
          <a:bodyPr>
            <a:normAutofit fontScale="92500" lnSpcReduction="20000"/>
          </a:bodyPr>
          <a:lstStyle/>
          <a:p>
            <a:pPr marL="0" lvl="0" indent="720725" algn="just">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Образуется круг. «Сейчас мы будем кататься на карусели, - говорит воспитатель. – Повторяйте слова за мной и двигайтесь дружно по кругу, чтобы карусель не сломалась». Держась за руки, дети вместе с воспитателем движутся по кругу и произносят следующие слова:</a:t>
            </a:r>
          </a:p>
          <a:p>
            <a:pPr marL="0" lvl="0" indent="0" algn="ctr">
              <a:lnSpc>
                <a:spcPct val="100000"/>
              </a:lnSpc>
              <a:spcBef>
                <a:spcPts val="0"/>
              </a:spcBef>
              <a:buNone/>
            </a:pPr>
            <a:endParaRPr lang="ru-RU" sz="22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Еле-еле-еле-еле</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Завертелись карусели</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 </a:t>
            </a:r>
            <a:r>
              <a:rPr lang="ru-RU" sz="2200" dirty="0">
                <a:solidFill>
                  <a:prstClr val="black"/>
                </a:solidFill>
                <a:latin typeface="Times New Roman" panose="02020603050405020304" pitchFamily="18" charset="0"/>
                <a:ea typeface="Calibri"/>
                <a:cs typeface="Times New Roman" panose="02020603050405020304" pitchFamily="18" charset="0"/>
              </a:rPr>
              <a:t>карусель медленно движется в правую сторону.</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А потом, потом, потом</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Все бегом, бегом, бегом!</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Темп речи и движений постепенно ускоряется</a:t>
            </a:r>
            <a:r>
              <a:rPr lang="ru-RU" sz="2200" b="1" dirty="0">
                <a:solidFill>
                  <a:prstClr val="black"/>
                </a:solidFill>
                <a:latin typeface="Times New Roman" panose="02020603050405020304" pitchFamily="18" charset="0"/>
                <a:ea typeface="Calibri"/>
                <a:cs typeface="Times New Roman" panose="02020603050405020304" pitchFamily="18" charset="0"/>
              </a:rPr>
              <a:t>.</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Побежали, побежали,</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Побежали, побежали!</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Карусель меняет направление движения.</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Тише, тише, не спешите,</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Карусель ос-та-но-</a:t>
            </a:r>
            <a:r>
              <a:rPr lang="ru-RU" sz="2200" b="1" i="1" dirty="0" err="1">
                <a:solidFill>
                  <a:prstClr val="black"/>
                </a:solidFill>
                <a:latin typeface="Times New Roman" panose="02020603050405020304" pitchFamily="18" charset="0"/>
                <a:ea typeface="Calibri"/>
                <a:cs typeface="Times New Roman" panose="02020603050405020304" pitchFamily="18" charset="0"/>
              </a:rPr>
              <a:t>ви</a:t>
            </a:r>
            <a:r>
              <a:rPr lang="ru-RU" sz="2200" b="1" i="1" dirty="0">
                <a:solidFill>
                  <a:prstClr val="black"/>
                </a:solidFill>
                <a:latin typeface="Times New Roman" panose="02020603050405020304" pitchFamily="18" charset="0"/>
                <a:ea typeface="Calibri"/>
                <a:cs typeface="Times New Roman" panose="02020603050405020304" pitchFamily="18" charset="0"/>
              </a:rPr>
              <a:t>-те.</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Раз-два, раз-два (пауза),</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Вот и кончена игра.</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720725" algn="just">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Темп движений постепенно замедляется, и на слова «раз-два» все останавливаются и кланяются друг другу.</a:t>
            </a:r>
          </a:p>
          <a:p>
            <a:pPr marL="0" indent="0">
              <a:buNone/>
            </a:pPr>
            <a:endParaRPr lang="ru-RU" dirty="0"/>
          </a:p>
        </p:txBody>
      </p:sp>
    </p:spTree>
    <p:extLst>
      <p:ext uri="{BB962C8B-B14F-4D97-AF65-F5344CB8AC3E}">
        <p14:creationId xmlns="" xmlns:p14="http://schemas.microsoft.com/office/powerpoint/2010/main" val="205121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A323C2E3-49BE-44F0-8F7F-A67E55193836}"/>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6A16DC18-6912-4BAB-9352-37FD2A5C2595}"/>
              </a:ext>
            </a:extLst>
          </p:cNvPr>
          <p:cNvSpPr>
            <a:spLocks noGrp="1"/>
          </p:cNvSpPr>
          <p:nvPr>
            <p:ph type="title"/>
          </p:nvPr>
        </p:nvSpPr>
        <p:spPr>
          <a:xfrm>
            <a:off x="0" y="477520"/>
            <a:ext cx="12192000" cy="670560"/>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«На реке камыши»</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46E1671-0694-497C-983D-C36A486B1F86}"/>
              </a:ext>
            </a:extLst>
          </p:cNvPr>
          <p:cNvSpPr>
            <a:spLocks noGrp="1"/>
          </p:cNvSpPr>
          <p:nvPr>
            <p:ph idx="1"/>
          </p:nvPr>
        </p:nvSpPr>
        <p:spPr>
          <a:xfrm>
            <a:off x="223520" y="924560"/>
            <a:ext cx="11623040" cy="5252403"/>
          </a:xfrm>
        </p:spPr>
        <p:txBody>
          <a:bodyPr>
            <a:normAutofit/>
          </a:bodyPr>
          <a:lstStyle/>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Возьмитесь за руки и идите по кругу:</a:t>
            </a:r>
            <a:r>
              <a:rPr lang="ru-RU" sz="2000" b="1" dirty="0">
                <a:solidFill>
                  <a:prstClr val="black"/>
                </a:solidFill>
                <a:latin typeface="Times New Roman" panose="02020603050405020304" pitchFamily="18" charset="0"/>
                <a:ea typeface="Calibri"/>
                <a:cs typeface="Times New Roman" panose="02020603050405020304" pitchFamily="18" charset="0"/>
              </a:rPr>
              <a:t/>
            </a:r>
            <a:br>
              <a:rPr lang="ru-RU" sz="2000" b="1" dirty="0">
                <a:solidFill>
                  <a:prstClr val="black"/>
                </a:solidFill>
                <a:latin typeface="Times New Roman" panose="02020603050405020304" pitchFamily="18" charset="0"/>
                <a:ea typeface="Calibri"/>
                <a:cs typeface="Times New Roman" panose="02020603050405020304" pitchFamily="18" charset="0"/>
              </a:rPr>
            </a:br>
            <a:r>
              <a:rPr lang="ru-RU" sz="2000" b="1" i="1" dirty="0">
                <a:solidFill>
                  <a:prstClr val="black"/>
                </a:solidFill>
                <a:latin typeface="Times New Roman" panose="02020603050405020304" pitchFamily="18" charset="0"/>
                <a:ea typeface="Calibri"/>
                <a:cs typeface="Times New Roman" panose="02020603050405020304" pitchFamily="18" charset="0"/>
              </a:rPr>
              <a:t>На реке –Камыши.</a:t>
            </a:r>
            <a:br>
              <a:rPr lang="ru-RU" sz="2000" b="1" i="1" dirty="0">
                <a:solidFill>
                  <a:prstClr val="black"/>
                </a:solidFill>
                <a:latin typeface="Times New Roman" panose="02020603050405020304" pitchFamily="18" charset="0"/>
                <a:ea typeface="Calibri"/>
                <a:cs typeface="Times New Roman" panose="02020603050405020304" pitchFamily="18" charset="0"/>
              </a:rPr>
            </a:br>
            <a:r>
              <a:rPr lang="ru-RU" sz="2000" b="1" i="1" dirty="0">
                <a:solidFill>
                  <a:prstClr val="black"/>
                </a:solidFill>
                <a:latin typeface="Times New Roman" panose="02020603050405020304" pitchFamily="18" charset="0"/>
                <a:ea typeface="Calibri"/>
                <a:cs typeface="Times New Roman" panose="02020603050405020304" pitchFamily="18" charset="0"/>
              </a:rPr>
              <a:t>Расплескались там ерши.</a:t>
            </a:r>
            <a:br>
              <a:rPr lang="ru-RU" sz="2000" b="1" i="1" dirty="0">
                <a:solidFill>
                  <a:prstClr val="black"/>
                </a:solidFill>
                <a:latin typeface="Times New Roman" panose="02020603050405020304" pitchFamily="18" charset="0"/>
                <a:ea typeface="Calibri"/>
                <a:cs typeface="Times New Roman" panose="02020603050405020304" pitchFamily="18" charset="0"/>
              </a:rPr>
            </a:br>
            <a:r>
              <a:rPr lang="ru-RU" sz="2000" b="1" i="1" dirty="0">
                <a:solidFill>
                  <a:prstClr val="black"/>
                </a:solidFill>
                <a:latin typeface="Times New Roman" panose="02020603050405020304" pitchFamily="18" charset="0"/>
                <a:ea typeface="Calibri"/>
                <a:cs typeface="Times New Roman" panose="02020603050405020304" pitchFamily="18" charset="0"/>
              </a:rPr>
              <a:t>Круг – постарше,</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остановитесь и повернитесь лицом в центр круга</a:t>
            </a: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Круг – помладше,</a:t>
            </a:r>
            <a:r>
              <a:rPr lang="ru-RU" sz="2000" b="1" dirty="0">
                <a:solidFill>
                  <a:prstClr val="black"/>
                </a:solidFill>
                <a:latin typeface="Times New Roman" panose="02020603050405020304" pitchFamily="18" charset="0"/>
                <a:ea typeface="Calibri"/>
                <a:cs typeface="Times New Roman" panose="02020603050405020304" pitchFamily="18" charset="0"/>
              </a:rPr>
              <a:t> </a:t>
            </a:r>
            <a:r>
              <a:rPr lang="ru-RU" sz="2000" dirty="0">
                <a:solidFill>
                  <a:prstClr val="black"/>
                </a:solidFill>
                <a:latin typeface="Times New Roman" panose="02020603050405020304" pitchFamily="18" charset="0"/>
                <a:ea typeface="Calibri"/>
                <a:cs typeface="Times New Roman" panose="02020603050405020304" pitchFamily="18" charset="0"/>
              </a:rPr>
              <a:t>сделайте шаг к центру</a:t>
            </a:r>
            <a:br>
              <a:rPr lang="ru-RU" sz="2000" dirty="0">
                <a:solidFill>
                  <a:prstClr val="black"/>
                </a:solidFill>
                <a:latin typeface="Times New Roman" panose="02020603050405020304" pitchFamily="18" charset="0"/>
                <a:ea typeface="Calibri"/>
                <a:cs typeface="Times New Roman" panose="02020603050405020304" pitchFamily="18" charset="0"/>
              </a:rPr>
            </a:br>
            <a:r>
              <a:rPr lang="ru-RU" sz="2000" b="1" i="1" dirty="0">
                <a:solidFill>
                  <a:prstClr val="black"/>
                </a:solidFill>
                <a:latin typeface="Times New Roman" panose="02020603050405020304" pitchFamily="18" charset="0"/>
                <a:ea typeface="Calibri"/>
                <a:cs typeface="Times New Roman" panose="02020603050405020304" pitchFamily="18" charset="0"/>
              </a:rPr>
              <a:t>Круг – совсем</a:t>
            </a:r>
            <a:br>
              <a:rPr lang="ru-RU" sz="2000" b="1" i="1" dirty="0">
                <a:solidFill>
                  <a:prstClr val="black"/>
                </a:solidFill>
                <a:latin typeface="Times New Roman" panose="02020603050405020304" pitchFamily="18" charset="0"/>
                <a:ea typeface="Calibri"/>
                <a:cs typeface="Times New Roman" panose="02020603050405020304" pitchFamily="18" charset="0"/>
              </a:rPr>
            </a:br>
            <a:r>
              <a:rPr lang="ru-RU" sz="2000" b="1" i="1" dirty="0">
                <a:solidFill>
                  <a:prstClr val="black"/>
                </a:solidFill>
                <a:latin typeface="Times New Roman" panose="02020603050405020304" pitchFamily="18" charset="0"/>
                <a:ea typeface="Calibri"/>
                <a:cs typeface="Times New Roman" panose="02020603050405020304" pitchFamily="18" charset="0"/>
              </a:rPr>
              <a:t>           Малыши!</a:t>
            </a:r>
            <a:r>
              <a:rPr lang="ru-RU" sz="2000" b="1" dirty="0">
                <a:solidFill>
                  <a:prstClr val="black"/>
                </a:solidFill>
                <a:latin typeface="Times New Roman" panose="02020603050405020304" pitchFamily="18" charset="0"/>
                <a:ea typeface="Calibri"/>
                <a:cs typeface="Times New Roman" panose="02020603050405020304" pitchFamily="18" charset="0"/>
              </a:rPr>
              <a:t> </a:t>
            </a:r>
            <a:r>
              <a:rPr lang="ru-RU" sz="2000" dirty="0">
                <a:solidFill>
                  <a:prstClr val="black"/>
                </a:solidFill>
                <a:latin typeface="Times New Roman" panose="02020603050405020304" pitchFamily="18" charset="0"/>
                <a:ea typeface="Calibri"/>
                <a:cs typeface="Times New Roman" panose="02020603050405020304" pitchFamily="18" charset="0"/>
              </a:rPr>
              <a:t>сомкните круг.</a:t>
            </a:r>
          </a:p>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Играющие идут по кругу и говорят:</a:t>
            </a: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Тишина у пруда,</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Не колышется вода,</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Не шумят камыши.</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Засыпайте, малыши!</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20725"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По окончании слов дети останавливаются, приседают и опускают голову. В таком положении они находятся до 10 с. Те, кто пошевелится, не удержит равновесия, считаются проигравшими. Игра повторяется 2 – 3 раза.</a:t>
            </a:r>
          </a:p>
          <a:p>
            <a:pPr marL="0" indent="0">
              <a:buNone/>
            </a:pPr>
            <a:endParaRPr lang="ru-RU" dirty="0"/>
          </a:p>
        </p:txBody>
      </p:sp>
    </p:spTree>
    <p:extLst>
      <p:ext uri="{BB962C8B-B14F-4D97-AF65-F5344CB8AC3E}">
        <p14:creationId xmlns="" xmlns:p14="http://schemas.microsoft.com/office/powerpoint/2010/main" val="23079495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1656</Words>
  <Application>Microsoft Office PowerPoint</Application>
  <PresentationFormat>Произвольный</PresentationFormat>
  <Paragraphs>227</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Электронный сборник игр и упражнений   для детей дошкольного возраста </vt:lpstr>
      <vt:lpstr>Слайд 2</vt:lpstr>
      <vt:lpstr>«Мы по лесу идем»</vt:lpstr>
      <vt:lpstr>«Пчёлы водят хоровод» </vt:lpstr>
      <vt:lpstr>«Матрешки» </vt:lpstr>
      <vt:lpstr>«Медведь» </vt:lpstr>
      <vt:lpstr>«Кошки – мышки» </vt:lpstr>
      <vt:lpstr>«Карусели»</vt:lpstr>
      <vt:lpstr>«На реке камыши» </vt:lpstr>
      <vt:lpstr>«Конь – огонь»</vt:lpstr>
      <vt:lpstr>«Аленький цветочек»</vt:lpstr>
      <vt:lpstr>«Подарки»</vt:lpstr>
      <vt:lpstr>«Жаворонок»</vt:lpstr>
      <vt:lpstr>«Колпачок и палочка»</vt:lpstr>
      <vt:lpstr>«Как на нашем на лугу»</vt:lpstr>
      <vt:lpstr>«Бабушкин двор»</vt:lpstr>
      <vt:lpstr>«Горошина»</vt:lpstr>
      <vt:lpstr>«Где был, Иванушка?»</vt:lpstr>
      <vt:lpstr>«Вокруг домика хожу»</vt:lpstr>
      <vt:lpstr>«Овёс»</vt:lpstr>
      <vt:lpstr>«Огородник и воробей»</vt:lpstr>
      <vt:lpstr>«Дедушка Водяной»</vt:lpstr>
      <vt:lpstr>«Иголка, нитка и узелок»</vt:lpstr>
      <vt:lpstr>«Колпачок»</vt:lpstr>
      <vt:lpstr>«Хоровод»</vt:lpstr>
      <vt:lpstr>«Каблучок»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Электронный сборник игр и упражнений   для младшего дошкольного возраста </dc:title>
  <dc:creator>Василий</dc:creator>
  <cp:lastModifiedBy>Samsung</cp:lastModifiedBy>
  <cp:revision>38</cp:revision>
  <dcterms:created xsi:type="dcterms:W3CDTF">2019-04-09T06:04:16Z</dcterms:created>
  <dcterms:modified xsi:type="dcterms:W3CDTF">2023-11-27T04:04:46Z</dcterms:modified>
</cp:coreProperties>
</file>