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4" r:id="rId2"/>
    <p:sldId id="285" r:id="rId3"/>
    <p:sldId id="286" r:id="rId4"/>
    <p:sldId id="310" r:id="rId5"/>
    <p:sldId id="311" r:id="rId6"/>
    <p:sldId id="312" r:id="rId7"/>
    <p:sldId id="313" r:id="rId8"/>
    <p:sldId id="314" r:id="rId9"/>
    <p:sldId id="273" r:id="rId10"/>
    <p:sldId id="269" r:id="rId11"/>
    <p:sldId id="274" r:id="rId12"/>
    <p:sldId id="260" r:id="rId13"/>
    <p:sldId id="275" r:id="rId14"/>
    <p:sldId id="271" r:id="rId15"/>
    <p:sldId id="276" r:id="rId16"/>
    <p:sldId id="272" r:id="rId17"/>
    <p:sldId id="277" r:id="rId18"/>
    <p:sldId id="279" r:id="rId19"/>
    <p:sldId id="281" r:id="rId20"/>
    <p:sldId id="282" r:id="rId21"/>
    <p:sldId id="283" r:id="rId22"/>
    <p:sldId id="299" r:id="rId23"/>
    <p:sldId id="300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30" r:id="rId36"/>
    <p:sldId id="329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291" r:id="rId45"/>
    <p:sldId id="292" r:id="rId46"/>
    <p:sldId id="294" r:id="rId47"/>
    <p:sldId id="296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9" r:id="rId56"/>
    <p:sldId id="288" r:id="rId57"/>
    <p:sldId id="290" r:id="rId58"/>
    <p:sldId id="289" r:id="rId59"/>
    <p:sldId id="33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B21"/>
    <a:srgbClr val="9EFD6F"/>
    <a:srgbClr val="54FB11"/>
    <a:srgbClr val="42F860"/>
    <a:srgbClr val="D9F9CD"/>
    <a:srgbClr val="49F632"/>
    <a:srgbClr val="FFCCFF"/>
    <a:srgbClr val="66FFFF"/>
    <a:srgbClr val="CC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7" autoAdjust="0"/>
    <p:restoredTop sz="94585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D44BB-D944-4229-A127-A86A3FD66015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7FBA4-0C6F-4091-B028-BAE34A10D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78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989B7-F96A-44FC-8B5A-93A0619BADA7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E5260-F64E-43C7-8F80-8B5788844F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4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E95C77-8A62-4177-99B5-E59680326733}" type="slidenum">
              <a:rPr lang="ru-RU" altLang="ru-RU"/>
              <a:pPr eaLnBrk="1" hangingPunct="1"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6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19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2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8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82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65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62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11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75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2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A9654-D2E5-4FB4-BAB9-CA757A2F6111}" type="slidenum">
              <a:rPr lang="ru-RU" altLang="ru-RU"/>
              <a:pPr eaLnBrk="1" hangingPunct="1"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59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91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53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54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65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665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14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29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69B15-AFC8-4EC4-AD58-7291431A17E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22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A0368-6A2D-4F2A-BF12-0FC4FA0941C2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7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D042AA-5675-4BC5-A60F-620CBE6EAC2C}" type="slidenum">
              <a:rPr lang="ru-RU" altLang="ru-RU"/>
              <a:pPr eaLnBrk="1" hangingPunct="1">
                <a:spcBef>
                  <a:spcPct val="0"/>
                </a:spcBef>
              </a:pPr>
              <a:t>6</a:t>
            </a:fld>
            <a:endParaRPr lang="ru-RU" altLang="ru-RU"/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40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8CCB-3448-4578-8F4B-D51424D4496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4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923F-F455-40CA-9A03-F6ECBFCC9C5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0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923F-F455-40CA-9A03-F6ECBFCC9C5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6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8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386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0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CCECFF"/>
            </a:gs>
            <a:gs pos="36000">
              <a:srgbClr val="66FFFF"/>
            </a:gs>
            <a:gs pos="61000">
              <a:srgbClr val="CCCCFF"/>
            </a:gs>
            <a:gs pos="82001">
              <a:srgbClr val="66FFFF"/>
            </a:gs>
            <a:gs pos="0">
              <a:srgbClr val="FF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72BDE-C82E-4E56-AC18-A40E860D5D61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4AA39-F93C-4726-90B6-BFF04D2E3B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10" Type="http://schemas.openxmlformats.org/officeDocument/2006/relationships/image" Target="../media/image34.jpeg"/><Relationship Id="rId4" Type="http://schemas.openxmlformats.org/officeDocument/2006/relationships/image" Target="../media/image28.wmf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slide" Target="slide9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47.png"/><Relationship Id="rId5" Type="http://schemas.openxmlformats.org/officeDocument/2006/relationships/slide" Target="slide14.xml"/><Relationship Id="rId10" Type="http://schemas.openxmlformats.org/officeDocument/2006/relationships/image" Target="../media/image46.png"/><Relationship Id="rId4" Type="http://schemas.openxmlformats.org/officeDocument/2006/relationships/slide" Target="slide2.xml"/><Relationship Id="rId9" Type="http://schemas.openxmlformats.org/officeDocument/2006/relationships/slide" Target="slide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.xml"/><Relationship Id="rId3" Type="http://schemas.openxmlformats.org/officeDocument/2006/relationships/image" Target="../media/image50.jpeg"/><Relationship Id="rId7" Type="http://schemas.openxmlformats.org/officeDocument/2006/relationships/audio" Target="../media/audio4.wav"/><Relationship Id="rId12" Type="http://schemas.openxmlformats.org/officeDocument/2006/relationships/image" Target="../media/image55.w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slide" Target="slide5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slide" Target="slide58.xml"/><Relationship Id="rId10" Type="http://schemas.openxmlformats.org/officeDocument/2006/relationships/audio" Target="../media/audio4.wav"/><Relationship Id="rId4" Type="http://schemas.openxmlformats.org/officeDocument/2006/relationships/image" Target="../media/image50.jpe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58.xml"/><Relationship Id="rId3" Type="http://schemas.openxmlformats.org/officeDocument/2006/relationships/image" Target="../media/image63.jpeg"/><Relationship Id="rId7" Type="http://schemas.openxmlformats.org/officeDocument/2006/relationships/audio" Target="../media/audio4.wav"/><Relationship Id="rId12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image" Target="../media/image62.png"/><Relationship Id="rId10" Type="http://schemas.openxmlformats.org/officeDocument/2006/relationships/image" Target="../media/image67.gif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9.wdp"/><Relationship Id="rId3" Type="http://schemas.openxmlformats.org/officeDocument/2006/relationships/image" Target="../media/image63.jpeg"/><Relationship Id="rId7" Type="http://schemas.microsoft.com/office/2007/relationships/hdphoto" Target="../media/hdphoto7.wdp"/><Relationship Id="rId12" Type="http://schemas.openxmlformats.org/officeDocument/2006/relationships/image" Target="../media/image72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6" Type="http://schemas.openxmlformats.org/officeDocument/2006/relationships/slide" Target="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62.png"/><Relationship Id="rId10" Type="http://schemas.microsoft.com/office/2007/relationships/hdphoto" Target="../media/hdphoto8.wdp"/><Relationship Id="rId4" Type="http://schemas.openxmlformats.org/officeDocument/2006/relationships/slide" Target="slide2.xml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2.xml"/><Relationship Id="rId3" Type="http://schemas.openxmlformats.org/officeDocument/2006/relationships/image" Target="../media/image63.jpeg"/><Relationship Id="rId7" Type="http://schemas.openxmlformats.org/officeDocument/2006/relationships/image" Target="../media/image75.png"/><Relationship Id="rId12" Type="http://schemas.microsoft.com/office/2007/relationships/hdphoto" Target="../media/hdphoto12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slide" Target="slide5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5" Type="http://schemas.openxmlformats.org/officeDocument/2006/relationships/image" Target="../media/image62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47.xml"/><Relationship Id="rId18" Type="http://schemas.openxmlformats.org/officeDocument/2006/relationships/slide" Target="slide23.xml"/><Relationship Id="rId3" Type="http://schemas.openxmlformats.org/officeDocument/2006/relationships/image" Target="../media/image63.jpe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1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6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5" Type="http://schemas.openxmlformats.org/officeDocument/2006/relationships/slide" Target="slide48.xml"/><Relationship Id="rId10" Type="http://schemas.openxmlformats.org/officeDocument/2006/relationships/slide" Target="slide20.xml"/><Relationship Id="rId19" Type="http://schemas.openxmlformats.org/officeDocument/2006/relationships/image" Target="../media/image46.png"/><Relationship Id="rId4" Type="http://schemas.openxmlformats.org/officeDocument/2006/relationships/slide" Target="slide2.xml"/><Relationship Id="rId9" Type="http://schemas.openxmlformats.org/officeDocument/2006/relationships/slide" Target="slide13.xml"/><Relationship Id="rId14" Type="http://schemas.openxmlformats.org/officeDocument/2006/relationships/slide" Target="slide5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84.png"/><Relationship Id="rId3" Type="http://schemas.openxmlformats.org/officeDocument/2006/relationships/image" Target="../media/image63.jpeg"/><Relationship Id="rId7" Type="http://schemas.openxmlformats.org/officeDocument/2006/relationships/image" Target="../media/image80.png"/><Relationship Id="rId12" Type="http://schemas.openxmlformats.org/officeDocument/2006/relationships/image" Target="../media/image8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82.png"/><Relationship Id="rId5" Type="http://schemas.microsoft.com/office/2007/relationships/hdphoto" Target="../media/hdphoto13.wdp"/><Relationship Id="rId15" Type="http://schemas.openxmlformats.org/officeDocument/2006/relationships/image" Target="../media/image46.png"/><Relationship Id="rId10" Type="http://schemas.openxmlformats.org/officeDocument/2006/relationships/audio" Target="../media/audio4.wav"/><Relationship Id="rId4" Type="http://schemas.openxmlformats.org/officeDocument/2006/relationships/image" Target="../media/image79.png"/><Relationship Id="rId9" Type="http://schemas.openxmlformats.org/officeDocument/2006/relationships/image" Target="../media/image81.png"/><Relationship Id="rId14" Type="http://schemas.openxmlformats.org/officeDocument/2006/relationships/slide" Target="slide4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6.png"/><Relationship Id="rId3" Type="http://schemas.openxmlformats.org/officeDocument/2006/relationships/image" Target="../media/image63.jpeg"/><Relationship Id="rId7" Type="http://schemas.openxmlformats.org/officeDocument/2006/relationships/audio" Target="../media/audio4.wav"/><Relationship Id="rId12" Type="http://schemas.openxmlformats.org/officeDocument/2006/relationships/slide" Target="slide4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11" Type="http://schemas.microsoft.com/office/2007/relationships/hdphoto" Target="../media/hdphoto15.wdp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slide" Target="slide2.xml"/><Relationship Id="rId9" Type="http://schemas.openxmlformats.org/officeDocument/2006/relationships/image" Target="../media/image86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slide" Target="slide44.xml"/><Relationship Id="rId3" Type="http://schemas.openxmlformats.org/officeDocument/2006/relationships/image" Target="../media/image63.jpeg"/><Relationship Id="rId7" Type="http://schemas.openxmlformats.org/officeDocument/2006/relationships/image" Target="../media/image89.png"/><Relationship Id="rId12" Type="http://schemas.microsoft.com/office/2007/relationships/hdphoto" Target="../media/hdphoto1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84.png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90.png"/><Relationship Id="rId1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6.png"/><Relationship Id="rId3" Type="http://schemas.openxmlformats.org/officeDocument/2006/relationships/image" Target="../media/image63.jpeg"/><Relationship Id="rId7" Type="http://schemas.microsoft.com/office/2007/relationships/hdphoto" Target="../media/hdphoto18.wdp"/><Relationship Id="rId12" Type="http://schemas.openxmlformats.org/officeDocument/2006/relationships/slide" Target="slide4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63.jpeg"/><Relationship Id="rId7" Type="http://schemas.openxmlformats.org/officeDocument/2006/relationships/slide" Target="slide25.xml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slide" Target="slide12.xml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4" Type="http://schemas.openxmlformats.org/officeDocument/2006/relationships/slide" Target="slide2.xml"/><Relationship Id="rId9" Type="http://schemas.openxmlformats.org/officeDocument/2006/relationships/slide" Target="slide26.xml"/><Relationship Id="rId14" Type="http://schemas.openxmlformats.org/officeDocument/2006/relationships/slide" Target="slide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13" Type="http://schemas.openxmlformats.org/officeDocument/2006/relationships/image" Target="../media/image107.png"/><Relationship Id="rId3" Type="http://schemas.openxmlformats.org/officeDocument/2006/relationships/image" Target="../media/image63.jpeg"/><Relationship Id="rId7" Type="http://schemas.openxmlformats.org/officeDocument/2006/relationships/slide" Target="slide2.xml"/><Relationship Id="rId12" Type="http://schemas.microsoft.com/office/2007/relationships/hdphoto" Target="../media/hdphoto21.wdp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gif"/><Relationship Id="rId11" Type="http://schemas.openxmlformats.org/officeDocument/2006/relationships/image" Target="../media/image106.png"/><Relationship Id="rId5" Type="http://schemas.openxmlformats.org/officeDocument/2006/relationships/audio" Target="../media/audio4.wav"/><Relationship Id="rId15" Type="http://schemas.openxmlformats.org/officeDocument/2006/relationships/slide" Target="slide45.xml"/><Relationship Id="rId10" Type="http://schemas.microsoft.com/office/2007/relationships/hdphoto" Target="../media/hdphoto20.wdp"/><Relationship Id="rId4" Type="http://schemas.openxmlformats.org/officeDocument/2006/relationships/image" Target="../media/image102.png"/><Relationship Id="rId9" Type="http://schemas.openxmlformats.org/officeDocument/2006/relationships/image" Target="../media/image105.png"/><Relationship Id="rId1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slide" Target="slide45.xml"/><Relationship Id="rId3" Type="http://schemas.openxmlformats.org/officeDocument/2006/relationships/image" Target="../media/image110.jpeg"/><Relationship Id="rId7" Type="http://schemas.openxmlformats.org/officeDocument/2006/relationships/image" Target="../media/image112.png"/><Relationship Id="rId12" Type="http://schemas.openxmlformats.org/officeDocument/2006/relationships/image" Target="../media/image11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microsoft.com/office/2007/relationships/hdphoto" Target="../media/hdphoto23.wdp"/><Relationship Id="rId5" Type="http://schemas.openxmlformats.org/officeDocument/2006/relationships/slide" Target="slide2.xml"/><Relationship Id="rId15" Type="http://schemas.microsoft.com/office/2007/relationships/hdphoto" Target="../media/hdphoto25.wdp"/><Relationship Id="rId10" Type="http://schemas.openxmlformats.org/officeDocument/2006/relationships/image" Target="../media/image113.png"/><Relationship Id="rId19" Type="http://schemas.openxmlformats.org/officeDocument/2006/relationships/image" Target="../media/image46.png"/><Relationship Id="rId4" Type="http://schemas.openxmlformats.org/officeDocument/2006/relationships/image" Target="../media/image111.png"/><Relationship Id="rId9" Type="http://schemas.openxmlformats.org/officeDocument/2006/relationships/image" Target="../media/image85.png"/><Relationship Id="rId1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09.png"/><Relationship Id="rId3" Type="http://schemas.openxmlformats.org/officeDocument/2006/relationships/image" Target="../media/image110.jpe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slide" Target="slide2.xml"/><Relationship Id="rId15" Type="http://schemas.openxmlformats.org/officeDocument/2006/relationships/image" Target="../media/image46.pn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audio" Target="../media/audio4.wav"/><Relationship Id="rId14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128.png"/><Relationship Id="rId18" Type="http://schemas.openxmlformats.org/officeDocument/2006/relationships/image" Target="../media/image109.png"/><Relationship Id="rId3" Type="http://schemas.openxmlformats.org/officeDocument/2006/relationships/image" Target="../media/image110.jpeg"/><Relationship Id="rId7" Type="http://schemas.openxmlformats.org/officeDocument/2006/relationships/image" Target="../media/image125.png"/><Relationship Id="rId12" Type="http://schemas.microsoft.com/office/2007/relationships/hdphoto" Target="../media/hdphoto28.wdp"/><Relationship Id="rId17" Type="http://schemas.microsoft.com/office/2007/relationships/hdphoto" Target="../media/hdphoto18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27.png"/><Relationship Id="rId5" Type="http://schemas.openxmlformats.org/officeDocument/2006/relationships/slide" Target="slide2.xml"/><Relationship Id="rId15" Type="http://schemas.openxmlformats.org/officeDocument/2006/relationships/image" Target="../media/image129.png"/><Relationship Id="rId10" Type="http://schemas.microsoft.com/office/2007/relationships/hdphoto" Target="../media/hdphoto27.wdp"/><Relationship Id="rId19" Type="http://schemas.openxmlformats.org/officeDocument/2006/relationships/slide" Target="slide45.xml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4" Type="http://schemas.microsoft.com/office/2007/relationships/hdphoto" Target="../media/hdphoto2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46.pn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88.png"/><Relationship Id="rId3" Type="http://schemas.openxmlformats.org/officeDocument/2006/relationships/image" Target="../media/image63.jpeg"/><Relationship Id="rId7" Type="http://schemas.microsoft.com/office/2007/relationships/hdphoto" Target="../media/hdphoto21.wdp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31.wdp"/><Relationship Id="rId5" Type="http://schemas.openxmlformats.org/officeDocument/2006/relationships/audio" Target="../media/audio3.wav"/><Relationship Id="rId15" Type="http://schemas.openxmlformats.org/officeDocument/2006/relationships/slide" Target="slide54.xml"/><Relationship Id="rId10" Type="http://schemas.openxmlformats.org/officeDocument/2006/relationships/image" Target="../media/image131.png"/><Relationship Id="rId4" Type="http://schemas.openxmlformats.org/officeDocument/2006/relationships/slide" Target="slide2.xml"/><Relationship Id="rId9" Type="http://schemas.microsoft.com/office/2007/relationships/hdphoto" Target="../media/hdphoto30.wdp"/><Relationship Id="rId1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3.png"/><Relationship Id="rId3" Type="http://schemas.openxmlformats.org/officeDocument/2006/relationships/image" Target="../media/image63.jpeg"/><Relationship Id="rId7" Type="http://schemas.microsoft.com/office/2007/relationships/hdphoto" Target="../media/hdphoto7.wdp"/><Relationship Id="rId12" Type="http://schemas.microsoft.com/office/2007/relationships/hdphoto" Target="../media/hdphoto20.wdp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5.png"/><Relationship Id="rId5" Type="http://schemas.openxmlformats.org/officeDocument/2006/relationships/audio" Target="../media/audio3.wav"/><Relationship Id="rId15" Type="http://schemas.openxmlformats.org/officeDocument/2006/relationships/slide" Target="slide54.xml"/><Relationship Id="rId10" Type="http://schemas.openxmlformats.org/officeDocument/2006/relationships/image" Target="../media/image132.png"/><Relationship Id="rId4" Type="http://schemas.openxmlformats.org/officeDocument/2006/relationships/slide" Target="slide2.xml"/><Relationship Id="rId9" Type="http://schemas.openxmlformats.org/officeDocument/2006/relationships/image" Target="../media/image74.png"/><Relationship Id="rId14" Type="http://schemas.microsoft.com/office/2007/relationships/hdphoto" Target="../media/hdphoto3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5.png"/><Relationship Id="rId3" Type="http://schemas.openxmlformats.org/officeDocument/2006/relationships/image" Target="../media/image63.jpeg"/><Relationship Id="rId7" Type="http://schemas.microsoft.com/office/2007/relationships/hdphoto" Target="../media/hdphoto9.wdp"/><Relationship Id="rId12" Type="http://schemas.openxmlformats.org/officeDocument/2006/relationships/audio" Target="../media/audio4.wav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6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24.wdp"/><Relationship Id="rId5" Type="http://schemas.openxmlformats.org/officeDocument/2006/relationships/audio" Target="../media/audio3.wav"/><Relationship Id="rId15" Type="http://schemas.openxmlformats.org/officeDocument/2006/relationships/image" Target="../media/image104.gif"/><Relationship Id="rId10" Type="http://schemas.openxmlformats.org/officeDocument/2006/relationships/image" Target="../media/image114.png"/><Relationship Id="rId4" Type="http://schemas.openxmlformats.org/officeDocument/2006/relationships/slide" Target="slide2.xml"/><Relationship Id="rId9" Type="http://schemas.microsoft.com/office/2007/relationships/hdphoto" Target="../media/hdphoto33.wdp"/><Relationship Id="rId14" Type="http://schemas.microsoft.com/office/2007/relationships/hdphoto" Target="../media/hdphoto34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1440"/>
            <a:ext cx="9144000" cy="2923877"/>
          </a:xfrm>
          <a:prstGeom prst="rect">
            <a:avLst/>
          </a:prstGeom>
          <a:gradFill flip="none" rotWithShape="1">
            <a:gsLst>
              <a:gs pos="0">
                <a:srgbClr val="66FFFF"/>
              </a:gs>
              <a:gs pos="17999">
                <a:srgbClr val="66CCFF"/>
              </a:gs>
              <a:gs pos="36000">
                <a:srgbClr val="FF99FF"/>
              </a:gs>
              <a:gs pos="61000">
                <a:srgbClr val="CC66FF"/>
              </a:gs>
              <a:gs pos="75000">
                <a:srgbClr val="66CCFF"/>
              </a:gs>
              <a:gs pos="100000">
                <a:srgbClr val="6666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504C8"/>
                </a:solidFill>
                <a:latin typeface="Verdana" pitchFamily="34" charset="0"/>
              </a:rPr>
              <a:t>                </a:t>
            </a:r>
          </a:p>
          <a:p>
            <a:r>
              <a:rPr lang="ru-RU" sz="4000" b="1" i="1" dirty="0" smtClean="0">
                <a:latin typeface="Verdana" pitchFamily="34" charset="0"/>
              </a:rPr>
              <a:t>Использование интерактивных игр учителем на уроках по обучению грамоте в 1 классе.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2437"/>
            <a:ext cx="9116704" cy="402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картинки\UMBRELL4.WMF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266219">
            <a:off x="6255823" y="2978745"/>
            <a:ext cx="2386087" cy="244176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4286232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картинки\UMBRELLA.WMF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19000" contrast="11000"/>
          </a:blip>
          <a:srcRect/>
          <a:stretch>
            <a:fillRect/>
          </a:stretch>
        </p:blipFill>
        <p:spPr bwMode="auto">
          <a:xfrm>
            <a:off x="785786" y="3429000"/>
            <a:ext cx="2544742" cy="2286016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4357694"/>
            <a:ext cx="164307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0"/>
            <a:ext cx="628654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Капля 13"/>
          <p:cNvSpPr/>
          <p:nvPr/>
        </p:nvSpPr>
        <p:spPr>
          <a:xfrm>
            <a:off x="3357554" y="2000240"/>
            <a:ext cx="500066" cy="500066"/>
          </a:xfrm>
          <a:prstGeom prst="teardrop">
            <a:avLst>
              <a:gd name="adj" fmla="val 19515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У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5" name="Капля 14"/>
          <p:cNvSpPr/>
          <p:nvPr/>
        </p:nvSpPr>
        <p:spPr>
          <a:xfrm rot="20835423">
            <a:off x="2549287" y="2477862"/>
            <a:ext cx="500066" cy="500027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С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6" name="Капля 15"/>
          <p:cNvSpPr/>
          <p:nvPr/>
        </p:nvSpPr>
        <p:spPr>
          <a:xfrm>
            <a:off x="3357554" y="2928934"/>
            <a:ext cx="500066" cy="571504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Ы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7" name="Капля 16"/>
          <p:cNvSpPr/>
          <p:nvPr/>
        </p:nvSpPr>
        <p:spPr>
          <a:xfrm rot="20544378">
            <a:off x="4348458" y="2860735"/>
            <a:ext cx="571504" cy="500066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Н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Капля 17"/>
          <p:cNvSpPr/>
          <p:nvPr/>
        </p:nvSpPr>
        <p:spPr>
          <a:xfrm rot="20435323">
            <a:off x="5354136" y="2861549"/>
            <a:ext cx="539819" cy="500066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Т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9" name="Капля 18"/>
          <p:cNvSpPr/>
          <p:nvPr/>
        </p:nvSpPr>
        <p:spPr>
          <a:xfrm>
            <a:off x="6572264" y="1643050"/>
            <a:ext cx="428628" cy="571504"/>
          </a:xfrm>
          <a:prstGeom prst="teardrop">
            <a:avLst>
              <a:gd name="adj" fmla="val 18951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И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0" name="Капля 19"/>
          <p:cNvSpPr/>
          <p:nvPr/>
        </p:nvSpPr>
        <p:spPr>
          <a:xfrm>
            <a:off x="1785918" y="1643050"/>
            <a:ext cx="500066" cy="428628"/>
          </a:xfrm>
          <a:prstGeom prst="teardrop">
            <a:avLst>
              <a:gd name="adj" fmla="val 18181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А</a:t>
            </a:r>
            <a:endParaRPr lang="ru-RU" sz="2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1" name="Капля 20"/>
          <p:cNvSpPr/>
          <p:nvPr/>
        </p:nvSpPr>
        <p:spPr>
          <a:xfrm>
            <a:off x="2428860" y="1857364"/>
            <a:ext cx="500066" cy="500066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Р</a:t>
            </a:r>
            <a:endParaRPr lang="ru-RU" sz="2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2" name="Капля 21"/>
          <p:cNvSpPr/>
          <p:nvPr/>
        </p:nvSpPr>
        <p:spPr>
          <a:xfrm>
            <a:off x="4357686" y="2000240"/>
            <a:ext cx="428628" cy="500066"/>
          </a:xfrm>
          <a:prstGeom prst="teardrop">
            <a:avLst>
              <a:gd name="adj" fmla="val 20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Л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 rot="20847218">
            <a:off x="5119720" y="1974661"/>
            <a:ext cx="476197" cy="491089"/>
          </a:xfrm>
          <a:prstGeom prst="teardrop">
            <a:avLst>
              <a:gd name="adj" fmla="val 19697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О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4" name="Капля 23"/>
          <p:cNvSpPr/>
          <p:nvPr/>
        </p:nvSpPr>
        <p:spPr>
          <a:xfrm rot="20220828">
            <a:off x="5865984" y="1924009"/>
            <a:ext cx="442435" cy="497309"/>
          </a:xfrm>
          <a:prstGeom prst="teardrop">
            <a:avLst>
              <a:gd name="adj" fmla="val 18762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К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9371E-6 L -0.10851 0.34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17206E-6 L -0.22517 0.297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62627E-6 L -0.15434 0.09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4838E-6 L -0.33785 0.3020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75763E-7 L -0.40764 0.333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6688E-6 L 0.64809 0.266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012E-6 L 0.57986 0.112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7206E-6 L 0.36233 0.24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0" y="1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72895E-6 L 0.29254 0.046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2803E-6 L 0.03907 0.2775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9963E-6 L 0.15261 0.109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1670" y="571480"/>
            <a:ext cx="5228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+mj-lt"/>
              </a:rPr>
              <a:t>Игра «Собери цветы»</a:t>
            </a:r>
            <a:endParaRPr lang="ru-RU" sz="4000" b="1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285860"/>
            <a:ext cx="95894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/>
              <a:t>Цели игры: - 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учить детей  составлять слова с </a:t>
            </a:r>
          </a:p>
          <a:p>
            <a:r>
              <a:rPr lang="ru-RU" sz="3200" b="1" i="1" dirty="0" smtClean="0"/>
              <a:t>                          помощью слогов;</a:t>
            </a:r>
          </a:p>
          <a:p>
            <a:r>
              <a:rPr lang="ru-RU" sz="3200" b="1" i="1" dirty="0" smtClean="0"/>
              <a:t>                       -  добиваться усвоения знания того,      </a:t>
            </a:r>
          </a:p>
          <a:p>
            <a:r>
              <a:rPr lang="ru-RU" sz="3200" b="1" i="1" dirty="0" smtClean="0"/>
              <a:t>                           что в слове столько же слогов, </a:t>
            </a:r>
          </a:p>
          <a:p>
            <a:r>
              <a:rPr lang="ru-RU" sz="3200" b="1" i="1" dirty="0" smtClean="0"/>
              <a:t>                           сколько и гласных ;</a:t>
            </a:r>
          </a:p>
          <a:p>
            <a:r>
              <a:rPr lang="ru-RU" sz="3200" b="1" i="1" dirty="0" smtClean="0"/>
              <a:t>                       -   развивать мышление, внимание,</a:t>
            </a:r>
          </a:p>
          <a:p>
            <a:r>
              <a:rPr lang="ru-RU" sz="3200" b="1" i="1" dirty="0" smtClean="0"/>
              <a:t>                           речь.</a:t>
            </a:r>
            <a:endParaRPr lang="ru-RU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4929198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Игра использовалась на уроке обучения </a:t>
            </a:r>
          </a:p>
          <a:p>
            <a:r>
              <a:rPr lang="ru-RU" sz="2800" b="1" i="1" dirty="0" smtClean="0"/>
              <a:t>грамоте «Звуки </a:t>
            </a:r>
            <a:r>
              <a:rPr lang="en-US" sz="2800" b="1" i="1" dirty="0" smtClean="0"/>
              <a:t>[</a:t>
            </a:r>
            <a:r>
              <a:rPr lang="ru-RU" sz="2800" b="1" i="1" dirty="0" err="1" smtClean="0"/>
              <a:t>р</a:t>
            </a:r>
            <a:r>
              <a:rPr lang="en-US" sz="2800" b="1" i="1" dirty="0" smtClean="0"/>
              <a:t>],</a:t>
            </a:r>
            <a:r>
              <a:rPr lang="ru-RU" sz="2800" b="1" i="1" dirty="0" smtClean="0"/>
              <a:t> </a:t>
            </a:r>
            <a:r>
              <a:rPr lang="en-US" sz="2800" b="1" i="1" dirty="0" smtClean="0"/>
              <a:t>[</a:t>
            </a:r>
            <a:r>
              <a:rPr lang="ru-RU" sz="2800" b="1" i="1" dirty="0" err="1" smtClean="0"/>
              <a:t>р</a:t>
            </a:r>
            <a:r>
              <a:rPr lang="en-US" sz="2800" b="1" i="1" dirty="0" smtClean="0"/>
              <a:t>’],</a:t>
            </a:r>
            <a:r>
              <a:rPr lang="ru-RU" sz="2800" b="1" i="1" dirty="0" smtClean="0"/>
              <a:t> буква Р, </a:t>
            </a:r>
            <a:r>
              <a:rPr lang="ru-RU" sz="2800" b="1" i="1" dirty="0" err="1" smtClean="0"/>
              <a:t>р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571868" y="1428736"/>
            <a:ext cx="3571900" cy="2628912"/>
          </a:xfrm>
          <a:prstGeom prst="rect">
            <a:avLst/>
          </a:prstGeom>
          <a:solidFill>
            <a:srgbClr val="EEF1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"/>
            <a:ext cx="1643074" cy="166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синий цветок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70" y="3357562"/>
            <a:ext cx="148590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цветок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58214" y="1857364"/>
            <a:ext cx="785786" cy="169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цветок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2571744"/>
            <a:ext cx="785818" cy="129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цветок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461624">
            <a:off x="4828127" y="3713194"/>
            <a:ext cx="561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цветок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488" y="2000240"/>
            <a:ext cx="857256" cy="154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цветок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71868" y="3643314"/>
            <a:ext cx="1243017" cy="110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цветок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007875">
            <a:off x="7469949" y="2634211"/>
            <a:ext cx="633413" cy="136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ирис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572528" y="4572008"/>
            <a:ext cx="70008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цветок 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28992" y="5429264"/>
            <a:ext cx="1214446" cy="103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синий цветок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572000" y="5214950"/>
            <a:ext cx="1485903" cy="135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0"/>
            <a:ext cx="3857620" cy="128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5786446" y="2143116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3286116" y="0"/>
            <a:ext cx="4143404" cy="1500174"/>
          </a:xfrm>
          <a:prstGeom prst="triangle">
            <a:avLst>
              <a:gd name="adj" fmla="val 5060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71934" y="2143116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омб 27"/>
          <p:cNvSpPr/>
          <p:nvPr/>
        </p:nvSpPr>
        <p:spPr>
          <a:xfrm>
            <a:off x="6858016" y="3714752"/>
            <a:ext cx="1357322" cy="985838"/>
          </a:xfrm>
          <a:prstGeom prst="diamo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</a:rPr>
              <a:t>ро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0" name="Ромб 29"/>
          <p:cNvSpPr/>
          <p:nvPr/>
        </p:nvSpPr>
        <p:spPr>
          <a:xfrm>
            <a:off x="5643570" y="5000636"/>
            <a:ext cx="1500198" cy="914400"/>
          </a:xfrm>
          <a:prstGeom prst="diamo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зы</a:t>
            </a:r>
            <a:endParaRPr lang="ru-RU" sz="3600" dirty="0"/>
          </a:p>
        </p:txBody>
      </p:sp>
      <p:sp>
        <p:nvSpPr>
          <p:cNvPr id="27" name="Трапеция 26"/>
          <p:cNvSpPr/>
          <p:nvPr/>
        </p:nvSpPr>
        <p:spPr>
          <a:xfrm>
            <a:off x="3643306" y="4714884"/>
            <a:ext cx="1071570" cy="78581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 </a:t>
            </a:r>
            <a:r>
              <a:rPr lang="ru-RU" sz="3600" dirty="0" err="1" smtClean="0"/>
              <a:t>ро</a:t>
            </a:r>
            <a:endParaRPr lang="ru-RU" sz="3600" dirty="0"/>
          </a:p>
        </p:txBody>
      </p:sp>
      <p:sp>
        <p:nvSpPr>
          <p:cNvPr id="31" name="Трапеция 30"/>
          <p:cNvSpPr/>
          <p:nvPr/>
        </p:nvSpPr>
        <p:spPr>
          <a:xfrm>
            <a:off x="2643174" y="6213352"/>
            <a:ext cx="985838" cy="64464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 </a:t>
            </a:r>
            <a:r>
              <a:rPr lang="ru-RU" sz="3600" dirty="0" err="1" smtClean="0"/>
              <a:t>ки</a:t>
            </a:r>
            <a:endParaRPr lang="ru-RU" sz="3600" dirty="0"/>
          </a:p>
        </p:txBody>
      </p:sp>
      <p:sp>
        <p:nvSpPr>
          <p:cNvPr id="33" name="Трапеция 32"/>
          <p:cNvSpPr/>
          <p:nvPr/>
        </p:nvSpPr>
        <p:spPr>
          <a:xfrm>
            <a:off x="7715240" y="6072182"/>
            <a:ext cx="1428760" cy="78581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маш</a:t>
            </a:r>
            <a:endParaRPr lang="ru-RU" sz="3600" dirty="0"/>
          </a:p>
        </p:txBody>
      </p:sp>
      <p:sp>
        <p:nvSpPr>
          <p:cNvPr id="34" name="Блок-схема: узел 33"/>
          <p:cNvSpPr/>
          <p:nvPr/>
        </p:nvSpPr>
        <p:spPr>
          <a:xfrm>
            <a:off x="5572132" y="4143380"/>
            <a:ext cx="1000132" cy="7858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ри</a:t>
            </a:r>
            <a:endParaRPr lang="ru-RU" sz="3600" dirty="0"/>
          </a:p>
        </p:txBody>
      </p:sp>
      <p:sp>
        <p:nvSpPr>
          <p:cNvPr id="36" name="Блок-схема: узел 35"/>
          <p:cNvSpPr/>
          <p:nvPr/>
        </p:nvSpPr>
        <p:spPr>
          <a:xfrm>
            <a:off x="7929586" y="5357826"/>
            <a:ext cx="1000132" cy="7143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сы</a:t>
            </a:r>
            <a:endParaRPr lang="ru-RU" sz="3600" dirty="0"/>
          </a:p>
        </p:txBody>
      </p:sp>
      <p:sp>
        <p:nvSpPr>
          <p:cNvPr id="37" name="Блок-схема: узел 36"/>
          <p:cNvSpPr/>
          <p:nvPr/>
        </p:nvSpPr>
        <p:spPr>
          <a:xfrm>
            <a:off x="3071802" y="4357694"/>
            <a:ext cx="928694" cy="7048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143868" y="3500438"/>
            <a:ext cx="100013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аст</a:t>
            </a:r>
            <a:endParaRPr lang="ru-RU" sz="3600" dirty="0"/>
          </a:p>
        </p:txBody>
      </p:sp>
      <p:sp>
        <p:nvSpPr>
          <p:cNvPr id="44" name="Шестиугольник 43"/>
          <p:cNvSpPr/>
          <p:nvPr/>
        </p:nvSpPr>
        <p:spPr>
          <a:xfrm>
            <a:off x="6572264" y="6157914"/>
            <a:ext cx="1060704" cy="70008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ны</a:t>
            </a:r>
            <a:endParaRPr lang="ru-RU" sz="3600" dirty="0"/>
          </a:p>
        </p:txBody>
      </p:sp>
      <p:sp>
        <p:nvSpPr>
          <p:cNvPr id="45" name="Шестиугольник 44"/>
          <p:cNvSpPr/>
          <p:nvPr/>
        </p:nvSpPr>
        <p:spPr>
          <a:xfrm>
            <a:off x="2928926" y="3286124"/>
            <a:ext cx="857256" cy="70008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</a:t>
            </a:r>
            <a:endParaRPr lang="ru-RU" sz="3600" dirty="0"/>
          </a:p>
        </p:txBody>
      </p:sp>
      <p:sp>
        <p:nvSpPr>
          <p:cNvPr id="46" name="Шестиугольник 45"/>
          <p:cNvSpPr/>
          <p:nvPr/>
        </p:nvSpPr>
        <p:spPr>
          <a:xfrm>
            <a:off x="4214810" y="6143620"/>
            <a:ext cx="1008314" cy="71438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пи</a:t>
            </a:r>
            <a:endParaRPr lang="ru-RU" sz="3600" dirty="0"/>
          </a:p>
        </p:txBody>
      </p:sp>
      <p:pic>
        <p:nvPicPr>
          <p:cNvPr id="26" name="Picture 9" descr="ирис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786050" y="4857760"/>
            <a:ext cx="928694" cy="152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цветок 3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858016" y="5143512"/>
            <a:ext cx="110014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Прямоугольник 41"/>
          <p:cNvSpPr/>
          <p:nvPr/>
        </p:nvSpPr>
        <p:spPr>
          <a:xfrm>
            <a:off x="4714876" y="4714884"/>
            <a:ext cx="85248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ры</a:t>
            </a:r>
            <a:endParaRPr lang="ru-RU" sz="3600" dirty="0"/>
          </a:p>
        </p:txBody>
      </p:sp>
      <p:sp>
        <p:nvSpPr>
          <p:cNvPr id="47" name="Табличка 46"/>
          <p:cNvSpPr/>
          <p:nvPr/>
        </p:nvSpPr>
        <p:spPr>
          <a:xfrm>
            <a:off x="5214942" y="3286124"/>
            <a:ext cx="771524" cy="55721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48" name="Табличка 47"/>
          <p:cNvSpPr/>
          <p:nvPr/>
        </p:nvSpPr>
        <p:spPr>
          <a:xfrm>
            <a:off x="7572396" y="4643446"/>
            <a:ext cx="857256" cy="56673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ли</a:t>
            </a:r>
            <a:endParaRPr lang="ru-RU" sz="3600" dirty="0"/>
          </a:p>
        </p:txBody>
      </p:sp>
      <p:sp>
        <p:nvSpPr>
          <p:cNvPr id="49" name="Табличка 48"/>
          <p:cNvSpPr/>
          <p:nvPr/>
        </p:nvSpPr>
        <p:spPr>
          <a:xfrm>
            <a:off x="5643570" y="6286496"/>
            <a:ext cx="914400" cy="57150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ли</a:t>
            </a:r>
            <a:endParaRPr lang="ru-RU" sz="3600" dirty="0"/>
          </a:p>
        </p:txBody>
      </p:sp>
      <p:pic>
        <p:nvPicPr>
          <p:cNvPr id="1033" name="Picture 9" descr="ирис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143900" y="4143380"/>
            <a:ext cx="1000100" cy="152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Сердце 38"/>
          <p:cNvSpPr/>
          <p:nvPr/>
        </p:nvSpPr>
        <p:spPr>
          <a:xfrm>
            <a:off x="3929058" y="3214686"/>
            <a:ext cx="1071570" cy="78581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ма</a:t>
            </a:r>
            <a:endParaRPr lang="ru-RU" sz="3600" dirty="0"/>
          </a:p>
        </p:txBody>
      </p:sp>
      <p:sp>
        <p:nvSpPr>
          <p:cNvPr id="40" name="Сердце 39"/>
          <p:cNvSpPr/>
          <p:nvPr/>
        </p:nvSpPr>
        <p:spPr>
          <a:xfrm>
            <a:off x="6357950" y="4357694"/>
            <a:ext cx="1071570" cy="78581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ки</a:t>
            </a:r>
            <a:endParaRPr lang="ru-RU" sz="3600" dirty="0"/>
          </a:p>
        </p:txBody>
      </p:sp>
      <p:pic>
        <p:nvPicPr>
          <p:cNvPr id="1032" name="Picture 8" descr="цветок 6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14876" y="3500438"/>
            <a:ext cx="923928" cy="147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цветок 5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929190" y="2357430"/>
            <a:ext cx="9334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88212 -0.27315 " pathEditMode="relative" ptsTypes="AA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04046E-6 L -0.75591 -0.25156 " pathEditMode="relative" ptsTypes="AA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40069 -0.4548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49E-6 L -0.38021 0.3683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56647E-6 L -0.52153 -0.0698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58455 -0.308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0" y="-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42135 -0.1518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8.51852E-6 L -0.74809 -0.12593 " pathEditMode="relative" ptsTypes="AA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48837 -0.30462 " pathEditMode="relative" ptsTypes="AA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56069E-6 L -0.3434 -0.1130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-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6532E-6 L -0.5184 -0.0772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78035E-8 L -0.66598 -0.2386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9711E-6 L -0.40572 -0.0661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8555E-6 L -0.06337 -0.25318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-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09249E-7 L -0.46475 -0.1537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0" y="-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6 0.01179 L -0.22153 0.2739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33526E-6 L -0.53664 -0.14428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526E-6 L -0.82378 0.16994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00" y="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27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2" grpId="0" animBg="1"/>
      <p:bldP spid="47" grpId="0" animBg="1"/>
      <p:bldP spid="48" grpId="0" animBg="1"/>
      <p:bldP spid="49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642918"/>
            <a:ext cx="7115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+mj-lt"/>
              </a:rPr>
              <a:t>Игра  «Подарки Деда Мороза»</a:t>
            </a:r>
            <a:endParaRPr lang="ru-RU" sz="4000" b="1" i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73" y="1928802"/>
            <a:ext cx="828554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+mj-lt"/>
              </a:rPr>
              <a:t>Цели:     -  </a:t>
            </a:r>
            <a:r>
              <a:rPr lang="ru-RU" sz="3200" b="1" i="1" dirty="0" smtClean="0">
                <a:latin typeface="+mj-lt"/>
              </a:rPr>
              <a:t>учить давать характеристику    </a:t>
            </a:r>
          </a:p>
          <a:p>
            <a:r>
              <a:rPr lang="ru-RU" sz="3200" b="1" i="1" dirty="0" smtClean="0">
                <a:latin typeface="+mj-lt"/>
              </a:rPr>
              <a:t>                 звука; </a:t>
            </a:r>
          </a:p>
          <a:p>
            <a:r>
              <a:rPr lang="ru-RU" sz="3200" b="1" i="1" dirty="0" smtClean="0">
                <a:latin typeface="+mj-lt"/>
              </a:rPr>
              <a:t>               -  находить местоположение звука</a:t>
            </a:r>
          </a:p>
          <a:p>
            <a:r>
              <a:rPr lang="ru-RU" sz="3200" b="1" i="1" dirty="0" smtClean="0">
                <a:latin typeface="+mj-lt"/>
              </a:rPr>
              <a:t>                  в слове. </a:t>
            </a:r>
          </a:p>
          <a:p>
            <a:endParaRPr lang="ru-RU" sz="2800" b="1" i="1" dirty="0" smtClean="0">
              <a:latin typeface="+mj-lt"/>
            </a:endParaRPr>
          </a:p>
          <a:p>
            <a:r>
              <a:rPr lang="ru-RU" sz="2800" b="1" i="1" dirty="0" smtClean="0">
                <a:latin typeface="+mj-lt"/>
              </a:rPr>
              <a:t>Данная игра проводится на уроке обучения</a:t>
            </a:r>
          </a:p>
          <a:p>
            <a:r>
              <a:rPr lang="ru-RU" sz="2800" b="1" i="1" dirty="0" smtClean="0">
                <a:latin typeface="+mj-lt"/>
              </a:rPr>
              <a:t>грамоте  «Звуки </a:t>
            </a:r>
            <a:r>
              <a:rPr lang="en-US" sz="2800" b="1" i="1" dirty="0" smtClean="0">
                <a:latin typeface="+mj-lt"/>
              </a:rPr>
              <a:t>[</a:t>
            </a:r>
            <a:r>
              <a:rPr lang="ru-RU" sz="2800" b="1" i="1" dirty="0" err="1" smtClean="0">
                <a:latin typeface="+mj-lt"/>
              </a:rPr>
              <a:t>д</a:t>
            </a:r>
            <a:r>
              <a:rPr lang="en-US" sz="2800" b="1" i="1" dirty="0" smtClean="0">
                <a:latin typeface="+mj-lt"/>
              </a:rPr>
              <a:t>], [</a:t>
            </a:r>
            <a:r>
              <a:rPr lang="ru-RU" sz="2800" b="1" i="1" dirty="0" err="1" smtClean="0">
                <a:latin typeface="+mj-lt"/>
              </a:rPr>
              <a:t>д</a:t>
            </a:r>
            <a:r>
              <a:rPr lang="en-US" sz="2800" b="1" i="1" dirty="0" smtClean="0">
                <a:latin typeface="+mj-lt"/>
              </a:rPr>
              <a:t>’],</a:t>
            </a:r>
            <a:r>
              <a:rPr lang="ru-RU" sz="2800" b="1" i="1" dirty="0" smtClean="0">
                <a:latin typeface="+mj-lt"/>
              </a:rPr>
              <a:t> буква Д, </a:t>
            </a:r>
            <a:r>
              <a:rPr lang="ru-RU" sz="2800" b="1" i="1" dirty="0" err="1" smtClean="0">
                <a:latin typeface="+mj-lt"/>
              </a:rPr>
              <a:t>д</a:t>
            </a:r>
            <a:r>
              <a:rPr lang="ru-RU" sz="2800" b="1" i="1" dirty="0" smtClean="0">
                <a:latin typeface="+mj-lt"/>
              </a:rPr>
              <a:t>».    </a:t>
            </a:r>
            <a:endParaRPr lang="ru-RU" sz="28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03" descr="Циновка"/>
          <p:cNvSpPr>
            <a:spLocks/>
          </p:cNvSpPr>
          <p:nvPr/>
        </p:nvSpPr>
        <p:spPr bwMode="auto">
          <a:xfrm flipH="1">
            <a:off x="1928794" y="3286124"/>
            <a:ext cx="2357454" cy="3286148"/>
          </a:xfrm>
          <a:custGeom>
            <a:avLst/>
            <a:gdLst/>
            <a:ahLst/>
            <a:cxnLst>
              <a:cxn ang="0">
                <a:pos x="434" y="1172"/>
              </a:cxn>
              <a:cxn ang="0">
                <a:pos x="701" y="1172"/>
              </a:cxn>
              <a:cxn ang="0">
                <a:pos x="845" y="1107"/>
              </a:cxn>
              <a:cxn ang="0">
                <a:pos x="834" y="912"/>
              </a:cxn>
              <a:cxn ang="0">
                <a:pos x="834" y="783"/>
              </a:cxn>
              <a:cxn ang="0">
                <a:pos x="834" y="653"/>
              </a:cxn>
              <a:cxn ang="0">
                <a:pos x="901" y="328"/>
              </a:cxn>
              <a:cxn ang="0">
                <a:pos x="901" y="133"/>
              </a:cxn>
              <a:cxn ang="0">
                <a:pos x="902" y="53"/>
              </a:cxn>
              <a:cxn ang="0">
                <a:pos x="887" y="23"/>
              </a:cxn>
              <a:cxn ang="0">
                <a:pos x="872" y="7"/>
              </a:cxn>
              <a:cxn ang="0">
                <a:pos x="841" y="68"/>
              </a:cxn>
              <a:cxn ang="0">
                <a:pos x="720" y="98"/>
              </a:cxn>
              <a:cxn ang="0">
                <a:pos x="568" y="129"/>
              </a:cxn>
              <a:cxn ang="0">
                <a:pos x="356" y="114"/>
              </a:cxn>
              <a:cxn ang="0">
                <a:pos x="114" y="98"/>
              </a:cxn>
              <a:cxn ang="0">
                <a:pos x="144" y="83"/>
              </a:cxn>
              <a:cxn ang="0">
                <a:pos x="144" y="23"/>
              </a:cxn>
              <a:cxn ang="0">
                <a:pos x="129" y="53"/>
              </a:cxn>
              <a:cxn ang="0">
                <a:pos x="114" y="53"/>
              </a:cxn>
              <a:cxn ang="0">
                <a:pos x="114" y="83"/>
              </a:cxn>
              <a:cxn ang="0">
                <a:pos x="100" y="263"/>
              </a:cxn>
              <a:cxn ang="0">
                <a:pos x="33" y="718"/>
              </a:cxn>
              <a:cxn ang="0">
                <a:pos x="33" y="912"/>
              </a:cxn>
              <a:cxn ang="0">
                <a:pos x="44" y="1151"/>
              </a:cxn>
              <a:cxn ang="0">
                <a:pos x="300" y="1172"/>
              </a:cxn>
              <a:cxn ang="0">
                <a:pos x="434" y="1172"/>
              </a:cxn>
            </a:cxnLst>
            <a:rect l="0" t="0" r="r" b="b"/>
            <a:pathLst>
              <a:path w="912" h="1194">
                <a:moveTo>
                  <a:pt x="434" y="1172"/>
                </a:moveTo>
                <a:cubicBezTo>
                  <a:pt x="500" y="1172"/>
                  <a:pt x="633" y="1183"/>
                  <a:pt x="701" y="1172"/>
                </a:cubicBezTo>
                <a:cubicBezTo>
                  <a:pt x="769" y="1162"/>
                  <a:pt x="823" y="1151"/>
                  <a:pt x="845" y="1107"/>
                </a:cubicBezTo>
                <a:cubicBezTo>
                  <a:pt x="868" y="1064"/>
                  <a:pt x="836" y="967"/>
                  <a:pt x="834" y="912"/>
                </a:cubicBezTo>
                <a:cubicBezTo>
                  <a:pt x="833" y="858"/>
                  <a:pt x="834" y="826"/>
                  <a:pt x="834" y="783"/>
                </a:cubicBezTo>
                <a:cubicBezTo>
                  <a:pt x="834" y="739"/>
                  <a:pt x="823" y="728"/>
                  <a:pt x="834" y="653"/>
                </a:cubicBezTo>
                <a:cubicBezTo>
                  <a:pt x="845" y="577"/>
                  <a:pt x="890" y="414"/>
                  <a:pt x="901" y="328"/>
                </a:cubicBezTo>
                <a:cubicBezTo>
                  <a:pt x="912" y="241"/>
                  <a:pt x="901" y="179"/>
                  <a:pt x="901" y="133"/>
                </a:cubicBezTo>
                <a:cubicBezTo>
                  <a:pt x="901" y="87"/>
                  <a:pt x="904" y="71"/>
                  <a:pt x="902" y="53"/>
                </a:cubicBezTo>
                <a:cubicBezTo>
                  <a:pt x="900" y="35"/>
                  <a:pt x="892" y="31"/>
                  <a:pt x="887" y="23"/>
                </a:cubicBezTo>
                <a:cubicBezTo>
                  <a:pt x="882" y="15"/>
                  <a:pt x="880" y="0"/>
                  <a:pt x="872" y="7"/>
                </a:cubicBezTo>
                <a:cubicBezTo>
                  <a:pt x="864" y="14"/>
                  <a:pt x="866" y="53"/>
                  <a:pt x="841" y="68"/>
                </a:cubicBezTo>
                <a:cubicBezTo>
                  <a:pt x="816" y="83"/>
                  <a:pt x="765" y="88"/>
                  <a:pt x="720" y="98"/>
                </a:cubicBezTo>
                <a:cubicBezTo>
                  <a:pt x="675" y="108"/>
                  <a:pt x="629" y="126"/>
                  <a:pt x="568" y="129"/>
                </a:cubicBezTo>
                <a:cubicBezTo>
                  <a:pt x="507" y="132"/>
                  <a:pt x="432" y="119"/>
                  <a:pt x="356" y="114"/>
                </a:cubicBezTo>
                <a:cubicBezTo>
                  <a:pt x="280" y="109"/>
                  <a:pt x="149" y="103"/>
                  <a:pt x="114" y="98"/>
                </a:cubicBezTo>
                <a:cubicBezTo>
                  <a:pt x="79" y="93"/>
                  <a:pt x="139" y="95"/>
                  <a:pt x="144" y="83"/>
                </a:cubicBezTo>
                <a:cubicBezTo>
                  <a:pt x="149" y="71"/>
                  <a:pt x="146" y="28"/>
                  <a:pt x="144" y="23"/>
                </a:cubicBezTo>
                <a:cubicBezTo>
                  <a:pt x="142" y="18"/>
                  <a:pt x="134" y="48"/>
                  <a:pt x="129" y="53"/>
                </a:cubicBezTo>
                <a:cubicBezTo>
                  <a:pt x="124" y="58"/>
                  <a:pt x="116" y="48"/>
                  <a:pt x="114" y="53"/>
                </a:cubicBezTo>
                <a:cubicBezTo>
                  <a:pt x="112" y="58"/>
                  <a:pt x="116" y="48"/>
                  <a:pt x="114" y="83"/>
                </a:cubicBezTo>
                <a:cubicBezTo>
                  <a:pt x="112" y="118"/>
                  <a:pt x="113" y="157"/>
                  <a:pt x="100" y="263"/>
                </a:cubicBezTo>
                <a:cubicBezTo>
                  <a:pt x="87" y="369"/>
                  <a:pt x="44" y="609"/>
                  <a:pt x="33" y="718"/>
                </a:cubicBezTo>
                <a:cubicBezTo>
                  <a:pt x="22" y="826"/>
                  <a:pt x="32" y="841"/>
                  <a:pt x="33" y="912"/>
                </a:cubicBezTo>
                <a:cubicBezTo>
                  <a:pt x="35" y="984"/>
                  <a:pt x="0" y="1107"/>
                  <a:pt x="44" y="1151"/>
                </a:cubicBezTo>
                <a:cubicBezTo>
                  <a:pt x="89" y="1194"/>
                  <a:pt x="235" y="1168"/>
                  <a:pt x="300" y="1172"/>
                </a:cubicBezTo>
                <a:cubicBezTo>
                  <a:pt x="366" y="1176"/>
                  <a:pt x="367" y="1172"/>
                  <a:pt x="434" y="1172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1" name="Freeform 603" descr="Циновка"/>
          <p:cNvSpPr>
            <a:spLocks/>
          </p:cNvSpPr>
          <p:nvPr/>
        </p:nvSpPr>
        <p:spPr bwMode="auto">
          <a:xfrm flipH="1">
            <a:off x="4786314" y="3571876"/>
            <a:ext cx="2214578" cy="3000396"/>
          </a:xfrm>
          <a:custGeom>
            <a:avLst/>
            <a:gdLst/>
            <a:ahLst/>
            <a:cxnLst>
              <a:cxn ang="0">
                <a:pos x="434" y="1172"/>
              </a:cxn>
              <a:cxn ang="0">
                <a:pos x="701" y="1172"/>
              </a:cxn>
              <a:cxn ang="0">
                <a:pos x="845" y="1107"/>
              </a:cxn>
              <a:cxn ang="0">
                <a:pos x="834" y="912"/>
              </a:cxn>
              <a:cxn ang="0">
                <a:pos x="834" y="783"/>
              </a:cxn>
              <a:cxn ang="0">
                <a:pos x="834" y="653"/>
              </a:cxn>
              <a:cxn ang="0">
                <a:pos x="901" y="328"/>
              </a:cxn>
              <a:cxn ang="0">
                <a:pos x="901" y="133"/>
              </a:cxn>
              <a:cxn ang="0">
                <a:pos x="902" y="53"/>
              </a:cxn>
              <a:cxn ang="0">
                <a:pos x="887" y="23"/>
              </a:cxn>
              <a:cxn ang="0">
                <a:pos x="872" y="7"/>
              </a:cxn>
              <a:cxn ang="0">
                <a:pos x="841" y="68"/>
              </a:cxn>
              <a:cxn ang="0">
                <a:pos x="720" y="98"/>
              </a:cxn>
              <a:cxn ang="0">
                <a:pos x="568" y="129"/>
              </a:cxn>
              <a:cxn ang="0">
                <a:pos x="356" y="114"/>
              </a:cxn>
              <a:cxn ang="0">
                <a:pos x="114" y="98"/>
              </a:cxn>
              <a:cxn ang="0">
                <a:pos x="144" y="83"/>
              </a:cxn>
              <a:cxn ang="0">
                <a:pos x="144" y="23"/>
              </a:cxn>
              <a:cxn ang="0">
                <a:pos x="129" y="53"/>
              </a:cxn>
              <a:cxn ang="0">
                <a:pos x="114" y="53"/>
              </a:cxn>
              <a:cxn ang="0">
                <a:pos x="114" y="83"/>
              </a:cxn>
              <a:cxn ang="0">
                <a:pos x="100" y="263"/>
              </a:cxn>
              <a:cxn ang="0">
                <a:pos x="33" y="718"/>
              </a:cxn>
              <a:cxn ang="0">
                <a:pos x="33" y="912"/>
              </a:cxn>
              <a:cxn ang="0">
                <a:pos x="44" y="1151"/>
              </a:cxn>
              <a:cxn ang="0">
                <a:pos x="300" y="1172"/>
              </a:cxn>
              <a:cxn ang="0">
                <a:pos x="434" y="1172"/>
              </a:cxn>
            </a:cxnLst>
            <a:rect l="0" t="0" r="r" b="b"/>
            <a:pathLst>
              <a:path w="912" h="1194">
                <a:moveTo>
                  <a:pt x="434" y="1172"/>
                </a:moveTo>
                <a:cubicBezTo>
                  <a:pt x="500" y="1172"/>
                  <a:pt x="633" y="1183"/>
                  <a:pt x="701" y="1172"/>
                </a:cubicBezTo>
                <a:cubicBezTo>
                  <a:pt x="769" y="1162"/>
                  <a:pt x="823" y="1151"/>
                  <a:pt x="845" y="1107"/>
                </a:cubicBezTo>
                <a:cubicBezTo>
                  <a:pt x="868" y="1064"/>
                  <a:pt x="836" y="967"/>
                  <a:pt x="834" y="912"/>
                </a:cubicBezTo>
                <a:cubicBezTo>
                  <a:pt x="833" y="858"/>
                  <a:pt x="834" y="826"/>
                  <a:pt x="834" y="783"/>
                </a:cubicBezTo>
                <a:cubicBezTo>
                  <a:pt x="834" y="739"/>
                  <a:pt x="823" y="728"/>
                  <a:pt x="834" y="653"/>
                </a:cubicBezTo>
                <a:cubicBezTo>
                  <a:pt x="845" y="577"/>
                  <a:pt x="890" y="414"/>
                  <a:pt x="901" y="328"/>
                </a:cubicBezTo>
                <a:cubicBezTo>
                  <a:pt x="912" y="241"/>
                  <a:pt x="901" y="179"/>
                  <a:pt x="901" y="133"/>
                </a:cubicBezTo>
                <a:cubicBezTo>
                  <a:pt x="901" y="87"/>
                  <a:pt x="904" y="71"/>
                  <a:pt x="902" y="53"/>
                </a:cubicBezTo>
                <a:cubicBezTo>
                  <a:pt x="900" y="35"/>
                  <a:pt x="892" y="31"/>
                  <a:pt x="887" y="23"/>
                </a:cubicBezTo>
                <a:cubicBezTo>
                  <a:pt x="882" y="15"/>
                  <a:pt x="880" y="0"/>
                  <a:pt x="872" y="7"/>
                </a:cubicBezTo>
                <a:cubicBezTo>
                  <a:pt x="864" y="14"/>
                  <a:pt x="866" y="53"/>
                  <a:pt x="841" y="68"/>
                </a:cubicBezTo>
                <a:cubicBezTo>
                  <a:pt x="816" y="83"/>
                  <a:pt x="765" y="88"/>
                  <a:pt x="720" y="98"/>
                </a:cubicBezTo>
                <a:cubicBezTo>
                  <a:pt x="675" y="108"/>
                  <a:pt x="629" y="126"/>
                  <a:pt x="568" y="129"/>
                </a:cubicBezTo>
                <a:cubicBezTo>
                  <a:pt x="507" y="132"/>
                  <a:pt x="432" y="119"/>
                  <a:pt x="356" y="114"/>
                </a:cubicBezTo>
                <a:cubicBezTo>
                  <a:pt x="280" y="109"/>
                  <a:pt x="149" y="103"/>
                  <a:pt x="114" y="98"/>
                </a:cubicBezTo>
                <a:cubicBezTo>
                  <a:pt x="79" y="93"/>
                  <a:pt x="139" y="95"/>
                  <a:pt x="144" y="83"/>
                </a:cubicBezTo>
                <a:cubicBezTo>
                  <a:pt x="149" y="71"/>
                  <a:pt x="146" y="28"/>
                  <a:pt x="144" y="23"/>
                </a:cubicBezTo>
                <a:cubicBezTo>
                  <a:pt x="142" y="18"/>
                  <a:pt x="134" y="48"/>
                  <a:pt x="129" y="53"/>
                </a:cubicBezTo>
                <a:cubicBezTo>
                  <a:pt x="124" y="58"/>
                  <a:pt x="116" y="48"/>
                  <a:pt x="114" y="53"/>
                </a:cubicBezTo>
                <a:cubicBezTo>
                  <a:pt x="112" y="58"/>
                  <a:pt x="116" y="48"/>
                  <a:pt x="114" y="83"/>
                </a:cubicBezTo>
                <a:cubicBezTo>
                  <a:pt x="112" y="118"/>
                  <a:pt x="113" y="157"/>
                  <a:pt x="100" y="263"/>
                </a:cubicBezTo>
                <a:cubicBezTo>
                  <a:pt x="87" y="369"/>
                  <a:pt x="44" y="609"/>
                  <a:pt x="33" y="718"/>
                </a:cubicBezTo>
                <a:cubicBezTo>
                  <a:pt x="22" y="826"/>
                  <a:pt x="32" y="841"/>
                  <a:pt x="33" y="912"/>
                </a:cubicBezTo>
                <a:cubicBezTo>
                  <a:pt x="35" y="984"/>
                  <a:pt x="0" y="1107"/>
                  <a:pt x="44" y="1151"/>
                </a:cubicBezTo>
                <a:cubicBezTo>
                  <a:pt x="89" y="1194"/>
                  <a:pt x="235" y="1168"/>
                  <a:pt x="300" y="1172"/>
                </a:cubicBezTo>
                <a:cubicBezTo>
                  <a:pt x="366" y="1176"/>
                  <a:pt x="367" y="1172"/>
                  <a:pt x="434" y="117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pic>
        <p:nvPicPr>
          <p:cNvPr id="1026" name="Picture 2" descr="C:\Documents and Settings\2\Рабочий стол\клипарты\ЗИМА\85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0"/>
            <a:ext cx="2286016" cy="2643205"/>
          </a:xfrm>
          <a:prstGeom prst="rect">
            <a:avLst/>
          </a:prstGeom>
          <a:noFill/>
        </p:spPr>
      </p:pic>
      <p:pic>
        <p:nvPicPr>
          <p:cNvPr id="3" name="Picture 2" descr="C:\Documents and Settings\2\Рабочий стол\клипарты\животные\животные2\krokancl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06" y="5786430"/>
            <a:ext cx="928694" cy="1071570"/>
          </a:xfrm>
          <a:prstGeom prst="rect">
            <a:avLst/>
          </a:prstGeom>
          <a:noFill/>
        </p:spPr>
      </p:pic>
      <p:pic>
        <p:nvPicPr>
          <p:cNvPr id="5" name="Picture 20" descr="WOODPE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8141" y="3214686"/>
            <a:ext cx="113585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RAY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00306"/>
            <a:ext cx="1598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WINDOWS\Desktop\Kibbles\BitPics\Dino\Stegosauru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929331"/>
            <a:ext cx="1500230" cy="92866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4500570"/>
            <a:ext cx="1000132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2\Рабочий стол\клипарты\Мои рисунки\logo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357694"/>
            <a:ext cx="928694" cy="1385890"/>
          </a:xfrm>
          <a:prstGeom prst="rect">
            <a:avLst/>
          </a:prstGeom>
          <a:noFill/>
        </p:spPr>
      </p:pic>
      <p:sp>
        <p:nvSpPr>
          <p:cNvPr id="9" name="Freeform 561" descr="Циновка"/>
          <p:cNvSpPr>
            <a:spLocks/>
          </p:cNvSpPr>
          <p:nvPr/>
        </p:nvSpPr>
        <p:spPr bwMode="auto">
          <a:xfrm>
            <a:off x="1928794" y="2786058"/>
            <a:ext cx="2143140" cy="1214446"/>
          </a:xfrm>
          <a:custGeom>
            <a:avLst/>
            <a:gdLst/>
            <a:ahLst/>
            <a:cxnLst>
              <a:cxn ang="0">
                <a:pos x="144" y="32"/>
              </a:cxn>
              <a:cxn ang="0">
                <a:pos x="48" y="32"/>
              </a:cxn>
              <a:cxn ang="0">
                <a:pos x="0" y="224"/>
              </a:cxn>
              <a:cxn ang="0">
                <a:pos x="48" y="272"/>
              </a:cxn>
              <a:cxn ang="0">
                <a:pos x="144" y="272"/>
              </a:cxn>
              <a:cxn ang="0">
                <a:pos x="336" y="272"/>
              </a:cxn>
              <a:cxn ang="0">
                <a:pos x="816" y="320"/>
              </a:cxn>
              <a:cxn ang="0">
                <a:pos x="1104" y="320"/>
              </a:cxn>
              <a:cxn ang="0">
                <a:pos x="1056" y="80"/>
              </a:cxn>
              <a:cxn ang="0">
                <a:pos x="960" y="32"/>
              </a:cxn>
              <a:cxn ang="0">
                <a:pos x="816" y="128"/>
              </a:cxn>
              <a:cxn ang="0">
                <a:pos x="551" y="146"/>
              </a:cxn>
              <a:cxn ang="0">
                <a:pos x="339" y="115"/>
              </a:cxn>
              <a:cxn ang="0">
                <a:pos x="192" y="128"/>
              </a:cxn>
              <a:cxn ang="0">
                <a:pos x="144" y="32"/>
              </a:cxn>
            </a:cxnLst>
            <a:rect l="0" t="0" r="r" b="b"/>
            <a:pathLst>
              <a:path w="1144" h="360">
                <a:moveTo>
                  <a:pt x="144" y="32"/>
                </a:moveTo>
                <a:cubicBezTo>
                  <a:pt x="120" y="16"/>
                  <a:pt x="72" y="0"/>
                  <a:pt x="48" y="32"/>
                </a:cubicBezTo>
                <a:cubicBezTo>
                  <a:pt x="24" y="64"/>
                  <a:pt x="0" y="184"/>
                  <a:pt x="0" y="224"/>
                </a:cubicBezTo>
                <a:cubicBezTo>
                  <a:pt x="0" y="264"/>
                  <a:pt x="24" y="264"/>
                  <a:pt x="48" y="272"/>
                </a:cubicBezTo>
                <a:cubicBezTo>
                  <a:pt x="72" y="280"/>
                  <a:pt x="96" y="272"/>
                  <a:pt x="144" y="272"/>
                </a:cubicBezTo>
                <a:cubicBezTo>
                  <a:pt x="192" y="272"/>
                  <a:pt x="224" y="264"/>
                  <a:pt x="336" y="272"/>
                </a:cubicBezTo>
                <a:cubicBezTo>
                  <a:pt x="448" y="280"/>
                  <a:pt x="688" y="312"/>
                  <a:pt x="816" y="320"/>
                </a:cubicBezTo>
                <a:cubicBezTo>
                  <a:pt x="944" y="328"/>
                  <a:pt x="1064" y="360"/>
                  <a:pt x="1104" y="320"/>
                </a:cubicBezTo>
                <a:cubicBezTo>
                  <a:pt x="1144" y="280"/>
                  <a:pt x="1080" y="128"/>
                  <a:pt x="1056" y="80"/>
                </a:cubicBezTo>
                <a:cubicBezTo>
                  <a:pt x="1032" y="32"/>
                  <a:pt x="1000" y="24"/>
                  <a:pt x="960" y="32"/>
                </a:cubicBezTo>
                <a:cubicBezTo>
                  <a:pt x="920" y="40"/>
                  <a:pt x="884" y="109"/>
                  <a:pt x="816" y="128"/>
                </a:cubicBezTo>
                <a:cubicBezTo>
                  <a:pt x="748" y="147"/>
                  <a:pt x="630" y="148"/>
                  <a:pt x="551" y="146"/>
                </a:cubicBezTo>
                <a:cubicBezTo>
                  <a:pt x="472" y="144"/>
                  <a:pt x="399" y="118"/>
                  <a:pt x="339" y="115"/>
                </a:cubicBezTo>
                <a:cubicBezTo>
                  <a:pt x="279" y="112"/>
                  <a:pt x="224" y="142"/>
                  <a:pt x="192" y="128"/>
                </a:cubicBezTo>
                <a:cubicBezTo>
                  <a:pt x="160" y="114"/>
                  <a:pt x="168" y="48"/>
                  <a:pt x="144" y="32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0" name="Freeform 561" descr="Циновка"/>
          <p:cNvSpPr>
            <a:spLocks/>
          </p:cNvSpPr>
          <p:nvPr/>
        </p:nvSpPr>
        <p:spPr bwMode="auto">
          <a:xfrm>
            <a:off x="4786314" y="2786058"/>
            <a:ext cx="2000264" cy="1428760"/>
          </a:xfrm>
          <a:custGeom>
            <a:avLst/>
            <a:gdLst/>
            <a:ahLst/>
            <a:cxnLst>
              <a:cxn ang="0">
                <a:pos x="144" y="32"/>
              </a:cxn>
              <a:cxn ang="0">
                <a:pos x="48" y="32"/>
              </a:cxn>
              <a:cxn ang="0">
                <a:pos x="0" y="224"/>
              </a:cxn>
              <a:cxn ang="0">
                <a:pos x="48" y="272"/>
              </a:cxn>
              <a:cxn ang="0">
                <a:pos x="144" y="272"/>
              </a:cxn>
              <a:cxn ang="0">
                <a:pos x="336" y="272"/>
              </a:cxn>
              <a:cxn ang="0">
                <a:pos x="816" y="320"/>
              </a:cxn>
              <a:cxn ang="0">
                <a:pos x="1104" y="320"/>
              </a:cxn>
              <a:cxn ang="0">
                <a:pos x="1056" y="80"/>
              </a:cxn>
              <a:cxn ang="0">
                <a:pos x="960" y="32"/>
              </a:cxn>
              <a:cxn ang="0">
                <a:pos x="816" y="128"/>
              </a:cxn>
              <a:cxn ang="0">
                <a:pos x="551" y="146"/>
              </a:cxn>
              <a:cxn ang="0">
                <a:pos x="339" y="115"/>
              </a:cxn>
              <a:cxn ang="0">
                <a:pos x="192" y="128"/>
              </a:cxn>
              <a:cxn ang="0">
                <a:pos x="144" y="32"/>
              </a:cxn>
            </a:cxnLst>
            <a:rect l="0" t="0" r="r" b="b"/>
            <a:pathLst>
              <a:path w="1144" h="360">
                <a:moveTo>
                  <a:pt x="144" y="32"/>
                </a:moveTo>
                <a:cubicBezTo>
                  <a:pt x="120" y="16"/>
                  <a:pt x="72" y="0"/>
                  <a:pt x="48" y="32"/>
                </a:cubicBezTo>
                <a:cubicBezTo>
                  <a:pt x="24" y="64"/>
                  <a:pt x="0" y="184"/>
                  <a:pt x="0" y="224"/>
                </a:cubicBezTo>
                <a:cubicBezTo>
                  <a:pt x="0" y="264"/>
                  <a:pt x="24" y="264"/>
                  <a:pt x="48" y="272"/>
                </a:cubicBezTo>
                <a:cubicBezTo>
                  <a:pt x="72" y="280"/>
                  <a:pt x="96" y="272"/>
                  <a:pt x="144" y="272"/>
                </a:cubicBezTo>
                <a:cubicBezTo>
                  <a:pt x="192" y="272"/>
                  <a:pt x="224" y="264"/>
                  <a:pt x="336" y="272"/>
                </a:cubicBezTo>
                <a:cubicBezTo>
                  <a:pt x="448" y="280"/>
                  <a:pt x="688" y="312"/>
                  <a:pt x="816" y="320"/>
                </a:cubicBezTo>
                <a:cubicBezTo>
                  <a:pt x="944" y="328"/>
                  <a:pt x="1064" y="360"/>
                  <a:pt x="1104" y="320"/>
                </a:cubicBezTo>
                <a:cubicBezTo>
                  <a:pt x="1144" y="280"/>
                  <a:pt x="1080" y="128"/>
                  <a:pt x="1056" y="80"/>
                </a:cubicBezTo>
                <a:cubicBezTo>
                  <a:pt x="1032" y="32"/>
                  <a:pt x="1000" y="24"/>
                  <a:pt x="960" y="32"/>
                </a:cubicBezTo>
                <a:cubicBezTo>
                  <a:pt x="920" y="40"/>
                  <a:pt x="884" y="109"/>
                  <a:pt x="816" y="128"/>
                </a:cubicBezTo>
                <a:cubicBezTo>
                  <a:pt x="748" y="147"/>
                  <a:pt x="630" y="148"/>
                  <a:pt x="551" y="146"/>
                </a:cubicBezTo>
                <a:cubicBezTo>
                  <a:pt x="472" y="144"/>
                  <a:pt x="399" y="118"/>
                  <a:pt x="339" y="115"/>
                </a:cubicBezTo>
                <a:cubicBezTo>
                  <a:pt x="279" y="112"/>
                  <a:pt x="224" y="142"/>
                  <a:pt x="192" y="128"/>
                </a:cubicBezTo>
                <a:cubicBezTo>
                  <a:pt x="160" y="114"/>
                  <a:pt x="168" y="48"/>
                  <a:pt x="144" y="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pic>
        <p:nvPicPr>
          <p:cNvPr id="14" name="Picture 2" descr="C:\Documents and Settings\2\Рабочий стол\клипарты\Мои рисунки\саша\06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3000372"/>
            <a:ext cx="1143008" cy="1071570"/>
          </a:xfrm>
          <a:prstGeom prst="rect">
            <a:avLst/>
          </a:prstGeom>
          <a:noFill/>
        </p:spPr>
      </p:pic>
      <p:pic>
        <p:nvPicPr>
          <p:cNvPr id="8" name="Picture 2" descr="C:\Documents and Settings\2\Рабочий стол\клипарты\рисунки56\domik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4357694"/>
            <a:ext cx="857256" cy="1357322"/>
          </a:xfrm>
          <a:prstGeom prst="rect">
            <a:avLst/>
          </a:prstGeom>
          <a:noFill/>
        </p:spPr>
      </p:pic>
      <p:sp>
        <p:nvSpPr>
          <p:cNvPr id="16" name="Улыбающееся лицо 15"/>
          <p:cNvSpPr/>
          <p:nvPr/>
        </p:nvSpPr>
        <p:spPr>
          <a:xfrm>
            <a:off x="6286512" y="285728"/>
            <a:ext cx="1571636" cy="142876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929059" y="2071678"/>
            <a:ext cx="10001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i="1" dirty="0" smtClean="0"/>
              <a:t>?</a:t>
            </a:r>
            <a:endParaRPr lang="ru-RU" sz="11500" b="1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0.60955 0.39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55174 0.11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53282 0.0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7275 -0.024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19757 -0.05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52448 0.205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61458 -0.243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0" y="-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714356"/>
            <a:ext cx="51929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+mj-lt"/>
              </a:rPr>
              <a:t>Игра «Наряди ёлку»</a:t>
            </a:r>
          </a:p>
          <a:p>
            <a:r>
              <a:rPr lang="ru-RU" sz="4400" b="1" i="1" dirty="0" smtClean="0">
                <a:solidFill>
                  <a:srgbClr val="00B050"/>
                </a:solidFill>
                <a:latin typeface="+mj-lt"/>
              </a:rPr>
              <a:t> </a:t>
            </a:r>
            <a:endParaRPr lang="ru-RU" sz="4400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928802"/>
            <a:ext cx="87632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Цели:  </a:t>
            </a:r>
            <a:r>
              <a:rPr lang="ru-RU" sz="3200" i="1" dirty="0" smtClean="0"/>
              <a:t>-  </a:t>
            </a:r>
            <a:r>
              <a:rPr lang="ru-RU" sz="3200" b="1" i="1" dirty="0" smtClean="0"/>
              <a:t>формировать умение составлять</a:t>
            </a:r>
          </a:p>
          <a:p>
            <a:r>
              <a:rPr lang="ru-RU" sz="3200" b="1" i="1" dirty="0" smtClean="0"/>
              <a:t>                 слова с помощью слогов;</a:t>
            </a:r>
          </a:p>
          <a:p>
            <a:r>
              <a:rPr lang="ru-RU" sz="3200" b="1" i="1" dirty="0" smtClean="0"/>
              <a:t>                развивать логическое мышление, </a:t>
            </a:r>
          </a:p>
          <a:p>
            <a:r>
              <a:rPr lang="ru-RU" sz="3200" b="1" i="1" dirty="0" smtClean="0"/>
              <a:t>                внимание, память.</a:t>
            </a:r>
          </a:p>
          <a:p>
            <a:endParaRPr lang="ru-RU" sz="3600" b="1" i="1" dirty="0" smtClean="0"/>
          </a:p>
          <a:p>
            <a:r>
              <a:rPr lang="ru-RU" sz="2800" b="1" dirty="0" smtClean="0"/>
              <a:t>Игра использовалась  на уроке обучения грамоте</a:t>
            </a:r>
          </a:p>
          <a:p>
            <a:r>
              <a:rPr lang="ru-RU" sz="2800" b="1" dirty="0" smtClean="0"/>
              <a:t>«Звуки </a:t>
            </a:r>
            <a:r>
              <a:rPr lang="en-US" sz="2800" b="1" dirty="0" smtClean="0"/>
              <a:t>[</a:t>
            </a:r>
            <a:r>
              <a:rPr lang="ru-RU" sz="2800" b="1" dirty="0" err="1" smtClean="0"/>
              <a:t>д</a:t>
            </a:r>
            <a:r>
              <a:rPr lang="en-US" sz="2800" b="1" dirty="0" smtClean="0"/>
              <a:t>], [</a:t>
            </a:r>
            <a:r>
              <a:rPr lang="ru-RU" sz="2800" b="1" dirty="0" err="1" smtClean="0"/>
              <a:t>д</a:t>
            </a:r>
            <a:r>
              <a:rPr lang="en-US" sz="2800" b="1" dirty="0" smtClean="0"/>
              <a:t>’]</a:t>
            </a:r>
            <a:r>
              <a:rPr lang="ru-RU" sz="2800" b="1" dirty="0" smtClean="0"/>
              <a:t>,  буква Д, </a:t>
            </a:r>
            <a:r>
              <a:rPr lang="ru-RU" sz="2800" b="1" dirty="0" err="1" smtClean="0"/>
              <a:t>д</a:t>
            </a:r>
            <a:r>
              <a:rPr lang="ru-RU" sz="2800" b="1" dirty="0" smtClean="0"/>
              <a:t>».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Дмитрий\Documents\картинки\XMASTR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0"/>
            <a:ext cx="4128937" cy="6858000"/>
          </a:xfrm>
          <a:prstGeom prst="rect">
            <a:avLst/>
          </a:prstGeom>
          <a:noFill/>
        </p:spPr>
      </p:pic>
      <p:grpSp>
        <p:nvGrpSpPr>
          <p:cNvPr id="2" name="Группа 41"/>
          <p:cNvGrpSpPr/>
          <p:nvPr/>
        </p:nvGrpSpPr>
        <p:grpSpPr>
          <a:xfrm>
            <a:off x="214282" y="3286124"/>
            <a:ext cx="857256" cy="857256"/>
            <a:chOff x="428596" y="428604"/>
            <a:chExt cx="857256" cy="857256"/>
          </a:xfrm>
          <a:solidFill>
            <a:srgbClr val="FF0000"/>
          </a:solidFill>
        </p:grpSpPr>
        <p:sp>
          <p:nvSpPr>
            <p:cNvPr id="41" name="Овал 40"/>
            <p:cNvSpPr/>
            <p:nvPr/>
          </p:nvSpPr>
          <p:spPr>
            <a:xfrm>
              <a:off x="428596" y="428604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034" y="571480"/>
              <a:ext cx="6832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ЗИ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7286644" y="3000372"/>
            <a:ext cx="895005" cy="857256"/>
            <a:chOff x="4500562" y="1500174"/>
            <a:chExt cx="895005" cy="857256"/>
          </a:xfrm>
        </p:grpSpPr>
        <p:sp>
          <p:nvSpPr>
            <p:cNvPr id="45" name="Овал 44"/>
            <p:cNvSpPr/>
            <p:nvPr/>
          </p:nvSpPr>
          <p:spPr>
            <a:xfrm>
              <a:off x="4500562" y="1500174"/>
              <a:ext cx="857256" cy="8572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0562" y="1643050"/>
              <a:ext cx="8950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solidFill>
                    <a:schemeClr val="bg1"/>
                  </a:solidFill>
                </a:rPr>
                <a:t>МА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8286744" y="3357562"/>
            <a:ext cx="857256" cy="857256"/>
            <a:chOff x="1785918" y="428604"/>
            <a:chExt cx="857256" cy="857256"/>
          </a:xfrm>
        </p:grpSpPr>
        <p:sp>
          <p:nvSpPr>
            <p:cNvPr id="47" name="Овал 46"/>
            <p:cNvSpPr/>
            <p:nvPr/>
          </p:nvSpPr>
          <p:spPr>
            <a:xfrm>
              <a:off x="1785918" y="428604"/>
              <a:ext cx="857256" cy="85725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85918" y="571480"/>
              <a:ext cx="857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/>
                <a:t>МО</a:t>
              </a:r>
              <a:endParaRPr lang="ru-RU" sz="3200" b="1" i="1" dirty="0"/>
            </a:p>
          </p:txBody>
        </p:sp>
      </p:grpSp>
      <p:grpSp>
        <p:nvGrpSpPr>
          <p:cNvPr id="5" name="Группа 62"/>
          <p:cNvGrpSpPr/>
          <p:nvPr/>
        </p:nvGrpSpPr>
        <p:grpSpPr>
          <a:xfrm>
            <a:off x="2000232" y="3571876"/>
            <a:ext cx="928694" cy="857256"/>
            <a:chOff x="642910" y="428604"/>
            <a:chExt cx="928694" cy="857256"/>
          </a:xfrm>
          <a:solidFill>
            <a:srgbClr val="FFFF00"/>
          </a:solidFill>
        </p:grpSpPr>
        <p:sp>
          <p:nvSpPr>
            <p:cNvPr id="51" name="Овал 50"/>
            <p:cNvSpPr/>
            <p:nvPr/>
          </p:nvSpPr>
          <p:spPr>
            <a:xfrm>
              <a:off x="714348" y="428604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42910" y="571480"/>
              <a:ext cx="90883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ru-RU" sz="3200" b="1" i="1" dirty="0" smtClean="0"/>
                <a:t>РОЗ</a:t>
              </a:r>
              <a:endParaRPr lang="ru-RU" sz="3200" b="1" i="1" dirty="0"/>
            </a:p>
          </p:txBody>
        </p:sp>
      </p:grpSp>
      <p:grpSp>
        <p:nvGrpSpPr>
          <p:cNvPr id="6" name="Группа 63"/>
          <p:cNvGrpSpPr/>
          <p:nvPr/>
        </p:nvGrpSpPr>
        <p:grpSpPr>
          <a:xfrm>
            <a:off x="928662" y="3929066"/>
            <a:ext cx="1120820" cy="857256"/>
            <a:chOff x="1428728" y="0"/>
            <a:chExt cx="1120820" cy="857256"/>
          </a:xfrm>
        </p:grpSpPr>
        <p:sp>
          <p:nvSpPr>
            <p:cNvPr id="53" name="Овал 52"/>
            <p:cNvSpPr/>
            <p:nvPr/>
          </p:nvSpPr>
          <p:spPr>
            <a:xfrm>
              <a:off x="1571604" y="0"/>
              <a:ext cx="857256" cy="857256"/>
            </a:xfrm>
            <a:prstGeom prst="ellipse">
              <a:avLst/>
            </a:prstGeom>
            <a:solidFill>
              <a:srgbClr val="C0FD83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28728" y="142852"/>
              <a:ext cx="1120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/>
                <a:t>ЗВЕЗ</a:t>
              </a:r>
              <a:endParaRPr lang="ru-RU" sz="3200" b="1" i="1" dirty="0"/>
            </a:p>
          </p:txBody>
        </p:sp>
      </p:grpSp>
      <p:grpSp>
        <p:nvGrpSpPr>
          <p:cNvPr id="7" name="Группа 64"/>
          <p:cNvGrpSpPr/>
          <p:nvPr/>
        </p:nvGrpSpPr>
        <p:grpSpPr>
          <a:xfrm>
            <a:off x="6429388" y="3786190"/>
            <a:ext cx="857256" cy="857256"/>
            <a:chOff x="1285852" y="357166"/>
            <a:chExt cx="857256" cy="857256"/>
          </a:xfrm>
          <a:solidFill>
            <a:srgbClr val="C0FD83"/>
          </a:solidFill>
        </p:grpSpPr>
        <p:sp>
          <p:nvSpPr>
            <p:cNvPr id="54" name="Овал 53"/>
            <p:cNvSpPr/>
            <p:nvPr/>
          </p:nvSpPr>
          <p:spPr>
            <a:xfrm>
              <a:off x="1285852" y="357166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57290" y="500042"/>
              <a:ext cx="6703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/>
                <a:t>ДА</a:t>
              </a:r>
              <a:endParaRPr lang="ru-RU" sz="3200" b="1" i="1" dirty="0"/>
            </a:p>
          </p:txBody>
        </p:sp>
      </p:grpSp>
      <p:grpSp>
        <p:nvGrpSpPr>
          <p:cNvPr id="10" name="Группа 66"/>
          <p:cNvGrpSpPr/>
          <p:nvPr/>
        </p:nvGrpSpPr>
        <p:grpSpPr>
          <a:xfrm>
            <a:off x="4786314" y="6000744"/>
            <a:ext cx="928694" cy="857256"/>
            <a:chOff x="857224" y="428604"/>
            <a:chExt cx="928694" cy="857256"/>
          </a:xfrm>
          <a:solidFill>
            <a:srgbClr val="00B0F0"/>
          </a:solidFill>
        </p:grpSpPr>
        <p:sp>
          <p:nvSpPr>
            <p:cNvPr id="61" name="Овал 60"/>
            <p:cNvSpPr/>
            <p:nvPr/>
          </p:nvSpPr>
          <p:spPr>
            <a:xfrm>
              <a:off x="928662" y="428604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57224" y="571480"/>
              <a:ext cx="92365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САН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65"/>
          <p:cNvGrpSpPr/>
          <p:nvPr/>
        </p:nvGrpSpPr>
        <p:grpSpPr>
          <a:xfrm>
            <a:off x="2857488" y="6000744"/>
            <a:ext cx="857256" cy="857256"/>
            <a:chOff x="2071670" y="1428736"/>
            <a:chExt cx="857256" cy="857256"/>
          </a:xfrm>
          <a:solidFill>
            <a:srgbClr val="00B0F0"/>
          </a:solidFill>
        </p:grpSpPr>
        <p:sp>
          <p:nvSpPr>
            <p:cNvPr id="60" name="Овал 59"/>
            <p:cNvSpPr/>
            <p:nvPr/>
          </p:nvSpPr>
          <p:spPr>
            <a:xfrm>
              <a:off x="2071670" y="1428736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43108" y="1571612"/>
              <a:ext cx="7120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КИ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73"/>
          <p:cNvGrpSpPr/>
          <p:nvPr/>
        </p:nvGrpSpPr>
        <p:grpSpPr>
          <a:xfrm>
            <a:off x="7858148" y="5786454"/>
            <a:ext cx="928694" cy="857256"/>
            <a:chOff x="714348" y="285728"/>
            <a:chExt cx="928694" cy="857256"/>
          </a:xfrm>
        </p:grpSpPr>
        <p:sp>
          <p:nvSpPr>
            <p:cNvPr id="55" name="Овал 54"/>
            <p:cNvSpPr/>
            <p:nvPr/>
          </p:nvSpPr>
          <p:spPr>
            <a:xfrm>
              <a:off x="785786" y="285728"/>
              <a:ext cx="857256" cy="85725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4348" y="428604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СНЕ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74"/>
          <p:cNvGrpSpPr/>
          <p:nvPr/>
        </p:nvGrpSpPr>
        <p:grpSpPr>
          <a:xfrm>
            <a:off x="0" y="6000744"/>
            <a:ext cx="1034257" cy="857256"/>
            <a:chOff x="1714480" y="285728"/>
            <a:chExt cx="1034257" cy="857256"/>
          </a:xfrm>
          <a:solidFill>
            <a:srgbClr val="FF00FF"/>
          </a:solidFill>
        </p:grpSpPr>
        <p:sp>
          <p:nvSpPr>
            <p:cNvPr id="57" name="Овал 56"/>
            <p:cNvSpPr/>
            <p:nvPr/>
          </p:nvSpPr>
          <p:spPr>
            <a:xfrm>
              <a:off x="1785918" y="285728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14480" y="428604"/>
              <a:ext cx="10342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ЖИН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76"/>
          <p:cNvGrpSpPr/>
          <p:nvPr/>
        </p:nvGrpSpPr>
        <p:grpSpPr>
          <a:xfrm>
            <a:off x="8286744" y="4572008"/>
            <a:ext cx="857256" cy="857256"/>
            <a:chOff x="428596" y="1571612"/>
            <a:chExt cx="857256" cy="857256"/>
          </a:xfrm>
          <a:solidFill>
            <a:srgbClr val="FF0000"/>
          </a:solidFill>
        </p:grpSpPr>
        <p:sp>
          <p:nvSpPr>
            <p:cNvPr id="58" name="Овал 57"/>
            <p:cNvSpPr/>
            <p:nvPr/>
          </p:nvSpPr>
          <p:spPr>
            <a:xfrm>
              <a:off x="428596" y="1571612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034" y="1701217"/>
              <a:ext cx="684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СО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Группа 77"/>
          <p:cNvGrpSpPr/>
          <p:nvPr/>
        </p:nvGrpSpPr>
        <p:grpSpPr>
          <a:xfrm>
            <a:off x="571472" y="5143512"/>
            <a:ext cx="1057277" cy="857256"/>
            <a:chOff x="1428728" y="1571612"/>
            <a:chExt cx="1057277" cy="857256"/>
          </a:xfrm>
          <a:solidFill>
            <a:srgbClr val="FF0000"/>
          </a:solidFill>
        </p:grpSpPr>
        <p:sp>
          <p:nvSpPr>
            <p:cNvPr id="59" name="Овал 58"/>
            <p:cNvSpPr/>
            <p:nvPr/>
          </p:nvSpPr>
          <p:spPr>
            <a:xfrm>
              <a:off x="1571604" y="1571612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28728" y="1714488"/>
              <a:ext cx="10572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СУЛЬ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75"/>
          <p:cNvGrpSpPr/>
          <p:nvPr/>
        </p:nvGrpSpPr>
        <p:grpSpPr>
          <a:xfrm>
            <a:off x="1357290" y="6000744"/>
            <a:ext cx="857256" cy="857256"/>
            <a:chOff x="2643174" y="285728"/>
            <a:chExt cx="857256" cy="857256"/>
          </a:xfrm>
        </p:grpSpPr>
        <p:sp>
          <p:nvSpPr>
            <p:cNvPr id="56" name="Овал 55"/>
            <p:cNvSpPr/>
            <p:nvPr/>
          </p:nvSpPr>
          <p:spPr>
            <a:xfrm>
              <a:off x="2643174" y="285728"/>
              <a:ext cx="857256" cy="8572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14612" y="428604"/>
              <a:ext cx="6735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КА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Группа 78"/>
          <p:cNvGrpSpPr/>
          <p:nvPr/>
        </p:nvGrpSpPr>
        <p:grpSpPr>
          <a:xfrm>
            <a:off x="6929454" y="6000744"/>
            <a:ext cx="857256" cy="857256"/>
            <a:chOff x="2643174" y="1500174"/>
            <a:chExt cx="857256" cy="857256"/>
          </a:xfrm>
        </p:grpSpPr>
        <p:sp>
          <p:nvSpPr>
            <p:cNvPr id="68" name="Овал 67"/>
            <p:cNvSpPr/>
            <p:nvPr/>
          </p:nvSpPr>
          <p:spPr>
            <a:xfrm>
              <a:off x="2643174" y="1500174"/>
              <a:ext cx="857256" cy="85725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14612" y="1643050"/>
              <a:ext cx="785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КА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Группа 81"/>
          <p:cNvGrpSpPr/>
          <p:nvPr/>
        </p:nvGrpSpPr>
        <p:grpSpPr>
          <a:xfrm>
            <a:off x="7358082" y="4000504"/>
            <a:ext cx="857256" cy="857256"/>
            <a:chOff x="214282" y="4214818"/>
            <a:chExt cx="857256" cy="857256"/>
          </a:xfrm>
        </p:grpSpPr>
        <p:sp>
          <p:nvSpPr>
            <p:cNvPr id="73" name="Овал 72"/>
            <p:cNvSpPr/>
            <p:nvPr/>
          </p:nvSpPr>
          <p:spPr>
            <a:xfrm>
              <a:off x="214282" y="4214818"/>
              <a:ext cx="857256" cy="85725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5720" y="4344423"/>
              <a:ext cx="710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ПО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82"/>
          <p:cNvGrpSpPr/>
          <p:nvPr/>
        </p:nvGrpSpPr>
        <p:grpSpPr>
          <a:xfrm>
            <a:off x="0" y="4429132"/>
            <a:ext cx="928694" cy="857256"/>
            <a:chOff x="1000100" y="4214818"/>
            <a:chExt cx="928694" cy="857256"/>
          </a:xfrm>
          <a:solidFill>
            <a:srgbClr val="0070C0"/>
          </a:solidFill>
        </p:grpSpPr>
        <p:sp>
          <p:nvSpPr>
            <p:cNvPr id="70" name="Овал 69"/>
            <p:cNvSpPr/>
            <p:nvPr/>
          </p:nvSpPr>
          <p:spPr>
            <a:xfrm>
              <a:off x="1071538" y="4214818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0100" y="4344423"/>
              <a:ext cx="8996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ДАР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83"/>
          <p:cNvGrpSpPr/>
          <p:nvPr/>
        </p:nvGrpSpPr>
        <p:grpSpPr>
          <a:xfrm>
            <a:off x="5929322" y="6000744"/>
            <a:ext cx="857256" cy="857256"/>
            <a:chOff x="1873374" y="4214818"/>
            <a:chExt cx="857256" cy="857256"/>
          </a:xfrm>
          <a:solidFill>
            <a:srgbClr val="0070C0"/>
          </a:solidFill>
        </p:grpSpPr>
        <p:sp>
          <p:nvSpPr>
            <p:cNvPr id="72" name="Овал 71"/>
            <p:cNvSpPr/>
            <p:nvPr/>
          </p:nvSpPr>
          <p:spPr>
            <a:xfrm>
              <a:off x="1873374" y="4214818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28794" y="4344423"/>
              <a:ext cx="7120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КИ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79"/>
          <p:cNvGrpSpPr/>
          <p:nvPr/>
        </p:nvGrpSpPr>
        <p:grpSpPr>
          <a:xfrm>
            <a:off x="6858016" y="4857760"/>
            <a:ext cx="1193981" cy="857256"/>
            <a:chOff x="357158" y="3071810"/>
            <a:chExt cx="1193981" cy="857256"/>
          </a:xfrm>
          <a:solidFill>
            <a:srgbClr val="FFFF00"/>
          </a:solidFill>
        </p:grpSpPr>
        <p:sp>
          <p:nvSpPr>
            <p:cNvPr id="69" name="Овал 68"/>
            <p:cNvSpPr/>
            <p:nvPr/>
          </p:nvSpPr>
          <p:spPr>
            <a:xfrm>
              <a:off x="500034" y="3071810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7158" y="3214686"/>
              <a:ext cx="1193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/>
                <a:t>КОНЬ</a:t>
              </a:r>
              <a:endParaRPr lang="ru-RU" sz="3200" b="1" i="1" dirty="0"/>
            </a:p>
          </p:txBody>
        </p:sp>
      </p:grpSp>
      <p:grpSp>
        <p:nvGrpSpPr>
          <p:cNvPr id="34" name="Группа 80"/>
          <p:cNvGrpSpPr/>
          <p:nvPr/>
        </p:nvGrpSpPr>
        <p:grpSpPr>
          <a:xfrm>
            <a:off x="1571604" y="4857760"/>
            <a:ext cx="857256" cy="857256"/>
            <a:chOff x="1428728" y="3071810"/>
            <a:chExt cx="857256" cy="857256"/>
          </a:xfrm>
          <a:solidFill>
            <a:srgbClr val="FFFF00"/>
          </a:solidFill>
        </p:grpSpPr>
        <p:sp>
          <p:nvSpPr>
            <p:cNvPr id="71" name="Овал 70"/>
            <p:cNvSpPr/>
            <p:nvPr/>
          </p:nvSpPr>
          <p:spPr>
            <a:xfrm>
              <a:off x="1428728" y="3071810"/>
              <a:ext cx="857256" cy="857256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rgbClr val="FFFF00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166" y="3214686"/>
              <a:ext cx="7120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 smtClean="0"/>
                <a:t>КИ</a:t>
              </a:r>
              <a:endParaRPr lang="ru-RU" sz="3200" b="1" i="1" dirty="0"/>
            </a:p>
          </p:txBody>
        </p:sp>
      </p:grp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-500098" y="0"/>
            <a:ext cx="45005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ru-RU" sz="16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1.      Запорошила дорожки, </a:t>
            </a:r>
            <a:endParaRPr kumimoji="0" lang="ru-RU" sz="16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         Разукрасила окошки.</a:t>
            </a:r>
            <a:endParaRPr kumimoji="0" lang="ru-RU" sz="16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         Наконец-то, ты, пришла,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         К нам волшебница…… </a:t>
            </a:r>
            <a:endParaRPr kumimoji="0" lang="ru-RU" sz="16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000108"/>
            <a:ext cx="4071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2.    Какой это мастер 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а стёкла нанёс</a:t>
            </a:r>
            <a:endParaRPr kumimoji="0" lang="ru-RU" sz="9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И листья, и травы,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заросли роз.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571612"/>
            <a:ext cx="41433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3"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Пятиконечный предмет,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которым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украшают макушку ёлки. 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143116"/>
            <a:ext cx="314327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4.    Всё лето стояли,</a:t>
            </a:r>
            <a:endParaRPr kumimoji="0" lang="ru-RU" sz="9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Зимы ожидали.</a:t>
            </a:r>
            <a:endParaRPr kumimoji="0" lang="ru-RU" sz="9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Дождались поры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Помчались с горы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286380" y="0"/>
            <a:ext cx="385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5. Белая звёздочка с неба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упала.</a:t>
            </a:r>
            <a:endParaRPr kumimoji="0" lang="ru-RU" sz="9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Мне на ладошку легла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 пропала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286348" y="571480"/>
            <a:ext cx="38576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6. Растёт она вниз головою,</a:t>
            </a:r>
            <a:endParaRPr kumimoji="0" lang="ru-RU" sz="9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Не летом  растёт, а 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зимою.</a:t>
            </a:r>
            <a:endParaRPr kumimoji="0" lang="ru-RU" sz="9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Но солнце её припечёт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Заплачет она и умрёт.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429256" y="1571612"/>
            <a:ext cx="3500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7. Есть,  ребята, у меня</a:t>
            </a:r>
            <a:endParaRPr kumimoji="0" lang="ru-RU" sz="9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Два серебряных коня.</a:t>
            </a:r>
            <a:endParaRPr kumimoji="0" lang="ru-RU" sz="9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Езжу сразу на обоих.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Что за кони у меня?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72132" y="250030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Book Antiqua" pitchFamily="18" charset="0"/>
              </a:rPr>
              <a:t>8. Что любят получать дети </a:t>
            </a:r>
          </a:p>
          <a:p>
            <a:r>
              <a:rPr lang="ru-RU" sz="1600" b="1" dirty="0" smtClean="0">
                <a:latin typeface="Book Antiqua" pitchFamily="18" charset="0"/>
              </a:rPr>
              <a:t>     и взрослые в Новый Год? </a:t>
            </a:r>
            <a:endParaRPr lang="ru-RU" sz="1600" b="1" dirty="0">
              <a:latin typeface="Book Antiqu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7448 -0.209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0642 -0.2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29358 -0.167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46893 -0.157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25 -0.114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23472 -0.1039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18004 -0.35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14496 -0.343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20226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4434 -0.25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-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-0.55972 -0.1856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52813 0.13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35937 0.17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0" y="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019E-7 L 0.19462 0.054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51997 0.0442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43073 -0.1539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00" y="-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41111 -0.0395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0" y="-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50035 0.0122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2205 -0.080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428604"/>
            <a:ext cx="5747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Игра «Поймай рыбку»</a:t>
            </a:r>
            <a:endParaRPr lang="ru-RU" sz="4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1500174"/>
            <a:ext cx="80473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Цели:    - формировать умение отличать</a:t>
            </a:r>
          </a:p>
          <a:p>
            <a:r>
              <a:rPr lang="ru-RU" sz="3200" b="1" i="1" dirty="0" smtClean="0"/>
              <a:t>                 звук </a:t>
            </a:r>
            <a:r>
              <a:rPr lang="en-US" sz="3200" b="1" i="1" dirty="0" smtClean="0"/>
              <a:t>[</a:t>
            </a:r>
            <a:r>
              <a:rPr lang="ru-RU" sz="3200" b="1" i="1" dirty="0" err="1" smtClean="0"/>
              <a:t>щ</a:t>
            </a:r>
            <a:r>
              <a:rPr lang="en-US" sz="3200" b="1" i="1" dirty="0" smtClean="0"/>
              <a:t>’] </a:t>
            </a:r>
            <a:r>
              <a:rPr lang="ru-RU" sz="3200" b="1" i="1" dirty="0" smtClean="0"/>
              <a:t> и букву Щ от звука </a:t>
            </a:r>
            <a:r>
              <a:rPr lang="en-US" sz="3200" b="1" i="1" dirty="0" smtClean="0"/>
              <a:t>[</a:t>
            </a:r>
            <a:r>
              <a:rPr lang="ru-RU" sz="3200" b="1" i="1" dirty="0" err="1" smtClean="0"/>
              <a:t>ш</a:t>
            </a:r>
            <a:r>
              <a:rPr lang="en-US" sz="3200" b="1" i="1" dirty="0" smtClean="0"/>
              <a:t>] </a:t>
            </a:r>
            <a:r>
              <a:rPr lang="ru-RU" sz="3200" b="1" i="1" dirty="0" smtClean="0"/>
              <a:t>и</a:t>
            </a:r>
          </a:p>
          <a:p>
            <a:r>
              <a:rPr lang="ru-RU" sz="3200" b="1" i="1" dirty="0" smtClean="0"/>
              <a:t>                 буквы Ш;</a:t>
            </a:r>
          </a:p>
          <a:p>
            <a:r>
              <a:rPr lang="ru-RU" sz="3200" b="1" i="1" dirty="0" smtClean="0"/>
              <a:t>               - учиться читать слова с новой</a:t>
            </a:r>
          </a:p>
          <a:p>
            <a:r>
              <a:rPr lang="ru-RU" sz="3200" b="1" i="1" dirty="0" smtClean="0"/>
              <a:t>                 буквой;</a:t>
            </a:r>
          </a:p>
          <a:p>
            <a:r>
              <a:rPr lang="ru-RU" sz="3200" b="1" i="1" dirty="0" smtClean="0"/>
              <a:t>               - развивать логическое мышление,</a:t>
            </a:r>
          </a:p>
          <a:p>
            <a:r>
              <a:rPr lang="ru-RU" sz="3200" b="1" i="1" dirty="0" smtClean="0"/>
              <a:t>                 внимание.</a:t>
            </a:r>
          </a:p>
          <a:p>
            <a:r>
              <a:rPr lang="ru-RU" sz="2800" b="1" dirty="0" smtClean="0"/>
              <a:t> Игра использовалась на уроке обучения</a:t>
            </a:r>
          </a:p>
          <a:p>
            <a:r>
              <a:rPr lang="ru-RU" sz="2800" b="1" dirty="0" smtClean="0"/>
              <a:t> грамоте «Звук </a:t>
            </a:r>
            <a:r>
              <a:rPr lang="en-US" sz="2800" b="1" dirty="0" smtClean="0"/>
              <a:t>[</a:t>
            </a:r>
            <a:r>
              <a:rPr lang="ru-RU" sz="2800" b="1" dirty="0" err="1" smtClean="0"/>
              <a:t>щ</a:t>
            </a:r>
            <a:r>
              <a:rPr lang="en-US" sz="2800" b="1" dirty="0" smtClean="0"/>
              <a:t>’]</a:t>
            </a:r>
            <a:r>
              <a:rPr lang="ru-RU" sz="2800" b="1" dirty="0" smtClean="0"/>
              <a:t>, буква Щ, </a:t>
            </a:r>
            <a:r>
              <a:rPr lang="ru-RU" sz="2800" b="1" dirty="0" err="1" smtClean="0"/>
              <a:t>щ</a:t>
            </a:r>
            <a:r>
              <a:rPr lang="ru-RU" sz="2800" b="1" dirty="0" smtClean="0"/>
              <a:t>». </a:t>
            </a:r>
          </a:p>
          <a:p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2\Рабочий стол\клипарты\Мои рисунки\сказочные герои\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0"/>
            <a:ext cx="2143140" cy="3143248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3000364" y="3286125"/>
            <a:ext cx="2714644" cy="3571876"/>
            <a:chOff x="3071802" y="3811587"/>
            <a:chExt cx="2643206" cy="3046413"/>
          </a:xfrm>
        </p:grpSpPr>
        <p:sp>
          <p:nvSpPr>
            <p:cNvPr id="4" name="Oval 771"/>
            <p:cNvSpPr>
              <a:spLocks noChangeArrowheads="1"/>
            </p:cNvSpPr>
            <p:nvPr/>
          </p:nvSpPr>
          <p:spPr bwMode="auto">
            <a:xfrm>
              <a:off x="3595533" y="6437607"/>
              <a:ext cx="1702126" cy="414635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Freeform 772"/>
            <p:cNvSpPr>
              <a:spLocks/>
            </p:cNvSpPr>
            <p:nvPr/>
          </p:nvSpPr>
          <p:spPr bwMode="auto">
            <a:xfrm>
              <a:off x="3202735" y="4088010"/>
              <a:ext cx="2356790" cy="27699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886"/>
                </a:cxn>
                <a:cxn ang="0">
                  <a:pos x="158" y="906"/>
                </a:cxn>
                <a:cxn ang="0">
                  <a:pos x="214" y="934"/>
                </a:cxn>
                <a:cxn ang="0">
                  <a:pos x="286" y="946"/>
                </a:cxn>
                <a:cxn ang="0">
                  <a:pos x="390" y="962"/>
                </a:cxn>
                <a:cxn ang="0">
                  <a:pos x="482" y="958"/>
                </a:cxn>
                <a:cxn ang="0">
                  <a:pos x="550" y="954"/>
                </a:cxn>
                <a:cxn ang="0">
                  <a:pos x="602" y="950"/>
                </a:cxn>
                <a:cxn ang="0">
                  <a:pos x="654" y="942"/>
                </a:cxn>
                <a:cxn ang="0">
                  <a:pos x="706" y="930"/>
                </a:cxn>
                <a:cxn ang="0">
                  <a:pos x="738" y="918"/>
                </a:cxn>
                <a:cxn ang="0">
                  <a:pos x="762" y="898"/>
                </a:cxn>
                <a:cxn ang="0">
                  <a:pos x="762" y="878"/>
                </a:cxn>
                <a:cxn ang="0">
                  <a:pos x="864" y="0"/>
                </a:cxn>
              </a:cxnLst>
              <a:rect l="0" t="0" r="r" b="b"/>
              <a:pathLst>
                <a:path w="864" h="962">
                  <a:moveTo>
                    <a:pt x="0" y="0"/>
                  </a:moveTo>
                  <a:lnTo>
                    <a:pt x="154" y="886"/>
                  </a:lnTo>
                  <a:lnTo>
                    <a:pt x="158" y="906"/>
                  </a:lnTo>
                  <a:lnTo>
                    <a:pt x="214" y="934"/>
                  </a:lnTo>
                  <a:lnTo>
                    <a:pt x="286" y="946"/>
                  </a:lnTo>
                  <a:lnTo>
                    <a:pt x="390" y="962"/>
                  </a:lnTo>
                  <a:lnTo>
                    <a:pt x="482" y="958"/>
                  </a:lnTo>
                  <a:lnTo>
                    <a:pt x="550" y="954"/>
                  </a:lnTo>
                  <a:lnTo>
                    <a:pt x="602" y="950"/>
                  </a:lnTo>
                  <a:lnTo>
                    <a:pt x="654" y="942"/>
                  </a:lnTo>
                  <a:lnTo>
                    <a:pt x="706" y="930"/>
                  </a:lnTo>
                  <a:lnTo>
                    <a:pt x="738" y="918"/>
                  </a:lnTo>
                  <a:lnTo>
                    <a:pt x="762" y="898"/>
                  </a:lnTo>
                  <a:lnTo>
                    <a:pt x="762" y="878"/>
                  </a:lnTo>
                  <a:lnTo>
                    <a:pt x="864" y="0"/>
                  </a:lnTo>
                </a:path>
              </a:pathLst>
            </a:custGeom>
            <a:blipFill>
              <a:blip r:embed="rId3"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Oval 773"/>
            <p:cNvSpPr>
              <a:spLocks noChangeArrowheads="1"/>
            </p:cNvSpPr>
            <p:nvPr/>
          </p:nvSpPr>
          <p:spPr bwMode="auto">
            <a:xfrm>
              <a:off x="3202735" y="3811587"/>
              <a:ext cx="2356790" cy="552846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775" descr="Дуб"/>
            <p:cNvSpPr>
              <a:spLocks/>
            </p:cNvSpPr>
            <p:nvPr/>
          </p:nvSpPr>
          <p:spPr bwMode="auto">
            <a:xfrm flipV="1">
              <a:off x="3726466" y="5470126"/>
              <a:ext cx="1402072" cy="414635"/>
            </a:xfrm>
            <a:custGeom>
              <a:avLst/>
              <a:gdLst/>
              <a:ahLst/>
              <a:cxnLst>
                <a:cxn ang="0">
                  <a:pos x="19" y="139"/>
                </a:cxn>
                <a:cxn ang="0">
                  <a:pos x="147" y="75"/>
                </a:cxn>
                <a:cxn ang="0">
                  <a:pos x="803" y="11"/>
                </a:cxn>
                <a:cxn ang="0">
                  <a:pos x="1283" y="139"/>
                </a:cxn>
                <a:cxn ang="0">
                  <a:pos x="1219" y="299"/>
                </a:cxn>
                <a:cxn ang="0">
                  <a:pos x="899" y="235"/>
                </a:cxn>
                <a:cxn ang="0">
                  <a:pos x="531" y="235"/>
                </a:cxn>
                <a:cxn ang="0">
                  <a:pos x="83" y="315"/>
                </a:cxn>
                <a:cxn ang="0">
                  <a:pos x="19" y="139"/>
                </a:cxn>
              </a:cxnLst>
              <a:rect l="0" t="0" r="r" b="b"/>
              <a:pathLst>
                <a:path w="1352" h="331">
                  <a:moveTo>
                    <a:pt x="19" y="139"/>
                  </a:moveTo>
                  <a:cubicBezTo>
                    <a:pt x="30" y="99"/>
                    <a:pt x="16" y="96"/>
                    <a:pt x="147" y="75"/>
                  </a:cubicBezTo>
                  <a:cubicBezTo>
                    <a:pt x="278" y="54"/>
                    <a:pt x="614" y="0"/>
                    <a:pt x="803" y="11"/>
                  </a:cubicBezTo>
                  <a:cubicBezTo>
                    <a:pt x="992" y="22"/>
                    <a:pt x="1214" y="91"/>
                    <a:pt x="1283" y="139"/>
                  </a:cubicBezTo>
                  <a:cubicBezTo>
                    <a:pt x="1352" y="187"/>
                    <a:pt x="1283" y="283"/>
                    <a:pt x="1219" y="299"/>
                  </a:cubicBezTo>
                  <a:cubicBezTo>
                    <a:pt x="1155" y="315"/>
                    <a:pt x="1014" y="246"/>
                    <a:pt x="899" y="235"/>
                  </a:cubicBezTo>
                  <a:cubicBezTo>
                    <a:pt x="784" y="224"/>
                    <a:pt x="667" y="222"/>
                    <a:pt x="531" y="235"/>
                  </a:cubicBezTo>
                  <a:cubicBezTo>
                    <a:pt x="395" y="248"/>
                    <a:pt x="166" y="331"/>
                    <a:pt x="83" y="315"/>
                  </a:cubicBezTo>
                  <a:cubicBezTo>
                    <a:pt x="0" y="299"/>
                    <a:pt x="8" y="179"/>
                    <a:pt x="19" y="139"/>
                  </a:cubicBezTo>
                  <a:close/>
                </a:path>
              </a:pathLst>
            </a:custGeom>
            <a:solidFill>
              <a:srgbClr val="C0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76"/>
            <p:cNvSpPr>
              <a:spLocks/>
            </p:cNvSpPr>
            <p:nvPr/>
          </p:nvSpPr>
          <p:spPr bwMode="auto">
            <a:xfrm>
              <a:off x="5428592" y="4226222"/>
              <a:ext cx="160938" cy="1209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48" y="3"/>
                </a:cxn>
                <a:cxn ang="0">
                  <a:pos x="112" y="51"/>
                </a:cxn>
                <a:cxn ang="0">
                  <a:pos x="80" y="99"/>
                </a:cxn>
              </a:cxnLst>
              <a:rect l="0" t="0" r="r" b="b"/>
              <a:pathLst>
                <a:path w="117" h="99">
                  <a:moveTo>
                    <a:pt x="0" y="35"/>
                  </a:moveTo>
                  <a:cubicBezTo>
                    <a:pt x="14" y="17"/>
                    <a:pt x="29" y="0"/>
                    <a:pt x="48" y="3"/>
                  </a:cubicBezTo>
                  <a:cubicBezTo>
                    <a:pt x="67" y="6"/>
                    <a:pt x="107" y="35"/>
                    <a:pt x="112" y="51"/>
                  </a:cubicBezTo>
                  <a:cubicBezTo>
                    <a:pt x="117" y="67"/>
                    <a:pt x="98" y="83"/>
                    <a:pt x="80" y="99"/>
                  </a:cubicBezTo>
                </a:path>
              </a:pathLst>
            </a:custGeom>
            <a:blipFill>
              <a:blip r:embed="rId3"/>
              <a:tile tx="0" ty="0" sx="100000" sy="100000" flip="none" algn="tl"/>
            </a:blip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777"/>
            <p:cNvSpPr>
              <a:spLocks/>
            </p:cNvSpPr>
            <p:nvPr/>
          </p:nvSpPr>
          <p:spPr bwMode="auto">
            <a:xfrm rot="16891287">
              <a:off x="3193488" y="4204098"/>
              <a:ext cx="143970" cy="13638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48" y="3"/>
                </a:cxn>
                <a:cxn ang="0">
                  <a:pos x="112" y="51"/>
                </a:cxn>
                <a:cxn ang="0">
                  <a:pos x="80" y="99"/>
                </a:cxn>
              </a:cxnLst>
              <a:rect l="0" t="0" r="r" b="b"/>
              <a:pathLst>
                <a:path w="117" h="99">
                  <a:moveTo>
                    <a:pt x="0" y="35"/>
                  </a:moveTo>
                  <a:cubicBezTo>
                    <a:pt x="14" y="17"/>
                    <a:pt x="29" y="0"/>
                    <a:pt x="48" y="3"/>
                  </a:cubicBezTo>
                  <a:cubicBezTo>
                    <a:pt x="67" y="6"/>
                    <a:pt x="107" y="35"/>
                    <a:pt x="112" y="51"/>
                  </a:cubicBezTo>
                  <a:cubicBezTo>
                    <a:pt x="117" y="67"/>
                    <a:pt x="98" y="83"/>
                    <a:pt x="80" y="99"/>
                  </a:cubicBezTo>
                </a:path>
              </a:pathLst>
            </a:custGeom>
            <a:blipFill>
              <a:blip r:embed="rId3"/>
              <a:tile tx="0" ty="0" sx="100000" sy="100000" flip="none" algn="tl"/>
            </a:blip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774"/>
            <p:cNvSpPr>
              <a:spLocks/>
            </p:cNvSpPr>
            <p:nvPr/>
          </p:nvSpPr>
          <p:spPr bwMode="auto">
            <a:xfrm flipV="1">
              <a:off x="3071802" y="4226222"/>
              <a:ext cx="2643206" cy="1439704"/>
            </a:xfrm>
            <a:custGeom>
              <a:avLst/>
              <a:gdLst/>
              <a:ahLst/>
              <a:cxnLst>
                <a:cxn ang="0">
                  <a:pos x="47" y="427"/>
                </a:cxn>
                <a:cxn ang="0">
                  <a:pos x="85" y="481"/>
                </a:cxn>
                <a:cxn ang="0">
                  <a:pos x="7" y="311"/>
                </a:cxn>
                <a:cxn ang="0">
                  <a:pos x="43" y="167"/>
                </a:cxn>
                <a:cxn ang="0">
                  <a:pos x="157" y="53"/>
                </a:cxn>
                <a:cxn ang="0">
                  <a:pos x="409" y="5"/>
                </a:cxn>
                <a:cxn ang="0">
                  <a:pos x="775" y="23"/>
                </a:cxn>
                <a:cxn ang="0">
                  <a:pos x="949" y="131"/>
                </a:cxn>
                <a:cxn ang="0">
                  <a:pos x="1003" y="245"/>
                </a:cxn>
                <a:cxn ang="0">
                  <a:pos x="1003" y="371"/>
                </a:cxn>
                <a:cxn ang="0">
                  <a:pos x="918" y="481"/>
                </a:cxn>
                <a:cxn ang="0">
                  <a:pos x="956" y="441"/>
                </a:cxn>
              </a:cxnLst>
              <a:rect l="0" t="0" r="r" b="b"/>
              <a:pathLst>
                <a:path w="1017" h="500">
                  <a:moveTo>
                    <a:pt x="47" y="427"/>
                  </a:moveTo>
                  <a:cubicBezTo>
                    <a:pt x="53" y="436"/>
                    <a:pt x="92" y="500"/>
                    <a:pt x="85" y="481"/>
                  </a:cubicBezTo>
                  <a:cubicBezTo>
                    <a:pt x="78" y="462"/>
                    <a:pt x="14" y="363"/>
                    <a:pt x="7" y="311"/>
                  </a:cubicBezTo>
                  <a:cubicBezTo>
                    <a:pt x="0" y="259"/>
                    <a:pt x="18" y="210"/>
                    <a:pt x="43" y="167"/>
                  </a:cubicBezTo>
                  <a:cubicBezTo>
                    <a:pt x="68" y="124"/>
                    <a:pt x="96" y="80"/>
                    <a:pt x="157" y="53"/>
                  </a:cubicBezTo>
                  <a:cubicBezTo>
                    <a:pt x="218" y="26"/>
                    <a:pt x="306" y="10"/>
                    <a:pt x="409" y="5"/>
                  </a:cubicBezTo>
                  <a:cubicBezTo>
                    <a:pt x="512" y="0"/>
                    <a:pt x="685" y="2"/>
                    <a:pt x="775" y="23"/>
                  </a:cubicBezTo>
                  <a:cubicBezTo>
                    <a:pt x="865" y="44"/>
                    <a:pt x="911" y="94"/>
                    <a:pt x="949" y="131"/>
                  </a:cubicBezTo>
                  <a:cubicBezTo>
                    <a:pt x="987" y="168"/>
                    <a:pt x="994" y="205"/>
                    <a:pt x="1003" y="245"/>
                  </a:cubicBezTo>
                  <a:cubicBezTo>
                    <a:pt x="1012" y="285"/>
                    <a:pt x="1017" y="332"/>
                    <a:pt x="1003" y="371"/>
                  </a:cubicBezTo>
                  <a:cubicBezTo>
                    <a:pt x="989" y="410"/>
                    <a:pt x="926" y="469"/>
                    <a:pt x="918" y="481"/>
                  </a:cubicBezTo>
                  <a:cubicBezTo>
                    <a:pt x="910" y="493"/>
                    <a:pt x="948" y="449"/>
                    <a:pt x="956" y="441"/>
                  </a:cubicBezTo>
                </a:path>
              </a:pathLst>
            </a:custGeom>
            <a:blipFill>
              <a:blip r:embed="rId3"/>
              <a:tile tx="0" ty="0" sx="100000" sy="100000" flip="none" algn="tl"/>
            </a:blip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 rot="16200000" flipV="1">
            <a:off x="2464579" y="4536289"/>
            <a:ext cx="1643074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4536281" y="4750603"/>
            <a:ext cx="1857388" cy="214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2910" y="357166"/>
            <a:ext cx="133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арф</a:t>
            </a:r>
            <a:endParaRPr lang="ru-RU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42910" y="857232"/>
            <a:ext cx="1675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кле</a:t>
            </a:r>
            <a:r>
              <a:rPr lang="ru-RU" sz="4000" b="1" dirty="0" smtClean="0"/>
              <a:t> . и</a:t>
            </a:r>
            <a:endParaRPr lang="ru-RU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2910" y="1500174"/>
            <a:ext cx="1507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</a:t>
            </a:r>
            <a:r>
              <a:rPr lang="ru-RU" sz="4000" b="1" dirty="0" err="1" smtClean="0"/>
              <a:t>епка</a:t>
            </a:r>
            <a:endParaRPr lang="ru-RU" sz="4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42910" y="2071678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ко . </a:t>
            </a:r>
            <a:r>
              <a:rPr lang="ru-RU" sz="4000" b="1" dirty="0" err="1" smtClean="0"/>
              <a:t>ка</a:t>
            </a:r>
            <a:endParaRPr lang="ru-RU" sz="4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42910" y="2643182"/>
            <a:ext cx="128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. </a:t>
            </a:r>
            <a:r>
              <a:rPr lang="ru-RU" sz="4000" b="1" dirty="0" err="1" smtClean="0"/>
              <a:t>ека</a:t>
            </a:r>
            <a:endParaRPr lang="ru-RU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42910" y="3214686"/>
            <a:ext cx="1492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утка</a:t>
            </a:r>
            <a:endParaRPr lang="ru-RU" sz="4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71472" y="3786190"/>
            <a:ext cx="1367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ро</a:t>
            </a:r>
            <a:r>
              <a:rPr lang="ru-RU" sz="4000" b="1" dirty="0" smtClean="0"/>
              <a:t> . а</a:t>
            </a:r>
            <a:endParaRPr lang="ru-RU" sz="4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786578" y="357166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</a:t>
            </a:r>
            <a:r>
              <a:rPr lang="ru-RU" sz="4000" b="1" dirty="0" err="1" smtClean="0"/>
              <a:t>енок</a:t>
            </a:r>
            <a:endParaRPr lang="ru-RU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643702" y="928670"/>
            <a:ext cx="1712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 . </a:t>
            </a:r>
            <a:r>
              <a:rPr lang="ru-RU" sz="4000" b="1" dirty="0" err="1" smtClean="0"/>
              <a:t>ка</a:t>
            </a:r>
            <a:endParaRPr lang="ru-RU" sz="4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86578" y="1500174"/>
            <a:ext cx="1529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</a:t>
            </a:r>
            <a:r>
              <a:rPr lang="ru-RU" sz="4000" b="1" dirty="0" err="1" smtClean="0"/>
              <a:t>апка</a:t>
            </a:r>
            <a:endParaRPr lang="ru-RU" sz="4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72264" y="2071678"/>
            <a:ext cx="2247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рома . </a:t>
            </a:r>
            <a:r>
              <a:rPr lang="ru-RU" sz="4000" b="1" dirty="0" err="1" smtClean="0"/>
              <a:t>ка</a:t>
            </a:r>
            <a:endParaRPr lang="ru-RU" sz="4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572264" y="2643182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я . </a:t>
            </a:r>
            <a:r>
              <a:rPr lang="ru-RU" sz="4000" b="1" dirty="0" err="1" smtClean="0"/>
              <a:t>ик</a:t>
            </a:r>
            <a:endParaRPr lang="ru-RU" sz="4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643702" y="3214686"/>
            <a:ext cx="146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. </a:t>
            </a:r>
            <a:r>
              <a:rPr lang="ru-RU" sz="4000" b="1" dirty="0" err="1" smtClean="0"/>
              <a:t>ётка</a:t>
            </a:r>
            <a:endParaRPr lang="ru-RU" sz="4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572264" y="3786190"/>
            <a:ext cx="1757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ми . </a:t>
            </a:r>
            <a:r>
              <a:rPr lang="ru-RU" sz="4000" b="1" dirty="0" err="1" smtClean="0"/>
              <a:t>ка</a:t>
            </a:r>
            <a:endParaRPr lang="ru-RU" sz="4000" b="1" dirty="0"/>
          </a:p>
        </p:txBody>
      </p:sp>
      <p:grpSp>
        <p:nvGrpSpPr>
          <p:cNvPr id="11" name="Группа 36"/>
          <p:cNvGrpSpPr/>
          <p:nvPr/>
        </p:nvGrpSpPr>
        <p:grpSpPr>
          <a:xfrm>
            <a:off x="-1643106" y="5304497"/>
            <a:ext cx="1500198" cy="839123"/>
            <a:chOff x="-1857420" y="4500570"/>
            <a:chExt cx="1500198" cy="839123"/>
          </a:xfrm>
        </p:grpSpPr>
        <p:pic>
          <p:nvPicPr>
            <p:cNvPr id="2050" name="Picture 2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857420" y="4500570"/>
              <a:ext cx="1500198" cy="839123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-1357354" y="4643446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12" name="Группа 37"/>
          <p:cNvGrpSpPr/>
          <p:nvPr/>
        </p:nvGrpSpPr>
        <p:grpSpPr>
          <a:xfrm>
            <a:off x="-1714544" y="6018877"/>
            <a:ext cx="1500198" cy="839123"/>
            <a:chOff x="-1857420" y="4500570"/>
            <a:chExt cx="1500198" cy="839123"/>
          </a:xfrm>
        </p:grpSpPr>
        <p:pic>
          <p:nvPicPr>
            <p:cNvPr id="43" name="Picture 2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857420" y="4500570"/>
              <a:ext cx="1500198" cy="839123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-1357354" y="4643446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14" name="Группа 47"/>
          <p:cNvGrpSpPr/>
          <p:nvPr/>
        </p:nvGrpSpPr>
        <p:grpSpPr>
          <a:xfrm>
            <a:off x="9215556" y="4643446"/>
            <a:ext cx="1584243" cy="928694"/>
            <a:chOff x="9215556" y="4643446"/>
            <a:chExt cx="1584243" cy="928694"/>
          </a:xfrm>
        </p:grpSpPr>
        <p:pic>
          <p:nvPicPr>
            <p:cNvPr id="2051" name="Picture 3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15556" y="4643446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9501222" y="4786322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Группа 49"/>
          <p:cNvGrpSpPr/>
          <p:nvPr/>
        </p:nvGrpSpPr>
        <p:grpSpPr>
          <a:xfrm>
            <a:off x="9202863" y="5715016"/>
            <a:ext cx="1584243" cy="928694"/>
            <a:chOff x="9215556" y="4643446"/>
            <a:chExt cx="1584243" cy="928694"/>
          </a:xfrm>
        </p:grpSpPr>
        <p:pic>
          <p:nvPicPr>
            <p:cNvPr id="51" name="Picture 3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15556" y="4643446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9501222" y="4786322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Облако 52"/>
          <p:cNvSpPr/>
          <p:nvPr/>
        </p:nvSpPr>
        <p:spPr>
          <a:xfrm>
            <a:off x="3643306" y="6357958"/>
            <a:ext cx="1643074" cy="5000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старт</a:t>
            </a:r>
            <a:endParaRPr lang="ru-RU" sz="2800" dirty="0"/>
          </a:p>
        </p:txBody>
      </p:sp>
      <p:sp>
        <p:nvSpPr>
          <p:cNvPr id="54" name="Умножение 53"/>
          <p:cNvSpPr/>
          <p:nvPr/>
        </p:nvSpPr>
        <p:spPr>
          <a:xfrm>
            <a:off x="785786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Умножение 54"/>
          <p:cNvSpPr/>
          <p:nvPr/>
        </p:nvSpPr>
        <p:spPr>
          <a:xfrm>
            <a:off x="1142976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Умножение 55"/>
          <p:cNvSpPr/>
          <p:nvPr/>
        </p:nvSpPr>
        <p:spPr>
          <a:xfrm>
            <a:off x="1500166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Умножение 56"/>
          <p:cNvSpPr/>
          <p:nvPr/>
        </p:nvSpPr>
        <p:spPr>
          <a:xfrm>
            <a:off x="1857356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Умножение 57"/>
          <p:cNvSpPr/>
          <p:nvPr/>
        </p:nvSpPr>
        <p:spPr>
          <a:xfrm>
            <a:off x="2214546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Умножение 58"/>
          <p:cNvSpPr/>
          <p:nvPr/>
        </p:nvSpPr>
        <p:spPr>
          <a:xfrm>
            <a:off x="2500298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Умножение 59"/>
          <p:cNvSpPr/>
          <p:nvPr/>
        </p:nvSpPr>
        <p:spPr>
          <a:xfrm>
            <a:off x="2786050" y="0"/>
            <a:ext cx="357190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70"/>
          <p:cNvGrpSpPr/>
          <p:nvPr/>
        </p:nvGrpSpPr>
        <p:grpSpPr>
          <a:xfrm>
            <a:off x="-1571668" y="4429132"/>
            <a:ext cx="1413796" cy="790796"/>
            <a:chOff x="-1571668" y="4429132"/>
            <a:chExt cx="1413796" cy="790796"/>
          </a:xfrm>
        </p:grpSpPr>
        <p:pic>
          <p:nvPicPr>
            <p:cNvPr id="2052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571668" y="4429132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69" name="TextBox 68"/>
            <p:cNvSpPr txBox="1"/>
            <p:nvPr/>
          </p:nvSpPr>
          <p:spPr>
            <a:xfrm>
              <a:off x="-1071602" y="4497181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18" name="Группа 73"/>
          <p:cNvGrpSpPr/>
          <p:nvPr/>
        </p:nvGrpSpPr>
        <p:grpSpPr>
          <a:xfrm>
            <a:off x="-1714544" y="6858000"/>
            <a:ext cx="1413796" cy="790796"/>
            <a:chOff x="-1714544" y="6858000"/>
            <a:chExt cx="1413796" cy="790796"/>
          </a:xfrm>
        </p:grpSpPr>
        <p:pic>
          <p:nvPicPr>
            <p:cNvPr id="72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14544" y="6858000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73" name="TextBox 72"/>
            <p:cNvSpPr txBox="1"/>
            <p:nvPr/>
          </p:nvSpPr>
          <p:spPr>
            <a:xfrm>
              <a:off x="-1222676" y="6926073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19" name="Группа 76"/>
          <p:cNvGrpSpPr/>
          <p:nvPr/>
        </p:nvGrpSpPr>
        <p:grpSpPr>
          <a:xfrm>
            <a:off x="-1643106" y="3643314"/>
            <a:ext cx="1413796" cy="790796"/>
            <a:chOff x="-1643106" y="3643314"/>
            <a:chExt cx="1413796" cy="790796"/>
          </a:xfrm>
        </p:grpSpPr>
        <p:pic>
          <p:nvPicPr>
            <p:cNvPr id="75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643106" y="3643314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76" name="TextBox 75"/>
            <p:cNvSpPr txBox="1"/>
            <p:nvPr/>
          </p:nvSpPr>
          <p:spPr>
            <a:xfrm>
              <a:off x="-1151238" y="3711363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20" name="Группа 79"/>
          <p:cNvGrpSpPr/>
          <p:nvPr/>
        </p:nvGrpSpPr>
        <p:grpSpPr>
          <a:xfrm>
            <a:off x="-3643370" y="6462602"/>
            <a:ext cx="1413796" cy="790796"/>
            <a:chOff x="-3643370" y="6462602"/>
            <a:chExt cx="1413796" cy="790796"/>
          </a:xfrm>
        </p:grpSpPr>
        <p:pic>
          <p:nvPicPr>
            <p:cNvPr id="78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643370" y="6462602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79" name="TextBox 78"/>
            <p:cNvSpPr txBox="1"/>
            <p:nvPr/>
          </p:nvSpPr>
          <p:spPr>
            <a:xfrm>
              <a:off x="-3214742" y="6534834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21" name="Группа 82"/>
          <p:cNvGrpSpPr/>
          <p:nvPr/>
        </p:nvGrpSpPr>
        <p:grpSpPr>
          <a:xfrm>
            <a:off x="-3500494" y="3781212"/>
            <a:ext cx="1413796" cy="790796"/>
            <a:chOff x="-3500494" y="3786190"/>
            <a:chExt cx="1413796" cy="790796"/>
          </a:xfrm>
        </p:grpSpPr>
        <p:pic>
          <p:nvPicPr>
            <p:cNvPr id="81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500494" y="3786190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82" name="TextBox 81"/>
            <p:cNvSpPr txBox="1"/>
            <p:nvPr/>
          </p:nvSpPr>
          <p:spPr>
            <a:xfrm>
              <a:off x="-3008626" y="3854239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22" name="Группа 85"/>
          <p:cNvGrpSpPr/>
          <p:nvPr/>
        </p:nvGrpSpPr>
        <p:grpSpPr>
          <a:xfrm>
            <a:off x="-3571932" y="5643578"/>
            <a:ext cx="1413796" cy="790796"/>
            <a:chOff x="-3571932" y="5643578"/>
            <a:chExt cx="1413796" cy="790796"/>
          </a:xfrm>
        </p:grpSpPr>
        <p:pic>
          <p:nvPicPr>
            <p:cNvPr id="84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571932" y="5643578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85" name="TextBox 84"/>
            <p:cNvSpPr txBox="1"/>
            <p:nvPr/>
          </p:nvSpPr>
          <p:spPr>
            <a:xfrm>
              <a:off x="-3080064" y="5711627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23" name="Группа 88"/>
          <p:cNvGrpSpPr/>
          <p:nvPr/>
        </p:nvGrpSpPr>
        <p:grpSpPr>
          <a:xfrm>
            <a:off x="-3500494" y="3143248"/>
            <a:ext cx="1413796" cy="790796"/>
            <a:chOff x="-3500494" y="3143248"/>
            <a:chExt cx="1413796" cy="790796"/>
          </a:xfrm>
        </p:grpSpPr>
        <p:pic>
          <p:nvPicPr>
            <p:cNvPr id="87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500494" y="3143248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88" name="TextBox 87"/>
            <p:cNvSpPr txBox="1"/>
            <p:nvPr/>
          </p:nvSpPr>
          <p:spPr>
            <a:xfrm>
              <a:off x="-3000428" y="3214686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24" name="Группа 91"/>
          <p:cNvGrpSpPr/>
          <p:nvPr/>
        </p:nvGrpSpPr>
        <p:grpSpPr>
          <a:xfrm>
            <a:off x="-3500494" y="4429132"/>
            <a:ext cx="1413796" cy="790796"/>
            <a:chOff x="-3500494" y="4429132"/>
            <a:chExt cx="1413796" cy="790796"/>
          </a:xfrm>
        </p:grpSpPr>
        <p:pic>
          <p:nvPicPr>
            <p:cNvPr id="90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500494" y="4429132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91" name="TextBox 90"/>
            <p:cNvSpPr txBox="1"/>
            <p:nvPr/>
          </p:nvSpPr>
          <p:spPr>
            <a:xfrm>
              <a:off x="-3000428" y="4497181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25" name="Группа 94"/>
          <p:cNvGrpSpPr/>
          <p:nvPr/>
        </p:nvGrpSpPr>
        <p:grpSpPr>
          <a:xfrm>
            <a:off x="-1714544" y="2714620"/>
            <a:ext cx="1413796" cy="790796"/>
            <a:chOff x="-1714544" y="2714620"/>
            <a:chExt cx="1413796" cy="790796"/>
          </a:xfrm>
        </p:grpSpPr>
        <p:pic>
          <p:nvPicPr>
            <p:cNvPr id="93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714544" y="2714620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94" name="TextBox 93"/>
            <p:cNvSpPr txBox="1"/>
            <p:nvPr/>
          </p:nvSpPr>
          <p:spPr>
            <a:xfrm>
              <a:off x="-1214478" y="2782669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26" name="Группа 97"/>
          <p:cNvGrpSpPr/>
          <p:nvPr/>
        </p:nvGrpSpPr>
        <p:grpSpPr>
          <a:xfrm>
            <a:off x="-3357618" y="2571744"/>
            <a:ext cx="1413796" cy="790796"/>
            <a:chOff x="-3357618" y="2571744"/>
            <a:chExt cx="1413796" cy="790796"/>
          </a:xfrm>
        </p:grpSpPr>
        <p:pic>
          <p:nvPicPr>
            <p:cNvPr id="96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357618" y="2571744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97" name="TextBox 96"/>
            <p:cNvSpPr txBox="1"/>
            <p:nvPr/>
          </p:nvSpPr>
          <p:spPr>
            <a:xfrm>
              <a:off x="-2857552" y="2639793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27" name="Группа 100"/>
          <p:cNvGrpSpPr/>
          <p:nvPr/>
        </p:nvGrpSpPr>
        <p:grpSpPr>
          <a:xfrm>
            <a:off x="-3571932" y="7429528"/>
            <a:ext cx="1413796" cy="790796"/>
            <a:chOff x="-3571932" y="7429528"/>
            <a:chExt cx="1413796" cy="790796"/>
          </a:xfrm>
        </p:grpSpPr>
        <p:pic>
          <p:nvPicPr>
            <p:cNvPr id="99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571932" y="7429528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100" name="TextBox 99"/>
            <p:cNvSpPr txBox="1"/>
            <p:nvPr/>
          </p:nvSpPr>
          <p:spPr>
            <a:xfrm>
              <a:off x="-3071866" y="7500966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Ш</a:t>
              </a:r>
              <a:endParaRPr lang="ru-RU" sz="3600" b="1" dirty="0"/>
            </a:p>
          </p:txBody>
        </p:sp>
      </p:grpSp>
      <p:grpSp>
        <p:nvGrpSpPr>
          <p:cNvPr id="37" name="Группа 103"/>
          <p:cNvGrpSpPr/>
          <p:nvPr/>
        </p:nvGrpSpPr>
        <p:grpSpPr>
          <a:xfrm>
            <a:off x="-1928858" y="7643842"/>
            <a:ext cx="1413796" cy="790796"/>
            <a:chOff x="-1928858" y="7643842"/>
            <a:chExt cx="1413796" cy="790796"/>
          </a:xfrm>
        </p:grpSpPr>
        <p:pic>
          <p:nvPicPr>
            <p:cNvPr id="102" name="Picture 4" descr="C:\Documents and Settings\1\Мои документы\Мои рисунки\картинки\животные\FISH11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8858" y="7643842"/>
              <a:ext cx="1413796" cy="790796"/>
            </a:xfrm>
            <a:prstGeom prst="rect">
              <a:avLst/>
            </a:prstGeom>
            <a:noFill/>
          </p:spPr>
        </p:pic>
        <p:sp>
          <p:nvSpPr>
            <p:cNvPr id="103" name="TextBox 102"/>
            <p:cNvSpPr txBox="1"/>
            <p:nvPr/>
          </p:nvSpPr>
          <p:spPr>
            <a:xfrm>
              <a:off x="-1428792" y="7715280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Щ</a:t>
              </a:r>
              <a:endParaRPr lang="ru-RU" sz="3600" b="1" dirty="0"/>
            </a:p>
          </p:txBody>
        </p:sp>
      </p:grpSp>
      <p:grpSp>
        <p:nvGrpSpPr>
          <p:cNvPr id="38" name="Группа 108"/>
          <p:cNvGrpSpPr/>
          <p:nvPr/>
        </p:nvGrpSpPr>
        <p:grpSpPr>
          <a:xfrm>
            <a:off x="9286908" y="2786058"/>
            <a:ext cx="1584243" cy="928694"/>
            <a:chOff x="10787106" y="4429132"/>
            <a:chExt cx="1584243" cy="928694"/>
          </a:xfrm>
        </p:grpSpPr>
        <p:pic>
          <p:nvPicPr>
            <p:cNvPr id="105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87106" y="442913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07" name="TextBox 106"/>
            <p:cNvSpPr txBox="1"/>
            <p:nvPr/>
          </p:nvSpPr>
          <p:spPr>
            <a:xfrm>
              <a:off x="11072858" y="4568619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Группа 109"/>
          <p:cNvGrpSpPr/>
          <p:nvPr/>
        </p:nvGrpSpPr>
        <p:grpSpPr>
          <a:xfrm>
            <a:off x="9358346" y="3929066"/>
            <a:ext cx="1584243" cy="928694"/>
            <a:chOff x="10858544" y="5572140"/>
            <a:chExt cx="1584243" cy="928694"/>
          </a:xfrm>
        </p:grpSpPr>
        <p:pic>
          <p:nvPicPr>
            <p:cNvPr id="106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858544" y="5572140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08" name="TextBox 107"/>
            <p:cNvSpPr txBox="1"/>
            <p:nvPr/>
          </p:nvSpPr>
          <p:spPr>
            <a:xfrm>
              <a:off x="11136098" y="5715016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1" name="Умножение 110"/>
          <p:cNvSpPr/>
          <p:nvPr/>
        </p:nvSpPr>
        <p:spPr>
          <a:xfrm>
            <a:off x="5643570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Умножение 111"/>
          <p:cNvSpPr/>
          <p:nvPr/>
        </p:nvSpPr>
        <p:spPr>
          <a:xfrm>
            <a:off x="5929322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Умножение 112"/>
          <p:cNvSpPr/>
          <p:nvPr/>
        </p:nvSpPr>
        <p:spPr>
          <a:xfrm>
            <a:off x="6215074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Умножение 113"/>
          <p:cNvSpPr/>
          <p:nvPr/>
        </p:nvSpPr>
        <p:spPr>
          <a:xfrm>
            <a:off x="6500826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Умножение 114"/>
          <p:cNvSpPr/>
          <p:nvPr/>
        </p:nvSpPr>
        <p:spPr>
          <a:xfrm>
            <a:off x="6786578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Умножение 115"/>
          <p:cNvSpPr/>
          <p:nvPr/>
        </p:nvSpPr>
        <p:spPr>
          <a:xfrm>
            <a:off x="7072330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Умножение 116"/>
          <p:cNvSpPr/>
          <p:nvPr/>
        </p:nvSpPr>
        <p:spPr>
          <a:xfrm>
            <a:off x="7358082" y="0"/>
            <a:ext cx="285752" cy="35716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123"/>
          <p:cNvGrpSpPr/>
          <p:nvPr/>
        </p:nvGrpSpPr>
        <p:grpSpPr>
          <a:xfrm>
            <a:off x="10858544" y="2643182"/>
            <a:ext cx="1584243" cy="928694"/>
            <a:chOff x="10858544" y="2643182"/>
            <a:chExt cx="1584243" cy="928694"/>
          </a:xfrm>
        </p:grpSpPr>
        <p:pic>
          <p:nvPicPr>
            <p:cNvPr id="118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858544" y="264318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21" name="TextBox 120"/>
            <p:cNvSpPr txBox="1"/>
            <p:nvPr/>
          </p:nvSpPr>
          <p:spPr>
            <a:xfrm>
              <a:off x="11144296" y="2786058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Группа 122"/>
          <p:cNvGrpSpPr/>
          <p:nvPr/>
        </p:nvGrpSpPr>
        <p:grpSpPr>
          <a:xfrm>
            <a:off x="10929982" y="3714752"/>
            <a:ext cx="1584243" cy="928694"/>
            <a:chOff x="10929982" y="3714752"/>
            <a:chExt cx="1584243" cy="928694"/>
          </a:xfrm>
        </p:grpSpPr>
        <p:pic>
          <p:nvPicPr>
            <p:cNvPr id="119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29982" y="371475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22" name="TextBox 121"/>
            <p:cNvSpPr txBox="1"/>
            <p:nvPr/>
          </p:nvSpPr>
          <p:spPr>
            <a:xfrm>
              <a:off x="11215734" y="3857628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Группа 127"/>
          <p:cNvGrpSpPr/>
          <p:nvPr/>
        </p:nvGrpSpPr>
        <p:grpSpPr>
          <a:xfrm>
            <a:off x="10858544" y="4572008"/>
            <a:ext cx="1584243" cy="928694"/>
            <a:chOff x="10858544" y="4572008"/>
            <a:chExt cx="1584243" cy="928694"/>
          </a:xfrm>
        </p:grpSpPr>
        <p:pic>
          <p:nvPicPr>
            <p:cNvPr id="125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858544" y="4572008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26" name="TextBox 125"/>
            <p:cNvSpPr txBox="1"/>
            <p:nvPr/>
          </p:nvSpPr>
          <p:spPr>
            <a:xfrm>
              <a:off x="11144296" y="4711495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Группа 128"/>
          <p:cNvGrpSpPr/>
          <p:nvPr/>
        </p:nvGrpSpPr>
        <p:grpSpPr>
          <a:xfrm>
            <a:off x="10858544" y="5500702"/>
            <a:ext cx="1584243" cy="928694"/>
            <a:chOff x="10858544" y="5500702"/>
            <a:chExt cx="1584243" cy="928694"/>
          </a:xfrm>
        </p:grpSpPr>
        <p:pic>
          <p:nvPicPr>
            <p:cNvPr id="120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858544" y="550070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27" name="TextBox 126"/>
            <p:cNvSpPr txBox="1"/>
            <p:nvPr/>
          </p:nvSpPr>
          <p:spPr>
            <a:xfrm>
              <a:off x="11072858" y="5643578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Группа 133"/>
          <p:cNvGrpSpPr/>
          <p:nvPr/>
        </p:nvGrpSpPr>
        <p:grpSpPr>
          <a:xfrm>
            <a:off x="12417573" y="2643182"/>
            <a:ext cx="1584243" cy="928694"/>
            <a:chOff x="12417573" y="2643182"/>
            <a:chExt cx="1584243" cy="928694"/>
          </a:xfrm>
        </p:grpSpPr>
        <p:pic>
          <p:nvPicPr>
            <p:cNvPr id="130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17573" y="264318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32" name="TextBox 131"/>
            <p:cNvSpPr txBox="1"/>
            <p:nvPr/>
          </p:nvSpPr>
          <p:spPr>
            <a:xfrm>
              <a:off x="12644494" y="2786058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8" name="Группа 134"/>
          <p:cNvGrpSpPr/>
          <p:nvPr/>
        </p:nvGrpSpPr>
        <p:grpSpPr>
          <a:xfrm>
            <a:off x="12501618" y="3571876"/>
            <a:ext cx="1584243" cy="928694"/>
            <a:chOff x="12501618" y="3571876"/>
            <a:chExt cx="1584243" cy="928694"/>
          </a:xfrm>
        </p:grpSpPr>
        <p:pic>
          <p:nvPicPr>
            <p:cNvPr id="131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501618" y="3571876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33" name="TextBox 132"/>
            <p:cNvSpPr txBox="1"/>
            <p:nvPr/>
          </p:nvSpPr>
          <p:spPr>
            <a:xfrm>
              <a:off x="12715932" y="3714752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9" name="Группа 139"/>
          <p:cNvGrpSpPr/>
          <p:nvPr/>
        </p:nvGrpSpPr>
        <p:grpSpPr>
          <a:xfrm>
            <a:off x="12501618" y="4357694"/>
            <a:ext cx="1584243" cy="928694"/>
            <a:chOff x="12501618" y="4357694"/>
            <a:chExt cx="1584243" cy="928694"/>
          </a:xfrm>
        </p:grpSpPr>
        <p:pic>
          <p:nvPicPr>
            <p:cNvPr id="136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501618" y="4357694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38" name="TextBox 137"/>
            <p:cNvSpPr txBox="1"/>
            <p:nvPr/>
          </p:nvSpPr>
          <p:spPr>
            <a:xfrm>
              <a:off x="12787370" y="4500570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3" name="Группа 140"/>
          <p:cNvGrpSpPr/>
          <p:nvPr/>
        </p:nvGrpSpPr>
        <p:grpSpPr>
          <a:xfrm>
            <a:off x="12501618" y="5429264"/>
            <a:ext cx="1584243" cy="928694"/>
            <a:chOff x="12501618" y="5429264"/>
            <a:chExt cx="1584243" cy="928694"/>
          </a:xfrm>
        </p:grpSpPr>
        <p:pic>
          <p:nvPicPr>
            <p:cNvPr id="137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501618" y="5429264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139" name="TextBox 138"/>
            <p:cNvSpPr txBox="1"/>
            <p:nvPr/>
          </p:nvSpPr>
          <p:spPr>
            <a:xfrm>
              <a:off x="12787370" y="5568751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4" name="Группа 145"/>
          <p:cNvGrpSpPr/>
          <p:nvPr/>
        </p:nvGrpSpPr>
        <p:grpSpPr>
          <a:xfrm>
            <a:off x="13930378" y="2643182"/>
            <a:ext cx="1584243" cy="928694"/>
            <a:chOff x="13930378" y="2643182"/>
            <a:chExt cx="1584243" cy="928694"/>
          </a:xfrm>
        </p:grpSpPr>
        <p:pic>
          <p:nvPicPr>
            <p:cNvPr id="142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930378" y="2643182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68" name="TextBox 67"/>
            <p:cNvSpPr txBox="1"/>
            <p:nvPr/>
          </p:nvSpPr>
          <p:spPr>
            <a:xfrm>
              <a:off x="14216130" y="2786058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Ш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5" name="Группа 144"/>
          <p:cNvGrpSpPr/>
          <p:nvPr/>
        </p:nvGrpSpPr>
        <p:grpSpPr>
          <a:xfrm>
            <a:off x="14073254" y="3500438"/>
            <a:ext cx="1584243" cy="928694"/>
            <a:chOff x="14073254" y="3500438"/>
            <a:chExt cx="1584243" cy="928694"/>
          </a:xfrm>
        </p:grpSpPr>
        <p:pic>
          <p:nvPicPr>
            <p:cNvPr id="143" name="Picture 5" descr="C:\Documents and Settings\1\Мои документы\Мои рисунки\картинки\животные\FISH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073254" y="3500438"/>
              <a:ext cx="1584243" cy="928694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14359006" y="3643314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Щ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4" name="Picture 2" descr="мордашка девоч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1313">
            <a:off x="5403775" y="483322"/>
            <a:ext cx="135729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" name="Picture 3" descr="мордашка мальчи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77166">
            <a:off x="2260503" y="483322"/>
            <a:ext cx="9144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22109E-6 L 0.31406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5097E-6 L -0.28732 2.9509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99 -5.64292E-6 L 0.51788 -0.26226 " pathEditMode="relative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31875 0.080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4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24097 -0.16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69 -0.11898 L 0.5382 -0.27639 " pathEditMode="relative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26372 0.1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7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3958 L 0.46562 -0.0613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72 0.14213 L 0.52362 0.0162 " pathEditMode="relative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45104 0.194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9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6 -0.00231 L 0.45781 0.058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05 0.19537 L 0.72656 0.1219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0.01065 L 0.45312 0.2361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11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2107 L 0.50607 0.2270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07 0.22709 L 0.71875 -0.1615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-19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0.35816 0.2775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1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1.11111E-6 L 0.42743 0.3928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" y="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17 0.27755 L 0.52344 0.3719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4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023 L 0.37361 -0.2314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-11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1088 L 0.47465 -0.35787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-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61 -0.23125 L 0.54688 -0.5252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4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2 7.40741E-7 L -0.53142 0.1155 " pathEditMode="relative" ptsTypes="AA">
                                      <p:cBhvr>
                                        <p:cTn id="1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0324 L -0.38177 0.2708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13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28715 0.2585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12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77 0.27084 L -0.53924 0.32338 " pathEditMode="relative" ptsTypes="AA">
                                      <p:cBhvr>
                                        <p:cTn id="1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3 0.02407 L -0.46702 0.29166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" y="134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5 0.01667 L -0.48281 0.25833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263 0.24768 L -0.71892 0.1428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-53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1042 L -0.46701 0.05972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5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4.07407E-6 L -0.53003 0.0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01 0.05972 L -0.72673 -0.0347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47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7.40741E-7 L -0.6533 0.30949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" y="155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51852E-6 L -0.63004 0.34652 " pathEditMode="relative" ptsTypes="AA">
                                      <p:cBhvr>
                                        <p:cTn id="233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309 0.34213 L -0.8908 0.04814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-147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1759 L -0.6309 0.01759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6 0.00833 L -0.72552 0.03981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552 0.02917 L -0.91441 -0.26482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147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26 0.00509 L -0.83438 0.35139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" y="173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3.33333E-6 L -0.66944 0.3044 " pathEditMode="relative" ptsTypes="AA">
                                      <p:cBhvr>
                                        <p:cTn id="27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38 0.35139 L -1.06267 0.09954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12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9" grpId="0"/>
      <p:bldP spid="40" grpId="0"/>
      <p:bldP spid="41" grpId="0"/>
      <p:bldP spid="42" grpId="0"/>
      <p:bldP spid="44" grpId="0"/>
      <p:bldP spid="46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F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4561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Игра  «Ромашка»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28586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Цель   игры</a:t>
            </a:r>
            <a:r>
              <a:rPr lang="ru-RU" sz="3600" b="1" dirty="0" smtClean="0">
                <a:solidFill>
                  <a:srgbClr val="002060"/>
                </a:solidFill>
              </a:rPr>
              <a:t>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116" y="150017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00364" y="1357298"/>
            <a:ext cx="63193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sz="3200" b="1" i="1" dirty="0" smtClean="0">
                <a:latin typeface="+mj-lt"/>
                <a:cs typeface="Times New Roman" pitchFamily="18" charset="0"/>
              </a:rPr>
              <a:t>   проверить, как дети </a:t>
            </a:r>
          </a:p>
          <a:p>
            <a:r>
              <a:rPr lang="ru-RU" sz="3200" b="1" i="1" dirty="0" smtClean="0">
                <a:latin typeface="+mj-lt"/>
                <a:cs typeface="Times New Roman" pitchFamily="18" charset="0"/>
              </a:rPr>
              <a:t>    запомнили   названия </a:t>
            </a:r>
          </a:p>
          <a:p>
            <a:r>
              <a:rPr lang="ru-RU" sz="3200" b="1" i="1" dirty="0" smtClean="0">
                <a:latin typeface="+mj-lt"/>
                <a:cs typeface="Times New Roman" pitchFamily="18" charset="0"/>
              </a:rPr>
              <a:t>    произведений  С.В.Михалкова</a:t>
            </a:r>
          </a:p>
          <a:p>
            <a:r>
              <a:rPr lang="ru-RU" sz="3200" b="1" i="1" dirty="0" smtClean="0">
                <a:latin typeface="+mj-lt"/>
                <a:cs typeface="Times New Roman" pitchFamily="18" charset="0"/>
              </a:rPr>
              <a:t>    и умеют находить  их среди </a:t>
            </a:r>
          </a:p>
          <a:p>
            <a:r>
              <a:rPr lang="ru-RU" sz="3200" b="1" i="1" dirty="0" smtClean="0">
                <a:latin typeface="+mj-lt"/>
                <a:cs typeface="Times New Roman" pitchFamily="18" charset="0"/>
              </a:rPr>
              <a:t>    произведений других  авторов;</a:t>
            </a:r>
          </a:p>
          <a:p>
            <a:r>
              <a:rPr lang="ru-RU" sz="3200" b="1" i="1" dirty="0" smtClean="0">
                <a:latin typeface="+mj-lt"/>
                <a:cs typeface="Times New Roman" pitchFamily="18" charset="0"/>
              </a:rPr>
              <a:t>-  развивать внимание, память.  </a:t>
            </a:r>
            <a:endParaRPr lang="ru-RU" sz="32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643446"/>
            <a:ext cx="892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+mj-lt"/>
                <a:cs typeface="Times New Roman" pitchFamily="18" charset="0"/>
              </a:rPr>
              <a:t>Игра использовалась на уроке обучения  грамоте</a:t>
            </a:r>
          </a:p>
          <a:p>
            <a:r>
              <a:rPr lang="ru-RU" sz="2800" b="1" i="1" dirty="0" smtClean="0">
                <a:latin typeface="+mj-lt"/>
                <a:cs typeface="Times New Roman" pitchFamily="18" charset="0"/>
              </a:rPr>
              <a:t>(</a:t>
            </a:r>
            <a:r>
              <a:rPr lang="ru-RU" sz="2800" b="1" i="1" dirty="0" err="1" smtClean="0">
                <a:latin typeface="+mj-lt"/>
                <a:cs typeface="Times New Roman" pitchFamily="18" charset="0"/>
              </a:rPr>
              <a:t>послебукварный</a:t>
            </a:r>
            <a:r>
              <a:rPr lang="ru-RU" sz="2800" b="1" i="1" dirty="0" smtClean="0">
                <a:latin typeface="+mj-lt"/>
                <a:cs typeface="Times New Roman" pitchFamily="18" charset="0"/>
              </a:rPr>
              <a:t> период)«Творчество С.В.Михалкова».</a:t>
            </a:r>
            <a:endParaRPr lang="ru-RU" sz="2800" b="1" i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413338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«…Игра – это огромное светлое окно, через которое в духовный мир ребёнка вливается живительный поток представлений, понятий об окружающем мире. Игра – это искра, зажигающая огонёк пытливости и любознательности»</a:t>
            </a:r>
          </a:p>
          <a:p>
            <a:r>
              <a:rPr lang="ru-RU" sz="2800" b="1" dirty="0" err="1"/>
              <a:t>В.А.Сухомлинский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767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F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Овал 57"/>
          <p:cNvSpPr/>
          <p:nvPr/>
        </p:nvSpPr>
        <p:spPr>
          <a:xfrm rot="19108075">
            <a:off x="5080743" y="3609212"/>
            <a:ext cx="2000264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Помощница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 rot="20387618">
            <a:off x="4830443" y="2647427"/>
            <a:ext cx="1857388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Бармалей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Овал 46"/>
          <p:cNvSpPr/>
          <p:nvPr/>
        </p:nvSpPr>
        <p:spPr>
          <a:xfrm rot="5400000">
            <a:off x="1335390" y="4165280"/>
            <a:ext cx="2214578" cy="102777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Прививка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Овал 47"/>
          <p:cNvSpPr/>
          <p:nvPr/>
        </p:nvSpPr>
        <p:spPr>
          <a:xfrm rot="2009196">
            <a:off x="2621362" y="3710136"/>
            <a:ext cx="1835099" cy="99091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Дядя Стёпа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928926" y="2714620"/>
            <a:ext cx="1857388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Фома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 rot="19176848">
            <a:off x="2525340" y="1652985"/>
            <a:ext cx="1947161" cy="101395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Котята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 rot="5400000">
            <a:off x="1571592" y="1214434"/>
            <a:ext cx="1928850" cy="92869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Лапуся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 rot="3677237">
            <a:off x="620713" y="1396946"/>
            <a:ext cx="1850108" cy="104543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А что у вас?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 rot="19330668">
            <a:off x="403025" y="3672525"/>
            <a:ext cx="1840318" cy="1013073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Мой  щенок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0" y="2571744"/>
            <a:ext cx="2143108" cy="107157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Про мимозу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 flipH="1">
            <a:off x="1643042" y="2357430"/>
            <a:ext cx="1643074" cy="16430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С.В. Михалков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 rot="5195706">
            <a:off x="6140807" y="4009526"/>
            <a:ext cx="2143140" cy="100010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Муха</a:t>
            </a:r>
          </a:p>
          <a:p>
            <a:pPr algn="ctr"/>
            <a:r>
              <a:rPr lang="ru-RU" sz="24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Цокотуха</a:t>
            </a:r>
            <a:endParaRPr lang="ru-RU" sz="24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Овал 53"/>
          <p:cNvSpPr/>
          <p:nvPr/>
        </p:nvSpPr>
        <p:spPr>
          <a:xfrm rot="1645265">
            <a:off x="7153260" y="3357562"/>
            <a:ext cx="1990740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Доктор</a:t>
            </a:r>
          </a:p>
          <a:p>
            <a:pPr algn="ctr"/>
            <a:r>
              <a:rPr lang="ru-RU" sz="24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Айболит</a:t>
            </a:r>
          </a:p>
        </p:txBody>
      </p:sp>
      <p:sp>
        <p:nvSpPr>
          <p:cNvPr id="55" name="Овал 54"/>
          <p:cNvSpPr/>
          <p:nvPr/>
        </p:nvSpPr>
        <p:spPr>
          <a:xfrm rot="20853041">
            <a:off x="7502302" y="2298317"/>
            <a:ext cx="1671607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Пута-ница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Овал 55"/>
          <p:cNvSpPr/>
          <p:nvPr/>
        </p:nvSpPr>
        <p:spPr>
          <a:xfrm rot="17909958">
            <a:off x="6954792" y="1197615"/>
            <a:ext cx="1857388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Теле-фон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 rot="4670637">
            <a:off x="5786944" y="1072638"/>
            <a:ext cx="2071702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Угомон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 rot="2912342">
            <a:off x="5061585" y="1527110"/>
            <a:ext cx="1857388" cy="1000132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D1406"/>
                </a:solidFill>
                <a:latin typeface="Times New Roman" pitchFamily="18" charset="0"/>
                <a:cs typeface="Times New Roman" pitchFamily="18" charset="0"/>
              </a:rPr>
              <a:t>Мойдодыр</a:t>
            </a:r>
            <a:endParaRPr lang="ru-RU" sz="2800" b="1" dirty="0">
              <a:solidFill>
                <a:srgbClr val="0D140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 flipH="1">
            <a:off x="6357950" y="2214554"/>
            <a:ext cx="1500198" cy="15716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Другие авторы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F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вал 37"/>
          <p:cNvSpPr/>
          <p:nvPr/>
        </p:nvSpPr>
        <p:spPr>
          <a:xfrm rot="939485">
            <a:off x="6572407" y="4808078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Мойдо-дыр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357950" y="6143620"/>
            <a:ext cx="1785950" cy="71438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 rot="216997">
            <a:off x="6380813" y="4060555"/>
            <a:ext cx="1928794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мимозу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 rot="3441201">
            <a:off x="7778319" y="4142490"/>
            <a:ext cx="1785918" cy="78720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Угомон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 rot="3624707">
            <a:off x="7658244" y="5180691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что у вас?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 rot="1483174">
            <a:off x="7438677" y="5986288"/>
            <a:ext cx="1810463" cy="782185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Лапуся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 rot="17138062">
            <a:off x="3986207" y="4322064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953547">
            <a:off x="5058838" y="6083999"/>
            <a:ext cx="1728845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Дядя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Стёпа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2\Рабочий стол\клипарты\Мои рисунки\ЧЕЛОВЕЧКИ\105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0"/>
            <a:ext cx="1566864" cy="1785926"/>
          </a:xfrm>
          <a:prstGeom prst="rect">
            <a:avLst/>
          </a:prstGeom>
          <a:noFill/>
        </p:spPr>
      </p:pic>
      <p:pic>
        <p:nvPicPr>
          <p:cNvPr id="1027" name="Picture 3" descr="C:\Documents and Settings\2\Рабочий стол\клипарты\Мои рисунки\ЧЕЛОВЕЧКИ\16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1357290" cy="1714488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 rot="4727667">
            <a:off x="3066189" y="4237749"/>
            <a:ext cx="1857388" cy="7858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что 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 rot="18648780">
            <a:off x="-310119" y="4924466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мимозу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 rot="19135608">
            <a:off x="960748" y="4012964"/>
            <a:ext cx="1857388" cy="79347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щенок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6050" y="5357826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Угомон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19166730">
            <a:off x="-253410" y="5867255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2353464">
            <a:off x="2182311" y="4570678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Дядя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Стёпа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 rot="317669">
            <a:off x="889517" y="5988162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Прививка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6663255">
            <a:off x="156893" y="3651962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Котята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14678" y="6072182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Фома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 rot="2750017">
            <a:off x="1937368" y="5761063"/>
            <a:ext cx="1866319" cy="81291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Лапуся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 rot="16713551">
            <a:off x="4455809" y="5084489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Котята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845555">
            <a:off x="5349213" y="4330023"/>
            <a:ext cx="1817359" cy="774887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Прививка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 rot="19882629">
            <a:off x="7432808" y="3182924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щенок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 rot="19418525">
            <a:off x="909362" y="4974638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ница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 rot="960631">
            <a:off x="5928844" y="5465708"/>
            <a:ext cx="1928826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Помощ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ница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 flipH="1">
            <a:off x="5929322" y="2071678"/>
            <a:ext cx="1357322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С.В.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Михалков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 flipH="1">
            <a:off x="2071670" y="2143116"/>
            <a:ext cx="1357322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С.В.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Михалков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 rot="16970357">
            <a:off x="-553583" y="3743125"/>
            <a:ext cx="1857388" cy="78581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Мойдо-дыр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Улыбающееся лицо 39"/>
          <p:cNvSpPr/>
          <p:nvPr/>
        </p:nvSpPr>
        <p:spPr>
          <a:xfrm>
            <a:off x="1000100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Улыбающееся лицо 44"/>
          <p:cNvSpPr/>
          <p:nvPr/>
        </p:nvSpPr>
        <p:spPr>
          <a:xfrm>
            <a:off x="1643042" y="0"/>
            <a:ext cx="571504" cy="642918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Улыбающееся лицо 45"/>
          <p:cNvSpPr/>
          <p:nvPr/>
        </p:nvSpPr>
        <p:spPr>
          <a:xfrm>
            <a:off x="2285984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лыбающееся лицо 46"/>
          <p:cNvSpPr/>
          <p:nvPr/>
        </p:nvSpPr>
        <p:spPr>
          <a:xfrm>
            <a:off x="2928926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лыбающееся лицо 47"/>
          <p:cNvSpPr/>
          <p:nvPr/>
        </p:nvSpPr>
        <p:spPr>
          <a:xfrm>
            <a:off x="5643570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" name="Улыбающееся лицо 48"/>
          <p:cNvSpPr/>
          <p:nvPr/>
        </p:nvSpPr>
        <p:spPr>
          <a:xfrm>
            <a:off x="6286512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" name="Улыбающееся лицо 49"/>
          <p:cNvSpPr/>
          <p:nvPr/>
        </p:nvSpPr>
        <p:spPr>
          <a:xfrm>
            <a:off x="6929454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1" name="Улыбающееся лицо 50"/>
          <p:cNvSpPr/>
          <p:nvPr/>
        </p:nvSpPr>
        <p:spPr>
          <a:xfrm>
            <a:off x="7572396" y="0"/>
            <a:ext cx="557210" cy="64294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5087E-6 C 0.00451 -0.00948 0.00104 -0.00995 0.01024 -0.01318 C 0.01337 -0.01642 0.01701 -0.01896 0.01979 -0.0222 C 0.02674 -0.03029 0.01823 -0.02567 0.02726 -0.02914 C 0.03194 -0.03746 0.03837 -0.04255 0.04427 -0.04925 C 0.04601 -0.05133 0.04705 -0.05457 0.04879 -0.05665 C 0.05069 -0.05827 0.05278 -0.05873 0.05486 -0.06012 C 0.06337 -0.06613 0.07569 -0.07399 0.08264 -0.08185 C 0.08889 -0.08972 0.09358 -0.09711 0.10104 -0.10382 C 0.10399 -0.11376 0.10625 -0.11099 0.11476 -0.10914 C 0.11563 -0.11769 0.11701 -0.13041 0.12101 -0.13827 C 0.12361 -0.14313 0.13021 -0.15261 0.13021 -0.15237 C 0.13264 -0.16509 0.1434 -0.18405 0.15017 -0.19399 C 0.15313 -0.20833 0.14965 -0.19492 0.15486 -0.2074 C 0.15573 -0.20856 0.1566 -0.21203 0.1566 -0.2118 " pathEditMode="relative" rAng="0" ptsTypes="ffffffffffffff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0439 C -0.03506 -0.00532 -0.04166 -0.01133 -0.04531 -0.02266 C -0.04739 -0.02937 -0.05052 -0.04648 -0.05381 -0.05434 C -0.05659 -0.06104 -0.05954 -0.06775 -0.06232 -0.07445 C -0.06423 -0.07931 -0.06909 -0.08809 -0.06909 -0.08786 C -0.07204 -0.10058 -0.07743 -0.11191 -0.0809 -0.12416 C -0.08506 -0.1385 -0.0875 -0.15422 -0.0894 -0.16925 C -0.08888 -0.18659 -0.08871 -0.20393 -0.08767 -0.22127 C -0.08732 -0.22659 -0.08559 -0.23168 -0.08437 -0.237 C -0.08333 -0.24162 -0.0809 -0.25064 -0.0809 -0.25041 C -0.08402 -0.29919 -0.09253 -0.36208 -0.06909 -0.40416 C -0.06857 -0.40648 -0.0684 -0.40902 -0.06736 -0.41087 C -0.0644 -0.41596 -0.05711 -0.42451 -0.05711 -0.42428 C -0.05451 -0.43538 -0.04635 -0.43885 -0.04027 -0.44694 C -0.03472 -0.4689 -0.04444 -0.42844 -0.0368 -0.48324 C -0.03645 -0.48578 -0.03437 -0.48763 -0.0335 -0.48994 C -0.03263 -0.49202 -0.03298 -0.49503 -0.03177 -0.49665 C -0.02916 -0.50012 -0.02482 -0.50058 -0.02152 -0.50335 C -0.02204 -0.50104 -0.02204 -0.49827 -0.02326 -0.49665 C -0.02621 -0.49272 -0.0335 -0.49549 -0.0335 -0.48763 " pathEditMode="relative" rAng="0" ptsTypes="fffffffffffffffffff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02662 C -0.03247 -0.06342 -0.02049 -0.09722 -0.01406 -0.13356 C 0.00104 -0.21944 -0.01944 -0.12685 -0.00052 -0.19305 C 0.00156 -0.20208 0.00191 -0.20879 0.00451 -0.21736 C 0.01267 -0.23773 0.02656 -0.25879 0.03663 -0.27893 C 0.05139 -0.30856 0.05712 -0.3449 0.07066 -0.37569 C 0.08021 -0.39838 0.0941 -0.4162 0.10278 -0.43657 C 0.11302 -0.46342 0.12552 -0.48796 0.13333 -0.51527 C 0.13507 -0.52129 0.13559 -0.52777 0.13837 -0.53287 C 0.14201 -0.54074 0.1474 -0.54514 0.15191 -0.55139 C 0.15399 -0.55393 0.15764 -0.55254 0.16042 -0.55347 C 0.18507 -0.56203 0.15191 -0.55625 0.19601 -0.56018 C 0.19583 -0.54583 0.22431 -0.3912 0.18247 -0.37106 C 0.18021 -0.36227 0.18073 -0.36666 0.18073 -0.35764 " pathEditMode="relative" rAng="0" ptsTypes="fffffffffffff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2.59259E-6 C -0.00277 -0.02569 -0.0019 -0.05139 -0.00104 -0.07685 C -0.00034 -0.08889 0.00209 -0.11296 0.00209 -0.11273 C 0.00348 -0.17662 0.00435 -0.24028 0.00608 -0.30347 C 0.00521 -0.35995 0.00487 -0.41666 0.00435 -0.47338 C 0.004 -0.49606 0.00052 -0.52014 -0.01303 -0.52778 C -0.01789 -0.54004 -0.021 -0.54074 -0.02795 -0.54815 C -0.02881 -0.55046 -0.029 -0.55463 -0.03039 -0.55509 C -0.03975 -0.5581 -0.03975 -0.55717 -0.03975 -0.55023 " pathEditMode="relative" rAng="0" ptsTypes="ffffffff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-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155 C 0.00677 -0.02682 0.0059 -0.02937 -0.0007 -0.03815 C -0.00295 -0.05295 -0.00903 -0.06035 -0.01424 -0.07422 C -0.02882 -0.11261 -0.01736 -0.08509 -0.02951 -0.12625 C -0.04809 -0.18937 -0.0283 -0.1163 -0.04653 -0.17133 C -0.04879 -0.17781 -0.04931 -0.18521 -0.05156 -0.19168 C -0.05625 -0.20555 -0.06181 -0.21873 -0.06684 -0.23214 C -0.06979 -0.23977 -0.06962 -0.24902 -0.07188 -0.25711 C -0.08212 -0.29457 -0.0941 -0.34104 -0.10747 -0.37665 C -0.11111 -0.4 -0.11701 -0.42151 -0.12101 -0.4444 C -0.12535 -0.43307 -0.12309 -0.43261 -0.12778 -0.44209 C -0.13004 -0.45341 -0.13472 -0.46289 -0.13802 -0.47376 C -0.14132 -0.4844 -0.14184 -0.4918 -0.14653 -0.50081 C -0.15087 -0.51885 -0.15729 -0.53665 -0.16007 -0.55515 C -0.15955 -0.56648 -0.16024 -0.57804 -0.15833 -0.58891 C -0.15781 -0.59145 -0.15451 -0.59145 -0.1533 -0.59353 C -0.14445 -0.60856 -0.16042 -0.59261 -0.14653 -0.60463 C -0.13854 -0.60393 -0.13056 -0.6037 -0.12274 -0.60255 C -0.11719 -0.60162 -0.11771 -0.60209 -0.11771 -0.59792 " pathEditMode="relative" rAng="0" ptsTypes="ffffffffffffffffffA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-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289 C 0.01059 0.0259 0.01042 0.02243 0.01181 0.01989 C 0.01285 0.01804 0.01528 0.01873 0.01684 0.01758 C 0.02726 0.00971 0.03177 0.00486 0.04393 0.00185 C 0.05243 -0.00647 0.05764 -0.00994 0.06424 -0.02081 C 0.0757 -0.03953 0.07986 -0.06266 0.09132 -0.08185 C 0.11302 -0.11792 0.13924 -0.14774 0.15921 -0.18566 C 0.17171 -0.20948 0.17969 -0.23768 0.19132 -0.26242 C 0.19914 -0.27907 0.20209 -0.29456 0.21511 -0.30289 C 0.21441 -0.32138 0.21962 -0.36416 0.19983 -0.37294 C 0.19271 -0.3711 0.18455 -0.36601 0.17778 -0.37063 " pathEditMode="relative" rAng="0" ptsTypes="ffffffffff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-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1965 C -0.0125 -0.02196 -0.01094 -0.02381 -0.01025 -0.02635 C -0.0092 -0.03005 -0.00972 -0.03422 -0.00851 -0.03768 C -0.004 -0.04948 0.01614 -0.06312 0.02535 -0.06913 C 0.02708 -0.07144 0.02847 -0.07422 0.03055 -0.07606 C 0.03264 -0.07791 0.03541 -0.07838 0.03732 -0.08046 C 0.04826 -0.09294 0.0559 -0.10797 0.06614 -0.12115 C 0.07222 -0.1378 0.07361 -0.15491 0.08125 -0.17086 C 0.08073 -0.17456 0.08125 -0.17895 0.07969 -0.18219 C 0.07569 -0.19052 0.06771 -0.19815 0.06094 -0.20231 " pathEditMode="relative" rAng="0" ptsTypes="fffffffff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763E-6 C -0.0073 -0.00185 -0.01164 -0.00624 -0.01858 -0.00809 C -0.03282 -0.01179 -0.04809 -0.01249 -0.06268 -0.01387 C -0.06441 -0.01596 -0.06563 -0.0185 -0.06771 -0.01989 C -0.07084 -0.02197 -0.07796 -0.02382 -0.07796 -0.02359 C -0.08247 -0.03168 -0.09011 -0.03792 -0.09653 -0.0437 C -0.10157 -0.04856 -0.11355 -0.05457 -0.11528 -0.06359 C -0.11598 -0.06728 -0.11528 -0.07145 -0.11528 -0.07538 " pathEditMode="relative" rAng="0" ptsTypes="fffffffA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-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1641 C -0.00208 0.00994 -0.01128 -0.00787 -0.02344 -0.02659 C -0.03194 -0.03977 -0.04184 -0.05203 -0.05069 -0.06497 C -0.05312 -0.06867 -0.05469 -0.0733 -0.05747 -0.0763 C -0.06163 -0.0807 -0.06667 -0.08347 -0.07101 -0.0874 C -0.08021 -0.0955 -0.08802 -0.10659 -0.09809 -0.11237 C -0.10208 -0.11469 -0.10625 -0.11607 -0.1099 -0.11908 C -0.12448 -0.13064 -0.13681 -0.14521 -0.15069 -0.15746 C -0.15937 -0.17295 -0.15104 -0.16232 -0.16424 -0.16879 C -0.16615 -0.16971 -0.16753 -0.17203 -0.16927 -0.17318 C -0.18108 -0.18104 -0.19392 -0.18821 -0.2066 -0.19353 C -0.21858 -0.20532 -0.23021 -0.20925 -0.24392 -0.21619 C -0.25955 -0.22428 -0.2717 -0.24047 -0.28628 -0.24995 C -0.30278 -0.27261 -0.2783 -0.23977 -0.29809 -0.26359 C -0.30226 -0.26867 -0.3099 -0.27931 -0.3099 -0.27908 C -0.31285 -0.29133 -0.31458 -0.30382 -0.3184 -0.31538 C -0.32118 -0.32347 -0.32569 -0.33018 -0.32865 -0.33804 C -0.34201 -0.37365 -0.33559 -0.36301 -0.34549 -0.39677 C -0.34861 -0.4074 -0.35208 -0.41781 -0.35573 -0.42821 C -0.35677 -0.43122 -0.35799 -0.43422 -0.35903 -0.43746 C -0.36493 -0.45596 -0.3651 -0.47723 -0.37101 -0.49596 C -0.37274 -0.51908 -0.38108 -0.55029 -0.36753 -0.56833 C -0.36493 -0.57943 -0.36424 -0.59052 -0.3625 -0.60208 C -0.36215 -0.6044 -0.36198 -0.6074 -0.36076 -0.60902 C -0.35903 -0.61133 -0.35625 -0.61226 -0.35399 -0.61341 C -0.35069 -0.61526 -0.34392 -0.61804 -0.34392 -0.61781 C -0.34097 -0.61665 -0.33559 -0.61503 -0.33368 -0.6111 C -0.33177 -0.60717 -0.33351 -0.59931 -0.33021 -0.59769 C -0.32691 -0.59607 -0.32014 -0.59307 -0.32014 -0.59284 C -0.31458 -0.59815 -0.31372 -0.59584 -0.31667 -0.59977 " pathEditMode="relative" rAng="0" ptsTypes="fffffffffffffffffffffffffffffA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0" y="-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0.00971 C -0.06475 0.01202 -0.07569 0.01364 -0.09687 0.01179 C -0.10833 0.00717 -0.11545 -0.00855 -0.12066 -0.02196 C -0.12396 -0.04092 -0.12777 -0.05988 -0.13246 -0.07838 C -0.13611 -0.10844 -0.13264 -0.09711 -0.13923 -0.11422 C -0.14323 -0.15121 -0.14618 -0.18774 -0.14774 -0.22497 C -0.14722 -0.25803 -0.14705 -0.29087 -0.146 -0.32393 C -0.14531 -0.34959 -0.13264 -0.36971 -0.12222 -0.38936 C -0.11371 -0.40555 -0.10798 -0.42428 -0.09861 -0.43907 C -0.09566 -0.4437 -0.09531 -0.45087 -0.09184 -0.45503 C -0.08593 -0.46196 -0.06371 -0.47514 -0.05451 -0.47514 " pathEditMode="relative" rAng="0" ptsTypes="ffffffffffA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2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3098 C 0.00122 -0.04092 -0.00121 -0.0578 -0.01093 -0.06659 C -0.02083 -0.0763 -0.03333 -0.07907 -0.04323 -0.08925 C -0.05034 -0.09618 -0.06701 -0.11561 -0.07534 -0.12509 C -0.08333 -0.13457 -0.09409 -0.13919 -0.1026 -0.14798 C -0.12326 -0.16855 -0.14149 -0.18474 -0.16701 -0.19283 C -0.1776 -0.20208 -0.18541 -0.21225 -0.19739 -0.21757 C -0.20069 -0.23029 -0.20625 -0.24162 -0.21441 -0.24925 C -0.22326 -0.27907 -0.23472 -0.28902 -0.2533 -0.30774 C -0.27587 -0.33017 -0.2434 -0.3015 -0.26354 -0.31907 C -0.2717 -0.34011 -0.28628 -0.35514 -0.29583 -0.37526 C -0.3085 -0.40208 -0.31597 -0.43006 -0.32448 -0.45896 C -0.32795 -0.48555 -0.32934 -0.51353 -0.34149 -0.53549 C -0.34375 -0.55954 -0.34618 -0.58335 -0.34826 -0.60763 C -0.346 -0.68971 -0.36024 -0.6622 -0.33142 -0.67538 C -0.31475 -0.66058 -0.34583 -0.6867 -0.31093 -0.66867 C -0.30729 -0.66682 -0.30312 -0.65734 -0.30087 -0.65272 C -0.30034 -0.64069 -0.30243 -0.62798 -0.29913 -0.61665 C -0.29774 -0.61225 -0.28889 -0.61202 -0.28889 -0.61179 C -0.2868 -0.60324 -0.28732 -0.60763 -0.28732 -0.59861 " pathEditMode="relative" rAng="0" ptsTypes="fffffffffffffffffffA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-3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0.04463 C 0.01285 0.00763 -0.00382 0.05966 0.0099 0.0222 C 0.01337 0.01295 0.01424 0.00232 0.02014 -0.00578 C 0.02414 -0.01132 0.03369 -0.0208 0.03369 -0.02057 C 0.03612 -0.02843 0.04549 -0.04115 0.04549 -0.04092 C 0.05157 -0.06057 0.05834 -0.0793 0.06424 -0.09895 C 0.06876 -0.11375 0.07101 -0.12323 0.08108 -0.13433 C 0.08976 -0.15375 0.10226 -0.17502 0.10816 -0.19583 C 0.10643 -0.22104 0.10955 -0.22543 0.08785 -0.22936 C 0.08073 -0.23213 0.0658 -0.23306 0.0658 -0.23283 " pathEditMode="relative" rAng="0" ptsTypes="fffffffffA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0092 C 0.03559 0.00716 0.02014 0.00508 0.05642 0.003 C 0.06354 -0.00185 0.07014 -0.00463 0.07865 -0.00671 C 0.08542 -0.01342 0.09167 -0.0155 0.09896 -0.0222 C 0.10347 -0.04116 0.11823 -0.05665 0.13125 -0.07053 C 0.14115 -0.08093 0.14878 -0.09249 0.15781 -0.10336 C 0.16128 -0.11376 0.16076 -0.10729 0.15365 -0.10729 C 0.15156 -0.10729 0.14965 -0.10868 0.14774 -0.10937 C 0.15417 -0.11122 0.15365 -0.11307 0.15365 -0.10937 " pathEditMode="relative" rAng="0" ptsTypes="ffffffffA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5.78035E-7 C -0.00591 -0.02335 -0.01007 -0.04924 -0.02032 -0.07005 C -0.02396 -0.09317 -0.02553 -0.12208 -0.0356 -0.14219 C -0.04219 -0.15537 -0.05261 -0.163 -0.06112 -0.17387 C -0.06389 -0.18427 -0.0665 -0.19607 -0.07292 -0.20323 C -0.07448 -0.20508 -0.07605 -0.2067 -0.07796 -0.20786 C -0.08004 -0.20901 -0.08473 -0.20994 -0.08473 -0.20994 " pathEditMode="relative" ptsTypes="ffffffA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13873E-6 C 0.00226 -0.02844 0.00486 -0.05596 0.01111 -0.08278 C 0.01667 -0.14289 0.03038 -0.19838 0.04462 -0.25503 C 0.04965 -0.27492 0.05139 -0.29688 0.05903 -0.31492 C 0.0684 -0.33688 0.0743 -0.35815 0.08125 -0.38151 C 0.08889 -0.40671 0.09809 -0.44046 0.11007 -0.46197 C 0.11614 -0.47307 0.13073 -0.49203 0.13073 -0.49179 C 0.13177 -0.49503 0.13194 -0.49919 0.13385 -0.50104 C 0.13611 -0.50335 0.14045 -0.50012 0.14184 -0.50335 C 0.14427 -0.50867 0.14253 -0.51561 0.14358 -0.52185 C 0.1441 -0.52648 0.1467 -0.53549 0.1467 -0.53526 C 0.14774 -0.54544 0.14826 -0.55538 0.14983 -0.56532 C 0.15035 -0.56809 0.15226 -0.56994 0.15312 -0.57249 C 0.15399 -0.57526 0.15417 -0.5785 0.15469 -0.58151 C 0.16146 -0.57896 0.16319 -0.57919 0.15955 -0.57919 " pathEditMode="relative" rAng="0" ptsTypes="ffffffffffffffA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855 C 0.0132 0.00786 0.02171 0.00809 0.03003 0.00624 C 0.03768 0.00462 0.04323 -0.00555 0.04862 -0.01179 C 0.05695 -0.02151 0.06754 -0.02705 0.07587 -0.03653 C 0.08282 -0.0444 0.08628 -0.04925 0.09445 -0.05457 C 0.10226 -0.0652 0.12448 -0.09341 0.12501 -0.1089 C 0.12553 -0.12463 0.12501 -0.14058 0.12501 -0.1563 " pathEditMode="relative" rAng="0" ptsTypes="ffffffA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  <p:bldP spid="19" grpId="0" animBg="1"/>
      <p:bldP spid="20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множение 21">
            <a:hlinkClick r:id="" action="ppaction://hlinkshowjump?jump=endshow"/>
          </p:cNvPr>
          <p:cNvSpPr/>
          <p:nvPr/>
        </p:nvSpPr>
        <p:spPr>
          <a:xfrm>
            <a:off x="8689287" y="-57390"/>
            <a:ext cx="540000" cy="540000"/>
          </a:xfrm>
          <a:prstGeom prst="mathMultiply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 rot="20738192">
            <a:off x="1712845" y="2849367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D28804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3200" b="1" cap="none" spc="0" dirty="0">
              <a:ln w="1905"/>
              <a:solidFill>
                <a:srgbClr val="D2880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051017" y="2533176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3200" b="1" cap="none" spc="0" dirty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7098870" y="4837961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3200" b="1" cap="none" spc="0" dirty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4872090" y="5325448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3200" b="1" cap="none" spc="0" dirty="0">
              <a:ln w="1905"/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5468369" y="972016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D6A3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3200" b="1" cap="none" spc="0" dirty="0">
              <a:ln w="1905"/>
              <a:solidFill>
                <a:srgbClr val="D6A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rot="270088">
            <a:off x="3350096" y="2972219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A85008"/>
                </a:solidFill>
                <a:latin typeface="Arial" pitchFamily="34" charset="0"/>
                <a:cs typeface="Arial" pitchFamily="34" charset="0"/>
              </a:rPr>
              <a:t>я</a:t>
            </a:r>
            <a:endParaRPr lang="ru-RU" sz="3200" b="1" cap="none" spc="0" dirty="0">
              <a:ln w="1905"/>
              <a:solidFill>
                <a:srgbClr val="A850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948445" y="2436525"/>
            <a:ext cx="4268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3600" b="1" cap="none" spc="0" dirty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 rot="21438007">
            <a:off x="988234" y="4900078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ё</a:t>
            </a:r>
            <a:endParaRPr lang="ru-RU" sz="3200" b="1" cap="none" spc="0" dirty="0">
              <a:ln w="1905"/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 rot="204555">
            <a:off x="5323620" y="4574391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A99A85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3200" b="1" cap="none" spc="0" dirty="0">
              <a:ln w="1905"/>
              <a:solidFill>
                <a:srgbClr val="A99A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180953" y="1609407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905"/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sz="3200" b="1" cap="none" spc="0" dirty="0">
              <a:ln w="1905"/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545660" y="4387341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3200" b="1" cap="none" spc="0" dirty="0">
              <a:ln w="1905"/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411882" y="4266377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3200" b="1" cap="none" spc="0" dirty="0">
              <a:ln w="1905"/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 rot="462464">
            <a:off x="7452320" y="3068960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3200" b="1" cap="none" spc="0" dirty="0">
              <a:ln w="1905"/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 rot="326907">
            <a:off x="5873210" y="5364620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3200" b="1" cap="none" spc="0" dirty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630096" y="1264404"/>
            <a:ext cx="42684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3200" b="1" cap="none" spc="0" dirty="0">
              <a:ln w="1905"/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Блок-схема: сохраненные данные 107"/>
          <p:cNvSpPr/>
          <p:nvPr/>
        </p:nvSpPr>
        <p:spPr>
          <a:xfrm>
            <a:off x="29031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cap="none" spc="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а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9" name="Блок-схема: сохраненные данные 108"/>
          <p:cNvSpPr/>
          <p:nvPr/>
        </p:nvSpPr>
        <p:spPr>
          <a:xfrm>
            <a:off x="114138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е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4" name="Блок-схема: сохраненные данные 113"/>
          <p:cNvSpPr/>
          <p:nvPr/>
        </p:nvSpPr>
        <p:spPr>
          <a:xfrm>
            <a:off x="199245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ё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5" name="Блок-схема: сохраненные данные 114"/>
          <p:cNvSpPr/>
          <p:nvPr/>
        </p:nvSpPr>
        <p:spPr>
          <a:xfrm>
            <a:off x="284352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и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6" name="Блок-схема: сохраненные данные 115"/>
          <p:cNvSpPr/>
          <p:nvPr/>
        </p:nvSpPr>
        <p:spPr>
          <a:xfrm>
            <a:off x="369459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о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7" name="Блок-схема: сохраненные данные 116"/>
          <p:cNvSpPr/>
          <p:nvPr/>
        </p:nvSpPr>
        <p:spPr>
          <a:xfrm>
            <a:off x="454566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у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8" name="Блок-схема: сохраненные данные 117"/>
          <p:cNvSpPr/>
          <p:nvPr/>
        </p:nvSpPr>
        <p:spPr>
          <a:xfrm>
            <a:off x="539673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cap="none" spc="0" dirty="0" err="1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ы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9" name="Блок-схема: сохраненные данные 118"/>
          <p:cNvSpPr/>
          <p:nvPr/>
        </p:nvSpPr>
        <p:spPr>
          <a:xfrm>
            <a:off x="624780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э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0" name="Блок-схема: сохраненные данные 119"/>
          <p:cNvSpPr/>
          <p:nvPr/>
        </p:nvSpPr>
        <p:spPr>
          <a:xfrm>
            <a:off x="7098870" y="148221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err="1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ю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1" name="Блок-схема: сохраненные данные 120"/>
          <p:cNvSpPr/>
          <p:nvPr/>
        </p:nvSpPr>
        <p:spPr>
          <a:xfrm>
            <a:off x="7949943" y="175605"/>
            <a:ext cx="720000" cy="584775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я</a:t>
            </a:r>
            <a:endParaRPr lang="ru-RU" sz="3200" b="1" cap="none" spc="0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19818690">
            <a:off x="1433560" y="1863741"/>
            <a:ext cx="4268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8F4507"/>
                </a:solidFill>
                <a:latin typeface="Arial" pitchFamily="34" charset="0"/>
                <a:cs typeface="Arial" pitchFamily="34" charset="0"/>
              </a:rPr>
              <a:t>ю</a:t>
            </a:r>
            <a:endParaRPr lang="ru-RU" sz="3600" b="1" cap="none" spc="0" dirty="0">
              <a:ln w="1905"/>
              <a:solidFill>
                <a:srgbClr val="8F45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21419634">
            <a:off x="3264441" y="1620155"/>
            <a:ext cx="4268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3600" b="1" cap="none" spc="0" dirty="0">
              <a:ln w="1905"/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Блок-схема: сохраненные данные 123"/>
          <p:cNvSpPr/>
          <p:nvPr/>
        </p:nvSpPr>
        <p:spPr>
          <a:xfrm>
            <a:off x="3131840" y="3429000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цифра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5" name="Блок-схема: сохраненные данные 124"/>
          <p:cNvSpPr/>
          <p:nvPr/>
        </p:nvSpPr>
        <p:spPr>
          <a:xfrm>
            <a:off x="5580112" y="3717032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цифра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6" name="Блок-схема: сохраненные данные 125"/>
          <p:cNvSpPr/>
          <p:nvPr/>
        </p:nvSpPr>
        <p:spPr>
          <a:xfrm>
            <a:off x="3779912" y="836712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цифра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7" name="Блок-схема: сохраненные данные 126"/>
          <p:cNvSpPr/>
          <p:nvPr/>
        </p:nvSpPr>
        <p:spPr>
          <a:xfrm>
            <a:off x="3275856" y="4869160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согласная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8" name="Блок-схема: сохраненные данные 127"/>
          <p:cNvSpPr/>
          <p:nvPr/>
        </p:nvSpPr>
        <p:spPr>
          <a:xfrm>
            <a:off x="6948264" y="5661248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согласная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Блок-схема: сохраненные данные 128"/>
          <p:cNvSpPr/>
          <p:nvPr/>
        </p:nvSpPr>
        <p:spPr>
          <a:xfrm>
            <a:off x="5292080" y="2708920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согласная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Блок-схема: сохраненные данные 129"/>
          <p:cNvSpPr/>
          <p:nvPr/>
        </p:nvSpPr>
        <p:spPr>
          <a:xfrm>
            <a:off x="6727287" y="1069407"/>
            <a:ext cx="2232000" cy="1080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Это согласная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-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028" y="378967"/>
            <a:ext cx="8497379" cy="7945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«Найди слова с заданным звуком»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59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упражнять детей в выборе слов с заданным звуком, освоение способа интонационного выделения заданного звука в слове.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а к описанию игры  -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>
            <a:hlinkClick r:id="rId5" action="ppaction://hlinksldjump"/>
          </p:cNvPr>
          <p:cNvSpPr/>
          <p:nvPr/>
        </p:nvSpPr>
        <p:spPr>
          <a:xfrm>
            <a:off x="395536" y="3356992"/>
            <a:ext cx="1594089" cy="1224136"/>
          </a:xfrm>
          <a:prstGeom prst="cloudCallout">
            <a:avLst>
              <a:gd name="adj1" fmla="val -20833"/>
              <a:gd name="adj2" fmla="val 61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носка-облако 26">
            <a:hlinkClick r:id="rId6" action="ppaction://hlinksldjump"/>
          </p:cNvPr>
          <p:cNvSpPr/>
          <p:nvPr/>
        </p:nvSpPr>
        <p:spPr>
          <a:xfrm>
            <a:off x="2195736" y="3717032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-облако 27">
            <a:hlinkClick r:id="rId7" action="ppaction://hlinksldjump"/>
          </p:cNvPr>
          <p:cNvSpPr/>
          <p:nvPr/>
        </p:nvSpPr>
        <p:spPr>
          <a:xfrm>
            <a:off x="4139952" y="3861048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-облако 28">
            <a:hlinkClick r:id="rId8" action="ppaction://hlinksldjump"/>
          </p:cNvPr>
          <p:cNvSpPr/>
          <p:nvPr/>
        </p:nvSpPr>
        <p:spPr>
          <a:xfrm>
            <a:off x="6012160" y="3212976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«Щ»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ыноска-облако 29">
            <a:hlinkClick r:id="rId9" action="ppaction://hlinksldjump"/>
          </p:cNvPr>
          <p:cNvSpPr/>
          <p:nvPr/>
        </p:nvSpPr>
        <p:spPr>
          <a:xfrm>
            <a:off x="2987824" y="5085184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6444208" y="2276872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7385674" y="1628800"/>
            <a:ext cx="360040" cy="3519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32656"/>
            <a:ext cx="1026220" cy="725592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5150" y="2132856"/>
            <a:ext cx="618850" cy="43756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4005064"/>
            <a:ext cx="1556056" cy="2086819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365104"/>
            <a:ext cx="3024276" cy="226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3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051720" y="3068960"/>
            <a:ext cx="2706458" cy="1931508"/>
            <a:chOff x="2085037" y="1665700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85037" y="1665700"/>
              <a:ext cx="2952328" cy="2160240"/>
            </a:xfrm>
            <a:prstGeom prst="cloudCallout">
              <a:avLst>
                <a:gd name="adj1" fmla="val 121827"/>
                <a:gd name="adj2" fmla="val -22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08524" y="1922570"/>
              <a:ext cx="2427447" cy="148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«Ж»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32" y="927229"/>
            <a:ext cx="2000103" cy="1537752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4" y="649360"/>
            <a:ext cx="2459765" cy="184482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86" y="620157"/>
            <a:ext cx="1717700" cy="1844824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9800"/>
            <a:ext cx="1739128" cy="2382129"/>
          </a:xfrm>
          <a:prstGeom prst="rect">
            <a:avLst/>
          </a:prstGeom>
        </p:spPr>
      </p:pic>
      <p:sp>
        <p:nvSpPr>
          <p:cNvPr id="28" name="Управляющая кнопка: домой 27">
            <a:hlinkClick r:id="rId13" action="ppaction://hlinksldjump" highlightClick="1"/>
          </p:cNvPr>
          <p:cNvSpPr/>
          <p:nvPr/>
        </p:nvSpPr>
        <p:spPr>
          <a:xfrm>
            <a:off x="7661863" y="617024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3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2846230"/>
            <a:ext cx="2420152" cy="324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0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Пользователь\Desktop\рабочка к презентации\blue-powerpoint-background-stars_2572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547664" y="3068960"/>
            <a:ext cx="2711792" cy="1811159"/>
            <a:chOff x="2140249" y="1655942"/>
            <a:chExt cx="2952328" cy="216023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140249" y="1655942"/>
              <a:ext cx="2952328" cy="2160239"/>
            </a:xfrm>
            <a:prstGeom prst="cloudCallout">
              <a:avLst>
                <a:gd name="adj1" fmla="val 129478"/>
                <a:gd name="adj2" fmla="val -484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29865" y="1837472"/>
              <a:ext cx="2544835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«Ш»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09" y="580922"/>
            <a:ext cx="2555776" cy="1916832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81" y="639070"/>
            <a:ext cx="1180377" cy="186615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3168"/>
            <a:ext cx="1843744" cy="184374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18" y="931829"/>
            <a:ext cx="1905000" cy="1552575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7524328" y="609329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71" y="745664"/>
            <a:ext cx="1829743" cy="1843466"/>
          </a:xfrm>
          <a:prstGeom prst="rect">
            <a:avLst/>
          </a:prstGeom>
        </p:spPr>
      </p:pic>
      <p:pic>
        <p:nvPicPr>
          <p:cNvPr id="24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0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043608" y="2780928"/>
            <a:ext cx="2734419" cy="1811160"/>
            <a:chOff x="661178" y="1529761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661178" y="1529761"/>
              <a:ext cx="2952328" cy="2160240"/>
            </a:xfrm>
            <a:prstGeom prst="cloudCallout">
              <a:avLst>
                <a:gd name="adj1" fmla="val 153421"/>
                <a:gd name="adj2" fmla="val -571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6821" y="1752596"/>
              <a:ext cx="2168973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«Ц»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6566">
            <a:off x="2195422" y="582210"/>
            <a:ext cx="1912270" cy="191227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81" y="980728"/>
            <a:ext cx="1531190" cy="1506436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40" t="-3780" r="540" b="3780"/>
          <a:stretch/>
        </p:blipFill>
        <p:spPr>
          <a:xfrm>
            <a:off x="102460" y="939879"/>
            <a:ext cx="2166200" cy="1547285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1" y="980728"/>
            <a:ext cx="1577570" cy="1368407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588">
            <a:off x="5615897" y="770292"/>
            <a:ext cx="1628800" cy="1628800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7596336" y="6021288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5877272"/>
            <a:ext cx="1296144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0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187624" y="2564904"/>
            <a:ext cx="2832077" cy="2232247"/>
            <a:chOff x="4404219" y="2636913"/>
            <a:chExt cx="2832077" cy="196208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4404219" y="2636913"/>
              <a:ext cx="2832077" cy="1962089"/>
            </a:xfrm>
            <a:prstGeom prst="cloudCallout">
              <a:avLst>
                <a:gd name="adj1" fmla="val 135318"/>
                <a:gd name="adj2" fmla="val -432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1374" y="3016935"/>
              <a:ext cx="2337499" cy="1163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«Щ»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7593028" y="619850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39" y="908720"/>
            <a:ext cx="1503732" cy="165109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911" b="3911"/>
          <a:stretch/>
        </p:blipFill>
        <p:spPr>
          <a:xfrm rot="21144387">
            <a:off x="2033735" y="906617"/>
            <a:ext cx="1460452" cy="15710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" y="967049"/>
            <a:ext cx="1683170" cy="1506474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8" y="941830"/>
            <a:ext cx="1723963" cy="1484404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86" y="908720"/>
            <a:ext cx="1508763" cy="1508763"/>
          </a:xfrm>
          <a:prstGeom prst="rect">
            <a:avLst/>
          </a:prstGeom>
        </p:spPr>
      </p:pic>
      <p:pic>
        <p:nvPicPr>
          <p:cNvPr id="21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1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331640" y="2708920"/>
            <a:ext cx="2441446" cy="2219454"/>
            <a:chOff x="2079712" y="1619839"/>
            <a:chExt cx="2952328" cy="2610208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79712" y="1619839"/>
              <a:ext cx="2952328" cy="2610208"/>
            </a:xfrm>
            <a:prstGeom prst="cloudCallout">
              <a:avLst>
                <a:gd name="adj1" fmla="val 159922"/>
                <a:gd name="adj2" fmla="val -5211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632" y="2084100"/>
              <a:ext cx="2374973" cy="1556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«Ч»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11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734135" y="1357481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24" r="99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0" y="774958"/>
            <a:ext cx="1446880" cy="2057464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388"/>
            <a:ext cx="1811051" cy="1600969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46401"/>
            <a:ext cx="2527459" cy="1935686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3" action="ppaction://hlinksldjump" highlightClick="1"/>
          </p:cNvPr>
          <p:cNvSpPr/>
          <p:nvPr/>
        </p:nvSpPr>
        <p:spPr>
          <a:xfrm>
            <a:off x="7675523" y="619273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95" y="931313"/>
            <a:ext cx="1735120" cy="173512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3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90336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Игра – широкое и многогранное понятие. Дети играют не только тогда, когда бегают, соревнуются. Она может заключаться и в большом напряжении творческих способностей, воображения</a:t>
            </a:r>
            <a:r>
              <a:rPr lang="ru-RU" sz="3200" b="1" dirty="0" smtClean="0"/>
              <a:t>» </a:t>
            </a:r>
          </a:p>
          <a:p>
            <a:r>
              <a:rPr lang="ru-RU" sz="3200" b="1" dirty="0" smtClean="0"/>
              <a:t>В.А. Сухомлинский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326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7376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«Твёрдый – мягкий»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9434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умение дифференцировать согласные звуки на твёрдые и мягкие,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к описанию игры  -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нажатием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в  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верхней части слайда. </a:t>
            </a: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1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1400" b="1" i="1" dirty="0" smtClean="0">
                <a:solidFill>
                  <a:schemeClr val="tx1"/>
                </a:solidFill>
                <a:latin typeface="+mj-lt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7385547" y="1570602"/>
            <a:ext cx="282797" cy="31565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6444208" y="2060848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альтернативный процесс 12">
            <a:hlinkClick r:id="rId5" action="ppaction://hlinksldjump"/>
          </p:cNvPr>
          <p:cNvSpPr/>
          <p:nvPr/>
        </p:nvSpPr>
        <p:spPr>
          <a:xfrm>
            <a:off x="463531" y="3582529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>
            <a:hlinkClick r:id="rId6" action="ppaction://hlinksldjump"/>
          </p:cNvPr>
          <p:cNvSpPr/>
          <p:nvPr/>
        </p:nvSpPr>
        <p:spPr>
          <a:xfrm>
            <a:off x="1310190" y="358665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>
            <a:hlinkClick r:id="rId7" action="ppaction://hlinksldjump"/>
          </p:cNvPr>
          <p:cNvSpPr/>
          <p:nvPr/>
        </p:nvSpPr>
        <p:spPr>
          <a:xfrm>
            <a:off x="2645410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>
            <a:hlinkClick r:id="rId8" action="ppaction://hlinksldjump"/>
          </p:cNvPr>
          <p:cNvSpPr/>
          <p:nvPr/>
        </p:nvSpPr>
        <p:spPr>
          <a:xfrm>
            <a:off x="4800663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альтернативный процесс 22">
            <a:hlinkClick r:id="rId9" action="ppaction://hlinksldjump"/>
          </p:cNvPr>
          <p:cNvSpPr/>
          <p:nvPr/>
        </p:nvSpPr>
        <p:spPr>
          <a:xfrm>
            <a:off x="6996907" y="357989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альтернативный процесс 23">
            <a:hlinkClick r:id="rId10" action="ppaction://hlinksldjump"/>
          </p:cNvPr>
          <p:cNvSpPr/>
          <p:nvPr/>
        </p:nvSpPr>
        <p:spPr>
          <a:xfrm>
            <a:off x="7091545" y="4853615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лок-схема: альтернативный процесс 24">
            <a:hlinkClick r:id="rId11" action="ppaction://hlinksldjump"/>
          </p:cNvPr>
          <p:cNvSpPr/>
          <p:nvPr/>
        </p:nvSpPr>
        <p:spPr>
          <a:xfrm>
            <a:off x="1043608" y="485561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>
            <a:hlinkClick r:id="rId8" action="ppaction://hlinksldjump"/>
          </p:cNvPr>
          <p:cNvSpPr/>
          <p:nvPr/>
        </p:nvSpPr>
        <p:spPr>
          <a:xfrm>
            <a:off x="3056501" y="4877212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лок-схема: альтернативный процесс 26">
            <a:hlinkClick r:id="rId12" action="ppaction://hlinksldjump"/>
          </p:cNvPr>
          <p:cNvSpPr/>
          <p:nvPr/>
        </p:nvSpPr>
        <p:spPr>
          <a:xfrm>
            <a:off x="5076056" y="486916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>
            <a:hlinkClick r:id="rId8" action="ppaction://hlinksldjump"/>
          </p:cNvPr>
          <p:cNvSpPr/>
          <p:nvPr/>
        </p:nvSpPr>
        <p:spPr>
          <a:xfrm>
            <a:off x="3484227" y="358252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альтернативный процесс 29">
            <a:hlinkClick r:id="rId13" action="ppaction://hlinksldjump"/>
          </p:cNvPr>
          <p:cNvSpPr/>
          <p:nvPr/>
        </p:nvSpPr>
        <p:spPr>
          <a:xfrm>
            <a:off x="5664174" y="3579888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>
            <a:hlinkClick r:id="rId14" action="ppaction://hlinksldjump"/>
          </p:cNvPr>
          <p:cNvSpPr/>
          <p:nvPr/>
        </p:nvSpPr>
        <p:spPr>
          <a:xfrm>
            <a:off x="7835724" y="357988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альтернативный процесс 31">
            <a:hlinkClick r:id="rId15" action="ppaction://hlinksldjump"/>
          </p:cNvPr>
          <p:cNvSpPr/>
          <p:nvPr/>
        </p:nvSpPr>
        <p:spPr>
          <a:xfrm>
            <a:off x="7903789" y="4853614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альтернативный процесс 32">
            <a:hlinkClick r:id="rId16" action="ppaction://hlinksldjump"/>
          </p:cNvPr>
          <p:cNvSpPr/>
          <p:nvPr/>
        </p:nvSpPr>
        <p:spPr>
          <a:xfrm>
            <a:off x="1882425" y="4886431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>
            <a:hlinkClick r:id="rId17" action="ppaction://hlinksldjump"/>
          </p:cNvPr>
          <p:cNvSpPr/>
          <p:nvPr/>
        </p:nvSpPr>
        <p:spPr>
          <a:xfrm>
            <a:off x="3898793" y="487947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>
            <a:hlinkClick r:id="rId18" action="ppaction://hlinksldjump"/>
          </p:cNvPr>
          <p:cNvSpPr/>
          <p:nvPr/>
        </p:nvSpPr>
        <p:spPr>
          <a:xfrm>
            <a:off x="5914873" y="4855876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7747583" y="1570602"/>
            <a:ext cx="282797" cy="3156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9552" y="260648"/>
            <a:ext cx="1026220" cy="725592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1840" y="2204864"/>
            <a:ext cx="61105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7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1259632" y="2852936"/>
            <a:ext cx="2116933" cy="3213980"/>
            <a:chOff x="1122619" y="2920364"/>
            <a:chExt cx="2116933" cy="32139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122619" y="2920364"/>
              <a:ext cx="2116933" cy="3213980"/>
              <a:chOff x="1115616" y="548680"/>
              <a:chExt cx="2116933" cy="321398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Равнобедренный треугольник 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«М»</a:t>
                </a:r>
                <a:endParaRPr lang="ru-RU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626675" y="4856274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«М»</a:t>
              </a:r>
              <a:endPara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65304"/>
            <a:ext cx="71365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794524"/>
            <a:ext cx="1535931" cy="1727471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58900" y="6165304"/>
            <a:ext cx="652705" cy="5994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3" y="898769"/>
            <a:ext cx="1500743" cy="1665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68" y="856171"/>
            <a:ext cx="1626906" cy="1626906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2" y="814568"/>
            <a:ext cx="1555387" cy="1710111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71" y="957310"/>
            <a:ext cx="1516611" cy="1545226"/>
          </a:xfrm>
          <a:prstGeom prst="rect">
            <a:avLst/>
          </a:prstGeom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5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-0.01459 L 0.2757 0.5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2552 0.489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1597 0.49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708920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725144"/>
            <a:ext cx="1302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72857" y="6135907"/>
            <a:ext cx="580697" cy="5941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65" y="826450"/>
            <a:ext cx="1555387" cy="17101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24" y="999854"/>
            <a:ext cx="1516611" cy="1545226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32" y="719169"/>
            <a:ext cx="1418319" cy="1763908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2560"/>
            <a:ext cx="1734579" cy="173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6471" l="0" r="8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2842"/>
            <a:ext cx="1499769" cy="145804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3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1841E-6 L -0.1868 0.475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35708E-6 L -0.17517 0.44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9824E-7 L 0.2724 0.483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467544" y="2636912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3608" y="46531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44408" y="616995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3" y="908720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24328" y="6169953"/>
            <a:ext cx="634002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9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6" y="908720"/>
            <a:ext cx="1656184" cy="1656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67" y="908719"/>
            <a:ext cx="1303744" cy="15731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68" y="908720"/>
            <a:ext cx="1616968" cy="1616968"/>
          </a:xfrm>
          <a:prstGeom prst="rect">
            <a:avLst/>
          </a:prstGeom>
        </p:spPr>
      </p:pic>
      <p:pic>
        <p:nvPicPr>
          <p:cNvPr id="23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9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52451E-6 L 0.07847 0.477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5717E-6 L 0.07066 0.46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319 0.485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323528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576" y="479715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1" y="6093296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85" y="1052736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7596336" y="6192058"/>
            <a:ext cx="561994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1760244" cy="1480735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53" y="963876"/>
            <a:ext cx="1621663" cy="150417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569530" cy="1397726"/>
          </a:xfrm>
          <a:prstGeom prst="rect">
            <a:avLst/>
          </a:prstGeom>
        </p:spPr>
      </p:pic>
      <p:pic>
        <p:nvPicPr>
          <p:cNvPr id="26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7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2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9565E-7 L 0.25035 0.4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5717E-6 L 0.05833 0.487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7123E-6 L 0.0158 0.515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3" y="365221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«Измерь слово»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понятие «слог»; упражнять в делении слов на слоги, определении количества слогов в слове.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правой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6948264" y="6137920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90" r="38061"/>
          <a:stretch/>
        </p:blipFill>
        <p:spPr>
          <a:xfrm>
            <a:off x="1777118" y="3884307"/>
            <a:ext cx="1796683" cy="1818535"/>
          </a:xfrm>
          <a:prstGeom prst="rect">
            <a:avLst/>
          </a:prstGeom>
        </p:spPr>
      </p:pic>
      <p:pic>
        <p:nvPicPr>
          <p:cNvPr id="30" name="Рисунок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61" y="3996276"/>
            <a:ext cx="1388132" cy="1638819"/>
          </a:xfrm>
          <a:prstGeom prst="rect">
            <a:avLst/>
          </a:prstGeom>
        </p:spPr>
      </p:pic>
      <p:pic>
        <p:nvPicPr>
          <p:cNvPr id="31" name="Рисунок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1" y="3974410"/>
            <a:ext cx="1425143" cy="179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" y="3697493"/>
            <a:ext cx="1651672" cy="18923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57" b="44057"/>
          <a:stretch/>
        </p:blipFill>
        <p:spPr>
          <a:xfrm>
            <a:off x="1661601" y="3573016"/>
            <a:ext cx="480146" cy="962542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10491" y="5551098"/>
            <a:ext cx="7720926" cy="410169"/>
            <a:chOff x="117914" y="5157192"/>
            <a:chExt cx="8718260" cy="619433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17914" y="5284719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7914" y="5661248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19932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115616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916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1934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18671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167844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66023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6228184" y="5200561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724128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22821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8001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17595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3656608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8012979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596336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120447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6948264" y="1844824"/>
            <a:ext cx="601497" cy="455709"/>
          </a:xfrm>
          <a:prstGeom prst="rect">
            <a:avLst/>
          </a:prstGeom>
        </p:spPr>
      </p:pic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372200" y="2564904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6" y="4005063"/>
            <a:ext cx="1342016" cy="1584771"/>
          </a:xfrm>
          <a:prstGeom prst="rect">
            <a:avLst/>
          </a:prstGeom>
        </p:spPr>
      </p:pic>
      <p:pic>
        <p:nvPicPr>
          <p:cNvPr id="3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260648"/>
            <a:ext cx="1527636" cy="1080120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708920"/>
            <a:ext cx="653734" cy="46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22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9" r="39000"/>
          <a:stretch/>
        </p:blipFill>
        <p:spPr>
          <a:xfrm>
            <a:off x="-1908720" y="980728"/>
            <a:ext cx="5580000" cy="39707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76672"/>
            <a:ext cx="0" cy="599225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1897508" cy="1080120"/>
          </a:xfrm>
          <a:prstGeom prst="rect">
            <a:avLst/>
          </a:prstGeom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16416" y="6165304"/>
            <a:ext cx="66089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563905" y="6240967"/>
            <a:ext cx="543633" cy="45454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0688"/>
            <a:ext cx="876300" cy="1238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1124292" cy="17457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1840604" cy="18406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607625" cy="160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1383043" cy="1383043"/>
          </a:xfrm>
          <a:prstGeom prst="rect">
            <a:avLst/>
          </a:prstGeom>
        </p:spPr>
      </p:pic>
      <p:pic>
        <p:nvPicPr>
          <p:cNvPr id="16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3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6064 L -0.54462 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1 0.00672 L -0.62084 0.4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-0.03635 L -0.33351 0.2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6597 L -0.24549 -0.0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44008" y="260648"/>
            <a:ext cx="0" cy="60486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-1908720" y="908720"/>
            <a:ext cx="5400600" cy="4091637"/>
          </a:xfrm>
          <a:prstGeom prst="rect">
            <a:avLst/>
          </a:prstGeom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299764" y="6165304"/>
            <a:ext cx="73723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7596336" y="6093296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313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08720"/>
            <a:ext cx="1368152" cy="18722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6" y="260648"/>
            <a:ext cx="1228154" cy="173783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1118170" cy="165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1846064" cy="166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1521219" cy="1499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1419598" cy="125035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47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0694E-6 L -0.4533 -0.01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0035 0.1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8233E-6 L -0.58246 0.586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52917 0.4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55976" y="476672"/>
            <a:ext cx="236" cy="59046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699904" cy="3816424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142" y="6165304"/>
            <a:ext cx="75485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7618498" y="6130754"/>
            <a:ext cx="645121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1961045" cy="181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1440160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049">
            <a:off x="4522509" y="4013170"/>
            <a:ext cx="2059497" cy="157135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1656065" cy="1071915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306">
            <a:off x="6076532" y="572149"/>
            <a:ext cx="2027847" cy="96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387591" cy="1387591"/>
          </a:xfrm>
          <a:prstGeom prst="rect">
            <a:avLst/>
          </a:prstGeom>
        </p:spPr>
      </p:pic>
      <p:pic>
        <p:nvPicPr>
          <p:cNvPr id="17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7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87E-6 L -0.46944 0.325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0777E-6 L -0.57986 0.601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017E-7 L -0.40938 0.083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8409E-6 L -0.46146 0.06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04664"/>
            <a:ext cx="11529" cy="60583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01854" cy="3876147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021" y="6183156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7661132" y="6160368"/>
            <a:ext cx="576064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1600178" cy="1296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047776" cy="1535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5144"/>
            <a:ext cx="1563049" cy="15747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428391" cy="1316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1513503" cy="1513503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1760244" cy="1480735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8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711E-6 L -0.37396 0.283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988E-6 L -0.44271 0.34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6633E-6 L -0.66094 0.418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017E-7 L -0.29809 0.074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50889720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1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7972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«Подбери слова»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712968" cy="325812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развивать навыки звукового анализа слов, дифференциации звуков на гласные, твёрдые и мягкие согласные.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588224" y="2276872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131840" y="4097283"/>
            <a:ext cx="3773454" cy="762405"/>
            <a:chOff x="323528" y="4322779"/>
            <a:chExt cx="7902354" cy="141047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5"/>
            <a:ext cx="1656184" cy="1171011"/>
          </a:xfrm>
          <a:prstGeom prst="rect">
            <a:avLst/>
          </a:prstGeom>
          <a:noFill/>
        </p:spPr>
      </p:pic>
      <p:pic>
        <p:nvPicPr>
          <p:cNvPr id="2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1656184" cy="1171011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420888"/>
            <a:ext cx="497354" cy="351656"/>
          </a:xfrm>
          <a:prstGeom prst="rect">
            <a:avLst/>
          </a:prstGeom>
          <a:noFill/>
        </p:spPr>
      </p:pic>
      <p:pic>
        <p:nvPicPr>
          <p:cNvPr id="22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3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35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32138" y="6160428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77515" y="3501008"/>
            <a:ext cx="5589849" cy="1800200"/>
            <a:chOff x="2099320" y="2077616"/>
            <a:chExt cx="5589849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1840604" cy="184060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56" y="1140430"/>
            <a:ext cx="1753634" cy="14847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7056"/>
            <a:ext cx="1440160" cy="144016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36" y="1238041"/>
            <a:ext cx="1438537" cy="1371487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1353524"/>
            <a:ext cx="1383043" cy="138304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253613" y="1147056"/>
            <a:ext cx="1440160" cy="161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3670" y="114705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2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2178" y="6148230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26773" y="3366154"/>
            <a:ext cx="7495999" cy="1806082"/>
            <a:chOff x="1430423" y="2470246"/>
            <a:chExt cx="7495999" cy="18060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02631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054214" y="247612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51241" y="247612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30423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6275"/>
            <a:ext cx="1503732" cy="165109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60257" y="1376542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4722"/>
            <a:ext cx="1945621" cy="14226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75" y="1006359"/>
            <a:ext cx="1124292" cy="174579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5" y="940283"/>
            <a:ext cx="1774324" cy="172819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69797" y="103658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64088" y="107365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0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408218" y="628193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100466"/>
            <a:ext cx="589148" cy="57802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4149080"/>
            <a:ext cx="7902354" cy="1410477"/>
            <a:chOff x="323528" y="4322779"/>
            <a:chExt cx="7902354" cy="14104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4" y="1400955"/>
            <a:ext cx="2090723" cy="180020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7" y="1235711"/>
            <a:ext cx="1974813" cy="1826702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1400955"/>
            <a:ext cx="1846064" cy="166145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4447">
            <a:off x="-480085" y="1004901"/>
            <a:ext cx="2553072" cy="204245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8" y="1354764"/>
            <a:ext cx="1124237" cy="158859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347297" y="143427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096810" y="134853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1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124744"/>
            <a:ext cx="7243738" cy="3096344"/>
          </a:xfrm>
        </p:spPr>
        <p:txBody>
          <a:bodyPr anchor="ctr">
            <a:normAutofit fontScale="90000"/>
          </a:bodyPr>
          <a:lstStyle/>
          <a:p>
            <a:pPr>
              <a:defRPr/>
            </a:pPr>
            <a:r>
              <a:rPr lang="ru-RU" sz="5400" b="1" dirty="0" smtClean="0">
                <a:ln w="19050">
                  <a:noFill/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/>
            </a:r>
            <a:br>
              <a:rPr lang="ru-RU" sz="5400" b="1" dirty="0" smtClean="0">
                <a:ln w="19050">
                  <a:noFill/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</a:b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Учимся читать слоги </a:t>
            </a:r>
            <a:b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</a:b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с буквами в, </a:t>
            </a:r>
            <a:r>
              <a:rPr lang="ru-RU" sz="5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п</a:t>
            </a: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, </a:t>
            </a:r>
            <a:r>
              <a:rPr lang="ru-RU" sz="5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к</a:t>
            </a: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, </a:t>
            </a:r>
            <a:r>
              <a:rPr lang="ru-RU" sz="5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с</a:t>
            </a: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, </a:t>
            </a:r>
            <a:r>
              <a:rPr lang="ru-RU" sz="5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л</a:t>
            </a:r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, р</a:t>
            </a:r>
            <a:b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</a:br>
            <a:endParaRPr lang="ru-RU" sz="5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869160"/>
            <a:ext cx="5000660" cy="986452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2047180" y="1052735"/>
            <a:ext cx="4968552" cy="4608512"/>
            <a:chOff x="1529783" y="588937"/>
            <a:chExt cx="6109925" cy="5662534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Овал 2"/>
            <p:cNvSpPr/>
            <p:nvPr/>
          </p:nvSpPr>
          <p:spPr>
            <a:xfrm>
              <a:off x="5121462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а</a:t>
              </a:r>
            </a:p>
          </p:txBody>
        </p:sp>
        <p:sp>
          <p:nvSpPr>
            <p:cNvPr id="4" name="Овал 3"/>
            <p:cNvSpPr/>
            <p:nvPr/>
          </p:nvSpPr>
          <p:spPr>
            <a:xfrm rot="14284405">
              <a:off x="2374193" y="11495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ы</a:t>
              </a:r>
            </a:p>
          </p:txBody>
        </p:sp>
        <p:sp>
          <p:nvSpPr>
            <p:cNvPr id="5" name="Овал 4"/>
            <p:cNvSpPr/>
            <p:nvPr/>
          </p:nvSpPr>
          <p:spPr>
            <a:xfrm rot="7451279">
              <a:off x="2341407" y="427761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88000" rIns="0" bIns="360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и</a:t>
              </a:r>
            </a:p>
          </p:txBody>
        </p:sp>
        <p:sp>
          <p:nvSpPr>
            <p:cNvPr id="6" name="Овал 5"/>
            <p:cNvSpPr/>
            <p:nvPr/>
          </p:nvSpPr>
          <p:spPr>
            <a:xfrm rot="18226257">
              <a:off x="4255121" y="11816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о</a:t>
              </a:r>
            </a:p>
          </p:txBody>
        </p:sp>
        <p:sp>
          <p:nvSpPr>
            <p:cNvPr id="7" name="Овал 6"/>
            <p:cNvSpPr/>
            <p:nvPr/>
          </p:nvSpPr>
          <p:spPr>
            <a:xfrm rot="10800000">
              <a:off x="1529783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16000" tIns="36000" rIns="36000" bIns="64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cs typeface="Times New Roman" pitchFamily="18" charset="0"/>
                </a:rPr>
                <a:t>у</a:t>
              </a:r>
            </a:p>
          </p:txBody>
        </p:sp>
        <p:sp>
          <p:nvSpPr>
            <p:cNvPr id="8" name="Овал 7"/>
            <p:cNvSpPr/>
            <p:nvPr/>
          </p:nvSpPr>
          <p:spPr>
            <a:xfrm rot="3304976">
              <a:off x="4269241" y="429384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80000" tIns="72000" rIns="0" bIns="252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е</a:t>
              </a:r>
            </a:p>
          </p:txBody>
        </p:sp>
      </p:grpSp>
      <p:sp>
        <p:nvSpPr>
          <p:cNvPr id="9" name="Солнце 8"/>
          <p:cNvSpPr/>
          <p:nvPr/>
        </p:nvSpPr>
        <p:spPr>
          <a:xfrm>
            <a:off x="3580901" y="2636912"/>
            <a:ext cx="1834117" cy="1512167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</a:t>
            </a:r>
          </a:p>
        </p:txBody>
      </p:sp>
      <p:sp>
        <p:nvSpPr>
          <p:cNvPr id="10" name="Стрелка вверх 9"/>
          <p:cNvSpPr/>
          <p:nvPr/>
        </p:nvSpPr>
        <p:spPr>
          <a:xfrm rot="19876420">
            <a:off x="6437255" y="4054912"/>
            <a:ext cx="465582" cy="1008112"/>
          </a:xfrm>
          <a:prstGeom prst="up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135"/>
            <a:ext cx="2819570" cy="21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4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2047180" y="1052735"/>
            <a:ext cx="4968552" cy="4608512"/>
            <a:chOff x="1529783" y="588937"/>
            <a:chExt cx="6109925" cy="5662534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Овал 2"/>
            <p:cNvSpPr/>
            <p:nvPr/>
          </p:nvSpPr>
          <p:spPr>
            <a:xfrm>
              <a:off x="5121462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а</a:t>
              </a:r>
            </a:p>
          </p:txBody>
        </p:sp>
        <p:sp>
          <p:nvSpPr>
            <p:cNvPr id="4" name="Овал 3"/>
            <p:cNvSpPr/>
            <p:nvPr/>
          </p:nvSpPr>
          <p:spPr>
            <a:xfrm rot="14284405">
              <a:off x="2374193" y="11495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ы</a:t>
              </a:r>
            </a:p>
          </p:txBody>
        </p:sp>
        <p:sp>
          <p:nvSpPr>
            <p:cNvPr id="5" name="Овал 4"/>
            <p:cNvSpPr/>
            <p:nvPr/>
          </p:nvSpPr>
          <p:spPr>
            <a:xfrm rot="7451279">
              <a:off x="2341407" y="427761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88000" rIns="0" bIns="360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и</a:t>
              </a:r>
            </a:p>
          </p:txBody>
        </p:sp>
        <p:sp>
          <p:nvSpPr>
            <p:cNvPr id="6" name="Овал 5"/>
            <p:cNvSpPr/>
            <p:nvPr/>
          </p:nvSpPr>
          <p:spPr>
            <a:xfrm rot="18226257">
              <a:off x="4255121" y="11816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о</a:t>
              </a:r>
            </a:p>
          </p:txBody>
        </p:sp>
        <p:sp>
          <p:nvSpPr>
            <p:cNvPr id="7" name="Овал 6"/>
            <p:cNvSpPr/>
            <p:nvPr/>
          </p:nvSpPr>
          <p:spPr>
            <a:xfrm rot="10800000">
              <a:off x="1529783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16000" tIns="36000" rIns="36000" bIns="64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cs typeface="Times New Roman" pitchFamily="18" charset="0"/>
                </a:rPr>
                <a:t>у</a:t>
              </a:r>
            </a:p>
          </p:txBody>
        </p:sp>
        <p:sp>
          <p:nvSpPr>
            <p:cNvPr id="8" name="Овал 7"/>
            <p:cNvSpPr/>
            <p:nvPr/>
          </p:nvSpPr>
          <p:spPr>
            <a:xfrm rot="3304976">
              <a:off x="4269241" y="429384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80000" tIns="72000" rIns="0" bIns="252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>
                    <a:noFill/>
                  </a:ln>
                  <a:solidFill>
                    <a:srgbClr val="FF0000"/>
                  </a:solidFill>
                  <a:cs typeface="Times New Roman" pitchFamily="18" charset="0"/>
                </a:rPr>
                <a:t>е</a:t>
              </a:r>
            </a:p>
          </p:txBody>
        </p:sp>
      </p:grpSp>
      <p:sp>
        <p:nvSpPr>
          <p:cNvPr id="9" name="Солнце 8"/>
          <p:cNvSpPr/>
          <p:nvPr/>
        </p:nvSpPr>
        <p:spPr>
          <a:xfrm>
            <a:off x="3559348" y="2492895"/>
            <a:ext cx="1872208" cy="1800200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</a:t>
            </a:r>
          </a:p>
        </p:txBody>
      </p:sp>
      <p:sp>
        <p:nvSpPr>
          <p:cNvPr id="10" name="Стрелка вверх 9"/>
          <p:cNvSpPr/>
          <p:nvPr/>
        </p:nvSpPr>
        <p:spPr>
          <a:xfrm rot="19876420">
            <a:off x="6437255" y="4054912"/>
            <a:ext cx="465582" cy="1008112"/>
          </a:xfrm>
          <a:prstGeom prst="up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1" y="4636496"/>
            <a:ext cx="1876886" cy="19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4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500174"/>
            <a:ext cx="857256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Развивающая игра</a:t>
            </a:r>
          </a:p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«Прочитай по первым буквам»</a:t>
            </a:r>
          </a:p>
          <a:p>
            <a:pPr algn="ctr">
              <a:defRPr/>
            </a:pPr>
            <a:r>
              <a:rPr lang="ru-RU" sz="28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Часть 1 «Слова из 3-х букв»</a:t>
            </a:r>
            <a:endParaRPr lang="ru-RU" sz="2800" b="1" dirty="0"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1785918" y="3857628"/>
            <a:ext cx="5766663" cy="1714512"/>
            <a:chOff x="1785918" y="3857628"/>
            <a:chExt cx="5766663" cy="1714512"/>
          </a:xfrm>
        </p:grpSpPr>
        <p:pic>
          <p:nvPicPr>
            <p:cNvPr id="7" name="Рисунок 6" descr="194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7F9EC"/>
                </a:clrFrom>
                <a:clrTo>
                  <a:srgbClr val="F7F9E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6143636" y="3857628"/>
              <a:ext cx="1408945" cy="1635808"/>
            </a:xfrm>
            <a:prstGeom prst="rect">
              <a:avLst/>
            </a:prstGeom>
          </p:spPr>
        </p:pic>
        <p:pic>
          <p:nvPicPr>
            <p:cNvPr id="8" name="Рисунок 7" descr="19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9FBEE"/>
                </a:clrFrom>
                <a:clrTo>
                  <a:srgbClr val="F9FBE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3286116" y="3929066"/>
              <a:ext cx="1392639" cy="1643074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876" y="3929066"/>
              <a:ext cx="1199069" cy="1623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Рисунок 9" descr="194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DFEF9"/>
                </a:clrFrom>
                <a:clrTo>
                  <a:srgbClr val="FDFE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785918" y="3929066"/>
              <a:ext cx="1428760" cy="161512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18277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7" y="1142983"/>
            <a:ext cx="74295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Ребята!</a:t>
            </a:r>
          </a:p>
          <a:p>
            <a:pPr algn="ctr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Вам нужно назвать предмет и выделить первый звук. На клавиатуре найти букву, которая обозначат этот звук. Щёлкнуть на эту букву. Если буква выбрана верно, то она появится на карточке, если нет, то она начнёт мигать. </a:t>
            </a:r>
          </a:p>
          <a:p>
            <a:pPr algn="ctr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Переход на следующий слайд по </a:t>
            </a:r>
          </a:p>
          <a:p>
            <a:pPr algn="ctr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Желаю удачи!</a:t>
            </a:r>
            <a:endParaRPr lang="ru-RU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noaction" highlightClick="1"/>
          </p:cNvPr>
          <p:cNvSpPr/>
          <p:nvPr/>
        </p:nvSpPr>
        <p:spPr>
          <a:xfrm>
            <a:off x="7143768" y="4357694"/>
            <a:ext cx="428628" cy="35719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3143240" y="5857892"/>
            <a:ext cx="2828366" cy="39947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Начать игру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сведения 4">
            <a:hlinkClick r:id="" action="ppaction://hlinkshowjump?jump=lastslide" highlightClick="1"/>
          </p:cNvPr>
          <p:cNvSpPr/>
          <p:nvPr/>
        </p:nvSpPr>
        <p:spPr>
          <a:xfrm>
            <a:off x="214282" y="357166"/>
            <a:ext cx="571504" cy="571504"/>
          </a:xfrm>
          <a:prstGeom prst="actionButtonInformation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501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9388" y="1412875"/>
            <a:ext cx="5208587" cy="345598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4081462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539750" y="444500"/>
            <a:ext cx="5761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3600" b="1">
                <a:latin typeface="Georgia" panose="02040502050405020303" pitchFamily="18" charset="0"/>
              </a:rPr>
              <a:t>На что похожа буква?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74638" y="2133600"/>
            <a:ext cx="5113337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3399"/>
                </a:solidFill>
                <a:latin typeface="Georgia" panose="02040502050405020303" pitchFamily="18" charset="0"/>
              </a:rPr>
              <a:t>Вот буква вроде шалаша,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3399"/>
                </a:solidFill>
                <a:latin typeface="Georgia" panose="02040502050405020303" pitchFamily="18" charset="0"/>
              </a:rPr>
              <a:t>Не правда ль, буква хороша!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3399"/>
                </a:solidFill>
                <a:latin typeface="Georgia" panose="02040502050405020303" pitchFamily="18" charset="0"/>
              </a:rPr>
              <a:t>И хоть она проста на вид,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3399"/>
                </a:solidFill>
                <a:latin typeface="Georgia" panose="02040502050405020303" pitchFamily="18" charset="0"/>
              </a:rPr>
              <a:t>А начинает алфавит.</a:t>
            </a:r>
          </a:p>
        </p:txBody>
      </p:sp>
      <p:sp>
        <p:nvSpPr>
          <p:cNvPr id="2" name="Управляющая кнопка: возврат 1">
            <a:hlinkClick r:id="rId5" action="ppaction://hlinksldjump" highlightClick="1"/>
          </p:cNvPr>
          <p:cNvSpPr/>
          <p:nvPr/>
        </p:nvSpPr>
        <p:spPr>
          <a:xfrm>
            <a:off x="336550" y="5949950"/>
            <a:ext cx="779463" cy="681038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pic>
        <p:nvPicPr>
          <p:cNvPr id="36" name="Рисунок 35" descr="19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F9EC"/>
              </a:clrFrom>
              <a:clrTo>
                <a:srgbClr val="F7F9E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14414" y="571480"/>
            <a:ext cx="6643700" cy="223939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71448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85762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00076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71448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5762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0076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216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71448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85762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000760" y="2714620"/>
            <a:ext cx="1428760" cy="142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71448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142984"/>
            <a:ext cx="110884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953977"/>
            <a:ext cx="1357322" cy="18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1071546"/>
            <a:ext cx="1643074" cy="173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Прямоугольник 45"/>
          <p:cNvSpPr/>
          <p:nvPr/>
        </p:nvSpPr>
        <p:spPr>
          <a:xfrm>
            <a:off x="385762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00760" y="2714620"/>
            <a:ext cx="1428760" cy="1428760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949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46" grpId="0"/>
      <p:bldP spid="4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pic>
        <p:nvPicPr>
          <p:cNvPr id="36" name="Рисунок 35" descr="IMG_0006_NEW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123974" y="857232"/>
            <a:ext cx="5135846" cy="171451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214546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8992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43438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857884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14546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28992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43438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857884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Управляющая кнопка: далее 44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96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214546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8992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43438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857884" y="2714620"/>
            <a:ext cx="857256" cy="1285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857884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43438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28992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214546" y="2714620"/>
            <a:ext cx="857256" cy="12858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sz="8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Рисунок 45" descr="IMG_0001_NEW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928794" y="1152437"/>
            <a:ext cx="1500198" cy="1599454"/>
          </a:xfrm>
          <a:prstGeom prst="rect">
            <a:avLst/>
          </a:prstGeom>
        </p:spPr>
      </p:pic>
      <p:pic>
        <p:nvPicPr>
          <p:cNvPr id="47" name="Рисунок 46" descr="IMG_0001_NEW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868" y="1142984"/>
            <a:ext cx="1003172" cy="1537469"/>
          </a:xfrm>
          <a:prstGeom prst="rect">
            <a:avLst/>
          </a:prstGeom>
        </p:spPr>
      </p:pic>
      <p:pic>
        <p:nvPicPr>
          <p:cNvPr id="48" name="Рисунок 47" descr="IMG_0006_NEW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72000" y="1214422"/>
            <a:ext cx="1143008" cy="16525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142984"/>
            <a:ext cx="1143008" cy="148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Управляющая кнопка: настраиваемая 49">
            <a:hlinkClick r:id="" action="ppaction://hlinkshowjump?jump=endshow" highlightClick="1"/>
          </p:cNvPr>
          <p:cNvSpPr/>
          <p:nvPr/>
        </p:nvSpPr>
        <p:spPr>
          <a:xfrm>
            <a:off x="7786710" y="142852"/>
            <a:ext cx="1214446" cy="35719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89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 descr="IMG_0002_NEW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828" r="2469" b="76042"/>
          <a:stretch>
            <a:fillRect/>
          </a:stretch>
        </p:blipFill>
        <p:spPr>
          <a:xfrm>
            <a:off x="1785918" y="928670"/>
            <a:ext cx="5643602" cy="185709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80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 descr="IMG_0003_NEW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EEDE8"/>
              </a:clrFrom>
              <a:clrTo>
                <a:srgbClr val="EEEDE8">
                  <a:alpha val="0"/>
                </a:srgbClr>
              </a:clrTo>
            </a:clrChange>
          </a:blip>
          <a:srcRect b="77084"/>
          <a:stretch>
            <a:fillRect/>
          </a:stretch>
        </p:blipFill>
        <p:spPr>
          <a:xfrm>
            <a:off x="1714480" y="928670"/>
            <a:ext cx="5786478" cy="185756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353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28694"/>
          </a:xfrm>
        </p:spPr>
        <p:txBody>
          <a:bodyPr/>
          <a:lstStyle/>
          <a:p>
            <a:pPr algn="ctr"/>
            <a:r>
              <a:rPr lang="ru-RU" sz="5400" dirty="0" smtClean="0">
                <a:ln>
                  <a:solidFill>
                    <a:srgbClr val="00206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Franklin Gothic Book"/>
              </a:rPr>
              <a:t>Последний слог за тобой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150019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8800" b="1" dirty="0" smtClean="0">
                <a:solidFill>
                  <a:srgbClr val="C00000"/>
                </a:solidFill>
              </a:rPr>
              <a:t>   Ко …</a:t>
            </a:r>
            <a:endParaRPr lang="ru-RU" sz="6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190808"/>
            <a:ext cx="8501121" cy="466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-ни,- </a:t>
            </a:r>
            <a:r>
              <a:rPr lang="ru-RU" sz="9600" dirty="0" err="1" smtClean="0">
                <a:solidFill>
                  <a:srgbClr val="04617B">
                    <a:lumMod val="50000"/>
                  </a:srgbClr>
                </a:solidFill>
              </a:rPr>
              <a:t>зы</a:t>
            </a: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, -тик, -</a:t>
            </a:r>
            <a:r>
              <a:rPr lang="ru-RU" sz="9600" dirty="0" err="1" smtClean="0">
                <a:solidFill>
                  <a:srgbClr val="04617B">
                    <a:lumMod val="50000"/>
                  </a:srgbClr>
                </a:solidFill>
              </a:rPr>
              <a:t>жа</a:t>
            </a: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, -</a:t>
            </a:r>
            <a:r>
              <a:rPr lang="ru-RU" sz="9600" dirty="0" err="1" smtClean="0">
                <a:solidFill>
                  <a:srgbClr val="04617B">
                    <a:lumMod val="50000"/>
                  </a:srgbClr>
                </a:solidFill>
              </a:rPr>
              <a:t>сы</a:t>
            </a: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, -</a:t>
            </a:r>
            <a:r>
              <a:rPr lang="ru-RU" sz="9600" dirty="0" err="1" smtClean="0">
                <a:solidFill>
                  <a:srgbClr val="04617B">
                    <a:lumMod val="50000"/>
                  </a:srgbClr>
                </a:solidFill>
              </a:rPr>
              <a:t>мар</a:t>
            </a: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, -</a:t>
            </a:r>
            <a:r>
              <a:rPr lang="ru-RU" sz="9600" dirty="0" err="1" smtClean="0">
                <a:solidFill>
                  <a:srgbClr val="04617B">
                    <a:lumMod val="50000"/>
                  </a:srgbClr>
                </a:solidFill>
              </a:rPr>
              <a:t>ра</a:t>
            </a:r>
            <a:r>
              <a:rPr lang="ru-RU" sz="9600" dirty="0" smtClean="0">
                <a:solidFill>
                  <a:srgbClr val="04617B">
                    <a:lumMod val="50000"/>
                  </a:srgbClr>
                </a:solidFill>
              </a:rPr>
              <a:t>, -чан, …</a:t>
            </a:r>
            <a:endParaRPr lang="ru-RU" sz="7200" dirty="0">
              <a:solidFill>
                <a:srgbClr val="04617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pPr algn="ctr"/>
            <a:r>
              <a:rPr lang="ru-RU" sz="4800" dirty="0" smtClean="0">
                <a:ln>
                  <a:solidFill>
                    <a:srgbClr val="00206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Franklin Gothic Book"/>
              </a:rPr>
              <a:t>Закончи предложение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</a:rPr>
              <a:t>Мама пошла в мага…</a:t>
            </a:r>
          </a:p>
          <a:p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</a:rPr>
              <a:t>Таня учит уро…</a:t>
            </a:r>
          </a:p>
          <a:p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</a:rPr>
              <a:t>Птицы вьют </a:t>
            </a:r>
            <a:r>
              <a:rPr lang="ru-RU" sz="6600" dirty="0" err="1" smtClean="0">
                <a:solidFill>
                  <a:schemeClr val="tx2">
                    <a:lumMod val="50000"/>
                  </a:schemeClr>
                </a:solidFill>
              </a:rPr>
              <a:t>гнёз</a:t>
            </a:r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</a:rPr>
              <a:t>…  </a:t>
            </a:r>
            <a:endParaRPr lang="ru-RU" sz="6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ln>
                  <a:solidFill>
                    <a:srgbClr val="00206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Franklin Gothic Book"/>
              </a:rPr>
              <a:t>Цепочка слогов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>
              <a:buClr>
                <a:srgbClr val="0BD0D9"/>
              </a:buClr>
              <a:buNone/>
            </a:pP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   </a:t>
            </a:r>
            <a:r>
              <a:rPr lang="ru-RU" sz="11400" dirty="0" err="1" smtClean="0">
                <a:solidFill>
                  <a:srgbClr val="04617B">
                    <a:lumMod val="50000"/>
                  </a:srgbClr>
                </a:solidFill>
              </a:rPr>
              <a:t>Аст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-</a:t>
            </a:r>
            <a:r>
              <a:rPr lang="ru-RU" sz="11400" b="1" dirty="0" err="1" smtClean="0">
                <a:solidFill>
                  <a:srgbClr val="C00000"/>
                </a:solidFill>
              </a:rPr>
              <a:t>ра</a:t>
            </a:r>
            <a:r>
              <a:rPr lang="ru-RU" sz="11400" b="1" dirty="0" smtClean="0">
                <a:solidFill>
                  <a:srgbClr val="C00000"/>
                </a:solidFill>
              </a:rPr>
              <a:t>, </a:t>
            </a:r>
            <a:r>
              <a:rPr lang="ru-RU" sz="11400" b="1" dirty="0" err="1" smtClean="0">
                <a:solidFill>
                  <a:srgbClr val="C00000"/>
                </a:solidFill>
              </a:rPr>
              <a:t>ра</a:t>
            </a:r>
            <a:r>
              <a:rPr lang="ru-RU" sz="11400" b="1" dirty="0" smtClean="0">
                <a:solidFill>
                  <a:srgbClr val="C00000"/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err="1" smtClean="0">
                <a:solidFill>
                  <a:schemeClr val="bg2">
                    <a:lumMod val="10000"/>
                  </a:schemeClr>
                </a:solidFill>
              </a:rPr>
              <a:t>ма</a:t>
            </a:r>
            <a:r>
              <a:rPr lang="ru-RU" sz="114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1400" b="1" dirty="0" err="1" smtClean="0">
                <a:solidFill>
                  <a:schemeClr val="bg2">
                    <a:lumMod val="10000"/>
                  </a:schemeClr>
                </a:solidFill>
              </a:rPr>
              <a:t>ма</a:t>
            </a:r>
            <a:r>
              <a:rPr lang="ru-RU" sz="11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- </a:t>
            </a:r>
            <a:r>
              <a:rPr lang="ru-RU" sz="11400" dirty="0" err="1" smtClean="0">
                <a:solidFill>
                  <a:srgbClr val="04617B">
                    <a:lumMod val="50000"/>
                  </a:srgbClr>
                </a:solidFill>
              </a:rPr>
              <a:t>ши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– </a:t>
            </a:r>
            <a:r>
              <a:rPr lang="ru-RU" sz="11400" b="1" dirty="0" smtClean="0">
                <a:solidFill>
                  <a:schemeClr val="accent6">
                    <a:lumMod val="50000"/>
                  </a:schemeClr>
                </a:solidFill>
              </a:rPr>
              <a:t>на, На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та – </a:t>
            </a:r>
            <a:r>
              <a:rPr lang="ru-RU" sz="11400" b="1" dirty="0" smtClean="0">
                <a:solidFill>
                  <a:srgbClr val="6600FF"/>
                </a:solidFill>
              </a:rPr>
              <a:t>ша, ша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– </a:t>
            </a:r>
            <a:r>
              <a:rPr lang="ru-RU" sz="11400" b="1" dirty="0" err="1" smtClean="0">
                <a:solidFill>
                  <a:srgbClr val="04617B">
                    <a:lumMod val="50000"/>
                  </a:srgbClr>
                </a:solidFill>
              </a:rPr>
              <a:t>ры</a:t>
            </a:r>
            <a:r>
              <a:rPr lang="ru-RU" sz="11400" b="1" dirty="0" smtClean="0">
                <a:solidFill>
                  <a:srgbClr val="04617B">
                    <a:lumMod val="50000"/>
                  </a:srgbClr>
                </a:solidFill>
              </a:rPr>
              <a:t>, </a:t>
            </a:r>
            <a:r>
              <a:rPr lang="ru-RU" sz="11400" b="1" dirty="0" err="1" smtClean="0">
                <a:solidFill>
                  <a:srgbClr val="04617B">
                    <a:lumMod val="50000"/>
                  </a:srgbClr>
                </a:solidFill>
              </a:rPr>
              <a:t>ры</a:t>
            </a:r>
            <a:r>
              <a:rPr lang="ru-RU" sz="11400" b="1" dirty="0" smtClean="0">
                <a:solidFill>
                  <a:srgbClr val="04617B">
                    <a:lumMod val="50000"/>
                  </a:srgbClr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smtClean="0">
                <a:solidFill>
                  <a:srgbClr val="FF0000"/>
                </a:solidFill>
              </a:rPr>
              <a:t>ба, ба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smtClean="0">
                <a:solidFill>
                  <a:srgbClr val="003300"/>
                </a:solidFill>
              </a:rPr>
              <a:t>ран, ран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err="1" smtClean="0">
                <a:solidFill>
                  <a:srgbClr val="990000"/>
                </a:solidFill>
              </a:rPr>
              <a:t>ка</a:t>
            </a:r>
            <a:r>
              <a:rPr lang="ru-RU" sz="11400" b="1" dirty="0" smtClean="0">
                <a:solidFill>
                  <a:srgbClr val="990000"/>
                </a:solidFill>
              </a:rPr>
              <a:t>, </a:t>
            </a:r>
            <a:r>
              <a:rPr lang="ru-RU" sz="11400" b="1" dirty="0" err="1" smtClean="0">
                <a:solidFill>
                  <a:srgbClr val="990000"/>
                </a:solidFill>
              </a:rPr>
              <a:t>ка</a:t>
            </a:r>
            <a:r>
              <a:rPr lang="ru-RU" sz="11400" b="1" dirty="0" smtClean="0">
                <a:solidFill>
                  <a:srgbClr val="990000"/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dirty="0" err="1" smtClean="0">
                <a:solidFill>
                  <a:srgbClr val="04617B">
                    <a:lumMod val="50000"/>
                  </a:srgbClr>
                </a:solidFill>
              </a:rPr>
              <a:t>пус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– </a:t>
            </a:r>
            <a:r>
              <a:rPr lang="ru-RU" sz="11400" b="1" dirty="0" smtClean="0">
                <a:solidFill>
                  <a:srgbClr val="FF6600"/>
                </a:solidFill>
              </a:rPr>
              <a:t>та, та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dirty="0" err="1" smtClean="0">
                <a:solidFill>
                  <a:srgbClr val="04617B">
                    <a:lumMod val="50000"/>
                  </a:srgbClr>
                </a:solidFill>
              </a:rPr>
              <a:t>рел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 – </a:t>
            </a:r>
            <a:r>
              <a:rPr lang="ru-RU" sz="11400" b="1" dirty="0" err="1" smtClean="0">
                <a:solidFill>
                  <a:srgbClr val="333300"/>
                </a:solidFill>
              </a:rPr>
              <a:t>ки</a:t>
            </a:r>
            <a:r>
              <a:rPr lang="ru-RU" sz="11400" b="1" dirty="0" smtClean="0">
                <a:solidFill>
                  <a:srgbClr val="333300"/>
                </a:solidFill>
              </a:rPr>
              <a:t>, </a:t>
            </a:r>
            <a:r>
              <a:rPr lang="ru-RU" sz="11400" b="1" dirty="0" err="1" smtClean="0">
                <a:solidFill>
                  <a:srgbClr val="333300"/>
                </a:solidFill>
              </a:rPr>
              <a:t>ки</a:t>
            </a:r>
            <a:r>
              <a:rPr lang="ru-RU" sz="11400" b="1" dirty="0" smtClean="0">
                <a:solidFill>
                  <a:srgbClr val="333300"/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smtClean="0">
                <a:solidFill>
                  <a:srgbClr val="6600FF"/>
                </a:solidFill>
              </a:rPr>
              <a:t>но, но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– </a:t>
            </a:r>
            <a:r>
              <a:rPr lang="ru-RU" sz="11400" b="1" dirty="0" err="1" smtClean="0">
                <a:solidFill>
                  <a:srgbClr val="04617B">
                    <a:lumMod val="50000"/>
                  </a:srgbClr>
                </a:solidFill>
              </a:rPr>
              <a:t>ги</a:t>
            </a:r>
            <a:r>
              <a:rPr lang="ru-RU" sz="11400" b="1" dirty="0" smtClean="0">
                <a:solidFill>
                  <a:srgbClr val="04617B">
                    <a:lumMod val="50000"/>
                  </a:srgbClr>
                </a:solidFill>
              </a:rPr>
              <a:t>, </a:t>
            </a:r>
            <a:r>
              <a:rPr lang="ru-RU" sz="11400" b="1" dirty="0" err="1" smtClean="0">
                <a:solidFill>
                  <a:srgbClr val="04617B">
                    <a:lumMod val="50000"/>
                  </a:srgbClr>
                </a:solidFill>
              </a:rPr>
              <a:t>ги</a:t>
            </a:r>
            <a:r>
              <a:rPr lang="ru-RU" sz="11400" b="1" dirty="0" smtClean="0">
                <a:solidFill>
                  <a:srgbClr val="04617B">
                    <a:lumMod val="50000"/>
                  </a:srgbClr>
                </a:solidFill>
              </a:rPr>
              <a:t> </a:t>
            </a:r>
            <a:r>
              <a:rPr lang="ru-RU" sz="11400" dirty="0" smtClean="0">
                <a:solidFill>
                  <a:srgbClr val="04617B">
                    <a:lumMod val="50000"/>
                  </a:srgbClr>
                </a:solidFill>
              </a:rPr>
              <a:t>- …  </a:t>
            </a:r>
            <a:endParaRPr lang="ru-RU" sz="8400" dirty="0" smtClean="0">
              <a:solidFill>
                <a:srgbClr val="04617B">
                  <a:lumMod val="50000"/>
                </a:srgb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3339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8"/>
          <p:cNvSpPr>
            <a:spLocks noChangeArrowheads="1"/>
          </p:cNvSpPr>
          <p:nvPr/>
        </p:nvSpPr>
        <p:spPr bwMode="auto">
          <a:xfrm>
            <a:off x="539750" y="1484313"/>
            <a:ext cx="8137525" cy="151288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88900" cap="rnd">
            <a:solidFill>
              <a:srgbClr val="FF6699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590800" y="333375"/>
            <a:ext cx="4248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800" b="1">
                <a:solidFill>
                  <a:srgbClr val="990099"/>
                </a:solidFill>
                <a:latin typeface="Georgia" panose="02040502050405020303" pitchFamily="18" charset="0"/>
              </a:rPr>
              <a:t>Загадки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27088" y="1628775"/>
            <a:ext cx="7775575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99"/>
                </a:solidFill>
              </a14:hiddenFill>
            </a:ext>
            <a:ext uri="{91240B29-F687-4F45-9708-019B960494DF}">
              <a14:hiddenLine xmlns:a14="http://schemas.microsoft.com/office/drawing/2010/main" w="41275" cap="rnd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>
                <a:solidFill>
                  <a:srgbClr val="A50021"/>
                </a:solidFill>
                <a:latin typeface="Georgia" panose="02040502050405020303" pitchFamily="18" charset="0"/>
              </a:rPr>
              <a:t>Сам алый, сахарный,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>
                <a:solidFill>
                  <a:srgbClr val="A50021"/>
                </a:solidFill>
                <a:latin typeface="Georgia" panose="02040502050405020303" pitchFamily="18" charset="0"/>
              </a:rPr>
              <a:t>Кафтан зелёный, бархатный…</a:t>
            </a:r>
          </a:p>
        </p:txBody>
      </p:sp>
      <p:pic>
        <p:nvPicPr>
          <p:cNvPr id="16389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429000"/>
            <a:ext cx="278923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8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370" name="Group 674"/>
          <p:cNvGraphicFramePr>
            <a:graphicFrameLocks noGrp="1"/>
          </p:cNvGraphicFramePr>
          <p:nvPr/>
        </p:nvGraphicFramePr>
        <p:xfrm>
          <a:off x="1403350" y="908050"/>
          <a:ext cx="6551613" cy="5791200"/>
        </p:xfrm>
        <a:graphic>
          <a:graphicData uri="http://schemas.openxmlformats.org/drawingml/2006/table">
            <a:tbl>
              <a:tblPr/>
              <a:tblGrid>
                <a:gridCol w="655638"/>
                <a:gridCol w="654050"/>
                <a:gridCol w="655637"/>
                <a:gridCol w="655638"/>
                <a:gridCol w="655637"/>
                <a:gridCol w="654050"/>
                <a:gridCol w="655638"/>
                <a:gridCol w="655637"/>
                <a:gridCol w="654050"/>
                <a:gridCol w="655638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Й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Ъ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Ю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Ф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Ю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Ш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Ъ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Ф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З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Ш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Ъ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Ф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Ю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Щ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Ь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Г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Б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З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Й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653" name="Rectangle 670"/>
          <p:cNvSpPr>
            <a:spLocks noChangeArrowheads="1"/>
          </p:cNvSpPr>
          <p:nvPr/>
        </p:nvSpPr>
        <p:spPr bwMode="auto">
          <a:xfrm>
            <a:off x="0" y="480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654" name="Text Box 673"/>
          <p:cNvSpPr txBox="1">
            <a:spLocks noChangeArrowheads="1"/>
          </p:cNvSpPr>
          <p:nvPr/>
        </p:nvSpPr>
        <p:spPr bwMode="auto">
          <a:xfrm>
            <a:off x="1258888" y="188913"/>
            <a:ext cx="6913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000" b="1">
                <a:solidFill>
                  <a:srgbClr val="990033"/>
                </a:solidFill>
                <a:latin typeface="Georgia" panose="02040502050405020303" pitchFamily="18" charset="0"/>
              </a:rPr>
              <a:t>Семь слов на букву «А»</a:t>
            </a:r>
          </a:p>
        </p:txBody>
      </p:sp>
      <p:sp>
        <p:nvSpPr>
          <p:cNvPr id="6" name="Управляющая кнопка: возврат 5">
            <a:hlinkClick r:id="rId2" action="ppaction://hlinksldjump" highlightClick="1"/>
          </p:cNvPr>
          <p:cNvSpPr/>
          <p:nvPr/>
        </p:nvSpPr>
        <p:spPr>
          <a:xfrm>
            <a:off x="336550" y="5949950"/>
            <a:ext cx="779463" cy="681038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8"/>
          <p:cNvSpPr>
            <a:spLocks noChangeArrowheads="1"/>
          </p:cNvSpPr>
          <p:nvPr/>
        </p:nvSpPr>
        <p:spPr bwMode="auto">
          <a:xfrm>
            <a:off x="971550" y="1125538"/>
            <a:ext cx="7488238" cy="309562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53975">
            <a:solidFill>
              <a:srgbClr val="FF99CC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339975" y="333375"/>
            <a:ext cx="4679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000" b="1">
                <a:solidFill>
                  <a:srgbClr val="990033"/>
                </a:solidFill>
                <a:latin typeface="Georgia" panose="02040502050405020303" pitchFamily="18" charset="0"/>
              </a:rPr>
              <a:t>Ребусы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042988" y="1052513"/>
            <a:ext cx="72739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5000" b="1">
                <a:solidFill>
                  <a:srgbClr val="FF3300"/>
                </a:solidFill>
                <a:latin typeface="Georgia" panose="02040502050405020303" pitchFamily="18" charset="0"/>
              </a:rPr>
              <a:t>ак 3 са</a:t>
            </a:r>
          </a:p>
        </p:txBody>
      </p:sp>
      <p:graphicFrame>
        <p:nvGraphicFramePr>
          <p:cNvPr id="32803" name="Group 35"/>
          <p:cNvGraphicFramePr>
            <a:graphicFrameLocks noGrp="1"/>
          </p:cNvGraphicFramePr>
          <p:nvPr/>
        </p:nvGraphicFramePr>
        <p:xfrm>
          <a:off x="1116013" y="4652963"/>
          <a:ext cx="6985000" cy="1225550"/>
        </p:xfrm>
        <a:graphic>
          <a:graphicData uri="http://schemas.openxmlformats.org/drawingml/2006/table">
            <a:tbl>
              <a:tblPr/>
              <a:tblGrid>
                <a:gridCol w="998537"/>
                <a:gridCol w="996950"/>
                <a:gridCol w="998538"/>
                <a:gridCol w="996950"/>
                <a:gridCol w="998537"/>
                <a:gridCol w="996950"/>
                <a:gridCol w="998538"/>
              </a:tblGrid>
              <a:tr h="1225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Georg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7" name="Line 36"/>
          <p:cNvSpPr>
            <a:spLocks noChangeShapeType="1"/>
          </p:cNvSpPr>
          <p:nvPr/>
        </p:nvSpPr>
        <p:spPr bwMode="auto">
          <a:xfrm flipH="1">
            <a:off x="5724525" y="4365625"/>
            <a:ext cx="215900" cy="2159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0298" y="857232"/>
            <a:ext cx="4260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+mj-lt"/>
              </a:rPr>
              <a:t>Игра  «Дождик»</a:t>
            </a:r>
            <a:endParaRPr lang="ru-RU" sz="4400" b="1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1785926"/>
            <a:ext cx="784086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Цели игры: - </a:t>
            </a:r>
            <a:r>
              <a:rPr lang="ru-RU" sz="2800" b="1" i="1" dirty="0" smtClean="0"/>
              <a:t>учить группировать, </a:t>
            </a:r>
          </a:p>
          <a:p>
            <a:r>
              <a:rPr lang="ru-RU" sz="2800" b="1" i="1" dirty="0" smtClean="0"/>
              <a:t>                               систематизировать</a:t>
            </a:r>
          </a:p>
          <a:p>
            <a:r>
              <a:rPr lang="ru-RU" sz="2800" b="1" i="1" dirty="0" smtClean="0"/>
              <a:t>                               буквы по обозначению</a:t>
            </a:r>
          </a:p>
          <a:p>
            <a:r>
              <a:rPr lang="ru-RU" sz="2800" b="1" i="1" dirty="0" smtClean="0"/>
              <a:t>                               ими различных звуков;</a:t>
            </a:r>
          </a:p>
          <a:p>
            <a:r>
              <a:rPr lang="ru-RU" sz="2800" b="1" i="1" dirty="0" smtClean="0"/>
              <a:t>                            -  учить давать характеристику</a:t>
            </a:r>
          </a:p>
          <a:p>
            <a:r>
              <a:rPr lang="ru-RU" sz="2800" b="1" i="1" dirty="0" smtClean="0"/>
              <a:t>                               звукам;</a:t>
            </a:r>
          </a:p>
          <a:p>
            <a:r>
              <a:rPr lang="ru-RU" sz="2800" b="1" i="1" dirty="0" smtClean="0"/>
              <a:t>                            -  развивать речь, логическое </a:t>
            </a:r>
          </a:p>
          <a:p>
            <a:r>
              <a:rPr lang="ru-RU" sz="2800" b="1" i="1" dirty="0" smtClean="0"/>
              <a:t>                                мышление, речь.</a:t>
            </a:r>
          </a:p>
          <a:p>
            <a:r>
              <a:rPr lang="ru-RU" sz="2800" b="1" i="1" dirty="0" smtClean="0"/>
              <a:t>Игра использовалась на уроке обучения</a:t>
            </a:r>
          </a:p>
          <a:p>
            <a:r>
              <a:rPr lang="ru-RU" sz="2800" b="1" i="1" dirty="0" smtClean="0"/>
              <a:t>грамоте «Звуки </a:t>
            </a:r>
            <a:r>
              <a:rPr lang="en-US" sz="2800" b="1" i="1" dirty="0" smtClean="0"/>
              <a:t>[</a:t>
            </a:r>
            <a:r>
              <a:rPr lang="ru-RU" sz="2800" b="1" i="1" dirty="0" err="1" smtClean="0"/>
              <a:t>р</a:t>
            </a:r>
            <a:r>
              <a:rPr lang="en-US" sz="2800" b="1" i="1" dirty="0" smtClean="0"/>
              <a:t>], [</a:t>
            </a:r>
            <a:r>
              <a:rPr lang="ru-RU" sz="2800" b="1" i="1" dirty="0" err="1" smtClean="0"/>
              <a:t>р</a:t>
            </a:r>
            <a:r>
              <a:rPr lang="en-US" sz="2800" b="1" i="1" dirty="0" smtClean="0"/>
              <a:t>’]</a:t>
            </a:r>
            <a:r>
              <a:rPr lang="ru-RU" sz="2800" b="1" i="1" dirty="0" smtClean="0"/>
              <a:t>, буква Р, </a:t>
            </a:r>
            <a:r>
              <a:rPr lang="ru-RU" sz="2800" b="1" i="1" dirty="0" err="1" smtClean="0"/>
              <a:t>р</a:t>
            </a:r>
            <a:r>
              <a:rPr lang="ru-RU" sz="2800" b="1" i="1" dirty="0" smtClean="0"/>
              <a:t>»</a:t>
            </a:r>
            <a:r>
              <a:rPr lang="ru-RU" sz="2800" i="1" dirty="0" smtClean="0"/>
              <a:t> .</a:t>
            </a:r>
          </a:p>
          <a:p>
            <a:r>
              <a:rPr lang="ru-RU" sz="3600" i="1" dirty="0" smtClean="0"/>
              <a:t>                       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8CC13A1E-EE51-40D8-9BA4-6252A2738A3E}"/>
  <p:tag name="GENSWF_ADVANCE_TIME" val="5"/>
  <p:tag name="TIMING" val="|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296B18AC-E165-48C4-ADFD-7552F9DBAC4B}"/>
  <p:tag name="GENSWF_ADVANCE_TIME" val="5"/>
  <p:tag name="TIMING" val="|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688D3AC0-AEDF-4D82-8632-94F4E1EC550E}"/>
  <p:tag name="GENSWF_ADVANCE_TIME" val="8.109"/>
  <p:tag name="TIMING" val="|8.109"/>
  <p:tag name="ISPRING_CUSTOM_TIMING_USED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1822</Words>
  <Application>Microsoft Office PowerPoint</Application>
  <PresentationFormat>Экран (4:3)</PresentationFormat>
  <Paragraphs>762</Paragraphs>
  <Slides>59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0" baseType="lpstr">
      <vt:lpstr>Arial</vt:lpstr>
      <vt:lpstr>Book Antiqua</vt:lpstr>
      <vt:lpstr>Calibri</vt:lpstr>
      <vt:lpstr>Constantia</vt:lpstr>
      <vt:lpstr>Franklin Gothic Book</vt:lpstr>
      <vt:lpstr>Georgia</vt:lpstr>
      <vt:lpstr>Monotype Corsiva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«Найди слова с заданным звуком»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«Твёрдый – мягкий»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«Измерь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«Подбери слова»</vt:lpstr>
      <vt:lpstr>Презентация PowerPoint</vt:lpstr>
      <vt:lpstr>Презентация PowerPoint</vt:lpstr>
      <vt:lpstr>Презентация PowerPoint</vt:lpstr>
      <vt:lpstr> Учимся читать слоги  с буквами в, п, к, с, л, 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Последний слог за тобой</vt:lpstr>
      <vt:lpstr>Закончи предложение </vt:lpstr>
      <vt:lpstr>Цепочка слогов</vt:lpstr>
      <vt:lpstr>Презентация PowerPoint</vt:lpstr>
    </vt:vector>
  </TitlesOfParts>
  <Company>МОУ_СОШ №5_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XXX</dc:creator>
  <cp:lastModifiedBy>Анна</cp:lastModifiedBy>
  <cp:revision>99</cp:revision>
  <dcterms:created xsi:type="dcterms:W3CDTF">2008-02-04T21:46:57Z</dcterms:created>
  <dcterms:modified xsi:type="dcterms:W3CDTF">2021-02-04T10:11:49Z</dcterms:modified>
</cp:coreProperties>
</file>