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4" r:id="rId6"/>
    <p:sldId id="262" r:id="rId7"/>
    <p:sldId id="265" r:id="rId8"/>
    <p:sldId id="263" r:id="rId9"/>
    <p:sldId id="268" r:id="rId10"/>
    <p:sldId id="266" r:id="rId11"/>
    <p:sldId id="267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7C16F-4B2C-4291-8FC7-1525F20E9067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45C41-AF1A-4646-8290-78197AB8E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885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45C41-AF1A-4646-8290-78197AB8ECC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797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224135"/>
          </a:xfrm>
        </p:spPr>
        <p:txBody>
          <a:bodyPr>
            <a:normAutofit/>
          </a:bodyPr>
          <a:lstStyle/>
          <a:p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</a:t>
            </a:r>
            <a:br>
              <a:rPr lang="ru-RU" sz="1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дополнительного образования</a:t>
            </a:r>
            <a:br>
              <a:rPr lang="ru-RU" sz="1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«Центр внешкольной работы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Пензенского района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256584"/>
          </a:xfrm>
        </p:spPr>
        <p:txBody>
          <a:bodyPr>
            <a:normAutofit fontScale="25000" lnSpcReduction="20000"/>
          </a:bodyPr>
          <a:lstStyle/>
          <a:p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«Пензенские ученые–гордость России!»</a:t>
            </a:r>
          </a:p>
          <a:p>
            <a:pPr algn="r"/>
            <a:r>
              <a:rPr lang="ru-RU" sz="7000" dirty="0" smtClean="0">
                <a:solidFill>
                  <a:srgbClr val="000000"/>
                </a:solidFill>
                <a:latin typeface="Linux Libertine"/>
              </a:rPr>
              <a:t>                                                                                                                                                                                            </a:t>
            </a:r>
            <a:r>
              <a:rPr lang="ru-RU" sz="11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Ключевский Василий Осипович</a:t>
            </a:r>
            <a:endParaRPr lang="ru-RU" sz="112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lnSpc>
                <a:spcPct val="120000"/>
              </a:lnSpc>
            </a:pPr>
            <a:r>
              <a:rPr lang="ru-RU" sz="6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русский историк</a:t>
            </a:r>
            <a:r>
              <a:rPr lang="ru-RU" sz="6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endParaRPr lang="ru-RU" sz="6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lnSpc>
                <a:spcPct val="120000"/>
              </a:lnSpc>
            </a:pPr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заслуженный </a:t>
            </a:r>
            <a:r>
              <a:rPr lang="ru-RU" sz="6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профессор Московского </a:t>
            </a:r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университета; </a:t>
            </a:r>
          </a:p>
          <a:p>
            <a:pPr lvl="0" algn="r">
              <a:lnSpc>
                <a:spcPct val="120000"/>
              </a:lnSpc>
            </a:pPr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ординарный</a:t>
            </a:r>
            <a:r>
              <a:rPr lang="ru-RU" sz="6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академик Императорской </a:t>
            </a:r>
          </a:p>
          <a:p>
            <a:pPr lvl="0" algn="r">
              <a:lnSpc>
                <a:spcPct val="120000"/>
              </a:lnSpc>
            </a:pPr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Санкт-Петербургской </a:t>
            </a:r>
            <a:r>
              <a:rPr lang="ru-RU" sz="6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академии </a:t>
            </a:r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</a:t>
            </a:r>
          </a:p>
          <a:p>
            <a:pPr lvl="0" algn="r">
              <a:lnSpc>
                <a:spcPct val="120000"/>
              </a:lnSpc>
            </a:pPr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6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истории и древностям </a:t>
            </a:r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русским,</a:t>
            </a:r>
          </a:p>
          <a:p>
            <a:pPr lvl="0" algn="r">
              <a:lnSpc>
                <a:spcPct val="120000"/>
              </a:lnSpc>
            </a:pPr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председатель Императорского Общества </a:t>
            </a:r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истории</a:t>
            </a:r>
          </a:p>
          <a:p>
            <a:pPr lvl="0" algn="r">
              <a:lnSpc>
                <a:spcPct val="120000"/>
              </a:lnSpc>
            </a:pPr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древностей </a:t>
            </a:r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российских при </a:t>
            </a:r>
            <a:r>
              <a:rPr lang="ru-RU" sz="6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Московском университете</a:t>
            </a:r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 algn="r">
              <a:lnSpc>
                <a:spcPct val="120000"/>
              </a:lnSpc>
            </a:pPr>
            <a:r>
              <a:rPr lang="ru-RU" sz="6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тайный </a:t>
            </a:r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советник</a:t>
            </a:r>
            <a:r>
              <a:rPr lang="ru-RU" sz="2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9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lnSpc>
                <a:spcPct val="110000"/>
              </a:lnSpc>
            </a:pPr>
            <a:endParaRPr lang="ru-RU" sz="1300" b="1" i="1" dirty="0">
              <a:solidFill>
                <a:srgbClr val="00518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lnSpc>
                <a:spcPct val="110000"/>
              </a:lnSpc>
            </a:pPr>
            <a:endParaRPr lang="ru-RU" sz="6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lnSpc>
                <a:spcPct val="110000"/>
              </a:lnSpc>
            </a:pPr>
            <a:r>
              <a:rPr lang="ru-RU" sz="6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Составитель</a:t>
            </a:r>
            <a:r>
              <a:rPr lang="ru-RU" sz="6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 algn="r">
              <a:lnSpc>
                <a:spcPct val="110000"/>
              </a:lnSpc>
            </a:pPr>
            <a:r>
              <a:rPr lang="ru-RU" sz="6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 </a:t>
            </a:r>
          </a:p>
          <a:p>
            <a:pPr lvl="0" algn="r">
              <a:lnSpc>
                <a:spcPct val="110000"/>
              </a:lnSpc>
            </a:pPr>
            <a:r>
              <a:rPr lang="ru-RU" sz="6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Кададова С. И.</a:t>
            </a:r>
          </a:p>
          <a:p>
            <a:pPr lvl="0">
              <a:lnSpc>
                <a:spcPct val="110000"/>
              </a:lnSpc>
            </a:pPr>
            <a:r>
              <a:rPr lang="ru-RU" sz="5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Пенза </a:t>
            </a:r>
            <a:r>
              <a:rPr lang="ru-RU" sz="5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5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5600" b="1" i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D:\Мама\Мама\20-21\ПРЕЗЕНТАЦИИ\Ключевский\klyuchevskiy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0" t="16565" r="12283" b="19058"/>
          <a:stretch/>
        </p:blipFill>
        <p:spPr bwMode="auto">
          <a:xfrm>
            <a:off x="107504" y="2225111"/>
            <a:ext cx="3528291" cy="441498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К презентаци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536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13950"/>
      </p:ext>
    </p:extLst>
  </p:cSld>
  <p:clrMapOvr>
    <a:masterClrMapping/>
  </p:clrMapOvr>
  <p:transition spd="slow" advTm="608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ЦИТАТЫ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645024"/>
            <a:ext cx="8435280" cy="3024336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«Быть соседями не значит быть близкими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Быть счастливым значит не желать того, чего нельзя получить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Откровенность - вовсе не доверчивость, а только дурная привычка размышлять вслух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Аксиома - это истина, на которую не хватило доказательств».</a:t>
            </a:r>
          </a:p>
        </p:txBody>
      </p:sp>
      <p:pic>
        <p:nvPicPr>
          <p:cNvPr id="2050" name="Picture 2" descr="D:\Мама\Мама\20-21\ПРЕЗЕНТАЦИИ\Ключевский\Pf0vCyC2eY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268" y="980727"/>
            <a:ext cx="4205955" cy="247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809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86"/>
    </mc:Choice>
    <mc:Fallback>
      <p:transition spd="slow" advTm="1238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>
              <a:buFont typeface="Wingdings" pitchFamily="2" charset="2"/>
              <a:buChar char="ü"/>
            </a:pPr>
            <a:r>
              <a:rPr lang="ru-RU" dirty="0" smtClean="0">
                <a:solidFill>
                  <a:srgbClr val="2A2A2C"/>
                </a:solidFill>
                <a:latin typeface="Open Sans"/>
              </a:rPr>
              <a:t>1866 </a:t>
            </a:r>
            <a:r>
              <a:rPr lang="ru-RU" dirty="0">
                <a:solidFill>
                  <a:srgbClr val="2A2A2C"/>
                </a:solidFill>
                <a:latin typeface="Open Sans"/>
              </a:rPr>
              <a:t>- «Сказания иностранцев о Московском государстве»</a:t>
            </a:r>
          </a:p>
          <a:p>
            <a:pPr fontAlgn="base">
              <a:buFont typeface="Wingdings" pitchFamily="2" charset="2"/>
              <a:buChar char="ü"/>
            </a:pPr>
            <a:r>
              <a:rPr lang="ru-RU" dirty="0">
                <a:solidFill>
                  <a:srgbClr val="2A2A2C"/>
                </a:solidFill>
                <a:latin typeface="Open Sans"/>
              </a:rPr>
              <a:t>1871 - «Древнерусские жития святых»</a:t>
            </a:r>
          </a:p>
          <a:p>
            <a:pPr fontAlgn="base">
              <a:buFont typeface="Wingdings" pitchFamily="2" charset="2"/>
              <a:buChar char="ü"/>
            </a:pPr>
            <a:r>
              <a:rPr lang="ru-RU" dirty="0">
                <a:solidFill>
                  <a:srgbClr val="2A2A2C"/>
                </a:solidFill>
                <a:latin typeface="Open Sans"/>
              </a:rPr>
              <a:t>1872 - «Псковские споры»</a:t>
            </a:r>
          </a:p>
          <a:p>
            <a:pPr fontAlgn="base">
              <a:buFont typeface="Wingdings" pitchFamily="2" charset="2"/>
              <a:buChar char="ü"/>
            </a:pPr>
            <a:r>
              <a:rPr lang="ru-RU" dirty="0">
                <a:solidFill>
                  <a:srgbClr val="2A2A2C"/>
                </a:solidFill>
                <a:latin typeface="Open Sans"/>
              </a:rPr>
              <a:t>1878 - «Сказание о чудесах Владимирской иконы Божьей Матери»</a:t>
            </a:r>
          </a:p>
          <a:p>
            <a:pPr fontAlgn="base">
              <a:buFont typeface="Wingdings" pitchFamily="2" charset="2"/>
              <a:buChar char="ü"/>
            </a:pPr>
            <a:r>
              <a:rPr lang="ru-RU" dirty="0">
                <a:solidFill>
                  <a:srgbClr val="2A2A2C"/>
                </a:solidFill>
                <a:latin typeface="Open Sans"/>
              </a:rPr>
              <a:t>1880 - «Боярская Дума древней Руси»</a:t>
            </a:r>
          </a:p>
          <a:p>
            <a:pPr fontAlgn="base">
              <a:buFont typeface="Wingdings" pitchFamily="2" charset="2"/>
              <a:buChar char="ü"/>
            </a:pPr>
            <a:r>
              <a:rPr lang="ru-RU" dirty="0">
                <a:solidFill>
                  <a:srgbClr val="2A2A2C"/>
                </a:solidFill>
                <a:latin typeface="Open Sans"/>
              </a:rPr>
              <a:t>1885 - «Происхождение крепостного права в России»</a:t>
            </a:r>
          </a:p>
          <a:p>
            <a:pPr fontAlgn="base">
              <a:buFont typeface="Wingdings" pitchFamily="2" charset="2"/>
              <a:buChar char="ü"/>
            </a:pPr>
            <a:r>
              <a:rPr lang="ru-RU" dirty="0">
                <a:solidFill>
                  <a:srgbClr val="2A2A2C"/>
                </a:solidFill>
                <a:latin typeface="Open Sans"/>
              </a:rPr>
              <a:t>1887 - «Евгений Онегин и его предки»</a:t>
            </a:r>
          </a:p>
          <a:p>
            <a:pPr fontAlgn="base">
              <a:buFont typeface="Wingdings" pitchFamily="2" charset="2"/>
              <a:buChar char="ü"/>
            </a:pPr>
            <a:r>
              <a:rPr lang="ru-RU" dirty="0">
                <a:solidFill>
                  <a:srgbClr val="2A2A2C"/>
                </a:solidFill>
                <a:latin typeface="Open Sans"/>
              </a:rPr>
              <a:t>1890 - «Состав представительства на земских соборах древней Руси»</a:t>
            </a:r>
          </a:p>
          <a:p>
            <a:pPr fontAlgn="base">
              <a:buFont typeface="Wingdings" pitchFamily="2" charset="2"/>
              <a:buChar char="ü"/>
            </a:pPr>
            <a:r>
              <a:rPr lang="ru-RU" dirty="0">
                <a:solidFill>
                  <a:srgbClr val="2A2A2C"/>
                </a:solidFill>
                <a:latin typeface="Open Sans"/>
              </a:rPr>
              <a:t>1904-1922 - «Курс русской </a:t>
            </a:r>
            <a:r>
              <a:rPr lang="ru-RU" dirty="0" smtClean="0">
                <a:solidFill>
                  <a:srgbClr val="2A2A2C"/>
                </a:solidFill>
                <a:latin typeface="Open Sans"/>
              </a:rPr>
              <a:t>истории»</a:t>
            </a:r>
            <a:endParaRPr lang="ru-RU" dirty="0">
              <a:solidFill>
                <a:srgbClr val="2A2A2C"/>
              </a:solidFill>
              <a:latin typeface="Open San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8178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969"/>
    </mc:Choice>
    <mc:Fallback>
      <p:transition spd="slow" advTm="1496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435280" cy="4248472"/>
          </a:xfrm>
        </p:spPr>
        <p:txBody>
          <a:bodyPr>
            <a:normAutofit fontScale="90000"/>
          </a:bodyPr>
          <a:lstStyle/>
          <a:p>
            <a:pPr indent="449580" algn="just">
              <a:spcAft>
                <a:spcPts val="1000"/>
              </a:spcAft>
            </a:pPr>
            <a:r>
              <a:rPr lang="ru-RU" sz="4000" b="1" i="1" dirty="0" smtClean="0">
                <a:solidFill>
                  <a:srgbClr val="000000"/>
                </a:solidFill>
                <a:latin typeface="Helvetica"/>
                <a:ea typeface="Calibri"/>
                <a:cs typeface="Times New Roman"/>
              </a:rPr>
              <a:t/>
            </a:r>
            <a:br>
              <a:rPr lang="ru-RU" sz="4000" b="1" i="1" dirty="0" smtClean="0">
                <a:solidFill>
                  <a:srgbClr val="000000"/>
                </a:solidFill>
                <a:latin typeface="Helvetica"/>
                <a:ea typeface="Calibri"/>
                <a:cs typeface="Times New Roman"/>
              </a:rPr>
            </a:br>
            <a:r>
              <a:rPr lang="ru-RU" b="1" i="1" dirty="0" smtClean="0">
                <a:solidFill>
                  <a:srgbClr val="000000"/>
                </a:solidFill>
                <a:latin typeface="Arno Pro Caption" pitchFamily="18" charset="0"/>
                <a:ea typeface="Calibri"/>
                <a:cs typeface="Times New Roman" pitchFamily="18" charset="0"/>
              </a:rPr>
              <a:t>«</a:t>
            </a:r>
            <a:r>
              <a:rPr lang="ru-RU" b="1" i="1" dirty="0">
                <a:solidFill>
                  <a:srgbClr val="000000"/>
                </a:solidFill>
                <a:latin typeface="Arno Pro Caption" pitchFamily="18" charset="0"/>
                <a:ea typeface="Calibri"/>
                <a:cs typeface="Times New Roman" pitchFamily="18" charset="0"/>
              </a:rPr>
              <a:t>В лице Василия Осиповича слились мыслитель, ученый и художник. </a:t>
            </a:r>
            <a:r>
              <a:rPr lang="ru-RU" b="1" i="1" dirty="0" smtClean="0">
                <a:solidFill>
                  <a:srgbClr val="000000"/>
                </a:solidFill>
                <a:latin typeface="Arno Pro Caption" pitchFamily="18" charset="0"/>
                <a:ea typeface="Calibri"/>
                <a:cs typeface="Times New Roman" pitchFamily="18" charset="0"/>
              </a:rPr>
              <a:t>Он был</a:t>
            </a:r>
            <a:r>
              <a:rPr lang="ru-RU" b="1" i="1" dirty="0">
                <a:solidFill>
                  <a:srgbClr val="000000"/>
                </a:solidFill>
                <a:latin typeface="Arno Pro Caption" pitchFamily="18" charset="0"/>
                <a:ea typeface="Calibri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00"/>
                </a:solidFill>
                <a:latin typeface="Arno Pro Caption" pitchFamily="18" charset="0"/>
                <a:ea typeface="Calibri"/>
                <a:cs typeface="Times New Roman" pitchFamily="18" charset="0"/>
              </a:rPr>
              <a:t>красой </a:t>
            </a:r>
            <a:r>
              <a:rPr lang="ru-RU" b="1" i="1" dirty="0">
                <a:solidFill>
                  <a:srgbClr val="000000"/>
                </a:solidFill>
                <a:latin typeface="Arno Pro Caption" pitchFamily="18" charset="0"/>
                <a:ea typeface="Calibri"/>
                <a:cs typeface="Times New Roman" pitchFamily="18" charset="0"/>
              </a:rPr>
              <a:t>и славой Московского университета, </a:t>
            </a:r>
            <a:r>
              <a:rPr lang="ru-RU" b="1" i="1" dirty="0" smtClean="0">
                <a:solidFill>
                  <a:srgbClr val="000000"/>
                </a:solidFill>
                <a:latin typeface="Arno Pro Caption" pitchFamily="18" charset="0"/>
                <a:ea typeface="Calibri"/>
                <a:cs typeface="Times New Roman" pitchFamily="18" charset="0"/>
              </a:rPr>
              <a:t>красой </a:t>
            </a:r>
            <a:r>
              <a:rPr lang="ru-RU" b="1" i="1" dirty="0">
                <a:solidFill>
                  <a:srgbClr val="000000"/>
                </a:solidFill>
                <a:latin typeface="Arno Pro Caption" pitchFamily="18" charset="0"/>
                <a:ea typeface="Calibri"/>
                <a:cs typeface="Times New Roman" pitchFamily="18" charset="0"/>
              </a:rPr>
              <a:t>и славой русской научной </a:t>
            </a:r>
            <a:r>
              <a:rPr lang="ru-RU" b="1" i="1" dirty="0" smtClean="0">
                <a:solidFill>
                  <a:srgbClr val="000000"/>
                </a:solidFill>
                <a:latin typeface="Arno Pro Caption" pitchFamily="18" charset="0"/>
                <a:ea typeface="Calibri"/>
                <a:cs typeface="Times New Roman" pitchFamily="18" charset="0"/>
              </a:rPr>
              <a:t>мысли, красой </a:t>
            </a:r>
            <a:r>
              <a:rPr lang="ru-RU" b="1" i="1" dirty="0">
                <a:solidFill>
                  <a:srgbClr val="000000"/>
                </a:solidFill>
                <a:latin typeface="Arno Pro Caption" pitchFamily="18" charset="0"/>
                <a:ea typeface="Calibri"/>
                <a:cs typeface="Times New Roman" pitchFamily="18" charset="0"/>
              </a:rPr>
              <a:t>и славой русского художественного слова»</a:t>
            </a:r>
            <a:r>
              <a:rPr lang="ru-RU" dirty="0">
                <a:ea typeface="Calibri"/>
                <a:cs typeface="Times New Roman"/>
              </a:rPr>
              <a:t/>
            </a:r>
            <a:br>
              <a:rPr lang="ru-RU" dirty="0">
                <a:ea typeface="Calibri"/>
                <a:cs typeface="Times New Roman"/>
              </a:rPr>
            </a:b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144092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78"/>
    </mc:Choice>
    <mc:Fallback>
      <p:transition spd="slow" advTm="1197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764705"/>
            <a:ext cx="662473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Список использованной литературы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Ключевский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Василий Осипович</a:t>
            </a:r>
          </a:p>
          <a:p>
            <a:pPr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ru.wikipedia.org/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wiki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base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Личная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жизнь Василия Осиповича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Ключевского</a:t>
            </a:r>
          </a:p>
          <a:p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stuki-druki.com/authors/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Kluchevskiy.php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Ключевский Василий Осипович —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биография www.culture.ru/persons/9472/vasilii-klyuchevskii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latin typeface="Roboto"/>
            </a:endParaRPr>
          </a:p>
          <a:p>
            <a:pPr marL="285750" indent="-285750" fontAlgn="base">
              <a:buFont typeface="Arial" pitchFamily="34" charset="0"/>
              <a:buChar char="•"/>
            </a:pPr>
            <a:endParaRPr lang="ru-RU" dirty="0" smtClean="0">
              <a:latin typeface="Roboto"/>
            </a:endParaRPr>
          </a:p>
          <a:p>
            <a:pPr marL="285750" indent="-285750" fontAlgn="base">
              <a:buFont typeface="Arial" pitchFamily="34" charset="0"/>
              <a:buChar char="•"/>
            </a:pPr>
            <a:endParaRPr lang="ru-RU" dirty="0">
              <a:latin typeface="Roboto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710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71"/>
    </mc:Choice>
    <mc:Fallback>
      <p:transition spd="slow" advTm="587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Биография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268760"/>
            <a:ext cx="4176464" cy="5400600"/>
          </a:xfrm>
        </p:spPr>
        <p:txBody>
          <a:bodyPr>
            <a:normAutofit/>
          </a:bodyPr>
          <a:lstStyle/>
          <a:p>
            <a:pPr marL="0" lvl="0" indent="0" algn="just" fontAlgn="base">
              <a:buNone/>
            </a:pPr>
            <a:r>
              <a:rPr lang="ru-RU" dirty="0" smtClean="0">
                <a:solidFill>
                  <a:srgbClr val="2A2A2C"/>
                </a:solidFill>
                <a:latin typeface="Open Sans"/>
              </a:rPr>
              <a:t>	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Василий Осипович Ключевский родился 16 января (28 января по новому стилю) 1841 года в селе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Воскресеновка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Пензенской губернии и стал старшим ребенком и единственным сыном из троих детей приходского священника Осипа Ключевского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34487"/>
            <a:ext cx="412442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156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86"/>
    </mc:Choice>
    <mc:Fallback>
      <p:transition spd="slow" advTm="678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5300" b="1" i="1" dirty="0" smtClean="0">
                <a:latin typeface="Times New Roman" pitchFamily="18" charset="0"/>
                <a:cs typeface="Times New Roman" pitchFamily="18" charset="0"/>
              </a:rPr>
              <a:t>Детство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124744"/>
            <a:ext cx="5472608" cy="5001419"/>
          </a:xfrm>
        </p:spPr>
        <p:txBody>
          <a:bodyPr>
            <a:noAutofit/>
          </a:bodyPr>
          <a:lstStyle/>
          <a:p>
            <a:pPr marL="0" lvl="0" indent="0" algn="just" fontAlgn="base">
              <a:buNone/>
            </a:pPr>
            <a:r>
              <a:rPr lang="ru-RU" sz="2000" dirty="0" smtClean="0"/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Детские годы провёл в Пензенской губернии по месту службы отца — сельского священника Иосифа Васильевича Ключевского (1815—1850): с. Воскресенское (1841—1845), с. Городище (1845), с. Можаровка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Городищенского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уезда (1846—1851).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Ключевские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жили очень скромно, если не сказать – бедно. А когда Василию было 9 лет, семью и вовсе постиг страшный удар – трагически погиб отец. Он возвращался домой с городского рынка и попал в сильную грозу: лошади опрокинули повозку, мужчина потерял сознание и захлебнулся потоками воды. Василий первым нашел тело отца и от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потрясения  стал заикаться.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026" name="Picture 2" descr="D:\Мама\Мама\20-21\ПРЕЗЕНТАЦИИ\Ключевский\ckMHz0KWn5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3264840" cy="44817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896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71"/>
    </mc:Choice>
    <mc:Fallback>
      <p:transition spd="slow" advTm="1087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Юность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 fontAlgn="base">
              <a:buNone/>
            </a:pPr>
            <a:r>
              <a:rPr lang="ru-RU" dirty="0" smtClean="0">
                <a:solidFill>
                  <a:srgbClr val="2A2A2C"/>
                </a:solidFill>
                <a:latin typeface="Open Sans"/>
              </a:rPr>
              <a:t>	</a:t>
            </a:r>
            <a:r>
              <a:rPr lang="ru-RU" dirty="0" smtClean="0">
                <a:solidFill>
                  <a:srgbClr val="2A2A2C"/>
                </a:solidFill>
                <a:latin typeface="Times New Roman" pitchFamily="18" charset="0"/>
                <a:cs typeface="Times New Roman" pitchFamily="18" charset="0"/>
              </a:rPr>
              <a:t>Оставшись </a:t>
            </a:r>
            <a:r>
              <a:rPr lang="ru-RU" dirty="0">
                <a:solidFill>
                  <a:srgbClr val="2A2A2C"/>
                </a:solidFill>
                <a:latin typeface="Times New Roman" pitchFamily="18" charset="0"/>
                <a:cs typeface="Times New Roman" pitchFamily="18" charset="0"/>
              </a:rPr>
              <a:t>без кормильца, Ключевские переехали в Пензу, где поступили на содержание Пензенской епархии. Кто-то из друзей отца оставил им маленький домик, там и поселились сироты и вдова. Василий стал учиться в духовном училище. Но из-за заикания не мог преодолеть учебный материал, несчастного грозились отчислить за профнепригодностью.</a:t>
            </a:r>
          </a:p>
          <a:p>
            <a:pPr marL="0" indent="0" algn="just" fontAlgn="base">
              <a:buNone/>
            </a:pPr>
            <a:r>
              <a:rPr lang="ru-RU" dirty="0" smtClean="0">
                <a:solidFill>
                  <a:srgbClr val="2A2A2C"/>
                </a:solidFill>
                <a:latin typeface="Times New Roman" pitchFamily="18" charset="0"/>
                <a:cs typeface="Times New Roman" pitchFamily="18" charset="0"/>
              </a:rPr>
              <a:t>	Отчаявшаяся </a:t>
            </a:r>
            <a:r>
              <a:rPr lang="ru-RU" dirty="0">
                <a:solidFill>
                  <a:srgbClr val="2A2A2C"/>
                </a:solidFill>
                <a:latin typeface="Times New Roman" pitchFamily="18" charset="0"/>
                <a:cs typeface="Times New Roman" pitchFamily="18" charset="0"/>
              </a:rPr>
              <a:t>мать упросила одного студента позаниматься с сыном. И хотя подросток трудился долго и упорно, результат был сравним с чудом. Юный Ключевский не только преодолел заикание, но и стал хорошим оратором. Окончив училище, в 1856 году поступил в духовную семинарию. Он должен был стать священником, поскольку находился на содержании у епархии.</a:t>
            </a:r>
          </a:p>
          <a:p>
            <a:pPr marL="0" indent="0" algn="just" fontAlgn="base">
              <a:buNone/>
            </a:pPr>
            <a:r>
              <a:rPr lang="ru-RU" dirty="0" smtClean="0">
                <a:solidFill>
                  <a:srgbClr val="2A2A2C"/>
                </a:solidFill>
                <a:latin typeface="Times New Roman" pitchFamily="18" charset="0"/>
                <a:cs typeface="Times New Roman" pitchFamily="18" charset="0"/>
              </a:rPr>
              <a:t>	Однако </a:t>
            </a:r>
            <a:r>
              <a:rPr lang="ru-RU" dirty="0">
                <a:solidFill>
                  <a:srgbClr val="2A2A2C"/>
                </a:solidFill>
                <a:latin typeface="Times New Roman" pitchFamily="18" charset="0"/>
                <a:cs typeface="Times New Roman" pitchFamily="18" charset="0"/>
              </a:rPr>
              <a:t>на последнем курсе семинарист совершает дерзкий поступок – бросает заведение по причине «плохого здоровья». На самом деле Василий решил поступать в Московский университет, студентом которого становится, одолев все препятствия, в 1861 году. Парень выбрал историко-филологический факультет.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7757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629"/>
    </mc:Choice>
    <mc:Fallback>
      <p:transition spd="slow" advTm="2962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Начало пути</a:t>
            </a:r>
            <a:endParaRPr lang="ru-RU" sz="48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86777" y="1412775"/>
            <a:ext cx="5157223" cy="5424659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55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6000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6000" b="1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1861 году Василий Ключевский поступил на историко-филологический факультет Московского университета. В свободное время он подрабатывал репетитором, чтобы содержать себя и помогать матери и сестрам, которые остались в Пензе.</a:t>
            </a:r>
          </a:p>
          <a:p>
            <a:pPr marL="0" indent="0" algn="just">
              <a:buNone/>
            </a:pPr>
            <a:r>
              <a:rPr lang="ru-RU" sz="6000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6000" b="1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1865 году Ключевский окончил университет и защитил кандидатскую диссертацию «Сказания иностранцев о Московском государстве». За эту работу его наградили золотой медалью и оставили при кафедре «для приготовления к профессорскому званию».</a:t>
            </a:r>
          </a:p>
          <a:p>
            <a:pPr marL="0" indent="0" algn="just">
              <a:buNone/>
            </a:pPr>
            <a:r>
              <a:rPr lang="ru-RU" sz="6000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	После </a:t>
            </a:r>
            <a:r>
              <a:rPr lang="ru-RU" sz="6000" b="1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защиты магистерской диссертации в 1871 году Ключевский получил право преподавать в высших учебных заведениях. Он читал историю в Александровском военном училище, на Высших женских курсах, в Московской духовной академии и в Училище живописи, ваяния и зодчества. С 1879 года он возглавил историческую кафедру Московского университета вместо своего научного руководителя — Сергея Соловьева. В 1882 году Ключевский защитил докторскую диссертацию «Боярская дума Древней Руси» и получил звание профессора. </a:t>
            </a:r>
            <a:endParaRPr lang="ru-RU" sz="6000" b="1" dirty="0" smtClean="0">
              <a:solidFill>
                <a:srgbClr val="3C3C3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6000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6000" b="1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1900 году профессора избрали членом Академии наук, а с 1904 года Ключевский занялся изданием своего главного научного труда — «Курса российской истории» в пяти частях, над которым работал в течение предыдущих 30 лет. </a:t>
            </a:r>
            <a:endParaRPr lang="ru-RU" sz="6000" b="1" dirty="0" smtClean="0">
              <a:solidFill>
                <a:srgbClr val="3C3C3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6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3807265" cy="290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188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452"/>
    </mc:Choice>
    <mc:Fallback>
      <p:transition spd="slow" advTm="2145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Семья </a:t>
            </a:r>
            <a:endParaRPr lang="ru-RU" sz="4800" b="1" i="1" dirty="0">
              <a:solidFill>
                <a:srgbClr val="3C3C3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1600200"/>
            <a:ext cx="5626968" cy="4525963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dirty="0" smtClean="0">
                <a:solidFill>
                  <a:srgbClr val="3C3C3C"/>
                </a:solidFill>
                <a:latin typeface="Noto Serif"/>
              </a:rPr>
              <a:t>	</a:t>
            </a:r>
            <a:r>
              <a:rPr lang="ru-RU" sz="6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1869 году </a:t>
            </a:r>
            <a:r>
              <a:rPr lang="ru-RU" sz="6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В.О.Ключевский</a:t>
            </a:r>
            <a:r>
              <a:rPr lang="ru-RU" sz="6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вступил в брак с </a:t>
            </a:r>
            <a:r>
              <a:rPr lang="ru-RU" sz="6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Анисьей</a:t>
            </a:r>
            <a:r>
              <a:rPr lang="ru-RU" sz="6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Михайловной Бородиной</a:t>
            </a:r>
            <a:r>
              <a:rPr lang="ru-RU" sz="6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64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Всю </a:t>
            </a:r>
            <a:r>
              <a:rPr lang="ru-RU" sz="640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жизнь супруги сохраняли глубокую привязанность друг к другу: Ключевский в переписке ласково называл жену «поверенная души моей».</a:t>
            </a:r>
          </a:p>
          <a:p>
            <a:pPr marL="0" indent="0" algn="just">
              <a:buNone/>
            </a:pPr>
            <a:r>
              <a:rPr lang="ru-RU" sz="64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640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1879 году у Ключевских родился сын Борис. Он был единственным ребенком, но семья воспитывала и племянницу историка — Елизавету Корневу. Девушка умерла в 1906 году от чахотки. Через три года не стало и жены Ключевского. И ученый, и его взрослый сын очень тяжело перенесли эти смерти. Ученик Ключевского Степан Веселовский писал о них: </a:t>
            </a:r>
            <a:r>
              <a:rPr lang="ru-RU" sz="6400" i="1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«остались осиротевшими, беспомощными, как малые дети»</a:t>
            </a:r>
            <a:r>
              <a:rPr lang="ru-RU" sz="640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64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	Борис </a:t>
            </a:r>
            <a:r>
              <a:rPr lang="ru-RU" sz="640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Ключевский стал домашним секретарем и помощником отца. Он окончил два факультета Московского университета, исторический и </a:t>
            </a:r>
            <a:r>
              <a:rPr lang="ru-RU" sz="64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юридически. </a:t>
            </a:r>
            <a:r>
              <a:rPr lang="ru-RU" sz="640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64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после смерти отца в 1911 году </a:t>
            </a:r>
            <a:r>
              <a:rPr lang="ru-RU" sz="64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Борис </a:t>
            </a:r>
            <a:r>
              <a:rPr lang="ru-RU" sz="640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составил архив его документов, публиковал его статьи, издавал и переиздавал книги</a:t>
            </a:r>
            <a:r>
              <a:rPr lang="ru-RU" sz="64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6400" b="0" i="0" dirty="0">
              <a:solidFill>
                <a:srgbClr val="3C3C3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Мама\Мама\20-21\ПРЕЗЕНТАЦИИ\Ключевский\img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8" t="17643" r="53030" b="12863"/>
          <a:stretch/>
        </p:blipFill>
        <p:spPr bwMode="auto">
          <a:xfrm>
            <a:off x="251520" y="1772816"/>
            <a:ext cx="2739969" cy="384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765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687"/>
    </mc:Choice>
    <mc:Fallback>
      <p:transition spd="slow" advTm="3168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Научная карьера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96144" y="1268760"/>
            <a:ext cx="5240352" cy="5472608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защиты своей первой работы ученый занимался преподавательской деятельностью, а также работал над диссертацией магистра</a:t>
            </a:r>
            <a:r>
              <a:rPr lang="ru-RU" sz="3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Защитив </a:t>
            </a:r>
            <a:r>
              <a:rPr lang="ru-RU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магистерскую диссертацию в 1871 году, Ключевский стал преподавать в высших учебных заведениях, получив статус магистра. Он читал курс лекций по русской истории в Московской духовной академии. Также он продолжил преподавание в Александровском военном училище и других учебных заведениях. </a:t>
            </a:r>
            <a:endParaRPr lang="ru-RU" sz="3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А </a:t>
            </a:r>
            <a:r>
              <a:rPr lang="ru-RU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уже с 1879 года Василий Осипович начал преподавать на кафедре русской истории в Московском </a:t>
            </a:r>
            <a:r>
              <a:rPr lang="ru-RU" sz="3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университете. Параллельно </a:t>
            </a:r>
            <a:r>
              <a:rPr lang="ru-RU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 работал над своей докторской диссертацией "Боярская дума Древней Руси</a:t>
            </a:r>
            <a:r>
              <a:rPr lang="ru-RU" sz="3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".</a:t>
            </a:r>
            <a:r>
              <a:rPr lang="ru-RU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1885 году Ключевский был принят в штат Московского университета на должность </a:t>
            </a:r>
            <a:r>
              <a:rPr lang="ru-RU" sz="3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профессора.</a:t>
            </a:r>
          </a:p>
          <a:p>
            <a:pPr marL="0" indent="0" algn="just">
              <a:buNone/>
            </a:pPr>
            <a:r>
              <a:rPr lang="ru-RU" sz="3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1887 году стал деканом факультета истории и </a:t>
            </a:r>
            <a:r>
              <a:rPr lang="ru-RU" sz="3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филологии. Под </a:t>
            </a:r>
            <a:r>
              <a:rPr lang="ru-RU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его началом было защищено множество магистерских диссертаций. Однако он продолжал заниматься не только научной, но и преподавательской деятельностью, ведя курс истории в различных учебных заведениях Москвы. В 1900 году Василий Осипович был избран действительным членом Академии наук Санкт-Петербурга. В 1901 году был принят в ее штат. А в 1908 году стал почетным академиком изящной словесности. 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thepresentation.ru/img/thumbs/9294c48352aefc7c898718709b5edd2d-800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3" t="1712" r="25482" b="26045"/>
          <a:stretch/>
        </p:blipFill>
        <p:spPr bwMode="auto">
          <a:xfrm>
            <a:off x="6718" y="1628800"/>
            <a:ext cx="3694545" cy="412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187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511"/>
    </mc:Choice>
    <mc:Fallback>
      <p:transition spd="slow" advTm="2251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«Я 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человек 19-го века и в ваш 20-й век попал совершенно случайно, по ошибке судьбы, позабывшей убрать меня вовремя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.»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В. О. Ключевский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	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69259" y="2348880"/>
            <a:ext cx="4795229" cy="439248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900" dirty="0" smtClean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9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. О. Ключевский умер 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19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(25) 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мая 1911</a:t>
            </a:r>
            <a:r>
              <a:rPr lang="ru-RU" sz="19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 в Москве, после неудачной операции, работая до самого конца над статьями о падении крепостного права. Были устроены торжественные похороны. Прощание с Ключевским собрало такое количество его почитателей,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что университетская церковь</a:t>
            </a:r>
            <a:r>
              <a:rPr lang="ru-RU" sz="19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 не смогла вместить всех желающих присутствовать на отпевании. Процессию из церкви до кладбища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(Некрополь Донского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монастыря) </a:t>
            </a:r>
            <a:r>
              <a:rPr lang="ru-RU" sz="19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сопровождало множество </a:t>
            </a:r>
            <a:r>
              <a:rPr lang="ru-RU" sz="1900" dirty="0" smtClean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людей. </a:t>
            </a:r>
            <a:r>
              <a:rPr lang="ru-RU" sz="19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Гроб несли на плечах студенты. Очевидцы считали, что похороны Ключевского собрали до пяти тысяч </a:t>
            </a:r>
            <a:r>
              <a:rPr lang="ru-RU" sz="1900" dirty="0" smtClean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человек.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c.pics.livejournal.com/bogachkova1957/84608417/1158688/1158688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79" y="2924944"/>
            <a:ext cx="3989747" cy="300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269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542"/>
    </mc:Choice>
    <mc:Fallback>
      <p:transition spd="slow" advTm="2554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Память о выдающемся русском историке жива в наши дни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800" i="1" dirty="0" smtClean="0">
                <a:solidFill>
                  <a:srgbClr val="2A2C34"/>
                </a:solidFill>
                <a:latin typeface="Times New Roman" pitchFamily="18" charset="0"/>
                <a:cs typeface="Times New Roman" pitchFamily="18" charset="0"/>
              </a:rPr>
              <a:t>Именем </a:t>
            </a:r>
            <a:r>
              <a:rPr lang="ru-RU" sz="1800" i="1" dirty="0">
                <a:solidFill>
                  <a:srgbClr val="2A2C34"/>
                </a:solidFill>
                <a:latin typeface="Times New Roman" pitchFamily="18" charset="0"/>
                <a:cs typeface="Times New Roman" pitchFamily="18" charset="0"/>
              </a:rPr>
              <a:t>Василия Ключевского названа улица в </a:t>
            </a:r>
            <a:r>
              <a:rPr lang="ru-RU" sz="1800" i="1" dirty="0" err="1">
                <a:solidFill>
                  <a:srgbClr val="2A2C34"/>
                </a:solidFill>
                <a:latin typeface="Times New Roman" pitchFamily="18" charset="0"/>
                <a:cs typeface="Times New Roman" pitchFamily="18" charset="0"/>
              </a:rPr>
              <a:t>г.Пензе</a:t>
            </a:r>
            <a:r>
              <a:rPr lang="ru-RU" sz="1800" i="1" dirty="0" smtClean="0">
                <a:solidFill>
                  <a:srgbClr val="2A2C3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1800" i="1" dirty="0" smtClean="0">
                <a:solidFill>
                  <a:srgbClr val="2A2C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>
                <a:solidFill>
                  <a:srgbClr val="2A2C34"/>
                </a:solidFill>
                <a:latin typeface="Times New Roman" pitchFamily="18" charset="0"/>
                <a:cs typeface="Times New Roman" pitchFamily="18" charset="0"/>
              </a:rPr>
              <a:t>К 150-летию со дня рождения в 1991 году в его родном селе </a:t>
            </a:r>
            <a:r>
              <a:rPr lang="ru-RU" sz="1800" i="1" dirty="0" err="1">
                <a:solidFill>
                  <a:srgbClr val="2A2C34"/>
                </a:solidFill>
                <a:latin typeface="Times New Roman" pitchFamily="18" charset="0"/>
                <a:cs typeface="Times New Roman" pitchFamily="18" charset="0"/>
              </a:rPr>
              <a:t>Воскресеновка</a:t>
            </a:r>
            <a:r>
              <a:rPr lang="ru-RU" sz="1800" i="1" dirty="0">
                <a:solidFill>
                  <a:srgbClr val="2A2C34"/>
                </a:solidFill>
                <a:latin typeface="Times New Roman" pitchFamily="18" charset="0"/>
                <a:cs typeface="Times New Roman" pitchFamily="18" charset="0"/>
              </a:rPr>
              <a:t> Пензенского района Пензенской области на территории сельской школы были открыты бюст и мемориальная </a:t>
            </a:r>
            <a:r>
              <a:rPr lang="ru-RU" sz="1800" i="1" dirty="0" smtClean="0">
                <a:solidFill>
                  <a:srgbClr val="2A2C34"/>
                </a:solidFill>
                <a:latin typeface="Times New Roman" pitchFamily="18" charset="0"/>
                <a:cs typeface="Times New Roman" pitchFamily="18" charset="0"/>
              </a:rPr>
              <a:t>доска.</a:t>
            </a:r>
          </a:p>
          <a:p>
            <a:pPr>
              <a:buFont typeface="Wingdings" pitchFamily="2" charset="2"/>
              <a:buChar char="ü"/>
            </a:pPr>
            <a:r>
              <a:rPr lang="ru-RU" sz="1800" i="1" dirty="0" smtClean="0">
                <a:solidFill>
                  <a:srgbClr val="2A2C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>
                <a:solidFill>
                  <a:srgbClr val="2A2C34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i="1" dirty="0" err="1">
                <a:solidFill>
                  <a:srgbClr val="2A2C34"/>
                </a:solidFill>
                <a:latin typeface="Times New Roman" pitchFamily="18" charset="0"/>
                <a:cs typeface="Times New Roman" pitchFamily="18" charset="0"/>
              </a:rPr>
              <a:t>г.Пензе</a:t>
            </a:r>
            <a:r>
              <a:rPr lang="ru-RU" sz="1800" i="1" dirty="0">
                <a:solidFill>
                  <a:srgbClr val="2A2C34"/>
                </a:solidFill>
                <a:latin typeface="Times New Roman" pitchFamily="18" charset="0"/>
                <a:cs typeface="Times New Roman" pitchFamily="18" charset="0"/>
              </a:rPr>
              <a:t> открыт дом-музей В.О. </a:t>
            </a:r>
            <a:r>
              <a:rPr lang="ru-RU" sz="1800" i="1" dirty="0" smtClean="0">
                <a:solidFill>
                  <a:srgbClr val="2A2C34"/>
                </a:solidFill>
                <a:latin typeface="Times New Roman" pitchFamily="18" charset="0"/>
                <a:cs typeface="Times New Roman" pitchFamily="18" charset="0"/>
              </a:rPr>
              <a:t>Ключевского.</a:t>
            </a:r>
          </a:p>
          <a:p>
            <a:pPr>
              <a:buFont typeface="Wingdings" pitchFamily="2" charset="2"/>
              <a:buChar char="ü"/>
            </a:pPr>
            <a:r>
              <a:rPr lang="ru-RU" sz="1800" i="1" dirty="0" smtClean="0">
                <a:solidFill>
                  <a:srgbClr val="2A2C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>
                <a:solidFill>
                  <a:srgbClr val="2A2C34"/>
                </a:solidFill>
                <a:latin typeface="Times New Roman" pitchFamily="18" charset="0"/>
                <a:cs typeface="Times New Roman" pitchFamily="18" charset="0"/>
              </a:rPr>
              <a:t>его имя присвоено планете № 4560. </a:t>
            </a:r>
            <a:endParaRPr lang="ru-RU" sz="1800" i="1" dirty="0" smtClean="0">
              <a:solidFill>
                <a:srgbClr val="2A2C3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800" i="1" dirty="0" smtClean="0">
                <a:solidFill>
                  <a:srgbClr val="2A2C34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i="1" dirty="0">
                <a:solidFill>
                  <a:srgbClr val="2A2C34"/>
                </a:solidFill>
                <a:latin typeface="Times New Roman" pitchFamily="18" charset="0"/>
                <a:cs typeface="Times New Roman" pitchFamily="18" charset="0"/>
              </a:rPr>
              <a:t>2008 году в Пензе был установлен памятник В.О. Ключевскому работы скульптора В.Ю. Кузнецова</a:t>
            </a:r>
            <a:r>
              <a:rPr lang="ru-RU" sz="1800" i="1" dirty="0" smtClean="0">
                <a:solidFill>
                  <a:srgbClr val="2A2C34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 typeface="Wingdings" pitchFamily="2" charset="2"/>
              <a:buChar char="ü"/>
            </a:pPr>
            <a:r>
              <a:rPr lang="ru-RU" sz="1800" i="1" dirty="0" smtClean="0">
                <a:solidFill>
                  <a:srgbClr val="2A2C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>
                <a:solidFill>
                  <a:srgbClr val="2A2C34"/>
                </a:solidFill>
                <a:latin typeface="Times New Roman" pitchFamily="18" charset="0"/>
                <a:cs typeface="Times New Roman" pitchFamily="18" charset="0"/>
              </a:rPr>
              <a:t>14 ноября 2018 года на здании бывшего духовного училища была открыта посвящённая ему мемориальная доска. </a:t>
            </a:r>
            <a:endParaRPr lang="ru-RU" sz="1800" i="1" dirty="0" smtClean="0">
              <a:solidFill>
                <a:srgbClr val="2A2C3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800" i="1" dirty="0" smtClean="0">
                <a:solidFill>
                  <a:srgbClr val="2A2C34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i="1" dirty="0">
                <a:solidFill>
                  <a:srgbClr val="2A2C34"/>
                </a:solidFill>
                <a:latin typeface="Times New Roman" pitchFamily="18" charset="0"/>
                <a:cs typeface="Times New Roman" pitchFamily="18" charset="0"/>
              </a:rPr>
              <a:t>год 175-летия В.О. Ключевского Законодательным Собранием Пензенской области было принято решение о присвоении имени В.О. Ключевского средней школе № 28 </a:t>
            </a:r>
            <a:r>
              <a:rPr lang="ru-RU" sz="1800" i="1" dirty="0" err="1">
                <a:solidFill>
                  <a:srgbClr val="2A2C34"/>
                </a:solidFill>
                <a:latin typeface="Times New Roman" pitchFamily="18" charset="0"/>
                <a:cs typeface="Times New Roman" pitchFamily="18" charset="0"/>
              </a:rPr>
              <a:t>г.Пензы</a:t>
            </a:r>
            <a:r>
              <a:rPr lang="ru-RU" sz="1800" i="1" dirty="0" smtClean="0">
                <a:solidFill>
                  <a:srgbClr val="2A2C3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1800" i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800" i="1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1994 года авторы выдающихся научных работ по отечественной истории получают премию Ключевского.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323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953"/>
    </mc:Choice>
    <mc:Fallback>
      <p:transition spd="slow" advTm="24953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224</Words>
  <Application>Microsoft Office PowerPoint</Application>
  <PresentationFormat>Экран (4:3)</PresentationFormat>
  <Paragraphs>87</Paragraphs>
  <Slides>13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Муниципальное бюджетное образовательное учреждение   дополнительного образования «Центр внешкольной работы»  Пензенского района</vt:lpstr>
      <vt:lpstr>Биография</vt:lpstr>
      <vt:lpstr> Детство  </vt:lpstr>
      <vt:lpstr>Юность</vt:lpstr>
      <vt:lpstr>Начало пути</vt:lpstr>
      <vt:lpstr>Семья </vt:lpstr>
      <vt:lpstr>Научная карьера</vt:lpstr>
      <vt:lpstr>   «Я человек 19-го века и в ваш 20-й век попал совершенно случайно, по ошибке судьбы, позабывшей убрать меня вовремя.»  В. О. Ключевский  </vt:lpstr>
      <vt:lpstr>Память о выдающемся русском историке жива в наши дни</vt:lpstr>
      <vt:lpstr>ЦИТАТЫ</vt:lpstr>
      <vt:lpstr>Библиография</vt:lpstr>
      <vt:lpstr> «В лице Василия Осиповича слились мыслитель, ученый и художник. Он был красой и славой Московского университета, красой и славой русской научной мысли, красой и славой русского художественного слова»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  дополнительного образования «Центр внешкольной работы» Пензенского района</dc:title>
  <dc:creator>Elefan</dc:creator>
  <cp:lastModifiedBy>Elefan</cp:lastModifiedBy>
  <cp:revision>29</cp:revision>
  <dcterms:created xsi:type="dcterms:W3CDTF">2021-01-12T08:46:46Z</dcterms:created>
  <dcterms:modified xsi:type="dcterms:W3CDTF">2021-02-21T16:19:50Z</dcterms:modified>
</cp:coreProperties>
</file>