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2" r:id="rId4"/>
    <p:sldId id="273" r:id="rId5"/>
    <p:sldId id="271" r:id="rId6"/>
    <p:sldId id="270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8" r:id="rId17"/>
    <p:sldId id="269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928802"/>
            <a:ext cx="6858048" cy="2071702"/>
          </a:xfrm>
        </p:spPr>
        <p:txBody>
          <a:bodyPr>
            <a:normAutofit/>
          </a:bodyPr>
          <a:lstStyle/>
          <a:p>
            <a:r>
              <a:rPr lang="ru-RU" dirty="0" smtClean="0"/>
              <a:t>Построение круга в перспективе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929066"/>
            <a:ext cx="6929486" cy="271464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для 1 класса вечернего отделения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Предмет: рисунок </a:t>
            </a:r>
          </a:p>
          <a:p>
            <a:pPr algn="l"/>
            <a:r>
              <a:rPr lang="ru-RU" dirty="0" smtClean="0"/>
              <a:t>Преподаватель: Кожухова Л.Р.</a:t>
            </a:r>
          </a:p>
          <a:p>
            <a:pPr algn="l"/>
            <a:r>
              <a:rPr lang="ru-RU" dirty="0" smtClean="0"/>
              <a:t>                                             </a:t>
            </a:r>
          </a:p>
          <a:p>
            <a:pPr algn="l"/>
            <a:r>
              <a:rPr lang="ru-RU" sz="1800" dirty="0" smtClean="0"/>
              <a:t>                                               Альметьевск  2021г.</a:t>
            </a:r>
            <a:endParaRPr lang="ru-RU" sz="18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85786" y="357166"/>
            <a:ext cx="6929486" cy="571504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МБОУ ДО «ДХШ №1» АМР РТ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642918"/>
            <a:ext cx="7358114" cy="164307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900" dirty="0" smtClean="0"/>
              <a:t>     </a:t>
            </a:r>
            <a:r>
              <a:rPr lang="ru-RU" sz="1800" dirty="0" smtClean="0"/>
              <a:t>По нижнему делению проведем горизонтальную линию до краев треугольника. Верхнее деление нам  не понадобится, сотрем его ластиком. В нижней части треугольника мы получили квадрат в перспективе – трапецию, в которой расположим круг в перспективе - овал.  На углы нашей трапеции поставим точки и назовем их  A, </a:t>
            </a:r>
            <a:r>
              <a:rPr lang="en-US" sz="1800" dirty="0" smtClean="0"/>
              <a:t>B</a:t>
            </a:r>
            <a:r>
              <a:rPr lang="ru-RU" sz="1800" dirty="0" smtClean="0"/>
              <a:t>, </a:t>
            </a:r>
            <a:r>
              <a:rPr lang="en-US" sz="1800" dirty="0" smtClean="0"/>
              <a:t>C</a:t>
            </a:r>
            <a:r>
              <a:rPr lang="ru-RU" sz="1800" dirty="0" smtClean="0"/>
              <a:t>, </a:t>
            </a:r>
            <a:r>
              <a:rPr lang="en-US" sz="1800" dirty="0" smtClean="0"/>
              <a:t>D</a:t>
            </a:r>
            <a:r>
              <a:rPr lang="ru-RU" sz="1800" dirty="0" smtClean="0"/>
              <a:t>.</a:t>
            </a:r>
          </a:p>
          <a:p>
            <a:pPr lvl="0" algn="just"/>
            <a:endParaRPr lang="ru-RU" sz="19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85720" y="285728"/>
            <a:ext cx="428628" cy="642942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C:\Users\alpha\Desktop\5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71678"/>
            <a:ext cx="6429420" cy="42894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28604"/>
            <a:ext cx="7286676" cy="1571636"/>
          </a:xfrm>
        </p:spPr>
        <p:txBody>
          <a:bodyPr>
            <a:normAutofit/>
          </a:bodyPr>
          <a:lstStyle/>
          <a:p>
            <a:pPr algn="just"/>
            <a:r>
              <a:rPr lang="ru-RU" sz="1900" dirty="0" smtClean="0"/>
              <a:t>     </a:t>
            </a:r>
            <a:r>
              <a:rPr lang="ru-RU" sz="1800" dirty="0" smtClean="0"/>
              <a:t>В нутрии трапеции проведем две прямые диагональные линии. Одну диагональную прямую линию от  </a:t>
            </a:r>
            <a:r>
              <a:rPr lang="en-US" sz="1800" dirty="0" smtClean="0"/>
              <a:t>B</a:t>
            </a:r>
            <a:r>
              <a:rPr lang="ru-RU" sz="1800" dirty="0" smtClean="0"/>
              <a:t> до </a:t>
            </a:r>
            <a:r>
              <a:rPr lang="en-US" sz="1800" dirty="0" smtClean="0"/>
              <a:t>C</a:t>
            </a:r>
            <a:r>
              <a:rPr lang="ru-RU" sz="1800" dirty="0" smtClean="0"/>
              <a:t>, другую линию от A до </a:t>
            </a:r>
            <a:r>
              <a:rPr lang="en-US" sz="1800" dirty="0" smtClean="0"/>
              <a:t>D</a:t>
            </a:r>
            <a:r>
              <a:rPr lang="ru-RU" sz="1800" dirty="0" smtClean="0"/>
              <a:t>. В месте пересечения двух диагональных линий и осевой вертикальной линии получим точку Е.</a:t>
            </a:r>
          </a:p>
          <a:p>
            <a:pPr lvl="0" algn="just"/>
            <a:endParaRPr lang="ru-RU" sz="1900" dirty="0"/>
          </a:p>
        </p:txBody>
      </p:sp>
      <p:pic>
        <p:nvPicPr>
          <p:cNvPr id="6146" name="Picture 2" descr="C:\Users\alpha\Desktop\6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857364"/>
            <a:ext cx="6531681" cy="4357718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-142908" y="428604"/>
            <a:ext cx="1000132" cy="500066"/>
          </a:xfrm>
          <a:prstGeom prst="rect">
            <a:avLst/>
          </a:prstGeom>
        </p:spPr>
        <p:txBody>
          <a:bodyPr vert="horz" tIns="0" rIns="45720" bIns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785794"/>
            <a:ext cx="7072362" cy="1500198"/>
          </a:xfrm>
        </p:spPr>
        <p:txBody>
          <a:bodyPr>
            <a:normAutofit/>
          </a:bodyPr>
          <a:lstStyle/>
          <a:p>
            <a:pPr lvl="0" algn="just"/>
            <a:r>
              <a:rPr lang="ru-RU" sz="1900" dirty="0" smtClean="0"/>
              <a:t>     </a:t>
            </a:r>
            <a:r>
              <a:rPr lang="ru-RU" sz="1800" dirty="0" smtClean="0"/>
              <a:t>Проведем по точке Е прямую горизонтальную линию. Назовем ее осевой горизонтальной линией круга в перспективе. В местах пересечения горизонтальной осевой линии и сторонами треугольника получим точки F и G.</a:t>
            </a:r>
          </a:p>
          <a:p>
            <a:pPr algn="just"/>
            <a:endParaRPr lang="ru-RU" sz="1800" dirty="0" smtClean="0"/>
          </a:p>
          <a:p>
            <a:pPr lvl="0" algn="just"/>
            <a:endParaRPr lang="ru-RU" sz="1900" dirty="0"/>
          </a:p>
        </p:txBody>
      </p:sp>
      <p:pic>
        <p:nvPicPr>
          <p:cNvPr id="7170" name="Picture 2" descr="C:\Users\alpha\Desktop\7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857364"/>
            <a:ext cx="6460252" cy="4310063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-142908" y="357166"/>
            <a:ext cx="1000132" cy="500066"/>
          </a:xfrm>
          <a:prstGeom prst="rect">
            <a:avLst/>
          </a:prstGeom>
        </p:spPr>
        <p:txBody>
          <a:bodyPr vert="horz" tIns="0" rIns="45720" bIns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57166"/>
            <a:ext cx="7429552" cy="2071702"/>
          </a:xfrm>
        </p:spPr>
        <p:txBody>
          <a:bodyPr>
            <a:normAutofit/>
          </a:bodyPr>
          <a:lstStyle/>
          <a:p>
            <a:pPr lvl="0" algn="just"/>
            <a:r>
              <a:rPr lang="ru-RU" sz="1900" dirty="0" smtClean="0"/>
              <a:t>     </a:t>
            </a:r>
            <a:r>
              <a:rPr lang="ru-RU" sz="1800" dirty="0" smtClean="0"/>
              <a:t>В месте пересечения осевой вертикальной линии и нижней  горизонтальной части трапеции поставим точку </a:t>
            </a:r>
            <a:r>
              <a:rPr lang="en-US" sz="1800" dirty="0" smtClean="0"/>
              <a:t>H</a:t>
            </a:r>
            <a:r>
              <a:rPr lang="ru-RU" sz="1800" dirty="0" smtClean="0"/>
              <a:t>. В месте пересечения осевой вертикальной линии и верхней горизонтальной части трапеции поставим точку </a:t>
            </a:r>
            <a:r>
              <a:rPr lang="en-US" sz="1800" dirty="0" smtClean="0"/>
              <a:t>I</a:t>
            </a:r>
            <a:r>
              <a:rPr lang="ru-RU" sz="1800" dirty="0" smtClean="0"/>
              <a:t>. Разделим на три равные части правую нижнюю часть трапеции и левую нижнюю часть трапеции. </a:t>
            </a:r>
          </a:p>
          <a:p>
            <a:pPr algn="just"/>
            <a:endParaRPr lang="ru-RU" sz="1800" dirty="0" smtClean="0"/>
          </a:p>
          <a:p>
            <a:pPr lvl="0" algn="just"/>
            <a:endParaRPr lang="ru-RU" sz="1900" dirty="0"/>
          </a:p>
        </p:txBody>
      </p:sp>
      <p:pic>
        <p:nvPicPr>
          <p:cNvPr id="8194" name="Picture 2" descr="C:\Users\alpha\Desktop\8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928802"/>
            <a:ext cx="6531681" cy="4357718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-142908" y="357166"/>
            <a:ext cx="1000132" cy="500066"/>
          </a:xfrm>
          <a:prstGeom prst="rect">
            <a:avLst/>
          </a:prstGeom>
        </p:spPr>
        <p:txBody>
          <a:bodyPr vert="horz" tIns="0" rIns="45720" bIns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571480"/>
            <a:ext cx="7500990" cy="3000396"/>
          </a:xfrm>
        </p:spPr>
        <p:txBody>
          <a:bodyPr>
            <a:normAutofit/>
          </a:bodyPr>
          <a:lstStyle/>
          <a:p>
            <a:pPr algn="just"/>
            <a:r>
              <a:rPr lang="ru-RU" sz="1900" dirty="0" smtClean="0"/>
              <a:t> </a:t>
            </a:r>
            <a:r>
              <a:rPr lang="ru-RU" sz="1800" dirty="0" smtClean="0"/>
              <a:t>Разделенную часть  на нижней горизонтальной части трапеции  слева самую близкую к точке А, назовем точкой А1. Другую разделенную часть  на нижней горизонтальной части трапеции  справа самую близкую к точке В, назовем точкой В1. Отметины на нижней горизонтальной линии трапеции, расположенные ближе к вертикальной осевой линии сотрем ластиком. Соединяем ровной линией точки А1 и ТС. Соединяем ровной линией точки В1 и ТС. Получим лучи А1 и В1.</a:t>
            </a:r>
          </a:p>
          <a:p>
            <a:pPr lvl="0"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lvl="0" algn="just"/>
            <a:endParaRPr lang="ru-RU" sz="1900" dirty="0"/>
          </a:p>
        </p:txBody>
      </p:sp>
      <p:pic>
        <p:nvPicPr>
          <p:cNvPr id="9218" name="Picture 2" descr="C:\Users\alpha\Desktop\9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571744"/>
            <a:ext cx="6103062" cy="4071758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-142908" y="357166"/>
            <a:ext cx="1000132" cy="500066"/>
          </a:xfrm>
          <a:prstGeom prst="rect">
            <a:avLst/>
          </a:prstGeom>
        </p:spPr>
        <p:txBody>
          <a:bodyPr vert="horz" tIns="0" rIns="45720" bIns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0"/>
            <a:ext cx="7500990" cy="2071678"/>
          </a:xfrm>
        </p:spPr>
        <p:txBody>
          <a:bodyPr>
            <a:normAutofit/>
          </a:bodyPr>
          <a:lstStyle/>
          <a:p>
            <a:pPr lvl="0" algn="just"/>
            <a:r>
              <a:rPr lang="ru-RU" sz="1800" dirty="0" smtClean="0"/>
              <a:t>     </a:t>
            </a:r>
            <a:r>
              <a:rPr lang="ru-RU" sz="1900" dirty="0" smtClean="0"/>
              <a:t>В местах пересечения диагональных линий внутри трапеции и лучей А1 и В1 поставим точки. Назовем их А2, </a:t>
            </a:r>
            <a:r>
              <a:rPr lang="en-US" sz="1900" dirty="0" smtClean="0"/>
              <a:t>B</a:t>
            </a:r>
            <a:r>
              <a:rPr lang="ru-RU" sz="1900" dirty="0" smtClean="0"/>
              <a:t>2, </a:t>
            </a:r>
            <a:r>
              <a:rPr lang="en-US" sz="1900" dirty="0" smtClean="0"/>
              <a:t>C</a:t>
            </a:r>
            <a:r>
              <a:rPr lang="ru-RU" sz="1900" dirty="0" smtClean="0"/>
              <a:t>2, </a:t>
            </a:r>
            <a:r>
              <a:rPr lang="en-US" sz="1900" dirty="0" smtClean="0"/>
              <a:t>D</a:t>
            </a:r>
            <a:r>
              <a:rPr lang="ru-RU" sz="1900" dirty="0" smtClean="0"/>
              <a:t>2. </a:t>
            </a:r>
          </a:p>
          <a:p>
            <a:pPr lvl="0"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lvl="0" algn="just"/>
            <a:endParaRPr lang="ru-RU" sz="19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-142908" y="357166"/>
            <a:ext cx="1000132" cy="500066"/>
          </a:xfrm>
          <a:prstGeom prst="rect">
            <a:avLst/>
          </a:prstGeom>
        </p:spPr>
        <p:txBody>
          <a:bodyPr vert="horz" tIns="0" rIns="45720" bIns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2" name="Picture 2" descr="C:\Users\alpha\Desktop\10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85860"/>
            <a:ext cx="6603044" cy="4405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0"/>
            <a:ext cx="7500990" cy="2071678"/>
          </a:xfrm>
        </p:spPr>
        <p:txBody>
          <a:bodyPr>
            <a:normAutofit/>
          </a:bodyPr>
          <a:lstStyle/>
          <a:p>
            <a:pPr lvl="0" algn="just"/>
            <a:r>
              <a:rPr lang="ru-RU" sz="1800" dirty="0" smtClean="0"/>
              <a:t>         </a:t>
            </a:r>
            <a:r>
              <a:rPr lang="ru-RU" sz="1900" dirty="0" smtClean="0"/>
              <a:t>На точках F, I, G, H нарисуем дугообразные короткие касательные линии.</a:t>
            </a:r>
          </a:p>
          <a:p>
            <a:pPr lvl="0" algn="l"/>
            <a:endParaRPr lang="ru-RU" sz="1800" dirty="0" smtClean="0"/>
          </a:p>
          <a:p>
            <a:pPr algn="just"/>
            <a:endParaRPr lang="ru-RU" sz="1800" dirty="0" smtClean="0"/>
          </a:p>
          <a:p>
            <a:pPr lvl="0" algn="just"/>
            <a:endParaRPr lang="ru-RU" sz="19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-142908" y="357166"/>
            <a:ext cx="1000132" cy="500066"/>
          </a:xfrm>
          <a:prstGeom prst="rect">
            <a:avLst/>
          </a:prstGeom>
        </p:spPr>
        <p:txBody>
          <a:bodyPr vert="horz" tIns="0" rIns="45720" bIns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266" name="Picture 2" descr="C:\Users\alpha\Desktop\1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285860"/>
            <a:ext cx="6677049" cy="4454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0"/>
            <a:ext cx="7500990" cy="2285992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       </a:t>
            </a:r>
            <a:r>
              <a:rPr lang="ru-RU" sz="1900" dirty="0" smtClean="0"/>
              <a:t>Плавно линиями с изгибом соединим точки  </a:t>
            </a:r>
            <a:r>
              <a:rPr lang="en-US" sz="1900" dirty="0" smtClean="0"/>
              <a:t>F</a:t>
            </a:r>
            <a:r>
              <a:rPr lang="ru-RU" sz="1900" dirty="0" smtClean="0"/>
              <a:t>, </a:t>
            </a:r>
            <a:r>
              <a:rPr lang="en-US" sz="1900" dirty="0" smtClean="0"/>
              <a:t>C</a:t>
            </a:r>
            <a:r>
              <a:rPr lang="ru-RU" sz="1900" dirty="0" smtClean="0"/>
              <a:t>2, </a:t>
            </a:r>
            <a:r>
              <a:rPr lang="en-US" sz="1900" dirty="0" smtClean="0"/>
              <a:t>I</a:t>
            </a:r>
            <a:r>
              <a:rPr lang="ru-RU" sz="1900" dirty="0" smtClean="0"/>
              <a:t>,  </a:t>
            </a:r>
            <a:r>
              <a:rPr lang="en-US" sz="1900" dirty="0" smtClean="0"/>
              <a:t>D</a:t>
            </a:r>
            <a:r>
              <a:rPr lang="ru-RU" sz="1900" dirty="0" smtClean="0"/>
              <a:t>2, </a:t>
            </a:r>
            <a:r>
              <a:rPr lang="en-US" sz="1900" dirty="0" smtClean="0"/>
              <a:t>G</a:t>
            </a:r>
            <a:r>
              <a:rPr lang="ru-RU" sz="1900" dirty="0" smtClean="0"/>
              <a:t>, </a:t>
            </a:r>
            <a:r>
              <a:rPr lang="en-US" sz="1900" dirty="0" smtClean="0"/>
              <a:t>B</a:t>
            </a:r>
            <a:r>
              <a:rPr lang="ru-RU" sz="1900" dirty="0" smtClean="0"/>
              <a:t>2,  </a:t>
            </a:r>
            <a:r>
              <a:rPr lang="en-US" sz="1900" dirty="0" smtClean="0"/>
              <a:t>H</a:t>
            </a:r>
            <a:r>
              <a:rPr lang="ru-RU" sz="1900" dirty="0" smtClean="0"/>
              <a:t>, А2, </a:t>
            </a:r>
            <a:r>
              <a:rPr lang="en-US" sz="1900" dirty="0" smtClean="0"/>
              <a:t>F</a:t>
            </a:r>
            <a:r>
              <a:rPr lang="ru-RU" sz="1900" dirty="0" smtClean="0"/>
              <a:t> , так чтобы получился аккуратный эллипс.</a:t>
            </a:r>
          </a:p>
          <a:p>
            <a:pPr lvl="0" algn="just"/>
            <a:endParaRPr lang="ru-RU" sz="1900" dirty="0" smtClean="0"/>
          </a:p>
          <a:p>
            <a:pPr lvl="0" algn="l"/>
            <a:endParaRPr lang="ru-RU" sz="1800" dirty="0" smtClean="0"/>
          </a:p>
          <a:p>
            <a:pPr algn="just"/>
            <a:endParaRPr lang="ru-RU" sz="1800" dirty="0" smtClean="0"/>
          </a:p>
          <a:p>
            <a:pPr lvl="0" algn="just"/>
            <a:endParaRPr lang="ru-RU" sz="19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-142908" y="357166"/>
            <a:ext cx="1000132" cy="500066"/>
          </a:xfrm>
          <a:prstGeom prst="rect">
            <a:avLst/>
          </a:prstGeom>
        </p:spPr>
        <p:txBody>
          <a:bodyPr vert="horz" tIns="0" rIns="45720" bIns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0" name="Picture 2" descr="C:\Users\alpha\Desktop\1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5413" y="1309688"/>
            <a:ext cx="6924272" cy="4619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-142908" y="357166"/>
            <a:ext cx="1000132" cy="500066"/>
          </a:xfrm>
          <a:prstGeom prst="rect">
            <a:avLst/>
          </a:prstGeom>
        </p:spPr>
        <p:txBody>
          <a:bodyPr vert="horz" tIns="0" rIns="45720" bIns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alpha\Desktop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00108"/>
            <a:ext cx="6589071" cy="4433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0"/>
            <a:ext cx="7500990" cy="4214818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       </a:t>
            </a:r>
            <a:r>
              <a:rPr lang="ru-RU" sz="4400" dirty="0" smtClean="0"/>
              <a:t>Спасибо за внимание!</a:t>
            </a:r>
          </a:p>
          <a:p>
            <a:pPr lvl="0" algn="just"/>
            <a:endParaRPr lang="ru-RU" sz="1900" dirty="0" smtClean="0"/>
          </a:p>
          <a:p>
            <a:pPr lvl="0" algn="l"/>
            <a:endParaRPr lang="ru-RU" sz="1800" dirty="0" smtClean="0"/>
          </a:p>
          <a:p>
            <a:pPr algn="just"/>
            <a:endParaRPr lang="ru-RU" sz="1800" dirty="0" smtClean="0"/>
          </a:p>
          <a:p>
            <a:pPr lvl="0" algn="just"/>
            <a:endParaRPr lang="ru-RU" sz="19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-142908" y="357166"/>
            <a:ext cx="1000132" cy="500066"/>
          </a:xfrm>
          <a:prstGeom prst="rect">
            <a:avLst/>
          </a:prstGeom>
        </p:spPr>
        <p:txBody>
          <a:bodyPr vert="horz" tIns="0" rIns="45720" bIns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571480"/>
            <a:ext cx="7786742" cy="4786346"/>
          </a:xfrm>
        </p:spPr>
        <p:txBody>
          <a:bodyPr>
            <a:normAutofit/>
          </a:bodyPr>
          <a:lstStyle/>
          <a:p>
            <a:pPr lvl="0" algn="just"/>
            <a:r>
              <a:rPr lang="ru-RU" dirty="0" smtClean="0"/>
              <a:t>    Нас окружают множество предметов имеющие окружности это тарелки, вазы, чашки, фонари, панамы, помады, кольца, рулон обоев, ствол дерева и любые имеющие форму шара, цилиндра, конуса предметы. Чтобы правильно изображать такие предметы нужно научится  построению круга в квадрате без влияния перспективы и затем круга в квадрате с влиянием перспективы.</a:t>
            </a:r>
          </a:p>
          <a:p>
            <a:pPr lvl="0" algn="just"/>
            <a:r>
              <a:rPr lang="ru-RU" dirty="0" smtClean="0"/>
              <a:t>Без знания законов перспективы в рисунке нельзя создать грамотное и реалистичное изображение. </a:t>
            </a:r>
            <a:r>
              <a:rPr lang="ru-RU" b="1" dirty="0" smtClean="0"/>
              <a:t> </a:t>
            </a:r>
            <a:r>
              <a:rPr lang="ru-RU" b="1" dirty="0" err="1" smtClean="0"/>
              <a:t>Перспекти́ва</a:t>
            </a:r>
            <a:r>
              <a:rPr lang="ru-RU" dirty="0" smtClean="0"/>
              <a:t> (фр. </a:t>
            </a:r>
            <a:r>
              <a:rPr lang="ru-RU" dirty="0" err="1" smtClean="0"/>
              <a:t>perspective</a:t>
            </a:r>
            <a:r>
              <a:rPr lang="ru-RU" dirty="0" smtClean="0"/>
              <a:t> от лат. </a:t>
            </a:r>
            <a:r>
              <a:rPr lang="ru-RU" dirty="0" err="1" smtClean="0"/>
              <a:t>perspicere</a:t>
            </a:r>
            <a:r>
              <a:rPr lang="ru-RU" dirty="0" smtClean="0"/>
              <a:t> — смотреть сквозь) — техника изображения пространственных объектов на какой-либо поверхности в соответствии с теми кажущимися сокращениями их размеров, изменениями очертаний формы и светотеневых отношений, которые наблюдаются в натуре.</a:t>
            </a:r>
          </a:p>
          <a:p>
            <a:pPr lvl="0" algn="just"/>
            <a:endParaRPr lang="ru-RU" dirty="0" smtClean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85720" y="142852"/>
            <a:ext cx="428628" cy="642942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85720" y="142852"/>
            <a:ext cx="428628" cy="642942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 descr="C:\Users\alpha\Desktop\круг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2224220" cy="4357718"/>
          </a:xfrm>
          <a:prstGeom prst="rect">
            <a:avLst/>
          </a:prstGeom>
          <a:noFill/>
        </p:spPr>
      </p:pic>
      <p:pic>
        <p:nvPicPr>
          <p:cNvPr id="2" name="Picture 5" descr="C:\Users\alpha\Desktop\элипс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143116"/>
            <a:ext cx="4281427" cy="4157686"/>
          </a:xfrm>
          <a:prstGeom prst="rect">
            <a:avLst/>
          </a:prstGeom>
          <a:noFill/>
        </p:spPr>
      </p:pic>
      <p:pic>
        <p:nvPicPr>
          <p:cNvPr id="12" name="Picture 3" descr="C:\Users\alpha\Desktop\three-birch-trees-christopher-shellhammer-canvas-prin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1285860"/>
            <a:ext cx="2296313" cy="4824425"/>
          </a:xfrm>
          <a:prstGeom prst="rect">
            <a:avLst/>
          </a:prstGeom>
          <a:noFill/>
        </p:spPr>
      </p:pic>
      <p:sp>
        <p:nvSpPr>
          <p:cNvPr id="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42852"/>
            <a:ext cx="7643866" cy="1143008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ru-RU" sz="1900" dirty="0" smtClean="0"/>
              <a:t>    </a:t>
            </a:r>
            <a:r>
              <a:rPr lang="ru-RU" sz="2500" dirty="0" smtClean="0"/>
              <a:t>Если внимательно посмотреть на кору светлых деревьев мы увидим рисунок, который имеет направление движений линий именно по эллипсам. Самые закрытые эллипсы находятся ближе к уровню наших глаз, а самые открытые эллипсы находятся дальше от уровня наших глаз.</a:t>
            </a:r>
            <a:endParaRPr lang="ru-RU" sz="2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85720" y="142852"/>
            <a:ext cx="428628" cy="642942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0" name="Picture 6" descr="C:\Users\alpha\Desktop\5969079caab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142984"/>
            <a:ext cx="3750792" cy="2571744"/>
          </a:xfrm>
          <a:prstGeom prst="rect">
            <a:avLst/>
          </a:prstGeom>
          <a:noFill/>
        </p:spPr>
      </p:pic>
      <p:pic>
        <p:nvPicPr>
          <p:cNvPr id="1026" name="Picture 2" descr="C:\Users\alpha\Desktop\Без названия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714488"/>
            <a:ext cx="1221886" cy="2466971"/>
          </a:xfrm>
          <a:prstGeom prst="rect">
            <a:avLst/>
          </a:prstGeom>
          <a:noFill/>
        </p:spPr>
      </p:pic>
      <p:pic>
        <p:nvPicPr>
          <p:cNvPr id="7" name="Picture 5" descr="C:\Users\alpha\Desktop\70213_6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2643182"/>
            <a:ext cx="3357586" cy="3459612"/>
          </a:xfrm>
          <a:prstGeom prst="rect">
            <a:avLst/>
          </a:prstGeom>
          <a:noFill/>
        </p:spPr>
      </p:pic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85728"/>
            <a:ext cx="7643866" cy="428628"/>
          </a:xfrm>
        </p:spPr>
        <p:txBody>
          <a:bodyPr>
            <a:normAutofit/>
          </a:bodyPr>
          <a:lstStyle/>
          <a:p>
            <a:pPr lvl="0" algn="l"/>
            <a:r>
              <a:rPr lang="ru-RU" sz="1900" dirty="0" smtClean="0"/>
              <a:t>    Предметы имеющие в построении эллипсы.</a:t>
            </a:r>
            <a:endParaRPr lang="ru-RU" sz="2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42" y="357166"/>
            <a:ext cx="3643338" cy="2000264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dirty="0" smtClean="0"/>
              <a:t>   В нижней части листа мы видим круг вписанный в квадрат без перспективы. </a:t>
            </a:r>
          </a:p>
          <a:p>
            <a:pPr lvl="0" algn="just"/>
            <a:r>
              <a:rPr lang="ru-RU" dirty="0" smtClean="0"/>
              <a:t>На верхней части листа мы видим круг вписанный в квадрат с перспективой. Квадрат стал трапецией, а круг (овалом) эллипсом.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85720" y="142852"/>
            <a:ext cx="428628" cy="642942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C:\Users\alpha\Desktop\12 - копия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04824"/>
            <a:ext cx="4173460" cy="5953134"/>
          </a:xfrm>
          <a:prstGeom prst="rect">
            <a:avLst/>
          </a:prstGeom>
          <a:noFill/>
        </p:spPr>
      </p:pic>
      <p:pic>
        <p:nvPicPr>
          <p:cNvPr id="6" name="Picture 3" descr="C:\Users\alpha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643314"/>
            <a:ext cx="2818745" cy="2714644"/>
          </a:xfrm>
          <a:prstGeom prst="rect">
            <a:avLst/>
          </a:prstGeom>
          <a:noFill/>
        </p:spPr>
      </p:pic>
      <p:pic>
        <p:nvPicPr>
          <p:cNvPr id="7" name="Picture 4" descr="C:\Users\alpha\Desktop\Без названия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428868"/>
            <a:ext cx="2786082" cy="12917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14290"/>
            <a:ext cx="7786742" cy="2643206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dirty="0" smtClean="0"/>
              <a:t>    Чистый лист для черчения формат А4 расположим горизонтально. Возьмем карандаш НВ. Начнем с соблюдения компоновки на листе.  Сделаем сначала рамочку.  Отступим от нижнего края листа в сторону центра  2-2.5 см и проведем горизонтальную линию.  (Или по другому отступим от нижнего края листа на ширину приблизительно двух пальцев кистей рук подростка.)   Проведем горизонтальную линию.  От трех оставшихся сторон отступаем 1-1,5см.  (соответствует приблизительно толщине  1 пальца кисти руки подростка) У нас получилась границы рамочки, за линии которого  мы не выходим.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85720" y="142852"/>
            <a:ext cx="428628" cy="642942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C:\Users\alpha\Desktop\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928934"/>
            <a:ext cx="5567357" cy="3714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500042"/>
            <a:ext cx="7072362" cy="1357322"/>
          </a:xfrm>
        </p:spPr>
        <p:txBody>
          <a:bodyPr>
            <a:normAutofit fontScale="92500"/>
          </a:bodyPr>
          <a:lstStyle/>
          <a:p>
            <a:pPr lvl="0" algn="just"/>
            <a:r>
              <a:rPr lang="ru-RU" dirty="0" smtClean="0"/>
              <a:t>    Проведем ровно на середине листа вертикальную прямую линию. Назовем ее -вертикальная осевая линия.  На самом верхнем участке листа проведем горизонтальную линию. Она будет называться линией глаз (ЛГ)</a:t>
            </a:r>
          </a:p>
          <a:p>
            <a:pPr lvl="0" algn="just"/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85720" y="285728"/>
            <a:ext cx="428628" cy="642942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3600" dirty="0" smtClean="0"/>
              <a:t>6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C:\Users\alpha\Desktop\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9287" y="1785926"/>
            <a:ext cx="6353175" cy="4238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28604"/>
            <a:ext cx="7072362" cy="142876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dirty="0" smtClean="0"/>
              <a:t>    Нарисуем равносторонний треугольник, так чтобы осевая линия осталась на середине треугольника. С помощью карандаша проверим треугольник на симметрию. Соблюдаем вертикальную симметрию. На верхней части треугольника поставим точку. Назовем ее - точкой схода. (ТС) 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85720" y="214290"/>
            <a:ext cx="428628" cy="642942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3600" dirty="0" smtClean="0"/>
              <a:t>7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C:\Users\alpha\Desktop\3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976457"/>
            <a:ext cx="6353175" cy="4238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28604"/>
            <a:ext cx="7429552" cy="928694"/>
          </a:xfrm>
        </p:spPr>
        <p:txBody>
          <a:bodyPr>
            <a:normAutofit/>
          </a:bodyPr>
          <a:lstStyle/>
          <a:p>
            <a:pPr lvl="0" algn="l"/>
            <a:r>
              <a:rPr lang="ru-RU" sz="1900" dirty="0" smtClean="0"/>
              <a:t>    Осевую линию внутри треугольника разделим на три равные части. </a:t>
            </a:r>
            <a:endParaRPr lang="ru-RU" sz="19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85720" y="357166"/>
            <a:ext cx="428628" cy="642942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3600" dirty="0" smtClean="0"/>
              <a:t>8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alpha\Desktop\4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2"/>
            <a:ext cx="6638757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600</TotalTime>
  <Words>727</Words>
  <PresentationFormat>Экран (4:3)</PresentationFormat>
  <Paragraphs>52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Техническая</vt:lpstr>
      <vt:lpstr>Построение круга в перспективе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круга в перспективе</dc:title>
  <dc:creator>alpha</dc:creator>
  <cp:lastModifiedBy>alpha</cp:lastModifiedBy>
  <cp:revision>74</cp:revision>
  <dcterms:created xsi:type="dcterms:W3CDTF">2021-01-04T11:14:37Z</dcterms:created>
  <dcterms:modified xsi:type="dcterms:W3CDTF">2021-01-09T00:04:32Z</dcterms:modified>
</cp:coreProperties>
</file>