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3" r:id="rId11"/>
    <p:sldId id="269" r:id="rId12"/>
    <p:sldId id="272" r:id="rId13"/>
    <p:sldId id="258" r:id="rId14"/>
    <p:sldId id="257" r:id="rId15"/>
    <p:sldId id="270" r:id="rId16"/>
    <p:sldId id="271" r:id="rId17"/>
    <p:sldId id="259" r:id="rId18"/>
    <p:sldId id="274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62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28AC-6BB7-4D10-9626-92195EB61E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A0ACC-FA72-4516-8042-4109253D1447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ABA8-6398-47AE-96CC-1BE0ABD760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edvisrb.ru/images/uploads/user_4909/2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6632"/>
            <a:ext cx="4617832" cy="650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Учебник с.24 - 25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9423" name="Rectangle 31"/>
          <p:cNvSpPr>
            <a:spLocks noGrp="1" noChangeArrowheads="1"/>
          </p:cNvSpPr>
          <p:nvPr>
            <p:ph idx="1"/>
          </p:nvPr>
        </p:nvSpPr>
        <p:spPr>
          <a:xfrm>
            <a:off x="323528" y="620688"/>
            <a:ext cx="8424936" cy="5429275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что/кто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какой, какая, какое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что делает?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для чего нужен?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60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на что похоже ?</a:t>
            </a:r>
          </a:p>
        </p:txBody>
      </p:sp>
      <p:sp>
        <p:nvSpPr>
          <p:cNvPr id="24580" name="Line 35"/>
          <p:cNvSpPr>
            <a:spLocks noChangeShapeType="1"/>
          </p:cNvSpPr>
          <p:nvPr/>
        </p:nvSpPr>
        <p:spPr bwMode="auto">
          <a:xfrm>
            <a:off x="4499992" y="1556792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9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9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9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2" grpId="0"/>
      <p:bldP spid="59423" grpId="0" build="p"/>
      <p:bldP spid="245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p.calameoassets.com/181106202454-71b95241be86776e2bccd8e15fbe1d02/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4800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 bwMode="auto">
          <a:xfrm>
            <a:off x="251520" y="404664"/>
            <a:ext cx="8435280" cy="633670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54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6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Посло́вица</a:t>
            </a:r>
            <a:r>
              <a:rPr lang="ru-RU" altLang="ru-RU" sz="6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5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altLang="ru-RU" sz="6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народная мудрость в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6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поучительной форме.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66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одёжке встречают, а по уму -  провожают.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altLang="ru-RU" sz="5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4322763" y="15621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 altLang="ru-RU" sz="1000">
              <a:solidFill>
                <a:srgbClr val="666666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230/64615/2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254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708029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3800" b="1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3800" b="1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850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  <a:gridCol w="5004048"/>
              </a:tblGrid>
              <a:tr h="6858000">
                <a:tc>
                  <a:txBody>
                    <a:bodyPr/>
                    <a:lstStyle/>
                    <a:p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 семи нянек</a:t>
                      </a:r>
                    </a:p>
                    <a:p>
                      <a:endParaRPr lang="ru-RU" sz="4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После драки </a:t>
                      </a:r>
                    </a:p>
                    <a:p>
                      <a:endParaRPr lang="ru-RU" sz="4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 кем поведешься,</a:t>
                      </a:r>
                    </a:p>
                    <a:p>
                      <a:endParaRPr lang="ru-RU" sz="4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Чем хвалишься, </a:t>
                      </a:r>
                      <a:endParaRPr lang="ru-RU" sz="4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кулаками не машут.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дитя без глазу.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том и</a:t>
                      </a:r>
                      <a:r>
                        <a:rPr lang="ru-RU" sz="4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провалишься.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 того и наберешься.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4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err="1" smtClean="0">
                <a:solidFill>
                  <a:srgbClr val="7030A0"/>
                </a:solidFill>
                <a:latin typeface="Arial"/>
                <a:ea typeface="+mn-ea"/>
                <a:cs typeface="+mn-cs"/>
              </a:rPr>
              <a:t>Погово́рка</a:t>
            </a:r>
            <a:r>
              <a:rPr lang="ru-RU" sz="4800" b="1" dirty="0" smtClean="0">
                <a:solidFill>
                  <a:srgbClr val="7030A0"/>
                </a:solidFill>
                <a:latin typeface="Arial"/>
                <a:ea typeface="+mn-ea"/>
                <a:cs typeface="+mn-cs"/>
              </a:rPr>
              <a:t> -</a:t>
            </a:r>
            <a:r>
              <a:rPr lang="ru-RU" sz="3200" dirty="0">
                <a:solidFill>
                  <a:srgbClr val="222222"/>
                </a:solidFill>
                <a:latin typeface="Arial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 bwMode="auto">
          <a:xfrm>
            <a:off x="179512" y="1124744"/>
            <a:ext cx="8856984" cy="5733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11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краткое высказывание, имеющее буквальное </a:t>
            </a:r>
            <a:r>
              <a:rPr lang="ru-RU" altLang="ru-RU" sz="11400" i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 или   образное значение.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222222"/>
                </a:solidFill>
                <a:latin typeface="Arial" charset="0"/>
              </a:rPr>
              <a:t>  </a:t>
            </a:r>
            <a:r>
              <a:rPr lang="ru-RU" altLang="ru-RU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Щи да каша – пища наша.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Хочешь есть калачи – не сиди на печи.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6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посеешь, то и пожнёшь.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z="77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altLang="ru-RU" sz="77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Учебник </a:t>
            </a:r>
          </a:p>
          <a:p>
            <a:pPr algn="ctr">
              <a:buNone/>
            </a:pPr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с.26 - 27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ru-RU" sz="8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понравилась…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агадка о …</a:t>
            </a:r>
          </a:p>
          <a:p>
            <a:pPr>
              <a:buNone/>
            </a:pPr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пословица …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62200" y="3962400"/>
            <a:ext cx="4800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800080"/>
                </a:solidFill>
              </a:rPr>
              <a:t>Два конца, </a:t>
            </a:r>
          </a:p>
          <a:p>
            <a:r>
              <a:rPr lang="ru-RU" sz="3600" b="1" i="1" dirty="0">
                <a:solidFill>
                  <a:srgbClr val="800080"/>
                </a:solidFill>
              </a:rPr>
              <a:t>Два кольца, </a:t>
            </a:r>
          </a:p>
          <a:p>
            <a:r>
              <a:rPr lang="ru-RU" sz="3600" b="1" i="1" dirty="0">
                <a:solidFill>
                  <a:srgbClr val="800080"/>
                </a:solidFill>
              </a:rPr>
              <a:t>По средине гвоздь.</a:t>
            </a:r>
          </a:p>
        </p:txBody>
      </p:sp>
      <p:pic>
        <p:nvPicPr>
          <p:cNvPr id="39944" name="Picture 8" descr="http://pixabay.com/static/uploads/photo/2012/04/15/18/29/scissors-34814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67843">
            <a:off x="6464300" y="3787775"/>
            <a:ext cx="2667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14400" y="838200"/>
            <a:ext cx="533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B43918"/>
                </a:solidFill>
              </a:rPr>
              <a:t>Явился в жёлтой шубке:</a:t>
            </a:r>
          </a:p>
          <a:p>
            <a:r>
              <a:rPr lang="ru-RU" sz="3200" b="1">
                <a:solidFill>
                  <a:srgbClr val="B43918"/>
                </a:solidFill>
              </a:rPr>
              <a:t>- Прощайте, две скорлупки!</a:t>
            </a:r>
          </a:p>
        </p:txBody>
      </p:sp>
      <p:pic>
        <p:nvPicPr>
          <p:cNvPr id="39946" name="Picture 10" descr="http://ekaterina-shushkovskaya.org/wp-content/uploads/2013/03/image3542.png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5292080" y="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28800"/>
            <a:ext cx="7992888" cy="2246769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defRPr/>
            </a:pPr>
            <a:r>
              <a:rPr lang="ru-RU" sz="14000" b="1" i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Загадки</a:t>
            </a:r>
            <a:endParaRPr lang="ru-RU" sz="14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9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907704" cy="297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5157192"/>
            <a:ext cx="6629400" cy="1584176"/>
          </a:xfrm>
        </p:spPr>
        <p:txBody>
          <a:bodyPr rtlCol="0">
            <a:normAutofit/>
          </a:bodyPr>
          <a:lstStyle/>
          <a:p>
            <a:pPr marL="92075" indent="-92075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47800" y="304800"/>
            <a:ext cx="5638800" cy="762000"/>
          </a:xfrm>
          <a:prstGeom prst="roundRect">
            <a:avLst/>
          </a:prstGeom>
          <a:solidFill>
            <a:srgbClr val="ADCAF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7200" b="1" i="1" dirty="0" smtClean="0">
                <a:solidFill>
                  <a:srgbClr val="D22800"/>
                </a:solidFill>
                <a:latin typeface="Comic Sans MS" pitchFamily="66" charset="0"/>
              </a:rPr>
              <a:t>Загадка  -</a:t>
            </a:r>
            <a:endParaRPr lang="ru-RU" sz="7200" i="1" dirty="0">
              <a:solidFill>
                <a:srgbClr val="D228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з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амысловатый вопрос, иносказательное,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часто в поэтической форме,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описание 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какого-либо предмета или явления.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datai/literatura/Viktorina-po-skazkam/0009-036-Poslushajte-otryvok-proizved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1939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1520" y="2996952"/>
            <a:ext cx="8712968" cy="392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сказках девушки выходят замуж за того, кто сумел отгадать ее загадки. Или выходят из трудных ситуаций сами, отгадав загадки.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4" descr="http://img-fotki.yandex.ru/get/31/19411616.19c/0_94a01_319f4d4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952328" cy="215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116633"/>
            <a:ext cx="4495800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Загадки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 сказках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07504" y="457200"/>
            <a:ext cx="9036496" cy="333184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 русских сказках 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Баба-Яга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 другие персонажи часто загадывают загадки героям.</a:t>
            </a:r>
          </a:p>
        </p:txBody>
      </p:sp>
      <p:pic>
        <p:nvPicPr>
          <p:cNvPr id="13317" name="Picture 10" descr="5009888_millya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3308288"/>
            <a:ext cx="4248472" cy="3442904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 четырьмя стрелками 14"/>
          <p:cNvSpPr/>
          <p:nvPr/>
        </p:nvSpPr>
        <p:spPr>
          <a:xfrm>
            <a:off x="3048000" y="2667000"/>
            <a:ext cx="3197352" cy="2438400"/>
          </a:xfrm>
          <a:prstGeom prst="quadArrowCallout">
            <a:avLst>
              <a:gd name="adj1" fmla="val 6028"/>
              <a:gd name="adj2" fmla="val 9357"/>
              <a:gd name="adj3" fmla="val 7276"/>
              <a:gd name="adj4" fmla="val 55046"/>
            </a:avLst>
          </a:prstGeom>
          <a:solidFill>
            <a:srgbClr val="E5791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latin typeface="Comic Sans MS" pitchFamily="66" charset="0"/>
              </a:rPr>
              <a:t>Виды загадок </a:t>
            </a:r>
          </a:p>
        </p:txBody>
      </p:sp>
      <p:sp>
        <p:nvSpPr>
          <p:cNvPr id="16" name="Лента лицом вниз 15"/>
          <p:cNvSpPr/>
          <p:nvPr/>
        </p:nvSpPr>
        <p:spPr>
          <a:xfrm>
            <a:off x="2971800" y="1676400"/>
            <a:ext cx="2971800" cy="762000"/>
          </a:xfrm>
          <a:prstGeom prst="ribbon">
            <a:avLst>
              <a:gd name="adj1" fmla="val 22821"/>
              <a:gd name="adj2" fmla="val 6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80"/>
                </a:solidFill>
              </a:rPr>
              <a:t>О людях </a:t>
            </a:r>
            <a:endParaRPr lang="ru-RU" sz="3600" dirty="0">
              <a:solidFill>
                <a:srgbClr val="800080"/>
              </a:solidFill>
            </a:endParaRPr>
          </a:p>
        </p:txBody>
      </p:sp>
      <p:sp>
        <p:nvSpPr>
          <p:cNvPr id="18" name="Лента лицом вниз 17"/>
          <p:cNvSpPr/>
          <p:nvPr/>
        </p:nvSpPr>
        <p:spPr>
          <a:xfrm>
            <a:off x="152400" y="3505200"/>
            <a:ext cx="3124200" cy="1066800"/>
          </a:xfrm>
          <a:prstGeom prst="ribbon">
            <a:avLst>
              <a:gd name="adj1" fmla="val 22821"/>
              <a:gd name="adj2" fmla="val 6893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  явлениях природы</a:t>
            </a:r>
          </a:p>
        </p:txBody>
      </p:sp>
      <p:sp>
        <p:nvSpPr>
          <p:cNvPr id="19" name="Лента лицом вниз 18"/>
          <p:cNvSpPr/>
          <p:nvPr/>
        </p:nvSpPr>
        <p:spPr>
          <a:xfrm>
            <a:off x="2895600" y="5029200"/>
            <a:ext cx="3352800" cy="990600"/>
          </a:xfrm>
          <a:prstGeom prst="ribbon">
            <a:avLst>
              <a:gd name="adj1" fmla="val 22821"/>
              <a:gd name="adj2" fmla="val 689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 разных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предметах</a:t>
            </a:r>
          </a:p>
        </p:txBody>
      </p:sp>
      <p:sp>
        <p:nvSpPr>
          <p:cNvPr id="20" name="Лента лицом вниз 19"/>
          <p:cNvSpPr/>
          <p:nvPr/>
        </p:nvSpPr>
        <p:spPr>
          <a:xfrm>
            <a:off x="6019800" y="3581400"/>
            <a:ext cx="2895600" cy="838200"/>
          </a:xfrm>
          <a:prstGeom prst="ribbon">
            <a:avLst>
              <a:gd name="adj1" fmla="val 22821"/>
              <a:gd name="adj2" fmla="val 6933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B43918"/>
                </a:solidFill>
              </a:rPr>
              <a:t>О животных </a:t>
            </a:r>
            <a:endParaRPr lang="ru-RU" sz="2400" dirty="0">
              <a:solidFill>
                <a:srgbClr val="B43918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457200"/>
            <a:ext cx="8229600" cy="3048000"/>
          </a:xfrm>
        </p:spPr>
        <p:txBody>
          <a:bodyPr/>
          <a:lstStyle/>
          <a:p>
            <a:pPr marL="571500" indent="-571500" algn="ctr" eaLnBrk="1" hangingPunct="1">
              <a:buFont typeface="Wingdings" pitchFamily="2" charset="2"/>
              <a:buNone/>
            </a:pPr>
            <a:endParaRPr lang="ru-RU" b="1" smtClean="0">
              <a:solidFill>
                <a:srgbClr val="0033CC"/>
              </a:solidFill>
            </a:endParaRP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По тёмному небу рассыпан горошек </a:t>
            </a: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Цветной карамели из сахарной крошки, </a:t>
            </a: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И только тогда, когда утро настанет, </a:t>
            </a:r>
          </a:p>
          <a:p>
            <a:pPr marL="571500" indent="-571500"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0033CC"/>
                </a:solidFill>
              </a:rPr>
              <a:t>Вся карамель та внезапно растает </a:t>
            </a:r>
          </a:p>
        </p:txBody>
      </p:sp>
      <p:pic>
        <p:nvPicPr>
          <p:cNvPr id="15365" name="Picture 5" descr="http://rylik.ru/uploads/posts/2010-10/thumbs/1288090665_sky_w_strs-4-kopiya.jpg"/>
          <p:cNvPicPr>
            <a:picLocks noChangeAspect="1" noChangeArrowheads="1"/>
          </p:cNvPicPr>
          <p:nvPr/>
        </p:nvPicPr>
        <p:blipFill>
          <a:blip r:embed="rId2" cstate="print"/>
          <a:srcRect b="37601"/>
          <a:stretch>
            <a:fillRect/>
          </a:stretch>
        </p:blipFill>
        <p:spPr bwMode="auto">
          <a:xfrm>
            <a:off x="2514600" y="350520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838200"/>
            <a:ext cx="6096000" cy="152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CC0066"/>
                </a:solidFill>
              </a:rPr>
              <a:t>Цветное коромысло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smtClean="0">
                <a:solidFill>
                  <a:srgbClr val="CC0066"/>
                </a:solidFill>
              </a:rPr>
              <a:t>над рекой повисло.</a:t>
            </a:r>
            <a:r>
              <a:rPr lang="ru-RU" sz="4000" b="1" smtClean="0"/>
              <a:t> </a:t>
            </a:r>
          </a:p>
        </p:txBody>
      </p:sp>
      <p:pic>
        <p:nvPicPr>
          <p:cNvPr id="17413" name="Picture 5" descr="http://www.clipart.net.ua/images/clip3557.jpg"/>
          <p:cNvPicPr>
            <a:picLocks noChangeAspect="1" noChangeArrowheads="1"/>
          </p:cNvPicPr>
          <p:nvPr/>
        </p:nvPicPr>
        <p:blipFill>
          <a:blip r:embed="rId2" cstate="print"/>
          <a:srcRect b="27083"/>
          <a:stretch>
            <a:fillRect/>
          </a:stretch>
        </p:blipFill>
        <p:spPr bwMode="auto">
          <a:xfrm>
            <a:off x="2133600" y="2743200"/>
            <a:ext cx="61166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15b0454744459b6b1f1caa58488c189ae5a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196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В  русских сказках  Баба-Яга и другие персонажи часто загадывают загадки героям.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Погово́рка - </vt:lpstr>
      <vt:lpstr>Слайд 17</vt:lpstr>
      <vt:lpstr>Мне понравилась…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Tatiana</cp:lastModifiedBy>
  <cp:revision>12</cp:revision>
  <dcterms:created xsi:type="dcterms:W3CDTF">2020-09-06T18:50:17Z</dcterms:created>
  <dcterms:modified xsi:type="dcterms:W3CDTF">2020-12-15T17:29:33Z</dcterms:modified>
</cp:coreProperties>
</file>